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257" r:id="rId2"/>
    <p:sldId id="258" r:id="rId3"/>
    <p:sldId id="259" r:id="rId4"/>
    <p:sldId id="260" r:id="rId5"/>
    <p:sldId id="309" r:id="rId6"/>
    <p:sldId id="310" r:id="rId7"/>
    <p:sldId id="311" r:id="rId8"/>
    <p:sldId id="312" r:id="rId9"/>
    <p:sldId id="323" r:id="rId10"/>
    <p:sldId id="324" r:id="rId11"/>
    <p:sldId id="325" r:id="rId12"/>
    <p:sldId id="297" r:id="rId13"/>
    <p:sldId id="326" r:id="rId14"/>
    <p:sldId id="327" r:id="rId15"/>
    <p:sldId id="298" r:id="rId16"/>
    <p:sldId id="328" r:id="rId17"/>
    <p:sldId id="329" r:id="rId18"/>
    <p:sldId id="322" r:id="rId19"/>
    <p:sldId id="330" r:id="rId20"/>
    <p:sldId id="264" r:id="rId21"/>
    <p:sldId id="268" r:id="rId22"/>
    <p:sldId id="269" r:id="rId23"/>
    <p:sldId id="270" r:id="rId24"/>
    <p:sldId id="271" r:id="rId25"/>
    <p:sldId id="272" r:id="rId26"/>
    <p:sldId id="273" r:id="rId27"/>
    <p:sldId id="274" r:id="rId28"/>
    <p:sldId id="307" r:id="rId29"/>
    <p:sldId id="306" r:id="rId30"/>
    <p:sldId id="308" r:id="rId31"/>
    <p:sldId id="331" r:id="rId32"/>
    <p:sldId id="332" r:id="rId33"/>
    <p:sldId id="333" r:id="rId34"/>
    <p:sldId id="334"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6" d="100"/>
          <a:sy n="56" d="100"/>
        </p:scale>
        <p:origin x="1074"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D527993-E8BE-9641-8E35-305A16D10F7A}" type="datetimeFigureOut">
              <a:rPr lang="en-US" smtClean="0"/>
              <a:t>7/3/2018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9212F2-72DA-5F4D-BE61-EF05150D7C74}" type="slidenum">
              <a:rPr lang="en-US" smtClean="0"/>
              <a:t>‹#›</a:t>
            </a:fld>
            <a:endParaRPr lang="en-US" dirty="0"/>
          </a:p>
        </p:txBody>
      </p:sp>
    </p:spTree>
    <p:extLst>
      <p:ext uri="{BB962C8B-B14F-4D97-AF65-F5344CB8AC3E}">
        <p14:creationId xmlns:p14="http://schemas.microsoft.com/office/powerpoint/2010/main" val="211739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5EF4FC-57FD-564F-924A-9DA47DF6A192}" type="datetimeFigureOut">
              <a:rPr lang="en-US" smtClean="0"/>
              <a:t>7/3/2018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C35317-01CB-D247-A2D3-BAC3988D307A}" type="slidenum">
              <a:rPr lang="en-US" smtClean="0"/>
              <a:t>‹#›</a:t>
            </a:fld>
            <a:endParaRPr lang="en-US" dirty="0"/>
          </a:p>
        </p:txBody>
      </p:sp>
    </p:spTree>
    <p:extLst>
      <p:ext uri="{BB962C8B-B14F-4D97-AF65-F5344CB8AC3E}">
        <p14:creationId xmlns:p14="http://schemas.microsoft.com/office/powerpoint/2010/main" val="37028619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en-US" dirty="0">
                <a:latin typeface="Calibri" charset="0"/>
              </a:rPr>
              <a:t>2011 figures are est. from share point site.</a:t>
            </a:r>
          </a:p>
          <a:p>
            <a:pPr>
              <a:spcBef>
                <a:spcPct val="0"/>
              </a:spcBef>
            </a:pPr>
            <a:endParaRPr lang="en-US" dirty="0">
              <a:latin typeface="Calibri" charset="0"/>
            </a:endParaRPr>
          </a:p>
        </p:txBody>
      </p:sp>
      <p:sp>
        <p:nvSpPr>
          <p:cNvPr id="4813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1706" eaLnBrk="0" hangingPunct="0">
              <a:defRPr sz="2800">
                <a:solidFill>
                  <a:schemeClr val="tx1"/>
                </a:solidFill>
                <a:latin typeface="Times" charset="0"/>
                <a:ea typeface="ＭＳ Ｐゴシック" charset="0"/>
                <a:cs typeface="ＭＳ Ｐゴシック" charset="0"/>
              </a:defRPr>
            </a:lvl1pPr>
            <a:lvl2pPr marL="734852" indent="-282635" defTabSz="921706" eaLnBrk="0" hangingPunct="0">
              <a:defRPr sz="2800">
                <a:solidFill>
                  <a:schemeClr val="tx1"/>
                </a:solidFill>
                <a:latin typeface="Times" charset="0"/>
                <a:ea typeface="ＭＳ Ｐゴシック" charset="0"/>
              </a:defRPr>
            </a:lvl2pPr>
            <a:lvl3pPr marL="1130541" indent="-226108" defTabSz="921706" eaLnBrk="0" hangingPunct="0">
              <a:defRPr sz="2800">
                <a:solidFill>
                  <a:schemeClr val="tx1"/>
                </a:solidFill>
                <a:latin typeface="Times" charset="0"/>
                <a:ea typeface="ＭＳ Ｐゴシック" charset="0"/>
              </a:defRPr>
            </a:lvl3pPr>
            <a:lvl4pPr marL="1582758" indent="-226108" defTabSz="921706" eaLnBrk="0" hangingPunct="0">
              <a:defRPr sz="2800">
                <a:solidFill>
                  <a:schemeClr val="tx1"/>
                </a:solidFill>
                <a:latin typeface="Times" charset="0"/>
                <a:ea typeface="ＭＳ Ｐゴシック" charset="0"/>
              </a:defRPr>
            </a:lvl4pPr>
            <a:lvl5pPr marL="2034974" indent="-226108" defTabSz="921706" eaLnBrk="0" hangingPunct="0">
              <a:defRPr sz="2800">
                <a:solidFill>
                  <a:schemeClr val="tx1"/>
                </a:solidFill>
                <a:latin typeface="Times" charset="0"/>
                <a:ea typeface="ＭＳ Ｐゴシック" charset="0"/>
              </a:defRPr>
            </a:lvl5pPr>
            <a:lvl6pPr marL="2487191" indent="-226108" defTabSz="921706" eaLnBrk="0" fontAlgn="base" hangingPunct="0">
              <a:spcBef>
                <a:spcPct val="20000"/>
              </a:spcBef>
              <a:spcAft>
                <a:spcPct val="0"/>
              </a:spcAft>
              <a:buChar char="•"/>
              <a:defRPr sz="2800">
                <a:solidFill>
                  <a:schemeClr val="tx1"/>
                </a:solidFill>
                <a:latin typeface="Times" charset="0"/>
                <a:ea typeface="ＭＳ Ｐゴシック" charset="0"/>
              </a:defRPr>
            </a:lvl6pPr>
            <a:lvl7pPr marL="2939407" indent="-226108" defTabSz="921706" eaLnBrk="0" fontAlgn="base" hangingPunct="0">
              <a:spcBef>
                <a:spcPct val="20000"/>
              </a:spcBef>
              <a:spcAft>
                <a:spcPct val="0"/>
              </a:spcAft>
              <a:buChar char="•"/>
              <a:defRPr sz="2800">
                <a:solidFill>
                  <a:schemeClr val="tx1"/>
                </a:solidFill>
                <a:latin typeface="Times" charset="0"/>
                <a:ea typeface="ＭＳ Ｐゴシック" charset="0"/>
              </a:defRPr>
            </a:lvl7pPr>
            <a:lvl8pPr marL="3391624" indent="-226108" defTabSz="921706" eaLnBrk="0" fontAlgn="base" hangingPunct="0">
              <a:spcBef>
                <a:spcPct val="20000"/>
              </a:spcBef>
              <a:spcAft>
                <a:spcPct val="0"/>
              </a:spcAft>
              <a:buChar char="•"/>
              <a:defRPr sz="2800">
                <a:solidFill>
                  <a:schemeClr val="tx1"/>
                </a:solidFill>
                <a:latin typeface="Times" charset="0"/>
                <a:ea typeface="ＭＳ Ｐゴシック" charset="0"/>
              </a:defRPr>
            </a:lvl8pPr>
            <a:lvl9pPr marL="3843840" indent="-226108" defTabSz="921706" eaLnBrk="0" fontAlgn="base" hangingPunct="0">
              <a:spcBef>
                <a:spcPct val="20000"/>
              </a:spcBef>
              <a:spcAft>
                <a:spcPct val="0"/>
              </a:spcAft>
              <a:buChar char="•"/>
              <a:defRPr sz="2800">
                <a:solidFill>
                  <a:schemeClr val="tx1"/>
                </a:solidFill>
                <a:latin typeface="Times" charset="0"/>
                <a:ea typeface="ＭＳ Ｐゴシック" charset="0"/>
              </a:defRPr>
            </a:lvl9pPr>
          </a:lstStyle>
          <a:p>
            <a:fld id="{513B579C-A920-A545-AFCE-5E075986F39D}" type="slidenum">
              <a:rPr lang="en-US" sz="1200">
                <a:latin typeface="Calibri" charset="0"/>
              </a:rPr>
              <a:pPr/>
              <a:t>2</a:t>
            </a:fld>
            <a:endParaRPr lang="en-US" sz="1200" dirty="0">
              <a:latin typeface="Calibri" charset="0"/>
            </a:endParaRPr>
          </a:p>
        </p:txBody>
      </p:sp>
    </p:spTree>
    <p:extLst>
      <p:ext uri="{BB962C8B-B14F-4D97-AF65-F5344CB8AC3E}">
        <p14:creationId xmlns:p14="http://schemas.microsoft.com/office/powerpoint/2010/main" val="239259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CFF77FC-F4BF-2849-AB76-9B4D52C2DCC2}" type="slidenum">
              <a:rPr lang="en-US"/>
              <a:pPr>
                <a:defRPr/>
              </a:pPr>
              <a:t>3</a:t>
            </a:fld>
            <a:endParaRPr lang="en-US" dirty="0"/>
          </a:p>
        </p:txBody>
      </p:sp>
      <p:sp>
        <p:nvSpPr>
          <p:cNvPr id="209922" name="Rectangle 2"/>
          <p:cNvSpPr>
            <a:spLocks noGrp="1" noRot="1" noChangeAspect="1" noChangeArrowheads="1" noTextEdit="1"/>
          </p:cNvSpPr>
          <p:nvPr>
            <p:ph type="sldImg"/>
          </p:nvPr>
        </p:nvSpPr>
        <p:spPr>
          <a:xfrm>
            <a:off x="1144588" y="685800"/>
            <a:ext cx="4570412" cy="3429000"/>
          </a:xfrm>
          <a:ln/>
          <a:extLst>
            <a:ext uri="{FAA26D3D-D897-4be2-8F04-BA451C77F1D7}">
              <ma14:placeholderFlag xmlns="" xmlns:ma14="http://schemas.microsoft.com/office/mac/drawingml/2011/main" val="1"/>
            </a:ext>
          </a:extLst>
        </p:spPr>
      </p:sp>
      <p:sp>
        <p:nvSpPr>
          <p:cNvPr id="209923" name="Rectangle 3"/>
          <p:cNvSpPr>
            <a:spLocks noGrp="1" noChangeArrowheads="1"/>
          </p:cNvSpPr>
          <p:nvPr>
            <p:ph type="body" idx="1"/>
          </p:nvPr>
        </p:nvSpPr>
        <p:spPr>
          <a:xfrm>
            <a:off x="686421" y="4344108"/>
            <a:ext cx="5485158" cy="4114643"/>
          </a:xfrm>
        </p:spPr>
        <p:txBody>
          <a:bodyPr/>
          <a:lstStyle/>
          <a:p>
            <a:pPr>
              <a:buFontTx/>
              <a:buChar char="•"/>
              <a:defRPr/>
            </a:pPr>
            <a:endParaRPr lang="en-US" dirty="0">
              <a:cs typeface="+mn-cs"/>
            </a:endParaRPr>
          </a:p>
          <a:p>
            <a:pPr>
              <a:buFontTx/>
              <a:buChar char="•"/>
              <a:defRPr/>
            </a:pPr>
            <a:r>
              <a:rPr lang="en-US" dirty="0">
                <a:cs typeface="+mn-cs"/>
              </a:rPr>
              <a:t>16 unit family property located in Tower City, Cass County, ND</a:t>
            </a:r>
          </a:p>
          <a:p>
            <a:pPr>
              <a:buFontTx/>
              <a:buChar char="•"/>
              <a:defRPr/>
            </a:pPr>
            <a:r>
              <a:rPr lang="en-US" dirty="0">
                <a:cs typeface="+mn-cs"/>
              </a:rPr>
              <a:t>Originally constructed in 2 phases, in 1974 and 1979</a:t>
            </a:r>
          </a:p>
          <a:p>
            <a:pPr>
              <a:buFontTx/>
              <a:buChar char="•"/>
              <a:defRPr/>
            </a:pPr>
            <a:r>
              <a:rPr lang="en-US" dirty="0">
                <a:cs typeface="+mn-cs"/>
              </a:rPr>
              <a:t>Nonprofit ownership, low vacancy average 2.5% over 3 yr. period</a:t>
            </a:r>
          </a:p>
          <a:p>
            <a:pPr>
              <a:buFontTx/>
              <a:buChar char="•"/>
              <a:defRPr/>
            </a:pPr>
            <a:r>
              <a:rPr lang="en-US" dirty="0">
                <a:cs typeface="+mn-cs"/>
              </a:rPr>
              <a:t>Total rehab costs years 1-20 $454,799 inflated. Or $27,714 per unit over 20 years</a:t>
            </a:r>
          </a:p>
          <a:p>
            <a:pPr>
              <a:buFontTx/>
              <a:buChar char="•"/>
              <a:defRPr/>
            </a:pPr>
            <a:r>
              <a:rPr lang="en-US" dirty="0">
                <a:cs typeface="+mn-cs"/>
              </a:rPr>
              <a:t>$1,209 average needs pupa, pre-MPR annual deposit $3,198, post-MPR annual deposit $9,263</a:t>
            </a:r>
          </a:p>
        </p:txBody>
      </p:sp>
    </p:spTree>
    <p:extLst>
      <p:ext uri="{BB962C8B-B14F-4D97-AF65-F5344CB8AC3E}">
        <p14:creationId xmlns:p14="http://schemas.microsoft.com/office/powerpoint/2010/main" val="2883769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a:t>
            </a:r>
            <a:r>
              <a:rPr lang="en-US" baseline="0" dirty="0"/>
              <a:t> Team Leader reviews</a:t>
            </a:r>
            <a:endParaRPr lang="en-US" dirty="0"/>
          </a:p>
        </p:txBody>
      </p:sp>
      <p:sp>
        <p:nvSpPr>
          <p:cNvPr id="4" name="Slide Number Placeholder 3"/>
          <p:cNvSpPr>
            <a:spLocks noGrp="1"/>
          </p:cNvSpPr>
          <p:nvPr>
            <p:ph type="sldNum" sz="quarter" idx="10"/>
          </p:nvPr>
        </p:nvSpPr>
        <p:spPr/>
        <p:txBody>
          <a:bodyPr/>
          <a:lstStyle/>
          <a:p>
            <a:fld id="{454E5BE7-9E11-4EC2-986E-E274120FFE4A}" type="slidenum">
              <a:rPr lang="en-US" smtClean="0"/>
              <a:t>20</a:t>
            </a:fld>
            <a:endParaRPr lang="en-US" dirty="0"/>
          </a:p>
        </p:txBody>
      </p:sp>
    </p:spTree>
    <p:extLst>
      <p:ext uri="{BB962C8B-B14F-4D97-AF65-F5344CB8AC3E}">
        <p14:creationId xmlns:p14="http://schemas.microsoft.com/office/powerpoint/2010/main" val="2417057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080FBAF-9721-9747-A8B5-7F6B39E5717F}" type="datetimeFigureOut">
              <a:rPr lang="en-US" smtClean="0"/>
              <a:t>7/3/2018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D35E02-D250-B54C-89EF-4E3BE8944097}" type="slidenum">
              <a:rPr lang="en-US" smtClean="0"/>
              <a:t>‹#›</a:t>
            </a:fld>
            <a:endParaRPr lang="en-US" dirty="0"/>
          </a:p>
        </p:txBody>
      </p:sp>
    </p:spTree>
    <p:extLst>
      <p:ext uri="{BB962C8B-B14F-4D97-AF65-F5344CB8AC3E}">
        <p14:creationId xmlns:p14="http://schemas.microsoft.com/office/powerpoint/2010/main" val="2879375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80FBAF-9721-9747-A8B5-7F6B39E5717F}" type="datetimeFigureOut">
              <a:rPr lang="en-US" smtClean="0"/>
              <a:t>7/3/2018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D35E02-D250-B54C-89EF-4E3BE8944097}" type="slidenum">
              <a:rPr lang="en-US" smtClean="0"/>
              <a:t>‹#›</a:t>
            </a:fld>
            <a:endParaRPr lang="en-US" dirty="0"/>
          </a:p>
        </p:txBody>
      </p:sp>
    </p:spTree>
    <p:extLst>
      <p:ext uri="{BB962C8B-B14F-4D97-AF65-F5344CB8AC3E}">
        <p14:creationId xmlns:p14="http://schemas.microsoft.com/office/powerpoint/2010/main" val="2554330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80FBAF-9721-9747-A8B5-7F6B39E5717F}" type="datetimeFigureOut">
              <a:rPr lang="en-US" smtClean="0"/>
              <a:t>7/3/2018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D35E02-D250-B54C-89EF-4E3BE8944097}" type="slidenum">
              <a:rPr lang="en-US" smtClean="0"/>
              <a:t>‹#›</a:t>
            </a:fld>
            <a:endParaRPr lang="en-US" dirty="0"/>
          </a:p>
        </p:txBody>
      </p:sp>
    </p:spTree>
    <p:extLst>
      <p:ext uri="{BB962C8B-B14F-4D97-AF65-F5344CB8AC3E}">
        <p14:creationId xmlns:p14="http://schemas.microsoft.com/office/powerpoint/2010/main" val="838083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638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5800" y="3771900"/>
            <a:ext cx="3810000" cy="1638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9812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9869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80FBAF-9721-9747-A8B5-7F6B39E5717F}" type="datetimeFigureOut">
              <a:rPr lang="en-US" smtClean="0"/>
              <a:t>7/3/2018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D35E02-D250-B54C-89EF-4E3BE8944097}" type="slidenum">
              <a:rPr lang="en-US" smtClean="0"/>
              <a:t>‹#›</a:t>
            </a:fld>
            <a:endParaRPr lang="en-US" dirty="0"/>
          </a:p>
        </p:txBody>
      </p:sp>
    </p:spTree>
    <p:extLst>
      <p:ext uri="{BB962C8B-B14F-4D97-AF65-F5344CB8AC3E}">
        <p14:creationId xmlns:p14="http://schemas.microsoft.com/office/powerpoint/2010/main" val="4015470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80FBAF-9721-9747-A8B5-7F6B39E5717F}" type="datetimeFigureOut">
              <a:rPr lang="en-US" smtClean="0"/>
              <a:t>7/3/2018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D35E02-D250-B54C-89EF-4E3BE8944097}" type="slidenum">
              <a:rPr lang="en-US" smtClean="0"/>
              <a:t>‹#›</a:t>
            </a:fld>
            <a:endParaRPr lang="en-US" dirty="0"/>
          </a:p>
        </p:txBody>
      </p:sp>
    </p:spTree>
    <p:extLst>
      <p:ext uri="{BB962C8B-B14F-4D97-AF65-F5344CB8AC3E}">
        <p14:creationId xmlns:p14="http://schemas.microsoft.com/office/powerpoint/2010/main" val="1580695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80FBAF-9721-9747-A8B5-7F6B39E5717F}" type="datetimeFigureOut">
              <a:rPr lang="en-US" smtClean="0"/>
              <a:t>7/3/2018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D35E02-D250-B54C-89EF-4E3BE8944097}" type="slidenum">
              <a:rPr lang="en-US" smtClean="0"/>
              <a:t>‹#›</a:t>
            </a:fld>
            <a:endParaRPr lang="en-US" dirty="0"/>
          </a:p>
        </p:txBody>
      </p:sp>
    </p:spTree>
    <p:extLst>
      <p:ext uri="{BB962C8B-B14F-4D97-AF65-F5344CB8AC3E}">
        <p14:creationId xmlns:p14="http://schemas.microsoft.com/office/powerpoint/2010/main" val="714082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80FBAF-9721-9747-A8B5-7F6B39E5717F}" type="datetimeFigureOut">
              <a:rPr lang="en-US" smtClean="0"/>
              <a:t>7/3/2018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FD35E02-D250-B54C-89EF-4E3BE8944097}" type="slidenum">
              <a:rPr lang="en-US" smtClean="0"/>
              <a:t>‹#›</a:t>
            </a:fld>
            <a:endParaRPr lang="en-US" dirty="0"/>
          </a:p>
        </p:txBody>
      </p:sp>
    </p:spTree>
    <p:extLst>
      <p:ext uri="{BB962C8B-B14F-4D97-AF65-F5344CB8AC3E}">
        <p14:creationId xmlns:p14="http://schemas.microsoft.com/office/powerpoint/2010/main" val="2948693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80FBAF-9721-9747-A8B5-7F6B39E5717F}" type="datetimeFigureOut">
              <a:rPr lang="en-US" smtClean="0"/>
              <a:t>7/3/2018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FD35E02-D250-B54C-89EF-4E3BE8944097}" type="slidenum">
              <a:rPr lang="en-US" smtClean="0"/>
              <a:t>‹#›</a:t>
            </a:fld>
            <a:endParaRPr lang="en-US" dirty="0"/>
          </a:p>
        </p:txBody>
      </p:sp>
    </p:spTree>
    <p:extLst>
      <p:ext uri="{BB962C8B-B14F-4D97-AF65-F5344CB8AC3E}">
        <p14:creationId xmlns:p14="http://schemas.microsoft.com/office/powerpoint/2010/main" val="1978522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80FBAF-9721-9747-A8B5-7F6B39E5717F}" type="datetimeFigureOut">
              <a:rPr lang="en-US" smtClean="0"/>
              <a:t>7/3/2018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FD35E02-D250-B54C-89EF-4E3BE8944097}" type="slidenum">
              <a:rPr lang="en-US" smtClean="0"/>
              <a:t>‹#›</a:t>
            </a:fld>
            <a:endParaRPr lang="en-US" dirty="0"/>
          </a:p>
        </p:txBody>
      </p:sp>
    </p:spTree>
    <p:extLst>
      <p:ext uri="{BB962C8B-B14F-4D97-AF65-F5344CB8AC3E}">
        <p14:creationId xmlns:p14="http://schemas.microsoft.com/office/powerpoint/2010/main" val="4184892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80FBAF-9721-9747-A8B5-7F6B39E5717F}" type="datetimeFigureOut">
              <a:rPr lang="en-US" smtClean="0"/>
              <a:t>7/3/2018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D35E02-D250-B54C-89EF-4E3BE8944097}" type="slidenum">
              <a:rPr lang="en-US" smtClean="0"/>
              <a:t>‹#›</a:t>
            </a:fld>
            <a:endParaRPr lang="en-US" dirty="0"/>
          </a:p>
        </p:txBody>
      </p:sp>
    </p:spTree>
    <p:extLst>
      <p:ext uri="{BB962C8B-B14F-4D97-AF65-F5344CB8AC3E}">
        <p14:creationId xmlns:p14="http://schemas.microsoft.com/office/powerpoint/2010/main" val="3307394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80FBAF-9721-9747-A8B5-7F6B39E5717F}" type="datetimeFigureOut">
              <a:rPr lang="en-US" smtClean="0"/>
              <a:t>7/3/2018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D35E02-D250-B54C-89EF-4E3BE8944097}" type="slidenum">
              <a:rPr lang="en-US" smtClean="0"/>
              <a:t>‹#›</a:t>
            </a:fld>
            <a:endParaRPr lang="en-US" dirty="0"/>
          </a:p>
        </p:txBody>
      </p:sp>
    </p:spTree>
    <p:extLst>
      <p:ext uri="{BB962C8B-B14F-4D97-AF65-F5344CB8AC3E}">
        <p14:creationId xmlns:p14="http://schemas.microsoft.com/office/powerpoint/2010/main" val="3652692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0FBAF-9721-9747-A8B5-7F6B39E5717F}" type="datetimeFigureOut">
              <a:rPr lang="en-US" smtClean="0"/>
              <a:t>7/3/2018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35E02-D250-B54C-89EF-4E3BE8944097}" type="slidenum">
              <a:rPr lang="en-US" smtClean="0"/>
              <a:t>‹#›</a:t>
            </a:fld>
            <a:endParaRPr lang="en-US" dirty="0"/>
          </a:p>
        </p:txBody>
      </p:sp>
    </p:spTree>
    <p:extLst>
      <p:ext uri="{BB962C8B-B14F-4D97-AF65-F5344CB8AC3E}">
        <p14:creationId xmlns:p14="http://schemas.microsoft.com/office/powerpoint/2010/main" val="1389490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685800" y="228600"/>
            <a:ext cx="7772400" cy="762000"/>
          </a:xfrm>
        </p:spPr>
        <p:txBody>
          <a:bodyPr>
            <a:normAutofit fontScale="90000"/>
          </a:bodyPr>
          <a:lstStyle/>
          <a:p>
            <a:pPr eaLnBrk="1" hangingPunct="1">
              <a:defRPr/>
            </a:pPr>
            <a:r>
              <a:rPr lang="en-US" sz="3200" b="1" u="sng" dirty="0">
                <a:latin typeface="Times New Roman"/>
                <a:cs typeface="Times New Roman"/>
              </a:rPr>
              <a:t>Funding for Transfers closed FY 2006 to 2010</a:t>
            </a:r>
          </a:p>
        </p:txBody>
      </p:sp>
      <p:sp>
        <p:nvSpPr>
          <p:cNvPr id="229379" name="Rectangle 3"/>
          <p:cNvSpPr>
            <a:spLocks noGrp="1" noChangeArrowheads="1"/>
          </p:cNvSpPr>
          <p:nvPr>
            <p:ph type="body" idx="1"/>
          </p:nvPr>
        </p:nvSpPr>
        <p:spPr>
          <a:xfrm>
            <a:off x="914400" y="1295400"/>
            <a:ext cx="7543800" cy="4191000"/>
          </a:xfrm>
        </p:spPr>
        <p:txBody>
          <a:bodyPr>
            <a:normAutofit/>
          </a:bodyPr>
          <a:lstStyle/>
          <a:p>
            <a:pPr eaLnBrk="1" hangingPunct="1">
              <a:lnSpc>
                <a:spcPct val="90000"/>
              </a:lnSpc>
              <a:defRPr/>
            </a:pPr>
            <a:r>
              <a:rPr lang="en-US" sz="2400" b="1" dirty="0">
                <a:latin typeface="Times New Roman"/>
                <a:cs typeface="Times New Roman"/>
              </a:rPr>
              <a:t>Transfers</a:t>
            </a:r>
            <a:r>
              <a:rPr lang="en-US" sz="2400" dirty="0">
                <a:latin typeface="Times New Roman"/>
                <a:cs typeface="Times New Roman"/>
              </a:rPr>
              <a:t> – </a:t>
            </a:r>
            <a:r>
              <a:rPr lang="en-US" dirty="0">
                <a:latin typeface="Times New Roman"/>
                <a:cs typeface="Times New Roman"/>
              </a:rPr>
              <a:t>922</a:t>
            </a:r>
            <a:r>
              <a:rPr lang="en-US" sz="2400" dirty="0">
                <a:latin typeface="Times New Roman"/>
                <a:cs typeface="Times New Roman"/>
              </a:rPr>
              <a:t> Closed - $</a:t>
            </a:r>
            <a:r>
              <a:rPr lang="en-US" dirty="0">
                <a:latin typeface="Times New Roman"/>
                <a:cs typeface="Times New Roman"/>
              </a:rPr>
              <a:t>2.36</a:t>
            </a:r>
            <a:r>
              <a:rPr lang="en-US" sz="2400" dirty="0">
                <a:latin typeface="Times New Roman"/>
                <a:cs typeface="Times New Roman"/>
              </a:rPr>
              <a:t> B total </a:t>
            </a:r>
            <a:r>
              <a:rPr lang="en-US" dirty="0">
                <a:latin typeface="Times New Roman"/>
                <a:cs typeface="Times New Roman"/>
              </a:rPr>
              <a:t>activity</a:t>
            </a:r>
            <a:endParaRPr lang="en-US" sz="2400" dirty="0">
              <a:latin typeface="Times New Roman"/>
              <a:cs typeface="Times New Roman"/>
            </a:endParaRPr>
          </a:p>
          <a:p>
            <a:pPr lvl="1" eaLnBrk="1" hangingPunct="1">
              <a:lnSpc>
                <a:spcPct val="90000"/>
              </a:lnSpc>
              <a:defRPr/>
            </a:pPr>
            <a:r>
              <a:rPr lang="en-US" sz="2000" dirty="0">
                <a:latin typeface="Times New Roman"/>
                <a:cs typeface="Times New Roman"/>
              </a:rPr>
              <a:t>  $877 M - Tax credits (571)</a:t>
            </a:r>
          </a:p>
          <a:p>
            <a:pPr lvl="1" eaLnBrk="1" hangingPunct="1">
              <a:lnSpc>
                <a:spcPct val="90000"/>
              </a:lnSpc>
              <a:defRPr/>
            </a:pPr>
            <a:r>
              <a:rPr lang="en-US" sz="2000" dirty="0">
                <a:latin typeface="Times New Roman"/>
                <a:cs typeface="Times New Roman"/>
              </a:rPr>
              <a:t>  $833 M - RD loans assumed (922)</a:t>
            </a:r>
          </a:p>
          <a:p>
            <a:pPr lvl="1" eaLnBrk="1" hangingPunct="1">
              <a:lnSpc>
                <a:spcPct val="90000"/>
              </a:lnSpc>
              <a:defRPr/>
            </a:pPr>
            <a:r>
              <a:rPr lang="en-US" sz="2000" dirty="0">
                <a:latin typeface="Times New Roman"/>
                <a:cs typeface="Times New Roman"/>
              </a:rPr>
              <a:t>  $619 M - Third party loans (652)</a:t>
            </a:r>
          </a:p>
          <a:p>
            <a:pPr lvl="1" eaLnBrk="1" hangingPunct="1">
              <a:lnSpc>
                <a:spcPct val="90000"/>
              </a:lnSpc>
              <a:defRPr/>
            </a:pPr>
            <a:r>
              <a:rPr lang="en-US" sz="2000" dirty="0">
                <a:latin typeface="Times New Roman"/>
                <a:cs typeface="Times New Roman"/>
              </a:rPr>
              <a:t>    $48 M - New RD funds 515 or 538 (54)</a:t>
            </a:r>
          </a:p>
          <a:p>
            <a:pPr eaLnBrk="1" hangingPunct="1">
              <a:lnSpc>
                <a:spcPct val="90000"/>
              </a:lnSpc>
              <a:defRPr/>
            </a:pPr>
            <a:r>
              <a:rPr lang="en-US" b="1" dirty="0">
                <a:latin typeface="Times New Roman"/>
                <a:cs typeface="Times New Roman"/>
              </a:rPr>
              <a:t>Summary</a:t>
            </a:r>
            <a:r>
              <a:rPr lang="en-US" sz="2400" dirty="0">
                <a:latin typeface="Times New Roman"/>
                <a:cs typeface="Times New Roman"/>
              </a:rPr>
              <a:t> –  Transfer funding</a:t>
            </a:r>
          </a:p>
          <a:p>
            <a:pPr lvl="1" eaLnBrk="1" hangingPunct="1">
              <a:lnSpc>
                <a:spcPct val="90000"/>
              </a:lnSpc>
              <a:defRPr/>
            </a:pPr>
            <a:r>
              <a:rPr lang="en-US" sz="2000" dirty="0">
                <a:latin typeface="Times New Roman"/>
                <a:cs typeface="Times New Roman"/>
              </a:rPr>
              <a:t>    $1.5 B - Third party equity or loans</a:t>
            </a:r>
          </a:p>
          <a:p>
            <a:pPr lvl="1" eaLnBrk="1" hangingPunct="1">
              <a:lnSpc>
                <a:spcPct val="90000"/>
              </a:lnSpc>
              <a:defRPr/>
            </a:pPr>
            <a:r>
              <a:rPr lang="en-US" sz="2000" dirty="0">
                <a:latin typeface="Times New Roman"/>
                <a:cs typeface="Times New Roman"/>
              </a:rPr>
              <a:t>        97% - New funding from third party</a:t>
            </a:r>
          </a:p>
          <a:p>
            <a:pPr lvl="1" eaLnBrk="1" hangingPunct="1">
              <a:lnSpc>
                <a:spcPct val="90000"/>
              </a:lnSpc>
              <a:defRPr/>
            </a:pPr>
            <a:r>
              <a:rPr lang="en-US" sz="2000" dirty="0">
                <a:latin typeface="Times New Roman"/>
                <a:cs typeface="Times New Roman"/>
              </a:rPr>
              <a:t>        70% - Minimum number with third party funding</a:t>
            </a:r>
          </a:p>
          <a:p>
            <a:pPr lvl="1" eaLnBrk="1" hangingPunct="1">
              <a:lnSpc>
                <a:spcPct val="90000"/>
              </a:lnSpc>
              <a:defRPr/>
            </a:pPr>
            <a:r>
              <a:rPr lang="en-US" sz="2000" dirty="0">
                <a:latin typeface="Times New Roman"/>
                <a:cs typeface="Times New Roman"/>
              </a:rPr>
              <a:t>         184 – Average transfers closed each year</a:t>
            </a:r>
          </a:p>
        </p:txBody>
      </p:sp>
    </p:spTree>
    <p:extLst>
      <p:ext uri="{BB962C8B-B14F-4D97-AF65-F5344CB8AC3E}">
        <p14:creationId xmlns:p14="http://schemas.microsoft.com/office/powerpoint/2010/main" val="4214810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Millstream North</a:t>
            </a:r>
          </a:p>
        </p:txBody>
      </p:sp>
      <p:pic>
        <p:nvPicPr>
          <p:cNvPr id="4" name="Content Placeholder 3" descr="Overall Elev.JPG"/>
          <p:cNvPicPr>
            <a:picLocks noGrp="1"/>
          </p:cNvPicPr>
          <p:nvPr>
            <p:ph idx="1"/>
          </p:nvPr>
        </p:nvPicPr>
        <p:blipFill>
          <a:blip r:embed="rId2" cstate="print"/>
          <a:srcRect t="19085" b="19085"/>
          <a:stretch>
            <a:fillRect/>
          </a:stretch>
        </p:blipFill>
        <p:spPr bwMode="auto">
          <a:prstGeom prst="rect">
            <a:avLst/>
          </a:prstGeom>
          <a:noFill/>
          <a:ln w="9525">
            <a:noFill/>
            <a:miter lim="800000"/>
            <a:headEnd/>
            <a:tailEnd/>
          </a:ln>
        </p:spPr>
      </p:pic>
    </p:spTree>
    <p:extLst>
      <p:ext uri="{BB962C8B-B14F-4D97-AF65-F5344CB8AC3E}">
        <p14:creationId xmlns:p14="http://schemas.microsoft.com/office/powerpoint/2010/main" val="1868414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Millstream South</a:t>
            </a:r>
          </a:p>
        </p:txBody>
      </p:sp>
      <p:pic>
        <p:nvPicPr>
          <p:cNvPr id="4" name="Content Placeholder 3" descr="Overall Exterior.JPG"/>
          <p:cNvPicPr>
            <a:picLocks noGrp="1"/>
          </p:cNvPicPr>
          <p:nvPr>
            <p:ph idx="1"/>
          </p:nvPr>
        </p:nvPicPr>
        <p:blipFill>
          <a:blip r:embed="rId2" cstate="print"/>
          <a:srcRect t="8112" b="8112"/>
          <a:stretch>
            <a:fillRect/>
          </a:stretch>
        </p:blipFill>
        <p:spPr bwMode="auto">
          <a:prstGeom prst="rect">
            <a:avLst/>
          </a:prstGeom>
          <a:noFill/>
          <a:ln w="9525">
            <a:noFill/>
            <a:miter lim="800000"/>
            <a:headEnd/>
            <a:tailEnd/>
          </a:ln>
        </p:spPr>
      </p:pic>
    </p:spTree>
    <p:extLst>
      <p:ext uri="{BB962C8B-B14F-4D97-AF65-F5344CB8AC3E}">
        <p14:creationId xmlns:p14="http://schemas.microsoft.com/office/powerpoint/2010/main" val="1764674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RHPA Portfolio Preservation in New Jersey</a:t>
            </a:r>
          </a:p>
        </p:txBody>
      </p:sp>
      <p:sp>
        <p:nvSpPr>
          <p:cNvPr id="3" name="Content Placeholder 2"/>
          <p:cNvSpPr>
            <a:spLocks noGrp="1"/>
          </p:cNvSpPr>
          <p:nvPr>
            <p:ph idx="1"/>
          </p:nvPr>
        </p:nvSpPr>
        <p:spPr/>
        <p:txBody>
          <a:bodyPr>
            <a:normAutofit fontScale="70000" lnSpcReduction="20000"/>
          </a:bodyPr>
          <a:lstStyle/>
          <a:p>
            <a:r>
              <a:rPr lang="en-US" dirty="0"/>
              <a:t>In 2015, RHPA began pursuing an effort to preserve a five-property portfolio located in Burlington County and Ocean County, New Jersey.  The portfolio was originally financed by RD and has 200 apartment units with 130 units of RD Rental Assistance.  88 apartments are located in the community of North Hanover, 40 are in Wrightstown and 72 are in West Creek. </a:t>
            </a:r>
            <a:r>
              <a:rPr lang="en-US" u="sng" dirty="0"/>
              <a:t>The properties are located in communities with a tremendous need for affordable housing, rents well below the market and significant capital needs typical for projects their age.  </a:t>
            </a:r>
          </a:p>
          <a:p>
            <a:r>
              <a:rPr lang="en-US" u="sng" dirty="0"/>
              <a:t>The general scope of renovations to include new roofs, new windows, new carpet, new kitchen cabinets, upgrades in the baths, replacement of existing air conditioning units and appliances with energy star units.  The general list also includes parking lot repairs, major renovations to the septic system at the North Hanover site and enhanced accessibility features.</a:t>
            </a:r>
          </a:p>
          <a:p>
            <a:endParaRPr lang="en-US" dirty="0"/>
          </a:p>
        </p:txBody>
      </p:sp>
    </p:spTree>
    <p:extLst>
      <p:ext uri="{BB962C8B-B14F-4D97-AF65-F5344CB8AC3E}">
        <p14:creationId xmlns:p14="http://schemas.microsoft.com/office/powerpoint/2010/main" val="3889265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Rental Office for Millstream North and South</a:t>
            </a:r>
          </a:p>
        </p:txBody>
      </p:sp>
      <p:pic>
        <p:nvPicPr>
          <p:cNvPr id="4" name="Content Placeholder 3" descr="Office.JPG"/>
          <p:cNvPicPr>
            <a:picLocks noGrp="1"/>
          </p:cNvPicPr>
          <p:nvPr>
            <p:ph idx="1"/>
          </p:nvPr>
        </p:nvPicPr>
        <p:blipFill>
          <a:blip r:embed="rId2" cstate="print"/>
          <a:srcRect t="6413" b="6413"/>
          <a:stretch>
            <a:fillRect/>
          </a:stretch>
        </p:blipFill>
        <p:spPr bwMode="auto">
          <a:prstGeom prst="rect">
            <a:avLst/>
          </a:prstGeom>
          <a:noFill/>
          <a:ln w="9525">
            <a:noFill/>
            <a:miter lim="800000"/>
            <a:headEnd/>
            <a:tailEnd/>
          </a:ln>
        </p:spPr>
      </p:pic>
    </p:spTree>
    <p:extLst>
      <p:ext uri="{BB962C8B-B14F-4D97-AF65-F5344CB8AC3E}">
        <p14:creationId xmlns:p14="http://schemas.microsoft.com/office/powerpoint/2010/main" val="2735803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Maplewood Apartments</a:t>
            </a:r>
          </a:p>
        </p:txBody>
      </p:sp>
      <p:pic>
        <p:nvPicPr>
          <p:cNvPr id="4" name="Content Placeholder 3" descr="Pic 2.JPG"/>
          <p:cNvPicPr>
            <a:picLocks noGrp="1"/>
          </p:cNvPicPr>
          <p:nvPr>
            <p:ph idx="1"/>
          </p:nvPr>
        </p:nvPicPr>
        <p:blipFill>
          <a:blip r:embed="rId2" cstate="print"/>
          <a:srcRect t="14173" b="14173"/>
          <a:stretch>
            <a:fillRect/>
          </a:stretch>
        </p:blipFill>
        <p:spPr bwMode="auto">
          <a:prstGeom prst="rect">
            <a:avLst/>
          </a:prstGeom>
          <a:noFill/>
          <a:ln w="9525">
            <a:noFill/>
            <a:miter lim="800000"/>
            <a:headEnd/>
            <a:tailEnd/>
          </a:ln>
        </p:spPr>
      </p:pic>
    </p:spTree>
    <p:extLst>
      <p:ext uri="{BB962C8B-B14F-4D97-AF65-F5344CB8AC3E}">
        <p14:creationId xmlns:p14="http://schemas.microsoft.com/office/powerpoint/2010/main" val="1232139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RHPA Portfolio Preservation in New Jersey</a:t>
            </a:r>
          </a:p>
        </p:txBody>
      </p:sp>
      <p:sp>
        <p:nvSpPr>
          <p:cNvPr id="3" name="Content Placeholder 2"/>
          <p:cNvSpPr>
            <a:spLocks noGrp="1"/>
          </p:cNvSpPr>
          <p:nvPr>
            <p:ph idx="1"/>
          </p:nvPr>
        </p:nvSpPr>
        <p:spPr/>
        <p:txBody>
          <a:bodyPr>
            <a:normAutofit fontScale="70000" lnSpcReduction="20000"/>
          </a:bodyPr>
          <a:lstStyle/>
          <a:p>
            <a:r>
              <a:rPr lang="en-US" dirty="0"/>
              <a:t>All told, the rehabilitation and acquisition will be a roughly $27.4 million transaction.  </a:t>
            </a:r>
            <a:r>
              <a:rPr lang="en-US" u="sng" dirty="0"/>
              <a:t>RHPA anticipates addressing $50,000 of hard construction costs per unit during rehabilitation.  </a:t>
            </a:r>
            <a:r>
              <a:rPr lang="en-US" dirty="0"/>
              <a:t>The portfolio fits the RHPA preservation model for using 4% tax credits, bonds, RD MPR participation to defer the existing RD debt, and some soft and low interest rate gap funding. Funding will consist of over $7.5 million in 4% tax credit equity and a $10 million tax-exempt bond.  This will be coupled with USDA’s subordination and deferral of the current $6.3 million RD loan balance, and a commitment to keep 130 RA units in New Jersey to keep rents affordable. </a:t>
            </a:r>
          </a:p>
          <a:p>
            <a:r>
              <a:rPr lang="en-US" dirty="0"/>
              <a:t>Having been selected by USDA in January of 2015 to receive “MPR” preservation funding, RHPA anticipates that rents will be kept low through the deferral of $6.3 million in existing USDA debt and the additional of $1 million in new Section 515 1% loan funding.  </a:t>
            </a:r>
          </a:p>
          <a:p>
            <a:endParaRPr lang="en-US" dirty="0"/>
          </a:p>
        </p:txBody>
      </p:sp>
    </p:spTree>
    <p:extLst>
      <p:ext uri="{BB962C8B-B14F-4D97-AF65-F5344CB8AC3E}">
        <p14:creationId xmlns:p14="http://schemas.microsoft.com/office/powerpoint/2010/main" val="1248511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Cedar Run I</a:t>
            </a:r>
          </a:p>
        </p:txBody>
      </p:sp>
      <p:pic>
        <p:nvPicPr>
          <p:cNvPr id="4" name="Content Placeholder 3" descr="DSC06189.JPG"/>
          <p:cNvPicPr>
            <a:picLocks noGrp="1"/>
          </p:cNvPicPr>
          <p:nvPr>
            <p:ph idx="1"/>
          </p:nvPr>
        </p:nvPicPr>
        <p:blipFill>
          <a:blip r:embed="rId2" cstate="print"/>
          <a:srcRect t="14473" b="14473"/>
          <a:stretch>
            <a:fillRect/>
          </a:stretch>
        </p:blipFill>
        <p:spPr bwMode="auto">
          <a:prstGeom prst="rect">
            <a:avLst/>
          </a:prstGeom>
          <a:noFill/>
          <a:ln w="9525">
            <a:noFill/>
            <a:miter lim="800000"/>
            <a:headEnd/>
            <a:tailEnd/>
          </a:ln>
        </p:spPr>
      </p:pic>
    </p:spTree>
    <p:extLst>
      <p:ext uri="{BB962C8B-B14F-4D97-AF65-F5344CB8AC3E}">
        <p14:creationId xmlns:p14="http://schemas.microsoft.com/office/powerpoint/2010/main" val="3142862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Cedar Run II</a:t>
            </a:r>
          </a:p>
        </p:txBody>
      </p:sp>
      <p:pic>
        <p:nvPicPr>
          <p:cNvPr id="4" name="Content Placeholder 3" descr="DSC06224.JPG"/>
          <p:cNvPicPr>
            <a:picLocks noGrp="1"/>
          </p:cNvPicPr>
          <p:nvPr>
            <p:ph idx="1"/>
          </p:nvPr>
        </p:nvPicPr>
        <p:blipFill>
          <a:blip r:embed="rId2" cstate="print">
            <a:extLst>
              <a:ext uri="{28A0092B-C50C-407E-A947-70E740481C1C}">
                <a14:useLocalDpi xmlns:a14="http://schemas.microsoft.com/office/drawing/2010/main" val="0"/>
              </a:ext>
            </a:extLst>
          </a:blip>
          <a:srcRect t="7811" b="7811"/>
          <a:stretch>
            <a:fillRect/>
          </a:stretch>
        </p:blipFill>
        <p:spPr bwMode="auto">
          <a:prstGeom prst="rect">
            <a:avLst/>
          </a:prstGeom>
          <a:noFill/>
          <a:ln w="9525">
            <a:noFill/>
            <a:miter lim="800000"/>
            <a:headEnd/>
            <a:tailEnd/>
          </a:ln>
        </p:spPr>
      </p:pic>
    </p:spTree>
    <p:extLst>
      <p:ext uri="{BB962C8B-B14F-4D97-AF65-F5344CB8AC3E}">
        <p14:creationId xmlns:p14="http://schemas.microsoft.com/office/powerpoint/2010/main" val="699906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723256"/>
          </a:xfrm>
        </p:spPr>
        <p:txBody>
          <a:bodyPr>
            <a:normAutofit/>
          </a:bodyPr>
          <a:lstStyle/>
          <a:p>
            <a:r>
              <a:rPr lang="en-US" sz="3200" dirty="0"/>
              <a:t>RHPA Portfolio Preservation in New Jersey</a:t>
            </a:r>
          </a:p>
        </p:txBody>
      </p:sp>
      <p:sp>
        <p:nvSpPr>
          <p:cNvPr id="3" name="Content Placeholder 2"/>
          <p:cNvSpPr>
            <a:spLocks noGrp="1"/>
          </p:cNvSpPr>
          <p:nvPr>
            <p:ph idx="1"/>
          </p:nvPr>
        </p:nvSpPr>
        <p:spPr>
          <a:xfrm>
            <a:off x="457200" y="1209568"/>
            <a:ext cx="8229600" cy="4916595"/>
          </a:xfrm>
        </p:spPr>
        <p:txBody>
          <a:bodyPr>
            <a:normAutofit fontScale="70000" lnSpcReduction="20000"/>
          </a:bodyPr>
          <a:lstStyle/>
          <a:p>
            <a:r>
              <a:rPr lang="en-US" dirty="0"/>
              <a:t>RHPA’s intention is to consolidate the portfolio into two properties, the first three into one in Burlington County and the last two into the other in Ocean County.  The plan is to retain them in the USDA program, significantly invest in them to extend their useful life, improve their energy efficiency, and keep rent increases to a minimum.  </a:t>
            </a:r>
          </a:p>
          <a:p>
            <a:r>
              <a:rPr lang="en-US" u="sng" dirty="0"/>
              <a:t>Tenants who occupy these units will remain within USDA eligible household income thresholds as well as meet the 60% area median income LIHTC target.  </a:t>
            </a:r>
            <a:r>
              <a:rPr lang="en-US" dirty="0"/>
              <a:t>As of June 1, 2014, 100% of tenants were at or below 50% of AMI meeting RD’s low-income threshold, and 94% met RD’s very-low income threshold of 30% of AMI.  </a:t>
            </a:r>
          </a:p>
          <a:p>
            <a:r>
              <a:rPr lang="en-US" dirty="0"/>
              <a:t>Preliminary measurements made during the CNA indicate that Millstream North units are at least on average 496 sq. ft., Millstream South at 520 sq. ft. for 1 br. and 760 sq. ft. for 3 br., Maplewood, 520 sq. ft. for 1 br. and 720 sq. ft. for 2 br., and Cedar Run I and II at 550 sq. ft.  </a:t>
            </a:r>
            <a:r>
              <a:rPr lang="en-US" u="sng" dirty="0"/>
              <a:t>All the units are in two story garden style apartments.</a:t>
            </a:r>
          </a:p>
          <a:p>
            <a:endParaRPr lang="en-US" dirty="0"/>
          </a:p>
        </p:txBody>
      </p:sp>
    </p:spTree>
    <p:extLst>
      <p:ext uri="{BB962C8B-B14F-4D97-AF65-F5344CB8AC3E}">
        <p14:creationId xmlns:p14="http://schemas.microsoft.com/office/powerpoint/2010/main" val="1101268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RHPA Portfolio Preservation in New Jersey</a:t>
            </a:r>
          </a:p>
        </p:txBody>
      </p:sp>
      <p:sp>
        <p:nvSpPr>
          <p:cNvPr id="3" name="Content Placeholder 2"/>
          <p:cNvSpPr>
            <a:spLocks noGrp="1"/>
          </p:cNvSpPr>
          <p:nvPr>
            <p:ph idx="1"/>
          </p:nvPr>
        </p:nvSpPr>
        <p:spPr/>
        <p:txBody>
          <a:bodyPr>
            <a:normAutofit/>
          </a:bodyPr>
          <a:lstStyle/>
          <a:p>
            <a:r>
              <a:rPr lang="en-US" sz="2600" dirty="0"/>
              <a:t>NJ Preservation Associates, LLC, will be the new owner. In addition to RHPA and LNWA, the new entity will also include Hudson Valley Property Group, LLC as a general partner.  Arbor Management will manage the properties and RHPA Construction, LLC, will do the construction. These companies are both affiliated with LNWA and RWB Development. Proposed property management, the design architect and the contractor all have been involved with previous RHPA preservation efforts.  </a:t>
            </a:r>
          </a:p>
          <a:p>
            <a:endParaRPr lang="en-US" dirty="0"/>
          </a:p>
        </p:txBody>
      </p:sp>
    </p:spTree>
    <p:extLst>
      <p:ext uri="{BB962C8B-B14F-4D97-AF65-F5344CB8AC3E}">
        <p14:creationId xmlns:p14="http://schemas.microsoft.com/office/powerpoint/2010/main" val="1603183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223520"/>
            <a:ext cx="7772400" cy="599440"/>
          </a:xfrm>
        </p:spPr>
        <p:txBody>
          <a:bodyPr>
            <a:normAutofit/>
          </a:bodyPr>
          <a:lstStyle/>
          <a:p>
            <a:pPr>
              <a:defRPr/>
            </a:pPr>
            <a:r>
              <a:rPr lang="en-US" sz="2900" b="1" u="sng" dirty="0">
                <a:latin typeface="Times New Roman"/>
                <a:cs typeface="Times New Roman"/>
              </a:rPr>
              <a:t>Use of MPR </a:t>
            </a:r>
            <a:r>
              <a:rPr lang="ja-JP" altLang="en-US" sz="2900" b="1" u="sng" dirty="0">
                <a:latin typeface="Times New Roman"/>
                <a:cs typeface="Times New Roman"/>
              </a:rPr>
              <a:t>“</a:t>
            </a:r>
            <a:r>
              <a:rPr lang="en-US" sz="2900" b="1" u="sng" dirty="0">
                <a:latin typeface="Times New Roman"/>
                <a:cs typeface="Times New Roman"/>
              </a:rPr>
              <a:t>Tools</a:t>
            </a:r>
            <a:r>
              <a:rPr lang="ja-JP" altLang="en-US" sz="2900" b="1" u="sng" dirty="0">
                <a:latin typeface="Times New Roman"/>
                <a:cs typeface="Times New Roman"/>
              </a:rPr>
              <a:t>”</a:t>
            </a:r>
            <a:r>
              <a:rPr lang="en-US" sz="2900" b="1" u="sng" dirty="0">
                <a:latin typeface="Times New Roman"/>
                <a:cs typeface="Times New Roman"/>
              </a:rPr>
              <a:t>- Demo results </a:t>
            </a:r>
            <a:r>
              <a:rPr lang="en-US" sz="2200" b="1" u="sng" dirty="0">
                <a:latin typeface="Times New Roman"/>
                <a:cs typeface="Times New Roman"/>
              </a:rPr>
              <a:t>(In Millions)</a:t>
            </a:r>
          </a:p>
        </p:txBody>
      </p:sp>
      <p:sp>
        <p:nvSpPr>
          <p:cNvPr id="2" name="Footer Placeholder 1"/>
          <p:cNvSpPr>
            <a:spLocks noGrp="1"/>
          </p:cNvSpPr>
          <p:nvPr>
            <p:ph type="ftr" sz="quarter" idx="11"/>
          </p:nvPr>
        </p:nvSpPr>
        <p:spPr/>
        <p:txBody>
          <a:bodyPr/>
          <a:lstStyle/>
          <a:p>
            <a:r>
              <a:rPr lang="en-US" dirty="0"/>
              <a:t>Rural Housing Preservation Associates, LLC - contact Larry Anderson at landerson@rhpallc.com</a:t>
            </a:r>
          </a:p>
        </p:txBody>
      </p:sp>
      <p:graphicFrame>
        <p:nvGraphicFramePr>
          <p:cNvPr id="4" name="Table 3"/>
          <p:cNvGraphicFramePr>
            <a:graphicFrameLocks noGrp="1"/>
          </p:cNvGraphicFramePr>
          <p:nvPr>
            <p:extLst>
              <p:ext uri="{D42A27DB-BD31-4B8C-83A1-F6EECF244321}">
                <p14:modId xmlns:p14="http://schemas.microsoft.com/office/powerpoint/2010/main" val="2070780497"/>
              </p:ext>
            </p:extLst>
          </p:nvPr>
        </p:nvGraphicFramePr>
        <p:xfrm>
          <a:off x="354106" y="858520"/>
          <a:ext cx="8724900" cy="5365797"/>
        </p:xfrm>
        <a:graphic>
          <a:graphicData uri="http://schemas.openxmlformats.org/drawingml/2006/table">
            <a:tbl>
              <a:tblPr/>
              <a:tblGrid>
                <a:gridCol w="3433763">
                  <a:extLst>
                    <a:ext uri="{9D8B030D-6E8A-4147-A177-3AD203B41FA5}">
                      <a16:colId xmlns:a16="http://schemas.microsoft.com/office/drawing/2014/main" xmlns="" val="20000"/>
                    </a:ext>
                  </a:extLst>
                </a:gridCol>
                <a:gridCol w="846137">
                  <a:extLst>
                    <a:ext uri="{9D8B030D-6E8A-4147-A177-3AD203B41FA5}">
                      <a16:colId xmlns:a16="http://schemas.microsoft.com/office/drawing/2014/main" xmlns="" val="20001"/>
                    </a:ext>
                  </a:extLst>
                </a:gridCol>
                <a:gridCol w="844550">
                  <a:extLst>
                    <a:ext uri="{9D8B030D-6E8A-4147-A177-3AD203B41FA5}">
                      <a16:colId xmlns:a16="http://schemas.microsoft.com/office/drawing/2014/main" xmlns="" val="20002"/>
                    </a:ext>
                  </a:extLst>
                </a:gridCol>
                <a:gridCol w="995363">
                  <a:extLst>
                    <a:ext uri="{9D8B030D-6E8A-4147-A177-3AD203B41FA5}">
                      <a16:colId xmlns:a16="http://schemas.microsoft.com/office/drawing/2014/main" xmlns="" val="20003"/>
                    </a:ext>
                  </a:extLst>
                </a:gridCol>
                <a:gridCol w="846137">
                  <a:extLst>
                    <a:ext uri="{9D8B030D-6E8A-4147-A177-3AD203B41FA5}">
                      <a16:colId xmlns:a16="http://schemas.microsoft.com/office/drawing/2014/main" xmlns="" val="20004"/>
                    </a:ext>
                  </a:extLst>
                </a:gridCol>
                <a:gridCol w="914400">
                  <a:extLst>
                    <a:ext uri="{9D8B030D-6E8A-4147-A177-3AD203B41FA5}">
                      <a16:colId xmlns:a16="http://schemas.microsoft.com/office/drawing/2014/main" xmlns="" val="20005"/>
                    </a:ext>
                  </a:extLst>
                </a:gridCol>
                <a:gridCol w="844550">
                  <a:extLst>
                    <a:ext uri="{9D8B030D-6E8A-4147-A177-3AD203B41FA5}">
                      <a16:colId xmlns:a16="http://schemas.microsoft.com/office/drawing/2014/main" xmlns="" val="20006"/>
                    </a:ext>
                  </a:extLst>
                </a:gridCol>
              </a:tblGrid>
              <a:tr h="419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alibri" charset="0"/>
                          <a:ea typeface="ＭＳ Ｐゴシック" charset="0"/>
                        </a:rPr>
                        <a:t>Tools (in Millions) </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alibri" charset="0"/>
                          <a:ea typeface="ＭＳ Ｐゴシック" charset="0"/>
                        </a:rPr>
                        <a:t>2006</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alibri" charset="0"/>
                          <a:ea typeface="ＭＳ Ｐゴシック" charset="0"/>
                        </a:rPr>
                        <a:t>2007</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alibri" charset="0"/>
                          <a:ea typeface="ＭＳ Ｐゴシック" charset="0"/>
                        </a:rPr>
                        <a:t>2008</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alibri" charset="0"/>
                          <a:ea typeface="ＭＳ Ｐゴシック" charset="0"/>
                        </a:rPr>
                        <a:t>2009</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alibri" charset="0"/>
                          <a:ea typeface="ＭＳ Ｐゴシック" charset="0"/>
                        </a:rPr>
                        <a:t>2010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alibri" charset="0"/>
                          <a:ea typeface="ＭＳ Ｐゴシック" charset="0"/>
                        </a:rPr>
                        <a:t>2011</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4514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Partial or full 515 Deferral </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$48</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$56</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$100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$50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$117</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  $31.7</a:t>
                      </a:r>
                    </a:p>
                    <a:p>
                      <a:pPr marL="0" marR="0" lvl="0" indent="0" algn="r" defTabSz="9144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Calibri" charset="0"/>
                        <a:ea typeface="ＭＳ Ｐゴシック" charset="0"/>
                      </a:endParaRPr>
                    </a:p>
                  </a:txBody>
                  <a:tcPr marL="9525" marR="9525" marT="95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1"/>
                  </a:ext>
                </a:extLst>
              </a:tr>
              <a:tr h="419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800" b="0" i="0" u="none" strike="noStrike" cap="none" normalizeH="0" baseline="0">
                          <a:ln>
                            <a:noFill/>
                          </a:ln>
                          <a:solidFill>
                            <a:srgbClr val="000000"/>
                          </a:solidFill>
                          <a:effectLst/>
                          <a:latin typeface="Calibri" charset="0"/>
                          <a:ea typeface="ＭＳ Ｐゴシック" charset="0"/>
                        </a:rPr>
                        <a:t>“</a:t>
                      </a:r>
                      <a:r>
                        <a:rPr kumimoji="0" lang="en-US" sz="1800" b="0" i="0" u="none" strike="noStrike" cap="none" normalizeH="0" baseline="0" dirty="0">
                          <a:ln>
                            <a:noFill/>
                          </a:ln>
                          <a:solidFill>
                            <a:srgbClr val="000000"/>
                          </a:solidFill>
                          <a:effectLst/>
                          <a:latin typeface="Calibri" charset="0"/>
                          <a:ea typeface="ＭＳ Ｐゴシック" charset="0"/>
                        </a:rPr>
                        <a:t>Bullet</a:t>
                      </a:r>
                      <a:r>
                        <a:rPr kumimoji="0" lang="ja-JP" altLang="en-US" sz="1800" b="0" i="0" u="none" strike="noStrike" cap="none" normalizeH="0" baseline="0">
                          <a:ln>
                            <a:noFill/>
                          </a:ln>
                          <a:solidFill>
                            <a:srgbClr val="000000"/>
                          </a:solidFill>
                          <a:effectLst/>
                          <a:latin typeface="Calibri" charset="0"/>
                          <a:ea typeface="ＭＳ Ｐゴシック" charset="0"/>
                        </a:rPr>
                        <a:t>”</a:t>
                      </a:r>
                      <a:r>
                        <a:rPr kumimoji="0" lang="en-US" sz="1800" b="0" i="0" u="none" strike="noStrike" cap="none" normalizeH="0" baseline="0" dirty="0">
                          <a:ln>
                            <a:noFill/>
                          </a:ln>
                          <a:solidFill>
                            <a:srgbClr val="000000"/>
                          </a:solidFill>
                          <a:effectLst/>
                          <a:latin typeface="Calibri" charset="0"/>
                          <a:ea typeface="ＭＳ Ｐゴシック" charset="0"/>
                        </a:rPr>
                        <a:t> aka </a:t>
                      </a:r>
                      <a:r>
                        <a:rPr kumimoji="0" lang="ja-JP" altLang="en-US" sz="1800" b="0" i="0" u="none" strike="noStrike" cap="none" normalizeH="0" baseline="0">
                          <a:ln>
                            <a:noFill/>
                          </a:ln>
                          <a:solidFill>
                            <a:srgbClr val="000000"/>
                          </a:solidFill>
                          <a:effectLst/>
                          <a:latin typeface="Calibri" charset="0"/>
                          <a:ea typeface="ＭＳ Ｐゴシック" charset="0"/>
                        </a:rPr>
                        <a:t>“</a:t>
                      </a:r>
                      <a:r>
                        <a:rPr kumimoji="0" lang="en-US" sz="1800" b="0" i="0" u="none" strike="noStrike" cap="none" normalizeH="0" baseline="0" dirty="0">
                          <a:ln>
                            <a:noFill/>
                          </a:ln>
                          <a:solidFill>
                            <a:srgbClr val="000000"/>
                          </a:solidFill>
                          <a:effectLst/>
                          <a:latin typeface="Calibri" charset="0"/>
                          <a:ea typeface="ＭＳ Ｐゴシック" charset="0"/>
                        </a:rPr>
                        <a:t>Soft-second</a:t>
                      </a:r>
                      <a:r>
                        <a:rPr kumimoji="0" lang="ja-JP" altLang="en-US" sz="1800" b="0" i="0" u="none" strike="noStrike" cap="none" normalizeH="0" baseline="0">
                          <a:ln>
                            <a:noFill/>
                          </a:ln>
                          <a:solidFill>
                            <a:srgbClr val="000000"/>
                          </a:solidFill>
                          <a:effectLst/>
                          <a:latin typeface="Calibri" charset="0"/>
                          <a:ea typeface="ＭＳ Ｐゴシック" charset="0"/>
                        </a:rPr>
                        <a:t>”</a:t>
                      </a:r>
                      <a:r>
                        <a:rPr kumimoji="0" lang="en-US" sz="1800" b="0" i="0" u="none" strike="noStrike" cap="none" normalizeH="0" baseline="0" dirty="0">
                          <a:ln>
                            <a:noFill/>
                          </a:ln>
                          <a:solidFill>
                            <a:srgbClr val="000000"/>
                          </a:solidFill>
                          <a:effectLst/>
                          <a:latin typeface="Calibri" charset="0"/>
                          <a:ea typeface="ＭＳ Ｐゴシック" charset="0"/>
                        </a:rPr>
                        <a:t> loans </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$4.5</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$2.8</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$13</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$5.3</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$21.5</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$10.3</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2"/>
                  </a:ext>
                </a:extLst>
              </a:tr>
              <a:tr h="419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Grants</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$0.2</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$0.5</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$0.4</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$0.2</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$0.3</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$0.13</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3"/>
                  </a:ext>
                </a:extLst>
              </a:tr>
              <a:tr h="419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515 Loan @ zero percent interest</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$0.3</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$2.6</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$12.6</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$15</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$5</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$4.6</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4"/>
                  </a:ext>
                </a:extLst>
              </a:tr>
              <a:tr h="419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Payment to owner of some costs</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(CNA</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from</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reserve)</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Calibri" charset="0"/>
                        <a:ea typeface="ＭＳ Ｐゴシック"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Calibri" charset="0"/>
                        <a:ea typeface="ＭＳ Ｐゴシック"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Calibri" charset="0"/>
                        <a:ea typeface="ＭＳ Ｐゴシック"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5"/>
                  </a:ext>
                </a:extLst>
              </a:tr>
              <a:tr h="419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Forgiveness of 515 Debt</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6"/>
                  </a:ext>
                </a:extLst>
              </a:tr>
              <a:tr h="419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Re-amortization of 515 Debt</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YES</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YES</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YES</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YES</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YES</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YES</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7"/>
                  </a:ext>
                </a:extLst>
              </a:tr>
              <a:tr h="419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Subordination of 515 Debt </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YES</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YES</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YES</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YES</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YES</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YES</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8"/>
                  </a:ext>
                </a:extLst>
              </a:tr>
              <a:tr h="419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Consolidation of 515 projects </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YES</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YES</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YES</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YES</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YES</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YES</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9"/>
                  </a:ext>
                </a:extLst>
              </a:tr>
              <a:tr h="419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Other RD funds (Section 538/515) </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$8.8</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$25</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$58</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$27</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$44.8</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$34.6</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10"/>
                  </a:ext>
                </a:extLst>
              </a:tr>
              <a:tr h="7238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Third party funds </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$1.8 LIHTC</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$45</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$65</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$25</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$112.7</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rPr>
                        <a:t> unk</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2632837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990600"/>
          </a:xfrm>
        </p:spPr>
        <p:txBody>
          <a:bodyPr>
            <a:noAutofit/>
          </a:bodyPr>
          <a:lstStyle/>
          <a:p>
            <a:r>
              <a:rPr lang="en-US" sz="2400" dirty="0">
                <a:solidFill>
                  <a:schemeClr val="tx2"/>
                </a:solidFill>
              </a:rPr>
              <a:t>Common RD Areas of Concern – Transfer Apps</a:t>
            </a:r>
            <a:br>
              <a:rPr lang="en-US" sz="2400" dirty="0">
                <a:solidFill>
                  <a:schemeClr val="tx2"/>
                </a:solidFill>
              </a:rPr>
            </a:br>
            <a:r>
              <a:rPr lang="en-US" sz="2400" dirty="0">
                <a:solidFill>
                  <a:schemeClr val="tx2"/>
                </a:solidFill>
              </a:rPr>
              <a:t> (per Dean Greenwalt presentation – 2015)</a:t>
            </a:r>
          </a:p>
        </p:txBody>
      </p:sp>
      <p:sp>
        <p:nvSpPr>
          <p:cNvPr id="3" name="Subtitle 2"/>
          <p:cNvSpPr>
            <a:spLocks noGrp="1"/>
          </p:cNvSpPr>
          <p:nvPr>
            <p:ph type="subTitle" idx="1"/>
          </p:nvPr>
        </p:nvSpPr>
        <p:spPr>
          <a:xfrm>
            <a:off x="1371600" y="1981200"/>
            <a:ext cx="6400800" cy="3657600"/>
          </a:xfrm>
        </p:spPr>
        <p:txBody>
          <a:bodyPr>
            <a:normAutofit lnSpcReduction="10000"/>
          </a:bodyPr>
          <a:lstStyle/>
          <a:p>
            <a:pPr marL="514350" lvl="0" indent="-514350" algn="l" eaLnBrk="0" fontAlgn="base" hangingPunct="0">
              <a:spcAft>
                <a:spcPct val="0"/>
              </a:spcAft>
              <a:buAutoNum type="arabicPeriod"/>
            </a:pPr>
            <a:r>
              <a:rPr lang="en-US" sz="2400" kern="0" dirty="0">
                <a:solidFill>
                  <a:srgbClr val="C00000"/>
                </a:solidFill>
              </a:rPr>
              <a:t>Incomplete information</a:t>
            </a:r>
          </a:p>
          <a:p>
            <a:pPr marL="514350" lvl="0" indent="-514350" algn="l" eaLnBrk="0" fontAlgn="base" hangingPunct="0">
              <a:spcAft>
                <a:spcPct val="0"/>
              </a:spcAft>
              <a:buAutoNum type="arabicPeriod"/>
            </a:pPr>
            <a:r>
              <a:rPr lang="en-US" sz="2400" kern="0" dirty="0">
                <a:solidFill>
                  <a:srgbClr val="C00000"/>
                </a:solidFill>
              </a:rPr>
              <a:t>Inadequate CNAs and Scope of Work Statements</a:t>
            </a:r>
          </a:p>
          <a:p>
            <a:pPr marL="514350" lvl="0" indent="-514350" algn="l" eaLnBrk="0" fontAlgn="base" hangingPunct="0">
              <a:spcAft>
                <a:spcPct val="0"/>
              </a:spcAft>
              <a:buAutoNum type="arabicPeriod"/>
            </a:pPr>
            <a:r>
              <a:rPr lang="en-US" sz="2400" kern="0" dirty="0">
                <a:solidFill>
                  <a:srgbClr val="C00000"/>
                </a:solidFill>
              </a:rPr>
              <a:t>Unacceptable Appraisals</a:t>
            </a:r>
          </a:p>
          <a:p>
            <a:pPr marL="514350" lvl="0" indent="-514350" algn="l" eaLnBrk="0" fontAlgn="base" hangingPunct="0">
              <a:spcAft>
                <a:spcPct val="0"/>
              </a:spcAft>
              <a:buAutoNum type="arabicPeriod"/>
            </a:pPr>
            <a:r>
              <a:rPr lang="en-US" sz="2400" kern="0" dirty="0">
                <a:solidFill>
                  <a:srgbClr val="C00000"/>
                </a:solidFill>
              </a:rPr>
              <a:t>Unreasonable/Unjustified O&amp;M expenses</a:t>
            </a:r>
          </a:p>
          <a:p>
            <a:pPr marL="514350" lvl="0" indent="-514350" algn="l" eaLnBrk="0" fontAlgn="base" hangingPunct="0">
              <a:spcAft>
                <a:spcPct val="0"/>
              </a:spcAft>
              <a:buAutoNum type="arabicPeriod"/>
            </a:pPr>
            <a:r>
              <a:rPr lang="en-US" sz="2400" kern="0" dirty="0">
                <a:solidFill>
                  <a:srgbClr val="C00000"/>
                </a:solidFill>
              </a:rPr>
              <a:t>3</a:t>
            </a:r>
            <a:r>
              <a:rPr lang="en-US" sz="2400" kern="0" baseline="30000" dirty="0">
                <a:solidFill>
                  <a:srgbClr val="C00000"/>
                </a:solidFill>
              </a:rPr>
              <a:t>rd</a:t>
            </a:r>
            <a:r>
              <a:rPr lang="en-US" sz="2400" kern="0" dirty="0">
                <a:solidFill>
                  <a:srgbClr val="C00000"/>
                </a:solidFill>
              </a:rPr>
              <a:t> Party Business terms</a:t>
            </a:r>
          </a:p>
          <a:p>
            <a:pPr marL="514350" lvl="0" indent="-514350" algn="l" eaLnBrk="0" fontAlgn="base" hangingPunct="0">
              <a:spcAft>
                <a:spcPct val="0"/>
              </a:spcAft>
              <a:buAutoNum type="arabicPeriod"/>
            </a:pPr>
            <a:r>
              <a:rPr lang="en-US" sz="2400" kern="0" dirty="0">
                <a:solidFill>
                  <a:srgbClr val="C00000"/>
                </a:solidFill>
              </a:rPr>
              <a:t>Projected Rents, rent loss, vacancies and market data not rationalized</a:t>
            </a:r>
          </a:p>
          <a:p>
            <a:pPr marL="514350" lvl="0" indent="-514350" algn="l" eaLnBrk="0" fontAlgn="base" hangingPunct="0">
              <a:spcAft>
                <a:spcPct val="0"/>
              </a:spcAft>
              <a:buAutoNum type="arabicPeriod"/>
            </a:pPr>
            <a:r>
              <a:rPr lang="en-US" sz="2400" kern="0" dirty="0">
                <a:solidFill>
                  <a:srgbClr val="C00000"/>
                </a:solidFill>
              </a:rPr>
              <a:t>Unrealistic expectations</a:t>
            </a:r>
          </a:p>
          <a:p>
            <a:pPr marL="514350" lvl="0" indent="-514350" algn="l" eaLnBrk="0" fontAlgn="base" hangingPunct="0">
              <a:spcAft>
                <a:spcPct val="0"/>
              </a:spcAft>
              <a:buAutoNum type="arabicPeriod"/>
            </a:pPr>
            <a:endParaRPr lang="en-US" sz="2400" kern="0" dirty="0">
              <a:solidFill>
                <a:srgbClr val="000000"/>
              </a:solidFill>
              <a:latin typeface="Times"/>
            </a:endParaRPr>
          </a:p>
          <a:p>
            <a:pPr marL="514350" lvl="0" indent="-514350" algn="l" eaLnBrk="0" fontAlgn="base" hangingPunct="0">
              <a:spcAft>
                <a:spcPct val="0"/>
              </a:spcAft>
              <a:buAutoNum type="arabicPeriod"/>
            </a:pPr>
            <a:endParaRPr lang="en-US" kern="0" dirty="0">
              <a:solidFill>
                <a:srgbClr val="000000"/>
              </a:solidFill>
              <a:latin typeface="Times"/>
            </a:endParaRPr>
          </a:p>
          <a:p>
            <a:pPr marL="514350" lvl="0" indent="-514350" algn="l" eaLnBrk="0" fontAlgn="base" hangingPunct="0">
              <a:spcAft>
                <a:spcPct val="0"/>
              </a:spcAft>
              <a:buAutoNum type="arabicPeriod"/>
            </a:pPr>
            <a:endParaRPr lang="en-US" kern="0" dirty="0">
              <a:solidFill>
                <a:srgbClr val="000000"/>
              </a:solidFill>
              <a:latin typeface="Times"/>
            </a:endParaRPr>
          </a:p>
        </p:txBody>
      </p:sp>
      <p:pic>
        <p:nvPicPr>
          <p:cNvPr id="9" name="Picture 8" descr=" SigLockup Master PwPt.4c-whiteb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5" name="Straight Connector 4"/>
          <p:cNvCxnSpPr/>
          <p:nvPr/>
        </p:nvCxnSpPr>
        <p:spPr>
          <a:xfrm>
            <a:off x="0" y="70699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090" y="914400"/>
            <a:ext cx="1165225" cy="1122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2504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FF"/>
                </a:solidFill>
              </a:rPr>
              <a:t>MPR Application Requirements (after NOSA pre-application acceptance)</a:t>
            </a:r>
          </a:p>
        </p:txBody>
      </p:sp>
      <p:sp>
        <p:nvSpPr>
          <p:cNvPr id="3" name="Content Placeholder 2"/>
          <p:cNvSpPr>
            <a:spLocks noGrp="1"/>
          </p:cNvSpPr>
          <p:nvPr>
            <p:ph idx="1"/>
          </p:nvPr>
        </p:nvSpPr>
        <p:spPr/>
        <p:txBody>
          <a:bodyPr/>
          <a:lstStyle/>
          <a:p>
            <a:r>
              <a:rPr lang="en-US" b="1" dirty="0"/>
              <a:t>Capital Needs Assessment</a:t>
            </a:r>
            <a:r>
              <a:rPr lang="en-US" dirty="0"/>
              <a:t> Final </a:t>
            </a:r>
          </a:p>
          <a:p>
            <a:r>
              <a:rPr lang="en-US" b="1" dirty="0"/>
              <a:t>Application</a:t>
            </a:r>
            <a:r>
              <a:rPr lang="en-US" dirty="0"/>
              <a:t> SF 424 </a:t>
            </a:r>
          </a:p>
          <a:p>
            <a:r>
              <a:rPr lang="en-US" b="1" dirty="0"/>
              <a:t>Certification statement</a:t>
            </a:r>
            <a:r>
              <a:rPr lang="en-US" dirty="0"/>
              <a:t> AD-3030 </a:t>
            </a:r>
          </a:p>
          <a:p>
            <a:r>
              <a:rPr lang="en-US" b="1" dirty="0"/>
              <a:t>Additional requirements from RD</a:t>
            </a:r>
            <a:r>
              <a:rPr lang="en-US" dirty="0"/>
              <a:t> TBD </a:t>
            </a:r>
          </a:p>
        </p:txBody>
      </p:sp>
    </p:spTree>
    <p:extLst>
      <p:ext uri="{BB962C8B-B14F-4D97-AF65-F5344CB8AC3E}">
        <p14:creationId xmlns:p14="http://schemas.microsoft.com/office/powerpoint/2010/main" val="651910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55090"/>
          </a:xfrm>
        </p:spPr>
        <p:txBody>
          <a:bodyPr>
            <a:normAutofit/>
          </a:bodyPr>
          <a:lstStyle/>
          <a:p>
            <a:r>
              <a:rPr lang="en-US" sz="2400" dirty="0">
                <a:solidFill>
                  <a:srgbClr val="0000FF"/>
                </a:solidFill>
              </a:rPr>
              <a:t>RD MFH Transfer Application Requirements</a:t>
            </a:r>
            <a:br>
              <a:rPr lang="en-US" sz="2400" dirty="0">
                <a:solidFill>
                  <a:srgbClr val="0000FF"/>
                </a:solidFill>
              </a:rPr>
            </a:br>
            <a:r>
              <a:rPr lang="en-US" sz="2400" dirty="0">
                <a:solidFill>
                  <a:srgbClr val="0000FF"/>
                </a:solidFill>
              </a:rPr>
              <a:t> HB-3-3560, Attachment 7-B-1</a:t>
            </a:r>
          </a:p>
        </p:txBody>
      </p:sp>
      <p:sp>
        <p:nvSpPr>
          <p:cNvPr id="3" name="Content Placeholder 2"/>
          <p:cNvSpPr>
            <a:spLocks noGrp="1"/>
          </p:cNvSpPr>
          <p:nvPr>
            <p:ph idx="1"/>
          </p:nvPr>
        </p:nvSpPr>
        <p:spPr>
          <a:xfrm>
            <a:off x="457200" y="1310366"/>
            <a:ext cx="8229600" cy="4815797"/>
          </a:xfrm>
        </p:spPr>
        <p:txBody>
          <a:bodyPr>
            <a:normAutofit/>
          </a:bodyPr>
          <a:lstStyle/>
          <a:p>
            <a:pPr marL="0" indent="0">
              <a:buNone/>
            </a:pPr>
            <a:r>
              <a:rPr lang="en-US" sz="2000" b="1" u="sng" dirty="0"/>
              <a:t>Proposed Transaction</a:t>
            </a:r>
            <a:r>
              <a:rPr lang="en-US" sz="2000" dirty="0"/>
              <a:t> </a:t>
            </a:r>
          </a:p>
          <a:p>
            <a:r>
              <a:rPr lang="en-US" sz="2000" b="1" dirty="0"/>
              <a:t>Executive Summary</a:t>
            </a:r>
            <a:r>
              <a:rPr lang="en-US" sz="2000" dirty="0"/>
              <a:t> - narrative draft </a:t>
            </a:r>
          </a:p>
          <a:p>
            <a:r>
              <a:rPr lang="en-US" sz="2000" b="1" dirty="0"/>
              <a:t>Required written statements and certifications</a:t>
            </a:r>
            <a:r>
              <a:rPr lang="en-US" sz="2000" dirty="0"/>
              <a:t> - 12 statements in 3 docs </a:t>
            </a:r>
            <a:r>
              <a:rPr lang="en-US" sz="2000" b="1" dirty="0"/>
              <a:t>  </a:t>
            </a:r>
          </a:p>
          <a:p>
            <a:pPr lvl="1"/>
            <a:r>
              <a:rPr lang="en-US" sz="2000" b="1" dirty="0"/>
              <a:t>seller statements</a:t>
            </a:r>
            <a:r>
              <a:rPr lang="en-US" sz="2000" dirty="0"/>
              <a:t> - signed doc </a:t>
            </a:r>
            <a:r>
              <a:rPr lang="en-US" sz="2000" b="1" dirty="0"/>
              <a:t>  </a:t>
            </a:r>
          </a:p>
          <a:p>
            <a:pPr lvl="1"/>
            <a:r>
              <a:rPr lang="en-US" sz="2000" b="1" dirty="0"/>
              <a:t>buyer statements</a:t>
            </a:r>
            <a:r>
              <a:rPr lang="en-US" sz="2000" dirty="0"/>
              <a:t> - signed doc </a:t>
            </a:r>
            <a:r>
              <a:rPr lang="en-US" sz="2000" b="1" dirty="0"/>
              <a:t>  </a:t>
            </a:r>
          </a:p>
          <a:p>
            <a:pPr lvl="1"/>
            <a:r>
              <a:rPr lang="en-US" sz="2000" b="1" dirty="0"/>
              <a:t>joint statements</a:t>
            </a:r>
            <a:r>
              <a:rPr lang="en-US" sz="2000" dirty="0"/>
              <a:t> - signed doc </a:t>
            </a:r>
          </a:p>
          <a:p>
            <a:r>
              <a:rPr lang="en-US" sz="2000" b="1" dirty="0"/>
              <a:t>Application supplement</a:t>
            </a:r>
            <a:r>
              <a:rPr lang="en-US" sz="2000" dirty="0"/>
              <a:t> - Attachment 7-B-2 </a:t>
            </a:r>
          </a:p>
          <a:p>
            <a:r>
              <a:rPr lang="en-US" sz="2000" b="1" dirty="0"/>
              <a:t>Contact list</a:t>
            </a:r>
            <a:r>
              <a:rPr lang="en-US" sz="2000" dirty="0"/>
              <a:t> - Attachment 7-B-3 </a:t>
            </a:r>
          </a:p>
          <a:p>
            <a:r>
              <a:rPr lang="en-US" sz="2000" b="1" dirty="0"/>
              <a:t>Application for partial release, subordination or consent</a:t>
            </a:r>
            <a:r>
              <a:rPr lang="en-US" sz="2000" dirty="0"/>
              <a:t> - Form RD 3560-1 </a:t>
            </a:r>
          </a:p>
          <a:p>
            <a:r>
              <a:rPr lang="en-US" sz="2000" b="1" dirty="0"/>
              <a:t>Purchase and sales agreement</a:t>
            </a:r>
            <a:r>
              <a:rPr lang="en-US" sz="2000" dirty="0"/>
              <a:t> - signed doc </a:t>
            </a:r>
          </a:p>
          <a:p>
            <a:r>
              <a:rPr lang="en-US" sz="2000" b="1" dirty="0"/>
              <a:t>Current Preliminary Title Report</a:t>
            </a:r>
            <a:r>
              <a:rPr lang="en-US" sz="2000" dirty="0"/>
              <a:t> - signed doc </a:t>
            </a:r>
          </a:p>
          <a:p>
            <a:r>
              <a:rPr lang="en-US" sz="2000" b="1" dirty="0"/>
              <a:t>Legal Services Agreement</a:t>
            </a:r>
            <a:r>
              <a:rPr lang="en-US" sz="2000" dirty="0"/>
              <a:t> - signed doc </a:t>
            </a:r>
          </a:p>
        </p:txBody>
      </p:sp>
    </p:spTree>
    <p:extLst>
      <p:ext uri="{BB962C8B-B14F-4D97-AF65-F5344CB8AC3E}">
        <p14:creationId xmlns:p14="http://schemas.microsoft.com/office/powerpoint/2010/main" val="1613190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FF"/>
                </a:solidFill>
              </a:rPr>
              <a:t>RD MFH Transfer Application Requirements</a:t>
            </a:r>
            <a:br>
              <a:rPr lang="en-US" sz="2400" dirty="0">
                <a:solidFill>
                  <a:srgbClr val="0000FF"/>
                </a:solidFill>
              </a:rPr>
            </a:br>
            <a:r>
              <a:rPr lang="en-US" sz="2400" dirty="0">
                <a:solidFill>
                  <a:srgbClr val="0000FF"/>
                </a:solidFill>
              </a:rPr>
              <a:t> HB-3-3560, Attachment 7-B-1</a:t>
            </a:r>
            <a:endParaRPr lang="en-US" sz="2400" dirty="0"/>
          </a:p>
        </p:txBody>
      </p:sp>
      <p:sp>
        <p:nvSpPr>
          <p:cNvPr id="3" name="Content Placeholder 2"/>
          <p:cNvSpPr>
            <a:spLocks noGrp="1"/>
          </p:cNvSpPr>
          <p:nvPr>
            <p:ph idx="1"/>
          </p:nvPr>
        </p:nvSpPr>
        <p:spPr/>
        <p:txBody>
          <a:bodyPr>
            <a:normAutofit/>
          </a:bodyPr>
          <a:lstStyle/>
          <a:p>
            <a:r>
              <a:rPr lang="en-US" sz="2000" b="1" u="sng" dirty="0"/>
              <a:t>The Project and proposed repairs</a:t>
            </a:r>
            <a:r>
              <a:rPr lang="en-US" sz="2000" dirty="0"/>
              <a:t> </a:t>
            </a:r>
          </a:p>
          <a:p>
            <a:pPr lvl="1"/>
            <a:r>
              <a:rPr lang="en-US" sz="2000" b="1" dirty="0"/>
              <a:t>Capital Needs Assessment</a:t>
            </a:r>
            <a:r>
              <a:rPr lang="en-US" sz="2000" dirty="0"/>
              <a:t> - Final report </a:t>
            </a:r>
          </a:p>
          <a:p>
            <a:pPr lvl="1"/>
            <a:r>
              <a:rPr lang="en-US" sz="2000" b="1" dirty="0"/>
              <a:t>Repair Agreement</a:t>
            </a:r>
            <a:r>
              <a:rPr lang="en-US" sz="2000" dirty="0"/>
              <a:t> - word doc </a:t>
            </a:r>
          </a:p>
          <a:p>
            <a:pPr lvl="1"/>
            <a:r>
              <a:rPr lang="en-US" sz="2000" b="1" dirty="0"/>
              <a:t>Cost estimate</a:t>
            </a:r>
            <a:r>
              <a:rPr lang="en-US" sz="2000" dirty="0"/>
              <a:t> - Form RD 1924-13 </a:t>
            </a:r>
          </a:p>
          <a:p>
            <a:r>
              <a:rPr lang="en-US" sz="2000" b="1" u="sng" dirty="0"/>
              <a:t>Documentation of Market Rents and Value</a:t>
            </a:r>
            <a:r>
              <a:rPr lang="en-US" sz="2000" dirty="0"/>
              <a:t> </a:t>
            </a:r>
          </a:p>
          <a:p>
            <a:pPr lvl="1"/>
            <a:r>
              <a:rPr lang="en-US" sz="2000" b="1" dirty="0"/>
              <a:t>Appraisal for USDA Security Value</a:t>
            </a:r>
            <a:r>
              <a:rPr lang="en-US" sz="2000" dirty="0"/>
              <a:t> - report </a:t>
            </a:r>
          </a:p>
          <a:p>
            <a:pPr lvl="1"/>
            <a:r>
              <a:rPr lang="en-US" sz="2000" b="1" dirty="0"/>
              <a:t>Appraisal As-Is Unrestricted</a:t>
            </a:r>
            <a:r>
              <a:rPr lang="en-US" sz="2000" dirty="0"/>
              <a:t> - same report </a:t>
            </a:r>
          </a:p>
          <a:p>
            <a:pPr lvl="1"/>
            <a:r>
              <a:rPr lang="en-US" sz="2000" b="1" dirty="0"/>
              <a:t>Rent Comparability Study</a:t>
            </a:r>
            <a:r>
              <a:rPr lang="en-US" sz="2000" dirty="0"/>
              <a:t> - may not be needed </a:t>
            </a:r>
          </a:p>
          <a:p>
            <a:pPr lvl="1"/>
            <a:r>
              <a:rPr lang="en-US" sz="2000" b="1" dirty="0"/>
              <a:t>Purchaser's best available evidence to support CRCU</a:t>
            </a:r>
            <a:r>
              <a:rPr lang="en-US" sz="2000" dirty="0"/>
              <a:t> - if no appraisal </a:t>
            </a:r>
          </a:p>
        </p:txBody>
      </p:sp>
    </p:spTree>
    <p:extLst>
      <p:ext uri="{BB962C8B-B14F-4D97-AF65-F5344CB8AC3E}">
        <p14:creationId xmlns:p14="http://schemas.microsoft.com/office/powerpoint/2010/main" val="39563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FF"/>
                </a:solidFill>
              </a:rPr>
              <a:t>RD MFH Transfer Application Requirements</a:t>
            </a:r>
            <a:br>
              <a:rPr lang="en-US" sz="2400" dirty="0">
                <a:solidFill>
                  <a:srgbClr val="0000FF"/>
                </a:solidFill>
              </a:rPr>
            </a:br>
            <a:r>
              <a:rPr lang="en-US" sz="2400" dirty="0">
                <a:solidFill>
                  <a:srgbClr val="0000FF"/>
                </a:solidFill>
              </a:rPr>
              <a:t> HB-3-3560, Attachment 7-B-1</a:t>
            </a:r>
            <a:endParaRPr lang="en-US" sz="2400" dirty="0"/>
          </a:p>
        </p:txBody>
      </p:sp>
      <p:sp>
        <p:nvSpPr>
          <p:cNvPr id="3" name="Content Placeholder 2"/>
          <p:cNvSpPr>
            <a:spLocks noGrp="1"/>
          </p:cNvSpPr>
          <p:nvPr>
            <p:ph idx="1"/>
          </p:nvPr>
        </p:nvSpPr>
        <p:spPr/>
        <p:txBody>
          <a:bodyPr>
            <a:normAutofit/>
          </a:bodyPr>
          <a:lstStyle/>
          <a:p>
            <a:r>
              <a:rPr lang="en-US" sz="2000" b="1" u="sng" dirty="0"/>
              <a:t>Financial Aspects of the Transaction</a:t>
            </a:r>
            <a:r>
              <a:rPr lang="en-US" sz="2000" dirty="0"/>
              <a:t> </a:t>
            </a:r>
          </a:p>
          <a:p>
            <a:pPr lvl="1"/>
            <a:r>
              <a:rPr lang="en-US" sz="2000" b="1" dirty="0"/>
              <a:t>Application for Federal Assistance</a:t>
            </a:r>
            <a:r>
              <a:rPr lang="en-US" sz="2000" dirty="0"/>
              <a:t> - Form SF 424 &amp; attachments </a:t>
            </a:r>
          </a:p>
          <a:p>
            <a:pPr lvl="1"/>
            <a:r>
              <a:rPr lang="en-US" sz="2000" b="1" dirty="0"/>
              <a:t>Proposed Project Budget</a:t>
            </a:r>
            <a:r>
              <a:rPr lang="en-US" sz="2000" dirty="0"/>
              <a:t> - Form RD 3560-7 </a:t>
            </a:r>
          </a:p>
          <a:p>
            <a:pPr lvl="1"/>
            <a:r>
              <a:rPr lang="en-US" sz="2000" b="1" dirty="0"/>
              <a:t>Sources and Uses of Funds statement</a:t>
            </a:r>
            <a:r>
              <a:rPr lang="en-US" sz="2000" dirty="0"/>
              <a:t> – PAT Template </a:t>
            </a:r>
          </a:p>
          <a:p>
            <a:r>
              <a:rPr lang="en-US" sz="2000" b="1" u="sng" dirty="0"/>
              <a:t>Third Party Funding</a:t>
            </a:r>
            <a:r>
              <a:rPr lang="en-US" sz="2000" dirty="0"/>
              <a:t> </a:t>
            </a:r>
          </a:p>
          <a:p>
            <a:pPr lvl="1"/>
            <a:r>
              <a:rPr lang="en-US" sz="2000" b="1" dirty="0"/>
              <a:t>Applications(s) for funding from each source</a:t>
            </a:r>
            <a:r>
              <a:rPr lang="en-US" sz="2000" dirty="0"/>
              <a:t> - doc or templates </a:t>
            </a:r>
          </a:p>
          <a:p>
            <a:pPr lvl="1"/>
            <a:r>
              <a:rPr lang="en-US" sz="2000" b="1" dirty="0"/>
              <a:t>Financial Pro Forma information</a:t>
            </a:r>
            <a:r>
              <a:rPr lang="en-US" sz="2000" dirty="0"/>
              <a:t> – PAT template </a:t>
            </a:r>
          </a:p>
          <a:p>
            <a:pPr lvl="1"/>
            <a:r>
              <a:rPr lang="en-US" sz="2000" b="1" dirty="0"/>
              <a:t>Environmental information</a:t>
            </a:r>
            <a:r>
              <a:rPr lang="en-US" sz="2000" dirty="0"/>
              <a:t> - report </a:t>
            </a:r>
          </a:p>
          <a:p>
            <a:pPr lvl="1"/>
            <a:r>
              <a:rPr lang="en-US" sz="2000" b="1" dirty="0"/>
              <a:t>Commitment letters or equivalent</a:t>
            </a:r>
            <a:r>
              <a:rPr lang="en-US" sz="2000" dirty="0"/>
              <a:t> - signed letter </a:t>
            </a:r>
          </a:p>
          <a:p>
            <a:pPr lvl="1"/>
            <a:r>
              <a:rPr lang="en-US" sz="2000" b="1" dirty="0"/>
              <a:t>Regulation requirements for third party funding</a:t>
            </a:r>
            <a:r>
              <a:rPr lang="en-US" sz="2000" dirty="0"/>
              <a:t> - word doc </a:t>
            </a:r>
          </a:p>
          <a:p>
            <a:pPr lvl="1"/>
            <a:r>
              <a:rPr lang="en-US" sz="2000" b="1" dirty="0"/>
              <a:t>Interim Financing</a:t>
            </a:r>
            <a:r>
              <a:rPr lang="en-US" sz="2000" dirty="0"/>
              <a:t> - word doc </a:t>
            </a:r>
          </a:p>
        </p:txBody>
      </p:sp>
    </p:spTree>
    <p:extLst>
      <p:ext uri="{BB962C8B-B14F-4D97-AF65-F5344CB8AC3E}">
        <p14:creationId xmlns:p14="http://schemas.microsoft.com/office/powerpoint/2010/main" val="940069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FF"/>
                </a:solidFill>
              </a:rPr>
              <a:t>RD MFH Transfer Application Requirements</a:t>
            </a:r>
            <a:br>
              <a:rPr lang="en-US" sz="2400" dirty="0">
                <a:solidFill>
                  <a:srgbClr val="0000FF"/>
                </a:solidFill>
              </a:rPr>
            </a:br>
            <a:r>
              <a:rPr lang="en-US" sz="2400" dirty="0">
                <a:solidFill>
                  <a:srgbClr val="0000FF"/>
                </a:solidFill>
              </a:rPr>
              <a:t> HB-3-3560, Attachment 7-B-1</a:t>
            </a:r>
            <a:endParaRPr lang="en-US" sz="2400" dirty="0"/>
          </a:p>
        </p:txBody>
      </p:sp>
      <p:sp>
        <p:nvSpPr>
          <p:cNvPr id="3" name="Content Placeholder 2"/>
          <p:cNvSpPr>
            <a:spLocks noGrp="1"/>
          </p:cNvSpPr>
          <p:nvPr>
            <p:ph idx="1"/>
          </p:nvPr>
        </p:nvSpPr>
        <p:spPr>
          <a:xfrm>
            <a:off x="457200" y="1310366"/>
            <a:ext cx="8229600" cy="5049947"/>
          </a:xfrm>
        </p:spPr>
        <p:txBody>
          <a:bodyPr>
            <a:normAutofit lnSpcReduction="10000"/>
          </a:bodyPr>
          <a:lstStyle/>
          <a:p>
            <a:r>
              <a:rPr lang="en-US" sz="2000" b="1" u="sng" dirty="0"/>
              <a:t>The Proposed Purchaser</a:t>
            </a:r>
            <a:r>
              <a:rPr lang="en-US" sz="2000" dirty="0"/>
              <a:t> </a:t>
            </a:r>
          </a:p>
          <a:p>
            <a:pPr lvl="1"/>
            <a:r>
              <a:rPr lang="en-US" sz="2000" b="1" dirty="0"/>
              <a:t>Purchaser's Resume (for principals)</a:t>
            </a:r>
            <a:r>
              <a:rPr lang="en-US" sz="2000" dirty="0"/>
              <a:t> - doc </a:t>
            </a:r>
          </a:p>
          <a:p>
            <a:pPr lvl="1"/>
            <a:r>
              <a:rPr lang="en-US" sz="2000" b="1" dirty="0"/>
              <a:t>Previous participation certification -</a:t>
            </a:r>
            <a:r>
              <a:rPr lang="en-US" sz="2000" dirty="0"/>
              <a:t> Form HUD 2530 </a:t>
            </a:r>
          </a:p>
          <a:p>
            <a:pPr lvl="1"/>
            <a:r>
              <a:rPr lang="en-US" sz="2000" b="1" dirty="0"/>
              <a:t>Identity of interest certification</a:t>
            </a:r>
            <a:r>
              <a:rPr lang="en-US" sz="2000" dirty="0"/>
              <a:t> - Form RD 3560-30 or 3560-31 </a:t>
            </a:r>
          </a:p>
          <a:p>
            <a:pPr lvl="1"/>
            <a:r>
              <a:rPr lang="en-US" sz="2000" b="1" dirty="0"/>
              <a:t>Debarment/Suspension Certification</a:t>
            </a:r>
            <a:r>
              <a:rPr lang="en-US" sz="2000" dirty="0"/>
              <a:t> - Form AD 1047 or AD 1048 </a:t>
            </a:r>
          </a:p>
          <a:p>
            <a:pPr lvl="1"/>
            <a:r>
              <a:rPr lang="en-US" sz="2000" b="1" dirty="0"/>
              <a:t>Purchaser's Financial Statements w/Attachment 7 B-4</a:t>
            </a:r>
            <a:r>
              <a:rPr lang="en-US" sz="2000" dirty="0"/>
              <a:t> - doc and Attachment 7 B-4 </a:t>
            </a:r>
          </a:p>
          <a:p>
            <a:pPr lvl="1"/>
            <a:r>
              <a:rPr lang="en-US" sz="2000" b="1" dirty="0"/>
              <a:t>Credit Report Fees</a:t>
            </a:r>
            <a:r>
              <a:rPr lang="en-US" sz="2000" dirty="0"/>
              <a:t> - checks for principals </a:t>
            </a:r>
          </a:p>
          <a:p>
            <a:pPr lvl="1"/>
            <a:r>
              <a:rPr lang="en-US" sz="2000" b="1" dirty="0"/>
              <a:t>Proof of citizenship</a:t>
            </a:r>
            <a:r>
              <a:rPr lang="en-US" sz="2000" dirty="0"/>
              <a:t> - Fed Tax ID or SS # </a:t>
            </a:r>
          </a:p>
          <a:p>
            <a:r>
              <a:rPr lang="en-US" sz="2000" b="1" u="sng" dirty="0"/>
              <a:t>Proposed Management</a:t>
            </a:r>
            <a:r>
              <a:rPr lang="en-US" sz="2000" dirty="0"/>
              <a:t> </a:t>
            </a:r>
          </a:p>
          <a:p>
            <a:pPr lvl="1"/>
            <a:r>
              <a:rPr lang="en-US" sz="2000" b="1" dirty="0"/>
              <a:t>Complete management plan</a:t>
            </a:r>
            <a:r>
              <a:rPr lang="en-US" sz="2000" dirty="0"/>
              <a:t> - Per RD 3560 </a:t>
            </a:r>
          </a:p>
          <a:p>
            <a:pPr lvl="1"/>
            <a:r>
              <a:rPr lang="en-US" sz="2000" b="1" dirty="0"/>
              <a:t>Attorney Opinion Re: Proposed Lease and Compliance</a:t>
            </a:r>
            <a:r>
              <a:rPr lang="en-US" sz="2000" dirty="0"/>
              <a:t> - Per RD 3560 </a:t>
            </a:r>
          </a:p>
          <a:p>
            <a:pPr lvl="1"/>
            <a:r>
              <a:rPr lang="en-US" sz="2000" b="1" dirty="0"/>
              <a:t>Management Certification</a:t>
            </a:r>
            <a:r>
              <a:rPr lang="en-US" sz="2000" dirty="0"/>
              <a:t> - Form RD 3560-13 </a:t>
            </a:r>
          </a:p>
          <a:p>
            <a:pPr lvl="1"/>
            <a:r>
              <a:rPr lang="en-US" sz="2000" b="1" dirty="0"/>
              <a:t>Affirmative Fair Housing Marketing Plan</a:t>
            </a:r>
            <a:r>
              <a:rPr lang="en-US" sz="2000" dirty="0"/>
              <a:t> - Form HUD 935.2A </a:t>
            </a:r>
          </a:p>
        </p:txBody>
      </p:sp>
    </p:spTree>
    <p:extLst>
      <p:ext uri="{BB962C8B-B14F-4D97-AF65-F5344CB8AC3E}">
        <p14:creationId xmlns:p14="http://schemas.microsoft.com/office/powerpoint/2010/main" val="2681745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FF"/>
                </a:solidFill>
              </a:rPr>
              <a:t>RD MFH Transfer Application Requirements</a:t>
            </a:r>
            <a:br>
              <a:rPr lang="en-US" sz="2400" dirty="0">
                <a:solidFill>
                  <a:srgbClr val="0000FF"/>
                </a:solidFill>
              </a:rPr>
            </a:br>
            <a:r>
              <a:rPr lang="en-US" sz="2400" dirty="0">
                <a:solidFill>
                  <a:srgbClr val="0000FF"/>
                </a:solidFill>
              </a:rPr>
              <a:t> HB-3-3560, Attachment 7-B-1</a:t>
            </a:r>
            <a:endParaRPr lang="en-US" sz="2400" dirty="0"/>
          </a:p>
        </p:txBody>
      </p:sp>
      <p:sp>
        <p:nvSpPr>
          <p:cNvPr id="3" name="Content Placeholder 2"/>
          <p:cNvSpPr>
            <a:spLocks noGrp="1"/>
          </p:cNvSpPr>
          <p:nvPr>
            <p:ph idx="1"/>
          </p:nvPr>
        </p:nvSpPr>
        <p:spPr/>
        <p:txBody>
          <a:bodyPr>
            <a:normAutofit/>
          </a:bodyPr>
          <a:lstStyle/>
          <a:p>
            <a:r>
              <a:rPr lang="en-US" sz="2000" b="1" u="sng" dirty="0"/>
              <a:t>Proposed Organizational Documents for Purchaser</a:t>
            </a:r>
            <a:r>
              <a:rPr lang="en-US" sz="2000" dirty="0"/>
              <a:t> </a:t>
            </a:r>
          </a:p>
          <a:p>
            <a:pPr lvl="1"/>
            <a:r>
              <a:rPr lang="en-US" sz="2000" b="1" dirty="0"/>
              <a:t>Purchaser's Organizational documents</a:t>
            </a:r>
            <a:r>
              <a:rPr lang="en-US" sz="2000" dirty="0"/>
              <a:t> - doc </a:t>
            </a:r>
          </a:p>
          <a:p>
            <a:pPr lvl="1"/>
            <a:r>
              <a:rPr lang="en-US" sz="2000" b="1" dirty="0"/>
              <a:t>Attorney certification certifying legal sufficiency</a:t>
            </a:r>
            <a:r>
              <a:rPr lang="en-US" sz="2000" dirty="0"/>
              <a:t> - doc </a:t>
            </a:r>
          </a:p>
          <a:p>
            <a:r>
              <a:rPr lang="en-US" sz="2000" b="1" u="sng" dirty="0"/>
              <a:t>Other</a:t>
            </a:r>
            <a:r>
              <a:rPr lang="en-US" sz="2000" dirty="0"/>
              <a:t> </a:t>
            </a:r>
          </a:p>
          <a:p>
            <a:pPr lvl="1"/>
            <a:r>
              <a:rPr lang="en-US" sz="2000" b="1" dirty="0"/>
              <a:t>Assurance agreement</a:t>
            </a:r>
            <a:r>
              <a:rPr lang="en-US" sz="2000" dirty="0"/>
              <a:t> - Form RD 400-4 </a:t>
            </a:r>
          </a:p>
          <a:p>
            <a:pPr lvl="1"/>
            <a:r>
              <a:rPr lang="en-US" sz="2000" b="1" dirty="0"/>
              <a:t>Equal Opportunity agreement</a:t>
            </a:r>
            <a:r>
              <a:rPr lang="en-US" sz="2000" dirty="0"/>
              <a:t> - Form RD 400-1 </a:t>
            </a:r>
          </a:p>
          <a:p>
            <a:pPr lvl="1"/>
            <a:r>
              <a:rPr lang="en-US" sz="2000" b="1" dirty="0"/>
              <a:t>Lobbying Certification</a:t>
            </a:r>
            <a:r>
              <a:rPr lang="en-US" sz="2000" dirty="0"/>
              <a:t> – Attachment 7 B-5 &amp; SF-LLL if applicable </a:t>
            </a:r>
          </a:p>
          <a:p>
            <a:pPr lvl="1"/>
            <a:r>
              <a:rPr lang="en-US" sz="2000" b="1" dirty="0"/>
              <a:t>Certification Regarding Drug-Free Workplace Req</a:t>
            </a:r>
            <a:r>
              <a:rPr lang="en-US" sz="2000" dirty="0"/>
              <a:t> - Form AD 1049 or AD 1050 </a:t>
            </a:r>
          </a:p>
          <a:p>
            <a:pPr lvl="1"/>
            <a:r>
              <a:rPr lang="en-US" sz="2000" b="1" dirty="0"/>
              <a:t>Certification Regarding Collection Policies</a:t>
            </a:r>
            <a:r>
              <a:rPr lang="en-US" sz="2000" dirty="0"/>
              <a:t> - Form RD 1910-11 </a:t>
            </a:r>
          </a:p>
          <a:p>
            <a:pPr lvl="1"/>
            <a:r>
              <a:rPr lang="en-US" sz="2000" b="1" dirty="0"/>
              <a:t>Letter from HUD concurring in transfer of HAP Contract</a:t>
            </a:r>
            <a:r>
              <a:rPr lang="en-US" sz="2000" dirty="0"/>
              <a:t> - letter </a:t>
            </a:r>
          </a:p>
          <a:p>
            <a:pPr lvl="1"/>
            <a:r>
              <a:rPr lang="en-US" sz="2000" b="1" dirty="0"/>
              <a:t>Request for Rental Assistance</a:t>
            </a:r>
            <a:r>
              <a:rPr lang="en-US" sz="2000" dirty="0"/>
              <a:t> - Form RD 3560-25 </a:t>
            </a:r>
          </a:p>
        </p:txBody>
      </p:sp>
    </p:spTree>
    <p:extLst>
      <p:ext uri="{BB962C8B-B14F-4D97-AF65-F5344CB8AC3E}">
        <p14:creationId xmlns:p14="http://schemas.microsoft.com/office/powerpoint/2010/main" val="1544376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0000FF"/>
                </a:solidFill>
              </a:rPr>
              <a:t>Other Applications that may need to be filed</a:t>
            </a:r>
          </a:p>
        </p:txBody>
      </p:sp>
      <p:sp>
        <p:nvSpPr>
          <p:cNvPr id="3" name="Content Placeholder 2"/>
          <p:cNvSpPr>
            <a:spLocks noGrp="1"/>
          </p:cNvSpPr>
          <p:nvPr>
            <p:ph idx="1"/>
          </p:nvPr>
        </p:nvSpPr>
        <p:spPr/>
        <p:txBody>
          <a:bodyPr/>
          <a:lstStyle/>
          <a:p>
            <a:r>
              <a:rPr lang="en-US" b="1" u="sng" dirty="0"/>
              <a:t>LIHTC APPLICATION</a:t>
            </a:r>
            <a:r>
              <a:rPr lang="en-US" dirty="0"/>
              <a:t> </a:t>
            </a:r>
          </a:p>
          <a:p>
            <a:r>
              <a:rPr lang="en-US" b="1" u="sng" dirty="0"/>
              <a:t>BOND APPLICATION</a:t>
            </a:r>
            <a:r>
              <a:rPr lang="en-US" dirty="0"/>
              <a:t> </a:t>
            </a:r>
          </a:p>
          <a:p>
            <a:r>
              <a:rPr lang="en-US" b="1" u="sng" dirty="0"/>
              <a:t>AHP APPLICATION</a:t>
            </a:r>
            <a:r>
              <a:rPr lang="en-US" dirty="0"/>
              <a:t> </a:t>
            </a:r>
          </a:p>
          <a:p>
            <a:r>
              <a:rPr lang="en-US" b="1" u="sng" dirty="0"/>
              <a:t>OTHER FUNDING APPLICATION</a:t>
            </a:r>
            <a:r>
              <a:rPr lang="en-US" dirty="0"/>
              <a:t> </a:t>
            </a:r>
          </a:p>
        </p:txBody>
      </p:sp>
    </p:spTree>
    <p:extLst>
      <p:ext uri="{BB962C8B-B14F-4D97-AF65-F5344CB8AC3E}">
        <p14:creationId xmlns:p14="http://schemas.microsoft.com/office/powerpoint/2010/main" val="2923209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dirty="0">
                <a:solidFill>
                  <a:schemeClr val="accent6"/>
                </a:solidFill>
              </a:rPr>
              <a:t>Other RHPA Portfolio Preservation Efforts</a:t>
            </a:r>
          </a:p>
        </p:txBody>
      </p:sp>
      <p:sp>
        <p:nvSpPr>
          <p:cNvPr id="3" name="Content Placeholder 2"/>
          <p:cNvSpPr>
            <a:spLocks noGrp="1"/>
          </p:cNvSpPr>
          <p:nvPr>
            <p:ph idx="1"/>
          </p:nvPr>
        </p:nvSpPr>
        <p:spPr/>
        <p:txBody>
          <a:bodyPr>
            <a:normAutofit fontScale="70000" lnSpcReduction="20000"/>
          </a:bodyPr>
          <a:lstStyle/>
          <a:p>
            <a:r>
              <a:rPr lang="en-US" dirty="0"/>
              <a:t>In 2009, RHPA completed the acquisition of a 283-unit RHS RD portfolio in Central Pennsylvania. The portfolio consists of nine properties ranging in size from 20 units to 45 units, located in eight communities and seven different counties. The average age of the properties is 25 years. The project was funded with tax-exempt bonds, LIHTC equity, and assumption of RD debt. </a:t>
            </a:r>
          </a:p>
          <a:p>
            <a:r>
              <a:rPr lang="en-US" dirty="0"/>
              <a:t>The Central Pennsylvania project was one of the first to combine and consolidate multiple RD properties into one portfolio, utilizing tax-exempt bonds, 4% LIHTC equity, and the subordination and assumption of RD 515 debt. The consolidated portfolio created economies of scale that developed from the combination of several small properties and provided another tool to preserve affordable rural housing. Rehabilitation of the properties was completed in 2010 at a cost of over $25,000 per unit. All of the units are affordable for tenants earning less than 60% of AMI. </a:t>
            </a:r>
          </a:p>
        </p:txBody>
      </p:sp>
    </p:spTree>
    <p:extLst>
      <p:ext uri="{BB962C8B-B14F-4D97-AF65-F5344CB8AC3E}">
        <p14:creationId xmlns:p14="http://schemas.microsoft.com/office/powerpoint/2010/main" val="221712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dirty="0">
                <a:solidFill>
                  <a:schemeClr val="accent6"/>
                </a:solidFill>
              </a:rPr>
              <a:t>Other RHPA Portfolio Preservation Efforts</a:t>
            </a:r>
            <a:endParaRPr lang="en-US" sz="3200" u="sng" dirty="0"/>
          </a:p>
        </p:txBody>
      </p:sp>
      <p:sp>
        <p:nvSpPr>
          <p:cNvPr id="3" name="Content Placeholder 2"/>
          <p:cNvSpPr>
            <a:spLocks noGrp="1"/>
          </p:cNvSpPr>
          <p:nvPr>
            <p:ph idx="1"/>
          </p:nvPr>
        </p:nvSpPr>
        <p:spPr/>
        <p:txBody>
          <a:bodyPr>
            <a:normAutofit/>
          </a:bodyPr>
          <a:lstStyle/>
          <a:p>
            <a:r>
              <a:rPr lang="en-US" sz="2400" dirty="0"/>
              <a:t>In late 2010, RHPA followed up on its success in PA by acquiring and renovating a similar portfolio of properties in the Eastern Panhandle of West Virginia. The WV portfolio includes nine properties (305 units) located in five communities in Berkeley, Jefferson, and Hardy Counties. The total project cost was over $28 million, with renovation costs exceeding $35,000 per unit. The project was funded with tax-exempt bonds, LIHTC equity, assumption of RD debt, and TCAP funds obtained through the West Virginia Housing Development Fund. Rehabilitation was completed in late 2011.</a:t>
            </a:r>
          </a:p>
        </p:txBody>
      </p:sp>
    </p:spTree>
    <p:extLst>
      <p:ext uri="{BB962C8B-B14F-4D97-AF65-F5344CB8AC3E}">
        <p14:creationId xmlns:p14="http://schemas.microsoft.com/office/powerpoint/2010/main" val="2950043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609600" y="228600"/>
            <a:ext cx="7772400" cy="1143000"/>
          </a:xfrm>
        </p:spPr>
        <p:txBody>
          <a:bodyPr/>
          <a:lstStyle/>
          <a:p>
            <a:pPr eaLnBrk="1" hangingPunct="1">
              <a:defRPr/>
            </a:pPr>
            <a:r>
              <a:rPr lang="en-US" altLang="ja-JP" sz="2400" b="1" u="sng" dirty="0">
                <a:latin typeface="Times New Roman"/>
                <a:cs typeface="Times New Roman"/>
              </a:rPr>
              <a:t>MPR </a:t>
            </a:r>
            <a:r>
              <a:rPr lang="ja-JP" altLang="en-US" sz="2400" b="1" u="sng" dirty="0">
                <a:latin typeface="Times New Roman"/>
                <a:cs typeface="Times New Roman"/>
              </a:rPr>
              <a:t>“</a:t>
            </a:r>
            <a:r>
              <a:rPr lang="en-US" sz="2400" b="1" u="sng" dirty="0">
                <a:latin typeface="Times New Roman"/>
                <a:cs typeface="Times New Roman"/>
              </a:rPr>
              <a:t>Simple</a:t>
            </a:r>
            <a:r>
              <a:rPr lang="ja-JP" altLang="en-US" sz="2400" b="1" u="sng" dirty="0">
                <a:latin typeface="Times New Roman"/>
                <a:cs typeface="Times New Roman"/>
              </a:rPr>
              <a:t>”</a:t>
            </a:r>
            <a:r>
              <a:rPr lang="en-US" sz="2400" b="1" u="sng" dirty="0">
                <a:latin typeface="Times New Roman"/>
                <a:cs typeface="Times New Roman"/>
              </a:rPr>
              <a:t> 16 unit family (7 RA)  - Tower City, ND</a:t>
            </a:r>
            <a:br>
              <a:rPr lang="en-US" sz="2400" b="1" u="sng" dirty="0">
                <a:latin typeface="Times New Roman"/>
                <a:cs typeface="Times New Roman"/>
              </a:rPr>
            </a:br>
            <a:r>
              <a:rPr lang="en-US" sz="2400" b="1" u="sng" dirty="0">
                <a:latin typeface="Times New Roman"/>
                <a:cs typeface="Times New Roman"/>
              </a:rPr>
              <a:t> Stay in non-profit owner – built in two phases 74 and 79</a:t>
            </a:r>
            <a:endParaRPr lang="en-US" sz="4000" b="1" u="sng" dirty="0">
              <a:latin typeface="Times New Roman"/>
              <a:cs typeface="Times New Roman"/>
            </a:endParaRPr>
          </a:p>
        </p:txBody>
      </p:sp>
      <p:sp>
        <p:nvSpPr>
          <p:cNvPr id="208899" name="Rectangle 3"/>
          <p:cNvSpPr>
            <a:spLocks noGrp="1" noChangeArrowheads="1"/>
          </p:cNvSpPr>
          <p:nvPr>
            <p:ph type="body" sz="half" idx="3"/>
          </p:nvPr>
        </p:nvSpPr>
        <p:spPr>
          <a:xfrm>
            <a:off x="4191000" y="1600200"/>
            <a:ext cx="4495800" cy="4791075"/>
          </a:xfrm>
        </p:spPr>
        <p:txBody>
          <a:bodyPr>
            <a:normAutofit lnSpcReduction="10000"/>
          </a:bodyPr>
          <a:lstStyle/>
          <a:p>
            <a:pPr marL="0" indent="0" eaLnBrk="1" hangingPunct="1">
              <a:lnSpc>
                <a:spcPct val="80000"/>
              </a:lnSpc>
              <a:buNone/>
              <a:defRPr/>
            </a:pPr>
            <a:r>
              <a:rPr lang="en-US" sz="1700" dirty="0"/>
              <a:t>Sources: </a:t>
            </a:r>
          </a:p>
          <a:p>
            <a:pPr marL="400050" lvl="1" indent="0">
              <a:lnSpc>
                <a:spcPct val="80000"/>
              </a:lnSpc>
              <a:buNone/>
              <a:defRPr/>
            </a:pPr>
            <a:r>
              <a:rPr lang="en-US" sz="2000" dirty="0"/>
              <a:t>$53.4 K MPR bullet                      	      </a:t>
            </a:r>
          </a:p>
          <a:p>
            <a:pPr marL="400050" lvl="1" indent="0">
              <a:lnSpc>
                <a:spcPct val="80000"/>
              </a:lnSpc>
              <a:buNone/>
              <a:defRPr/>
            </a:pPr>
            <a:r>
              <a:rPr lang="en-US" sz="2000" dirty="0"/>
              <a:t>$172  K MPR zero pct              	      </a:t>
            </a:r>
          </a:p>
          <a:p>
            <a:pPr marL="400050" lvl="1" indent="0">
              <a:lnSpc>
                <a:spcPct val="80000"/>
              </a:lnSpc>
              <a:buNone/>
              <a:defRPr/>
            </a:pPr>
            <a:r>
              <a:rPr lang="en-US" sz="2000" dirty="0"/>
              <a:t>$11.6 K MPR H&amp;S grant</a:t>
            </a:r>
          </a:p>
          <a:p>
            <a:pPr marL="400050" lvl="1" indent="0">
              <a:lnSpc>
                <a:spcPct val="80000"/>
              </a:lnSpc>
              <a:buNone/>
              <a:defRPr/>
            </a:pPr>
            <a:r>
              <a:rPr lang="en-US" sz="2000" dirty="0"/>
              <a:t>$5 K local grant</a:t>
            </a:r>
          </a:p>
          <a:p>
            <a:pPr marL="0" indent="0" eaLnBrk="1" hangingPunct="1">
              <a:lnSpc>
                <a:spcPct val="80000"/>
              </a:lnSpc>
              <a:buNone/>
              <a:defRPr/>
            </a:pPr>
            <a:endParaRPr lang="en-US" sz="1700" dirty="0"/>
          </a:p>
          <a:p>
            <a:pPr marL="0" indent="0" eaLnBrk="1" hangingPunct="1">
              <a:lnSpc>
                <a:spcPct val="80000"/>
              </a:lnSpc>
              <a:buNone/>
              <a:defRPr/>
            </a:pPr>
            <a:r>
              <a:rPr lang="en-US" sz="1700" dirty="0"/>
              <a:t>Uses:      </a:t>
            </a:r>
          </a:p>
          <a:p>
            <a:pPr marL="400050" lvl="1" indent="0">
              <a:lnSpc>
                <a:spcPct val="80000"/>
              </a:lnSpc>
              <a:buNone/>
              <a:defRPr/>
            </a:pPr>
            <a:r>
              <a:rPr lang="en-US" sz="2000" dirty="0"/>
              <a:t>$237 K  Rehab (to reserve)      	         </a:t>
            </a:r>
          </a:p>
          <a:p>
            <a:pPr marL="400050" lvl="1" indent="0">
              <a:lnSpc>
                <a:spcPct val="80000"/>
              </a:lnSpc>
              <a:buNone/>
              <a:defRPr/>
            </a:pPr>
            <a:r>
              <a:rPr lang="en-US" sz="2000" dirty="0"/>
              <a:t>$ 0 K  Equity, and         	          </a:t>
            </a:r>
          </a:p>
          <a:p>
            <a:pPr marL="400050" lvl="1" indent="0">
              <a:lnSpc>
                <a:spcPct val="80000"/>
              </a:lnSpc>
              <a:buNone/>
              <a:defRPr/>
            </a:pPr>
            <a:r>
              <a:rPr lang="en-US" sz="2000" dirty="0"/>
              <a:t>$5 K  Soft</a:t>
            </a:r>
          </a:p>
          <a:p>
            <a:pPr marL="0" indent="0" eaLnBrk="1" hangingPunct="1">
              <a:lnSpc>
                <a:spcPct val="80000"/>
              </a:lnSpc>
              <a:buNone/>
              <a:defRPr/>
            </a:pPr>
            <a:endParaRPr lang="en-US" sz="1700" dirty="0"/>
          </a:p>
          <a:p>
            <a:pPr marL="0" indent="0" eaLnBrk="1" hangingPunct="1">
              <a:lnSpc>
                <a:spcPct val="80000"/>
              </a:lnSpc>
              <a:buNone/>
              <a:defRPr/>
            </a:pPr>
            <a:r>
              <a:rPr lang="en-US" sz="1700" dirty="0"/>
              <a:t>Other facts:</a:t>
            </a:r>
          </a:p>
          <a:p>
            <a:pPr marL="400050" lvl="1" indent="0">
              <a:lnSpc>
                <a:spcPct val="80000"/>
              </a:lnSpc>
              <a:buNone/>
              <a:defRPr/>
            </a:pPr>
            <a:r>
              <a:rPr lang="en-US" sz="2000" dirty="0"/>
              <a:t>$27.7 K  - 20 year CNA per unit </a:t>
            </a:r>
          </a:p>
          <a:p>
            <a:pPr marL="400050" lvl="1" indent="0">
              <a:lnSpc>
                <a:spcPct val="80000"/>
              </a:lnSpc>
              <a:buNone/>
              <a:defRPr/>
            </a:pPr>
            <a:r>
              <a:rPr lang="en-US" sz="2000" dirty="0"/>
              <a:t>$9.2 K    - deferred RD debt service                   $8.9 K    - new debt service (zero pct) </a:t>
            </a:r>
          </a:p>
          <a:p>
            <a:pPr marL="400050" lvl="1" indent="0">
              <a:lnSpc>
                <a:spcPct val="80000"/>
              </a:lnSpc>
              <a:buNone/>
              <a:defRPr/>
            </a:pPr>
            <a:r>
              <a:rPr lang="en-US" sz="2000" dirty="0"/>
              <a:t>Reserve deposit inc:    $3.2K to $9.2K</a:t>
            </a:r>
          </a:p>
          <a:p>
            <a:pPr marL="400050" lvl="1" indent="0">
              <a:lnSpc>
                <a:spcPct val="80000"/>
              </a:lnSpc>
              <a:buNone/>
              <a:defRPr/>
            </a:pPr>
            <a:r>
              <a:rPr lang="en-US" sz="2000" dirty="0"/>
              <a:t>Rents:     Pre-MPR          $301</a:t>
            </a:r>
          </a:p>
          <a:p>
            <a:pPr marL="400050" lvl="1" indent="0">
              <a:lnSpc>
                <a:spcPct val="80000"/>
              </a:lnSpc>
              <a:buNone/>
              <a:defRPr/>
            </a:pPr>
            <a:r>
              <a:rPr lang="en-US" sz="2000" dirty="0"/>
              <a:t>               Post-MPR          $332</a:t>
            </a:r>
          </a:p>
        </p:txBody>
      </p:sp>
      <p:pic>
        <p:nvPicPr>
          <p:cNvPr id="208900" name="Picture 4" descr="Tower city Development"/>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04800" y="1371601"/>
            <a:ext cx="3629025" cy="5019674"/>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208901" name="Text Box 5"/>
          <p:cNvSpPr txBox="1">
            <a:spLocks noChangeArrowheads="1"/>
          </p:cNvSpPr>
          <p:nvPr/>
        </p:nvSpPr>
        <p:spPr bwMode="auto">
          <a:xfrm>
            <a:off x="4267200" y="1600200"/>
            <a:ext cx="4114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0"/>
              </a:spcBef>
              <a:buFontTx/>
              <a:buNone/>
              <a:defRPr/>
            </a:pPr>
            <a:endParaRPr lang="en-US" sz="1800" dirty="0">
              <a:latin typeface="Arial" charset="0"/>
              <a:cs typeface="+mn-cs"/>
            </a:endParaRPr>
          </a:p>
        </p:txBody>
      </p:sp>
      <p:sp>
        <p:nvSpPr>
          <p:cNvPr id="208902" name="Text Box 6"/>
          <p:cNvSpPr txBox="1">
            <a:spLocks noChangeArrowheads="1"/>
          </p:cNvSpPr>
          <p:nvPr/>
        </p:nvSpPr>
        <p:spPr bwMode="auto">
          <a:xfrm>
            <a:off x="4403725" y="3389313"/>
            <a:ext cx="1841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defRPr/>
            </a:pPr>
            <a:endParaRPr lang="en-US" sz="1800" dirty="0">
              <a:latin typeface="Arial" charset="0"/>
              <a:cs typeface="+mn-cs"/>
            </a:endParaRPr>
          </a:p>
        </p:txBody>
      </p:sp>
    </p:spTree>
    <p:extLst>
      <p:ext uri="{BB962C8B-B14F-4D97-AF65-F5344CB8AC3E}">
        <p14:creationId xmlns:p14="http://schemas.microsoft.com/office/powerpoint/2010/main" val="1788216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609600" y="228600"/>
            <a:ext cx="7772400" cy="495493"/>
          </a:xfrm>
        </p:spPr>
        <p:txBody>
          <a:bodyPr/>
          <a:lstStyle/>
          <a:p>
            <a:pPr>
              <a:defRPr/>
            </a:pPr>
            <a:r>
              <a:rPr lang="en-US" sz="2400" b="1" u="sng" dirty="0">
                <a:solidFill>
                  <a:srgbClr val="F79646"/>
                </a:solidFill>
                <a:latin typeface="Times New Roman"/>
                <a:cs typeface="Times New Roman"/>
              </a:rPr>
              <a:t>Transfer MPR Portfolio - SC MFH Portfolio </a:t>
            </a:r>
          </a:p>
        </p:txBody>
      </p:sp>
      <p:sp>
        <p:nvSpPr>
          <p:cNvPr id="233475" name="Rectangle 3"/>
          <p:cNvSpPr>
            <a:spLocks noGrp="1" noChangeArrowheads="1"/>
          </p:cNvSpPr>
          <p:nvPr>
            <p:ph type="body" idx="1"/>
          </p:nvPr>
        </p:nvSpPr>
        <p:spPr>
          <a:xfrm>
            <a:off x="685800" y="857771"/>
            <a:ext cx="8104472" cy="5614509"/>
          </a:xfrm>
        </p:spPr>
        <p:txBody>
          <a:bodyPr>
            <a:normAutofit/>
          </a:bodyPr>
          <a:lstStyle/>
          <a:p>
            <a:pPr eaLnBrk="1" hangingPunct="1">
              <a:lnSpc>
                <a:spcPct val="80000"/>
              </a:lnSpc>
              <a:defRPr/>
            </a:pPr>
            <a:r>
              <a:rPr lang="en-US" sz="2200" dirty="0">
                <a:latin typeface="Times New Roman"/>
                <a:cs typeface="Times New Roman"/>
              </a:rPr>
              <a:t>23 Projects in the transfer, 3 consolidations</a:t>
            </a:r>
          </a:p>
          <a:p>
            <a:pPr eaLnBrk="1" hangingPunct="1">
              <a:lnSpc>
                <a:spcPct val="80000"/>
              </a:lnSpc>
              <a:defRPr/>
            </a:pPr>
            <a:r>
              <a:rPr lang="en-US" sz="2200" dirty="0">
                <a:latin typeface="Times New Roman"/>
                <a:cs typeface="Times New Roman"/>
              </a:rPr>
              <a:t>15 project in MPR Portfolio transaction, 3 consolidations</a:t>
            </a:r>
          </a:p>
          <a:p>
            <a:pPr eaLnBrk="1" hangingPunct="1">
              <a:lnSpc>
                <a:spcPct val="80000"/>
              </a:lnSpc>
              <a:defRPr/>
            </a:pPr>
            <a:r>
              <a:rPr lang="en-US" sz="2200" dirty="0">
                <a:latin typeface="Times New Roman"/>
                <a:cs typeface="Times New Roman"/>
              </a:rPr>
              <a:t>Long term A&amp;B Bonds and 4% non-competitive Low  Income Housing Tax Credits with Subordination of RD lien position</a:t>
            </a:r>
          </a:p>
          <a:p>
            <a:pPr eaLnBrk="1" hangingPunct="1">
              <a:lnSpc>
                <a:spcPct val="80000"/>
              </a:lnSpc>
              <a:defRPr/>
            </a:pPr>
            <a:r>
              <a:rPr lang="en-US" sz="2200" dirty="0">
                <a:latin typeface="Times New Roman"/>
                <a:cs typeface="Times New Roman"/>
              </a:rPr>
              <a:t>Converted to Short Term A Bonds $15,812,000 &amp; $1,948,070 B Bonds, 4%LIHTC $16,968,347and Section 515 Subsequent Loans$15,812,000</a:t>
            </a:r>
          </a:p>
          <a:p>
            <a:pPr eaLnBrk="1" hangingPunct="1">
              <a:lnSpc>
                <a:spcPct val="80000"/>
              </a:lnSpc>
              <a:defRPr/>
            </a:pPr>
            <a:r>
              <a:rPr lang="en-US" sz="2200" dirty="0">
                <a:latin typeface="Times New Roman"/>
                <a:cs typeface="Times New Roman"/>
              </a:rPr>
              <a:t>RD 515 funds to provide permanent financing at more favorable terms.</a:t>
            </a:r>
          </a:p>
          <a:p>
            <a:pPr eaLnBrk="1" hangingPunct="1">
              <a:lnSpc>
                <a:spcPct val="80000"/>
              </a:lnSpc>
              <a:defRPr/>
            </a:pPr>
            <a:r>
              <a:rPr lang="en-US" sz="2200" dirty="0">
                <a:latin typeface="Times New Roman"/>
                <a:cs typeface="Times New Roman"/>
              </a:rPr>
              <a:t>Cost saving achieved by reducing debt service from long term Bonds at 5.75% over 30 yrs to RD financing at 1%@50 yrs. Reduced debt service by$567,247 annually. Cost saving to RA of $248,100 annually.</a:t>
            </a:r>
          </a:p>
          <a:p>
            <a:pPr eaLnBrk="1" hangingPunct="1">
              <a:lnSpc>
                <a:spcPct val="80000"/>
              </a:lnSpc>
              <a:defRPr/>
            </a:pPr>
            <a:r>
              <a:rPr lang="en-US" sz="2200" dirty="0">
                <a:latin typeface="Times New Roman"/>
                <a:cs typeface="Times New Roman"/>
              </a:rPr>
              <a:t>Rents reduced at an average of $45/unit/month or $448,200 annually.  Rents remained consistently under CRCU.</a:t>
            </a:r>
          </a:p>
          <a:p>
            <a:pPr eaLnBrk="1" hangingPunct="1">
              <a:lnSpc>
                <a:spcPct val="80000"/>
              </a:lnSpc>
              <a:defRPr/>
            </a:pPr>
            <a:r>
              <a:rPr lang="en-US" sz="2200" dirty="0">
                <a:latin typeface="Times New Roman"/>
                <a:cs typeface="Times New Roman"/>
              </a:rPr>
              <a:t>MPR will further provide cost savings to the properties to save RA and protect tenants from excessive rent increase.</a:t>
            </a:r>
          </a:p>
          <a:p>
            <a:pPr eaLnBrk="1" hangingPunct="1">
              <a:lnSpc>
                <a:spcPct val="80000"/>
              </a:lnSpc>
              <a:defRPr/>
            </a:pPr>
            <a:endParaRPr lang="en-US" sz="2000" dirty="0">
              <a:cs typeface="+mn-cs"/>
            </a:endParaRPr>
          </a:p>
        </p:txBody>
      </p:sp>
    </p:spTree>
    <p:extLst>
      <p:ext uri="{BB962C8B-B14F-4D97-AF65-F5344CB8AC3E}">
        <p14:creationId xmlns:p14="http://schemas.microsoft.com/office/powerpoint/2010/main" val="1880655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u="sng" dirty="0"/>
              <a:t>Check List</a:t>
            </a:r>
            <a:r>
              <a:rPr lang="en-US" sz="2400" dirty="0"/>
              <a:t> </a:t>
            </a:r>
            <a:r>
              <a:rPr lang="en-US" sz="2400" b="1" u="sng" dirty="0"/>
              <a:t>RD Application for a GP Change</a:t>
            </a:r>
            <a:r>
              <a:rPr lang="en-US" sz="2400" dirty="0"/>
              <a:t> (Requirements of Handbook 3, Chapter 5, Exhibit 5-1) </a:t>
            </a:r>
          </a:p>
        </p:txBody>
      </p:sp>
      <p:sp>
        <p:nvSpPr>
          <p:cNvPr id="3" name="Content Placeholder 2"/>
          <p:cNvSpPr>
            <a:spLocks noGrp="1"/>
          </p:cNvSpPr>
          <p:nvPr>
            <p:ph idx="1"/>
          </p:nvPr>
        </p:nvSpPr>
        <p:spPr/>
        <p:txBody>
          <a:bodyPr>
            <a:normAutofit fontScale="85000" lnSpcReduction="20000"/>
          </a:bodyPr>
          <a:lstStyle/>
          <a:p>
            <a:pPr marL="0" indent="0">
              <a:buNone/>
            </a:pPr>
            <a:r>
              <a:rPr lang="en-US" sz="2000" b="1" u="sng" dirty="0"/>
              <a:t>ITEM</a:t>
            </a:r>
            <a:r>
              <a:rPr lang="en-US" sz="2000" dirty="0"/>
              <a:t> </a:t>
            </a:r>
            <a:r>
              <a:rPr lang="en-US" sz="2000" b="1" u="sng" dirty="0"/>
              <a:t>Description</a:t>
            </a:r>
            <a:r>
              <a:rPr lang="en-US" sz="2000" dirty="0"/>
              <a:t> </a:t>
            </a:r>
            <a:r>
              <a:rPr lang="en-US" sz="2000" b="1" u="sng" dirty="0"/>
              <a:t>Requirement</a:t>
            </a:r>
            <a:r>
              <a:rPr lang="en-US" sz="2000" dirty="0"/>
              <a:t> </a:t>
            </a:r>
          </a:p>
          <a:p>
            <a:pPr marL="0" indent="0">
              <a:buNone/>
            </a:pPr>
            <a:r>
              <a:rPr lang="en-US" sz="2000" b="1" u="sng" dirty="0"/>
              <a:t>1</a:t>
            </a:r>
            <a:r>
              <a:rPr lang="en-US" sz="2000" dirty="0"/>
              <a:t> </a:t>
            </a:r>
            <a:r>
              <a:rPr lang="en-US" sz="2000" b="1" dirty="0"/>
              <a:t>Application for consent</a:t>
            </a:r>
            <a:r>
              <a:rPr lang="en-US" sz="2000" dirty="0"/>
              <a:t> *Form RD 3560-1 </a:t>
            </a:r>
          </a:p>
          <a:p>
            <a:pPr marL="0" indent="0">
              <a:buNone/>
            </a:pPr>
            <a:r>
              <a:rPr lang="en-US" sz="2000" b="1" u="sng" dirty="0"/>
              <a:t>2</a:t>
            </a:r>
            <a:r>
              <a:rPr lang="en-US" sz="2000" dirty="0"/>
              <a:t> </a:t>
            </a:r>
            <a:r>
              <a:rPr lang="en-US" sz="2000" b="1" dirty="0"/>
              <a:t>Names, addresses and tax ID's of controlling members</a:t>
            </a:r>
            <a:r>
              <a:rPr lang="en-US" sz="2000" dirty="0"/>
              <a:t> **word doc </a:t>
            </a:r>
          </a:p>
          <a:p>
            <a:pPr marL="0" indent="0">
              <a:buNone/>
            </a:pPr>
            <a:r>
              <a:rPr lang="en-US" sz="2000" b="1" u="sng" dirty="0"/>
              <a:t>3</a:t>
            </a:r>
            <a:r>
              <a:rPr lang="en-US" sz="2000" dirty="0"/>
              <a:t> </a:t>
            </a:r>
            <a:r>
              <a:rPr lang="en-US" sz="2000" b="1" dirty="0"/>
              <a:t>Debarment/Suspension Certification</a:t>
            </a:r>
            <a:r>
              <a:rPr lang="en-US" sz="2000" dirty="0"/>
              <a:t> *Form AD 1047 </a:t>
            </a:r>
          </a:p>
          <a:p>
            <a:pPr marL="0" indent="0">
              <a:buNone/>
            </a:pPr>
            <a:r>
              <a:rPr lang="en-US" sz="2000" b="1" u="sng" dirty="0"/>
              <a:t>4</a:t>
            </a:r>
            <a:r>
              <a:rPr lang="en-US" sz="2000" dirty="0"/>
              <a:t> </a:t>
            </a:r>
            <a:r>
              <a:rPr lang="en-US" sz="2000" b="1" dirty="0"/>
              <a:t>Description of Organizational Role</a:t>
            </a:r>
            <a:r>
              <a:rPr lang="en-US" sz="2000" dirty="0"/>
              <a:t> **word doc </a:t>
            </a:r>
          </a:p>
          <a:p>
            <a:pPr marL="0" indent="0">
              <a:buNone/>
            </a:pPr>
            <a:r>
              <a:rPr lang="en-US" sz="2000" b="1" u="sng" dirty="0"/>
              <a:t>5</a:t>
            </a:r>
            <a:r>
              <a:rPr lang="en-US" sz="2000" dirty="0"/>
              <a:t> </a:t>
            </a:r>
            <a:r>
              <a:rPr lang="en-US" sz="2000" b="1" dirty="0"/>
              <a:t>New GP's Resume</a:t>
            </a:r>
            <a:r>
              <a:rPr lang="en-US" sz="2000" dirty="0"/>
              <a:t> **word doc </a:t>
            </a:r>
          </a:p>
          <a:p>
            <a:pPr marL="0" indent="0">
              <a:buNone/>
            </a:pPr>
            <a:r>
              <a:rPr lang="en-US" sz="2000" b="1" u="sng" dirty="0"/>
              <a:t>6</a:t>
            </a:r>
            <a:r>
              <a:rPr lang="en-US" sz="2000" dirty="0"/>
              <a:t> </a:t>
            </a:r>
            <a:r>
              <a:rPr lang="en-US" sz="2000" b="1" dirty="0"/>
              <a:t>No Identity of Interest Certification</a:t>
            </a:r>
            <a:r>
              <a:rPr lang="en-US" sz="2000" dirty="0"/>
              <a:t> *Form RD 3560-30</a:t>
            </a:r>
          </a:p>
          <a:p>
            <a:pPr marL="0" indent="0">
              <a:buNone/>
            </a:pPr>
            <a:r>
              <a:rPr lang="en-US" sz="2000" b="1" u="sng" dirty="0"/>
              <a:t>7</a:t>
            </a:r>
            <a:r>
              <a:rPr lang="en-US" sz="2000" dirty="0"/>
              <a:t> </a:t>
            </a:r>
            <a:r>
              <a:rPr lang="en-US" sz="2000" b="1" dirty="0"/>
              <a:t>Identity of Interest Certification</a:t>
            </a:r>
            <a:r>
              <a:rPr lang="en-US" sz="2000" dirty="0"/>
              <a:t> *Form RD 3560-31 </a:t>
            </a:r>
          </a:p>
          <a:p>
            <a:pPr marL="0" indent="0">
              <a:buNone/>
            </a:pPr>
            <a:r>
              <a:rPr lang="en-US" sz="2000" b="1" u="sng" dirty="0"/>
              <a:t>8</a:t>
            </a:r>
            <a:r>
              <a:rPr lang="en-US" sz="2000" dirty="0"/>
              <a:t> </a:t>
            </a:r>
            <a:r>
              <a:rPr lang="en-US" sz="2000" b="1" dirty="0"/>
              <a:t>Personal financial statement</a:t>
            </a:r>
            <a:r>
              <a:rPr lang="en-US" sz="2000" dirty="0"/>
              <a:t> **word doc </a:t>
            </a:r>
          </a:p>
          <a:p>
            <a:pPr marL="0" indent="0">
              <a:buNone/>
            </a:pPr>
            <a:r>
              <a:rPr lang="en-US" sz="2000" b="1" u="sng" dirty="0"/>
              <a:t>9</a:t>
            </a:r>
            <a:r>
              <a:rPr lang="en-US" sz="2000" dirty="0"/>
              <a:t> </a:t>
            </a:r>
            <a:r>
              <a:rPr lang="en-US" sz="2000" b="1" dirty="0"/>
              <a:t>Percentage of ownership</a:t>
            </a:r>
            <a:r>
              <a:rPr lang="en-US" sz="2000" dirty="0"/>
              <a:t> **word doc </a:t>
            </a:r>
          </a:p>
          <a:p>
            <a:pPr marL="0" indent="0">
              <a:buNone/>
            </a:pPr>
            <a:r>
              <a:rPr lang="en-US" sz="2000" b="1" u="sng" dirty="0"/>
              <a:t>10</a:t>
            </a:r>
            <a:r>
              <a:rPr lang="en-US" sz="2000" dirty="0"/>
              <a:t> </a:t>
            </a:r>
            <a:r>
              <a:rPr lang="en-US" sz="2000" b="1" dirty="0"/>
              <a:t>Proposed amendments to organizational documents</a:t>
            </a:r>
            <a:r>
              <a:rPr lang="en-US" sz="2000" dirty="0"/>
              <a:t> **word doc </a:t>
            </a:r>
          </a:p>
          <a:p>
            <a:pPr marL="0" indent="0">
              <a:buNone/>
            </a:pPr>
            <a:r>
              <a:rPr lang="en-US" sz="2000" b="1" u="sng" dirty="0"/>
              <a:t>11</a:t>
            </a:r>
            <a:r>
              <a:rPr lang="en-US" sz="2000" dirty="0"/>
              <a:t> </a:t>
            </a:r>
            <a:r>
              <a:rPr lang="en-US" sz="2000" b="1" dirty="0"/>
              <a:t>Previous participation certification </a:t>
            </a:r>
            <a:r>
              <a:rPr lang="en-US" sz="2000" dirty="0"/>
              <a:t> *HUD Form 2530 </a:t>
            </a:r>
          </a:p>
          <a:p>
            <a:pPr marL="0" indent="0">
              <a:buNone/>
            </a:pPr>
            <a:r>
              <a:rPr lang="en-US" sz="2000" b="1" u="sng" dirty="0"/>
              <a:t>12</a:t>
            </a:r>
            <a:r>
              <a:rPr lang="en-US" sz="2000" dirty="0"/>
              <a:t> </a:t>
            </a:r>
            <a:r>
              <a:rPr lang="en-US" sz="2000" b="1" dirty="0"/>
              <a:t>Attorney's opinion on compliance</a:t>
            </a:r>
            <a:r>
              <a:rPr lang="en-US" sz="2000" dirty="0"/>
              <a:t> **word doc </a:t>
            </a:r>
          </a:p>
          <a:p>
            <a:pPr marL="0" indent="0">
              <a:buNone/>
            </a:pPr>
            <a:r>
              <a:rPr lang="en-US" sz="2000" b="1" u="sng" dirty="0"/>
              <a:t>13</a:t>
            </a:r>
            <a:r>
              <a:rPr lang="en-US" sz="2000" dirty="0"/>
              <a:t> </a:t>
            </a:r>
            <a:r>
              <a:rPr lang="en-US" sz="2000" b="1" dirty="0"/>
              <a:t>Credit Report fees</a:t>
            </a:r>
            <a:r>
              <a:rPr lang="en-US" sz="2000" dirty="0"/>
              <a:t> check </a:t>
            </a:r>
          </a:p>
          <a:p>
            <a:pPr marL="0" indent="0">
              <a:buNone/>
            </a:pPr>
            <a:r>
              <a:rPr lang="en-US" sz="2000" b="1" dirty="0"/>
              <a:t>* copy of form available from LA</a:t>
            </a:r>
            <a:r>
              <a:rPr lang="en-US" sz="2000" dirty="0"/>
              <a:t> </a:t>
            </a:r>
            <a:r>
              <a:rPr lang="en-US" sz="2000" b="1" dirty="0"/>
              <a:t>**no required format for word docs</a:t>
            </a:r>
            <a:r>
              <a:rPr lang="en-US" sz="2000" dirty="0"/>
              <a:t> </a:t>
            </a:r>
          </a:p>
          <a:p>
            <a:pPr marL="0" indent="0">
              <a:buNone/>
            </a:pPr>
            <a:r>
              <a:rPr lang="en-US" sz="2000" b="1" dirty="0"/>
              <a:t>Prepared and updated by LA of RHPA 12-21-15</a:t>
            </a:r>
            <a:r>
              <a:rPr lang="en-US" sz="2000" dirty="0"/>
              <a:t> </a:t>
            </a:r>
          </a:p>
        </p:txBody>
      </p:sp>
    </p:spTree>
    <p:extLst>
      <p:ext uri="{BB962C8B-B14F-4D97-AF65-F5344CB8AC3E}">
        <p14:creationId xmlns:p14="http://schemas.microsoft.com/office/powerpoint/2010/main" val="16408617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240"/>
            <a:ext cx="8229600" cy="412145"/>
          </a:xfrm>
        </p:spPr>
        <p:txBody>
          <a:bodyPr>
            <a:noAutofit/>
          </a:bodyPr>
          <a:lstStyle/>
          <a:p>
            <a:r>
              <a:rPr lang="en-US" sz="2000" dirty="0">
                <a:solidFill>
                  <a:schemeClr val="accent2"/>
                </a:solidFill>
              </a:rPr>
              <a:t>Sample – Scope of Work for a 100 unit project </a:t>
            </a:r>
          </a:p>
        </p:txBody>
      </p:sp>
      <p:sp>
        <p:nvSpPr>
          <p:cNvPr id="3" name="Content Placeholder 2"/>
          <p:cNvSpPr>
            <a:spLocks noGrp="1"/>
          </p:cNvSpPr>
          <p:nvPr>
            <p:ph idx="1"/>
          </p:nvPr>
        </p:nvSpPr>
        <p:spPr>
          <a:xfrm>
            <a:off x="457200" y="467360"/>
            <a:ext cx="8229600" cy="6156960"/>
          </a:xfrm>
        </p:spPr>
        <p:txBody>
          <a:bodyPr>
            <a:noAutofit/>
          </a:bodyPr>
          <a:lstStyle/>
          <a:p>
            <a:pPr marL="0" indent="0">
              <a:buNone/>
            </a:pPr>
            <a:r>
              <a:rPr lang="en-US" sz="1400" b="1" u="sng" dirty="0"/>
              <a:t>Basement and Slab</a:t>
            </a:r>
            <a:r>
              <a:rPr lang="en-US" sz="1400" dirty="0"/>
              <a:t>                                                                          </a:t>
            </a:r>
            <a:r>
              <a:rPr lang="en-US" sz="1400" b="1" u="sng" dirty="0"/>
              <a:t>Units</a:t>
            </a:r>
            <a:r>
              <a:rPr lang="en-US" sz="1400" b="1" dirty="0"/>
              <a:t>                           </a:t>
            </a:r>
            <a:r>
              <a:rPr lang="en-US" sz="1400" b="1" u="sng" dirty="0"/>
              <a:t>Price</a:t>
            </a:r>
            <a:r>
              <a:rPr lang="en-US" sz="1400" b="1" dirty="0"/>
              <a:t>                	</a:t>
            </a:r>
            <a:r>
              <a:rPr lang="en-US" sz="1400" b="1" u="sng" dirty="0"/>
              <a:t>Total</a:t>
            </a:r>
            <a:r>
              <a:rPr lang="en-US" sz="1400" b="1" dirty="0"/>
              <a:t> </a:t>
            </a:r>
          </a:p>
          <a:p>
            <a:pPr marL="0" indent="0">
              <a:buNone/>
            </a:pPr>
            <a:r>
              <a:rPr lang="en-US" sz="1400" dirty="0"/>
              <a:t>remove drywall on exterior walls, seal with 2" SPF			  6 				          	  	  0    </a:t>
            </a:r>
          </a:p>
          <a:p>
            <a:pPr marL="0" indent="0">
              <a:buNone/>
            </a:pPr>
            <a:r>
              <a:rPr lang="en-US" sz="1400" dirty="0"/>
              <a:t>Seal basement floor with vapor resistant epoxy coating 		  6 	 	    $400.00  	   	    $2,400.00 </a:t>
            </a:r>
          </a:p>
          <a:p>
            <a:pPr marL="0" indent="0">
              <a:buNone/>
            </a:pPr>
            <a:r>
              <a:rPr lang="en-US" sz="1400" dirty="0"/>
              <a:t>excavate perimeter, install 4" rigid insulation to depth of 4 ft 	  6  					$225,786.00   </a:t>
            </a:r>
          </a:p>
          <a:p>
            <a:pPr marL="0" indent="0">
              <a:buNone/>
            </a:pPr>
            <a:r>
              <a:rPr lang="en-US" sz="1400" dirty="0"/>
              <a:t>  install rigid insulation horizontally to 2 ft   </a:t>
            </a:r>
          </a:p>
          <a:p>
            <a:pPr marL="0" indent="0">
              <a:buNone/>
            </a:pPr>
            <a:r>
              <a:rPr lang="en-US" sz="1400" dirty="0"/>
              <a:t>  extend xps onto wall, seal to sheathing, flash   </a:t>
            </a:r>
          </a:p>
          <a:p>
            <a:pPr marL="0" indent="0">
              <a:buNone/>
            </a:pPr>
            <a:r>
              <a:rPr lang="en-US" sz="1400" b="1" u="sng" dirty="0"/>
              <a:t>Wall Measures</a:t>
            </a:r>
            <a:r>
              <a:rPr lang="en-US" sz="1400" b="1" dirty="0"/>
              <a:t> </a:t>
            </a:r>
          </a:p>
          <a:p>
            <a:pPr marL="0" indent="0">
              <a:buNone/>
            </a:pPr>
            <a:r>
              <a:rPr lang="en-US" sz="1400" dirty="0"/>
              <a:t>Replace windows with units meeting U-.28 				400  		$1,000.00  		$400,000.00</a:t>
            </a:r>
          </a:p>
          <a:p>
            <a:pPr marL="0" indent="0">
              <a:buNone/>
            </a:pPr>
            <a:r>
              <a:rPr lang="en-US" sz="1400" dirty="0"/>
              <a:t>Replace weather-stripping on unit and exterior doors 		  5 			           		   	   0</a:t>
            </a:r>
          </a:p>
          <a:p>
            <a:pPr marL="0" indent="0">
              <a:buNone/>
            </a:pPr>
            <a:r>
              <a:rPr lang="en-US" sz="1400" dirty="0"/>
              <a:t>Replace sliding glass doors						 50  		$2,000.00  		$100,000.00 </a:t>
            </a:r>
          </a:p>
          <a:p>
            <a:pPr marL="0" indent="0">
              <a:buNone/>
            </a:pPr>
            <a:r>
              <a:rPr lang="en-US" sz="1400" dirty="0"/>
              <a:t>  Increase wall insulation? </a:t>
            </a:r>
          </a:p>
          <a:p>
            <a:pPr marL="0" indent="0">
              <a:buNone/>
            </a:pPr>
            <a:r>
              <a:rPr lang="en-US" sz="1400" b="1" u="sng" dirty="0"/>
              <a:t>Attic Measures</a:t>
            </a:r>
            <a:r>
              <a:rPr lang="en-US" sz="1400" b="1" dirty="0"/>
              <a:t> </a:t>
            </a:r>
          </a:p>
          <a:p>
            <a:pPr marL="0" indent="0">
              <a:buNone/>
            </a:pPr>
            <a:r>
              <a:rPr lang="en-US" sz="1400" dirty="0"/>
              <a:t>air seal attic - PT bldg. A 												   	   0</a:t>
            </a:r>
          </a:p>
          <a:p>
            <a:pPr marL="0" indent="0">
              <a:buNone/>
            </a:pPr>
            <a:r>
              <a:rPr lang="en-US" sz="1400" dirty="0"/>
              <a:t> Air seal attics, insulate to R60 - five buildings			 5  				 	  $49,000.00 </a:t>
            </a:r>
          </a:p>
          <a:p>
            <a:pPr marL="0" indent="0">
              <a:buNone/>
            </a:pPr>
            <a:r>
              <a:rPr lang="en-US" sz="1400" dirty="0"/>
              <a:t>Insulate with loose fill cellulose to R60 - PT BLDG. A							   	   0</a:t>
            </a:r>
          </a:p>
          <a:p>
            <a:pPr marL="0" indent="0">
              <a:buNone/>
            </a:pPr>
            <a:r>
              <a:rPr lang="en-US" sz="1400" b="1" u="sng" dirty="0"/>
              <a:t>Heat and Domestic Hot Water</a:t>
            </a:r>
          </a:p>
          <a:p>
            <a:pPr marL="0" indent="0">
              <a:buNone/>
            </a:pPr>
            <a:r>
              <a:rPr lang="en-US" sz="1400" dirty="0"/>
              <a:t>Install single heat/cooling pump in each unit 			100  		$3,005.00  		$300,500.00 </a:t>
            </a:r>
          </a:p>
          <a:p>
            <a:pPr marL="0" indent="0">
              <a:buNone/>
            </a:pPr>
            <a:r>
              <a:rPr lang="en-US" sz="1400" dirty="0"/>
              <a:t>Remove existing hot water boilers, replace with sealed 		6  	          $24,500.00  		$147,000.00  </a:t>
            </a:r>
          </a:p>
          <a:p>
            <a:pPr marL="0" indent="0">
              <a:buNone/>
            </a:pPr>
            <a:r>
              <a:rPr lang="en-US" sz="1400" dirty="0"/>
              <a:t> combustion condensing boilers, Labor, insulation, etc.</a:t>
            </a:r>
          </a:p>
          <a:p>
            <a:pPr marL="0" indent="0">
              <a:buNone/>
            </a:pPr>
            <a:r>
              <a:rPr lang="en-US" sz="1400" b="1" u="sng" dirty="0"/>
              <a:t>Ventilation</a:t>
            </a:r>
            <a:r>
              <a:rPr lang="en-US" sz="1400" dirty="0"/>
              <a:t> </a:t>
            </a:r>
          </a:p>
          <a:p>
            <a:pPr marL="0" indent="0">
              <a:buNone/>
            </a:pPr>
            <a:r>
              <a:rPr lang="en-US" sz="1400" dirty="0"/>
              <a:t>Install HRV in each unit 						 	100  		$3,029.00  		$302,900.00 </a:t>
            </a:r>
          </a:p>
          <a:p>
            <a:pPr marL="0" indent="0">
              <a:buNone/>
            </a:pPr>
            <a:r>
              <a:rPr lang="en-US" sz="1400" b="1" u="sng" dirty="0"/>
              <a:t>Mold Remediation</a:t>
            </a:r>
            <a:r>
              <a:rPr lang="en-US" sz="1400" b="1" dirty="0"/>
              <a:t> </a:t>
            </a:r>
          </a:p>
          <a:p>
            <a:pPr marL="0" indent="0">
              <a:buNone/>
            </a:pPr>
            <a:r>
              <a:rPr lang="en-US" sz="1400" dirty="0"/>
              <a:t>Remediation								  6  		$6,000.00  	   	  $42,000.00</a:t>
            </a:r>
          </a:p>
          <a:p>
            <a:pPr marL="0" indent="0">
              <a:buNone/>
            </a:pPr>
            <a:r>
              <a:rPr lang="en-US" sz="1400" dirty="0"/>
              <a:t>Install commercial dehumidifiers? 					  6  				     	    $8,100.00 </a:t>
            </a:r>
          </a:p>
        </p:txBody>
      </p:sp>
    </p:spTree>
    <p:extLst>
      <p:ext uri="{BB962C8B-B14F-4D97-AF65-F5344CB8AC3E}">
        <p14:creationId xmlns:p14="http://schemas.microsoft.com/office/powerpoint/2010/main" val="4259749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240"/>
            <a:ext cx="8229600" cy="254000"/>
          </a:xfrm>
        </p:spPr>
        <p:txBody>
          <a:bodyPr>
            <a:normAutofit fontScale="90000"/>
          </a:bodyPr>
          <a:lstStyle/>
          <a:p>
            <a:endParaRPr lang="en-US" sz="2000" dirty="0">
              <a:solidFill>
                <a:srgbClr val="C0504D"/>
              </a:solidFill>
            </a:endParaRPr>
          </a:p>
        </p:txBody>
      </p:sp>
      <p:sp>
        <p:nvSpPr>
          <p:cNvPr id="3" name="Content Placeholder 2"/>
          <p:cNvSpPr>
            <a:spLocks noGrp="1"/>
          </p:cNvSpPr>
          <p:nvPr>
            <p:ph idx="1"/>
          </p:nvPr>
        </p:nvSpPr>
        <p:spPr>
          <a:xfrm>
            <a:off x="457200" y="142240"/>
            <a:ext cx="8229600" cy="6715760"/>
          </a:xfrm>
        </p:spPr>
        <p:txBody>
          <a:bodyPr>
            <a:noAutofit/>
          </a:bodyPr>
          <a:lstStyle/>
          <a:p>
            <a:pPr marL="0" indent="0">
              <a:buNone/>
            </a:pPr>
            <a:r>
              <a:rPr lang="nl-NL" sz="1400" b="1" u="sng" dirty="0"/>
              <a:t>Electrical</a:t>
            </a:r>
            <a:r>
              <a:rPr lang="nl-NL" sz="1400" dirty="0"/>
              <a:t>  								      </a:t>
            </a:r>
            <a:r>
              <a:rPr lang="en-US" sz="1400" b="1" u="sng" dirty="0"/>
              <a:t>Units</a:t>
            </a:r>
            <a:r>
              <a:rPr lang="en-US" sz="1400" b="1" dirty="0"/>
              <a:t>                            </a:t>
            </a:r>
            <a:r>
              <a:rPr lang="en-US" sz="1400" b="1" u="sng" dirty="0"/>
              <a:t>Price</a:t>
            </a:r>
            <a:r>
              <a:rPr lang="en-US" sz="1400" b="1" dirty="0"/>
              <a:t>                          </a:t>
            </a:r>
            <a:r>
              <a:rPr lang="en-US" sz="1400" b="1" u="sng" dirty="0"/>
              <a:t>Total</a:t>
            </a:r>
            <a:r>
              <a:rPr lang="en-US" sz="1400" b="1" dirty="0"/>
              <a:t> </a:t>
            </a:r>
            <a:endParaRPr lang="nl-NL" sz="1400" dirty="0"/>
          </a:p>
          <a:p>
            <a:pPr marL="0" indent="0">
              <a:buNone/>
            </a:pPr>
            <a:r>
              <a:rPr lang="nl-NL" sz="1400" dirty="0"/>
              <a:t>Replace dead conductors, upgrade service			 	  6  					$96,000.00   </a:t>
            </a:r>
          </a:p>
          <a:p>
            <a:pPr marL="0" indent="0">
              <a:buNone/>
            </a:pPr>
            <a:r>
              <a:rPr lang="nl-NL" sz="1400" b="1" u="sng" dirty="0"/>
              <a:t>Units</a:t>
            </a:r>
            <a:r>
              <a:rPr lang="nl-NL" sz="1400" dirty="0"/>
              <a:t> </a:t>
            </a:r>
          </a:p>
          <a:p>
            <a:pPr marL="0" indent="0">
              <a:buNone/>
            </a:pPr>
            <a:r>
              <a:rPr lang="nl-NL" sz="1400" dirty="0"/>
              <a:t>Replace cabinets 							  	74  		$3,900.00  	          $288,600.00 </a:t>
            </a:r>
          </a:p>
          <a:p>
            <a:pPr marL="0" indent="0">
              <a:buNone/>
            </a:pPr>
            <a:r>
              <a:rPr lang="nl-NL" sz="1400" dirty="0"/>
              <a:t>Replace tubs 								94  		$2,303.00  	          $216,482.00 </a:t>
            </a:r>
          </a:p>
          <a:p>
            <a:pPr marL="0" indent="0">
              <a:buNone/>
            </a:pPr>
            <a:r>
              <a:rPr lang="nl-NL" sz="1400" dirty="0"/>
              <a:t>Replace door knobs and dead bolts				         115  					 $25,231.00 </a:t>
            </a:r>
          </a:p>
          <a:p>
            <a:pPr marL="0" indent="0">
              <a:buNone/>
            </a:pPr>
            <a:r>
              <a:rPr lang="nl-NL" sz="1400" b="1" u="sng" dirty="0"/>
              <a:t>Site</a:t>
            </a:r>
            <a:r>
              <a:rPr lang="nl-NL" sz="1400" dirty="0"/>
              <a:t> </a:t>
            </a:r>
          </a:p>
          <a:p>
            <a:pPr marL="0" indent="0">
              <a:buNone/>
            </a:pPr>
            <a:r>
              <a:rPr lang="nl-NL" sz="1400" dirty="0"/>
              <a:t>Repair/replace sewer line - Beechwood C 				 1  		$20,000.00  		$20,000.00 </a:t>
            </a:r>
          </a:p>
          <a:p>
            <a:pPr marL="0" indent="0">
              <a:buNone/>
            </a:pPr>
            <a:r>
              <a:rPr lang="nl-NL" sz="1400" dirty="0"/>
              <a:t>Watershed study - access road					 	 1 	 	$15,000.00  		$15,000.00 </a:t>
            </a:r>
          </a:p>
          <a:p>
            <a:pPr marL="0" indent="0">
              <a:buNone/>
            </a:pPr>
            <a:r>
              <a:rPr lang="nl-NL" sz="1400" dirty="0"/>
              <a:t>Cameras 4  $17,065.00 </a:t>
            </a:r>
          </a:p>
          <a:p>
            <a:pPr marL="0" indent="0">
              <a:buNone/>
            </a:pPr>
            <a:r>
              <a:rPr lang="nl-NL" sz="1400" dirty="0"/>
              <a:t>Remove trees behind Beechwood					10  		$5,000.00  		</a:t>
            </a:r>
            <a:r>
              <a:rPr lang="nl-NL" sz="1400" u="sng" dirty="0"/>
              <a:t>$50,000.00 </a:t>
            </a:r>
          </a:p>
          <a:p>
            <a:pPr marL="0" indent="0">
              <a:buNone/>
            </a:pPr>
            <a:r>
              <a:rPr lang="nl-NL" sz="1400" b="1" dirty="0"/>
              <a:t>	Subtotal Hard Costs</a:t>
            </a:r>
            <a:r>
              <a:rPr lang="nl-NL" sz="1400" dirty="0"/>
              <a:t>  									                 </a:t>
            </a:r>
            <a:r>
              <a:rPr lang="nl-NL" sz="1400" b="1" dirty="0"/>
              <a:t>$2,306,064.00 </a:t>
            </a:r>
          </a:p>
          <a:p>
            <a:pPr marL="0" indent="0">
              <a:buNone/>
            </a:pPr>
            <a:r>
              <a:rPr lang="nl-NL" sz="1400" b="1" u="sng" dirty="0"/>
              <a:t>Other - Soft costs </a:t>
            </a:r>
          </a:p>
          <a:p>
            <a:pPr marL="0" indent="0">
              <a:buNone/>
            </a:pPr>
            <a:r>
              <a:rPr lang="nl-NL" sz="1400" dirty="0"/>
              <a:t>CM - 6.5% 									1  				         $124,150.00 </a:t>
            </a:r>
          </a:p>
          <a:p>
            <a:pPr marL="0" indent="0">
              <a:buNone/>
            </a:pPr>
            <a:r>
              <a:rPr lang="nl-NL" sz="1400" dirty="0"/>
              <a:t>CM - General Conditions  											$50,000.00 </a:t>
            </a:r>
          </a:p>
          <a:p>
            <a:pPr marL="0" indent="0">
              <a:buNone/>
            </a:pPr>
            <a:r>
              <a:rPr lang="nl-NL" sz="1400" dirty="0"/>
              <a:t>Performance bond - 1% 							1  					$20,000.00 </a:t>
            </a:r>
          </a:p>
          <a:p>
            <a:pPr marL="0" indent="0">
              <a:buNone/>
            </a:pPr>
            <a:r>
              <a:rPr lang="nl-NL" sz="1400" dirty="0"/>
              <a:t>Payment bond - 1% 							1  					$20,000.00 </a:t>
            </a:r>
          </a:p>
          <a:p>
            <a:pPr marL="0" indent="0">
              <a:buNone/>
            </a:pPr>
            <a:r>
              <a:rPr lang="nl-NL" sz="1400" dirty="0"/>
              <a:t>Food vouchers during construction - 3 days 				75  					$33,750.00 </a:t>
            </a:r>
          </a:p>
          <a:p>
            <a:pPr marL="0" indent="0">
              <a:buNone/>
            </a:pPr>
            <a:r>
              <a:rPr lang="nl-NL" sz="1400" dirty="0"/>
              <a:t>Architect 									1  					$10,000.00 </a:t>
            </a:r>
          </a:p>
          <a:p>
            <a:pPr marL="0" indent="0">
              <a:buNone/>
            </a:pPr>
            <a:r>
              <a:rPr lang="nl-NL" sz="1400" dirty="0"/>
              <a:t>Electrical engineer 							1  					  $5,000.00 </a:t>
            </a:r>
          </a:p>
          <a:p>
            <a:pPr marL="0" indent="0">
              <a:buNone/>
            </a:pPr>
            <a:r>
              <a:rPr lang="nl-NL" sz="1400" dirty="0"/>
              <a:t>Environmental consultant 						1  					  $5,000.00 </a:t>
            </a:r>
          </a:p>
          <a:p>
            <a:pPr marL="0" indent="0">
              <a:buNone/>
            </a:pPr>
            <a:r>
              <a:rPr lang="nl-NL" sz="1400" dirty="0"/>
              <a:t>Const Loan interest </a:t>
            </a:r>
            <a:r>
              <a:rPr lang="nl-NL" sz="1400" u="sng" dirty="0"/>
              <a:t> </a:t>
            </a:r>
            <a:r>
              <a:rPr lang="nl-NL" sz="1400" dirty="0"/>
              <a:t>												</a:t>
            </a:r>
            <a:r>
              <a:rPr lang="nl-NL" sz="1400" u="sng" dirty="0"/>
              <a:t>$30,000.00 </a:t>
            </a:r>
          </a:p>
          <a:p>
            <a:pPr marL="0" indent="0">
              <a:buNone/>
            </a:pPr>
            <a:r>
              <a:rPr lang="nl-NL" sz="1400" b="1" dirty="0"/>
              <a:t>	Subtotal Soft costs</a:t>
            </a:r>
            <a:r>
              <a:rPr lang="nl-NL" sz="1400" dirty="0"/>
              <a:t> 										</a:t>
            </a:r>
            <a:r>
              <a:rPr lang="nl-NL" sz="1400" b="1" dirty="0"/>
              <a:t>         $297,900.00</a:t>
            </a:r>
          </a:p>
          <a:p>
            <a:pPr marL="0" indent="0">
              <a:buNone/>
            </a:pPr>
            <a:r>
              <a:rPr lang="nl-NL" sz="1400" b="1" dirty="0"/>
              <a:t>                   Less Owner Contribution</a:t>
            </a:r>
            <a:r>
              <a:rPr lang="nl-NL" sz="1400" dirty="0"/>
              <a:t> 									</a:t>
            </a:r>
            <a:r>
              <a:rPr lang="nl-NL" sz="1400" b="1" dirty="0"/>
              <a:t>         </a:t>
            </a:r>
            <a:r>
              <a:rPr lang="nl-NL" sz="1400" b="1" u="sng" dirty="0"/>
              <a:t>$110,000.00</a:t>
            </a:r>
          </a:p>
          <a:p>
            <a:pPr marL="0" indent="0">
              <a:buNone/>
            </a:pPr>
            <a:r>
              <a:rPr lang="nl-NL" sz="1400" b="1" dirty="0"/>
              <a:t>TOTAL</a:t>
            </a:r>
            <a:r>
              <a:rPr lang="nl-NL" sz="1400" dirty="0"/>
              <a:t> </a:t>
            </a:r>
            <a:r>
              <a:rPr lang="nl-NL" sz="1400" b="1" dirty="0"/>
              <a:t> 													      $2,493,964.00 </a:t>
            </a:r>
            <a:endParaRPr lang="en-US" sz="1400" dirty="0"/>
          </a:p>
        </p:txBody>
      </p:sp>
    </p:spTree>
    <p:extLst>
      <p:ext uri="{BB962C8B-B14F-4D97-AF65-F5344CB8AC3E}">
        <p14:creationId xmlns:p14="http://schemas.microsoft.com/office/powerpoint/2010/main" val="26657000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533400" y="381002"/>
            <a:ext cx="7967206" cy="1200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spcBef>
                <a:spcPct val="0"/>
              </a:spcBef>
              <a:buFontTx/>
              <a:buNone/>
              <a:defRPr/>
            </a:pPr>
            <a:r>
              <a:rPr lang="en-US" sz="2400" b="1" u="sng" dirty="0">
                <a:latin typeface="Times New Roman" charset="0"/>
                <a:cs typeface="+mn-cs"/>
              </a:rPr>
              <a:t>Get RD Done Right!  </a:t>
            </a:r>
          </a:p>
          <a:p>
            <a:pPr algn="ctr" eaLnBrk="0" hangingPunct="0">
              <a:spcBef>
                <a:spcPct val="0"/>
              </a:spcBef>
              <a:buFontTx/>
              <a:buNone/>
              <a:defRPr/>
            </a:pPr>
            <a:r>
              <a:rPr lang="en-US" sz="2400" b="1" u="sng" dirty="0">
                <a:latin typeface="Times New Roman" charset="0"/>
              </a:rPr>
              <a:t>Contact: </a:t>
            </a:r>
            <a:r>
              <a:rPr lang="en-US" sz="2400" b="1" u="sng" dirty="0">
                <a:latin typeface="Times New Roman" charset="0"/>
                <a:cs typeface="+mn-cs"/>
              </a:rPr>
              <a:t>Larry Anderson 571-296-4746 or landerson32@cox.net</a:t>
            </a:r>
          </a:p>
        </p:txBody>
      </p:sp>
      <p:pic>
        <p:nvPicPr>
          <p:cNvPr id="5122" name="Picture 3" descr="Decatur_Dow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768200"/>
            <a:ext cx="6248400" cy="3884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9838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533400" y="381000"/>
            <a:ext cx="7772400" cy="1143000"/>
          </a:xfrm>
        </p:spPr>
        <p:txBody>
          <a:bodyPr/>
          <a:lstStyle/>
          <a:p>
            <a:pPr eaLnBrk="1" hangingPunct="1">
              <a:defRPr/>
            </a:pPr>
            <a:r>
              <a:rPr lang="en-US" altLang="ja-JP" sz="2400" b="1" u="sng" dirty="0">
                <a:latin typeface="Times New Roman"/>
                <a:cs typeface="Times New Roman"/>
              </a:rPr>
              <a:t>MPR </a:t>
            </a:r>
            <a:r>
              <a:rPr lang="ja-JP" altLang="en-US" sz="2400" b="1" u="sng" dirty="0">
                <a:latin typeface="Times New Roman"/>
                <a:cs typeface="Times New Roman"/>
              </a:rPr>
              <a:t>“</a:t>
            </a:r>
            <a:r>
              <a:rPr lang="en-US" sz="2400" b="1" u="sng" dirty="0">
                <a:latin typeface="Times New Roman"/>
                <a:cs typeface="Times New Roman"/>
              </a:rPr>
              <a:t>Complex</a:t>
            </a:r>
            <a:r>
              <a:rPr lang="ja-JP" altLang="en-US" sz="2400" b="1" u="sng" dirty="0">
                <a:latin typeface="Times New Roman"/>
                <a:cs typeface="Times New Roman"/>
              </a:rPr>
              <a:t>”</a:t>
            </a:r>
            <a:r>
              <a:rPr lang="en-US" sz="2400" b="1" u="sng" dirty="0">
                <a:latin typeface="Times New Roman"/>
                <a:cs typeface="Times New Roman"/>
              </a:rPr>
              <a:t> – 74 unit family (64 RA) – Rogers, CT</a:t>
            </a:r>
            <a:br>
              <a:rPr lang="en-US" sz="2400" b="1" u="sng" dirty="0">
                <a:latin typeface="Times New Roman"/>
                <a:cs typeface="Times New Roman"/>
              </a:rPr>
            </a:br>
            <a:r>
              <a:rPr lang="en-US" sz="2400" b="1" u="sng" dirty="0">
                <a:latin typeface="Times New Roman"/>
                <a:cs typeface="Times New Roman"/>
              </a:rPr>
              <a:t>Transfer (w/acq, rehab and consolidation) - $7.8 M TDC</a:t>
            </a:r>
          </a:p>
        </p:txBody>
      </p:sp>
      <p:sp>
        <p:nvSpPr>
          <p:cNvPr id="203779" name="Rectangle 3"/>
          <p:cNvSpPr>
            <a:spLocks noGrp="1" noChangeArrowheads="1"/>
          </p:cNvSpPr>
          <p:nvPr>
            <p:ph type="body" sz="half" idx="3"/>
          </p:nvPr>
        </p:nvSpPr>
        <p:spPr>
          <a:xfrm>
            <a:off x="4572000" y="1676399"/>
            <a:ext cx="4267200" cy="4851581"/>
          </a:xfrm>
        </p:spPr>
        <p:txBody>
          <a:bodyPr>
            <a:normAutofit fontScale="55000" lnSpcReduction="20000"/>
          </a:bodyPr>
          <a:lstStyle/>
          <a:p>
            <a:pPr marL="0" indent="0" eaLnBrk="1" hangingPunct="1">
              <a:lnSpc>
                <a:spcPct val="80000"/>
              </a:lnSpc>
              <a:buNone/>
              <a:defRPr/>
            </a:pPr>
            <a:r>
              <a:rPr lang="en-US" sz="3500" dirty="0">
                <a:latin typeface="Times New Roman"/>
                <a:cs typeface="Times New Roman"/>
              </a:rPr>
              <a:t>Sources:</a:t>
            </a:r>
          </a:p>
          <a:p>
            <a:pPr marL="0" indent="0" eaLnBrk="1" hangingPunct="1">
              <a:lnSpc>
                <a:spcPct val="80000"/>
              </a:lnSpc>
              <a:buNone/>
              <a:defRPr/>
            </a:pPr>
            <a:r>
              <a:rPr lang="en-US" sz="3600" dirty="0">
                <a:latin typeface="Times New Roman"/>
                <a:cs typeface="Times New Roman"/>
              </a:rPr>
              <a:t>$2.8 M Existing RD debt</a:t>
            </a:r>
          </a:p>
          <a:p>
            <a:pPr marL="0" indent="0" eaLnBrk="1" hangingPunct="1">
              <a:lnSpc>
                <a:spcPct val="80000"/>
              </a:lnSpc>
              <a:buNone/>
              <a:defRPr/>
            </a:pPr>
            <a:r>
              <a:rPr lang="en-US" sz="3600" dirty="0">
                <a:latin typeface="Times New Roman"/>
                <a:cs typeface="Times New Roman"/>
              </a:rPr>
              <a:t>$2.9 M tax credit equity	              </a:t>
            </a:r>
          </a:p>
          <a:p>
            <a:pPr marL="0" indent="0" eaLnBrk="1" hangingPunct="1">
              <a:lnSpc>
                <a:spcPct val="80000"/>
              </a:lnSpc>
              <a:buNone/>
              <a:defRPr/>
            </a:pPr>
            <a:r>
              <a:rPr lang="en-US" sz="3600" dirty="0">
                <a:latin typeface="Times New Roman"/>
                <a:cs typeface="Times New Roman"/>
              </a:rPr>
              <a:t>$2.1 M 3% HFA loan </a:t>
            </a:r>
          </a:p>
          <a:p>
            <a:pPr marL="0" indent="0" eaLnBrk="1" hangingPunct="1">
              <a:lnSpc>
                <a:spcPct val="80000"/>
              </a:lnSpc>
              <a:buNone/>
              <a:defRPr/>
            </a:pPr>
            <a:endParaRPr lang="en-US" sz="3500" dirty="0">
              <a:latin typeface="Times New Roman"/>
              <a:cs typeface="Times New Roman"/>
            </a:endParaRPr>
          </a:p>
          <a:p>
            <a:pPr marL="0" indent="0" eaLnBrk="1" hangingPunct="1">
              <a:lnSpc>
                <a:spcPct val="80000"/>
              </a:lnSpc>
              <a:buNone/>
              <a:defRPr/>
            </a:pPr>
            <a:r>
              <a:rPr lang="en-US" sz="3500" dirty="0">
                <a:latin typeface="Times New Roman"/>
                <a:cs typeface="Times New Roman"/>
              </a:rPr>
              <a:t>Uses:      </a:t>
            </a:r>
          </a:p>
          <a:p>
            <a:pPr marL="0" indent="0" eaLnBrk="1" hangingPunct="1">
              <a:lnSpc>
                <a:spcPct val="80000"/>
              </a:lnSpc>
              <a:buNone/>
              <a:defRPr/>
            </a:pPr>
            <a:r>
              <a:rPr lang="en-US" sz="3600" dirty="0">
                <a:latin typeface="Times New Roman"/>
                <a:cs typeface="Times New Roman"/>
              </a:rPr>
              <a:t>$2.1  M Rehab</a:t>
            </a:r>
          </a:p>
          <a:p>
            <a:pPr marL="0" indent="0" eaLnBrk="1" hangingPunct="1">
              <a:lnSpc>
                <a:spcPct val="80000"/>
              </a:lnSpc>
              <a:buNone/>
              <a:defRPr/>
            </a:pPr>
            <a:r>
              <a:rPr lang="en-US" sz="3600" dirty="0">
                <a:latin typeface="Times New Roman"/>
                <a:cs typeface="Times New Roman"/>
              </a:rPr>
              <a:t>$  .9  M Equity </a:t>
            </a:r>
          </a:p>
          <a:p>
            <a:pPr marL="0" indent="0" eaLnBrk="1" hangingPunct="1">
              <a:lnSpc>
                <a:spcPct val="80000"/>
              </a:lnSpc>
              <a:buNone/>
              <a:defRPr/>
            </a:pPr>
            <a:r>
              <a:rPr lang="en-US" sz="3600" dirty="0">
                <a:latin typeface="Times New Roman"/>
                <a:cs typeface="Times New Roman"/>
              </a:rPr>
              <a:t>$2.0M Soft</a:t>
            </a:r>
          </a:p>
          <a:p>
            <a:pPr marL="0" indent="0" eaLnBrk="1" hangingPunct="1">
              <a:lnSpc>
                <a:spcPct val="80000"/>
              </a:lnSpc>
              <a:buNone/>
              <a:defRPr/>
            </a:pPr>
            <a:endParaRPr lang="en-US" sz="3500" dirty="0">
              <a:latin typeface="Times New Roman"/>
              <a:cs typeface="Times New Roman"/>
            </a:endParaRPr>
          </a:p>
          <a:p>
            <a:pPr marL="0" indent="0" eaLnBrk="1" hangingPunct="1">
              <a:lnSpc>
                <a:spcPct val="80000"/>
              </a:lnSpc>
              <a:buNone/>
              <a:defRPr/>
            </a:pPr>
            <a:r>
              <a:rPr lang="en-US" sz="3500" dirty="0">
                <a:latin typeface="Times New Roman"/>
                <a:cs typeface="Times New Roman"/>
              </a:rPr>
              <a:t>Other facts:</a:t>
            </a:r>
          </a:p>
          <a:p>
            <a:pPr marL="0" indent="0" eaLnBrk="1" hangingPunct="1">
              <a:lnSpc>
                <a:spcPct val="80000"/>
              </a:lnSpc>
              <a:buNone/>
              <a:defRPr/>
            </a:pPr>
            <a:r>
              <a:rPr lang="en-US" sz="3600" dirty="0">
                <a:latin typeface="Times New Roman"/>
                <a:cs typeface="Times New Roman"/>
              </a:rPr>
              <a:t>$20.5 K - 20 year CNA </a:t>
            </a:r>
          </a:p>
          <a:p>
            <a:pPr marL="0" indent="0" eaLnBrk="1" hangingPunct="1">
              <a:lnSpc>
                <a:spcPct val="80000"/>
              </a:lnSpc>
              <a:buNone/>
              <a:defRPr/>
            </a:pPr>
            <a:r>
              <a:rPr lang="en-US" sz="3600" dirty="0">
                <a:latin typeface="Times New Roman"/>
                <a:cs typeface="Times New Roman"/>
              </a:rPr>
              <a:t>$72 K Annual RD debt service deferred</a:t>
            </a:r>
          </a:p>
          <a:p>
            <a:pPr marL="0" indent="0" eaLnBrk="1" hangingPunct="1">
              <a:lnSpc>
                <a:spcPct val="80000"/>
              </a:lnSpc>
              <a:buNone/>
              <a:defRPr/>
            </a:pPr>
            <a:r>
              <a:rPr lang="en-US" sz="3600" dirty="0">
                <a:latin typeface="Times New Roman"/>
                <a:cs typeface="Times New Roman"/>
              </a:rPr>
              <a:t>Reserve deposit inc: $30K to $51K</a:t>
            </a:r>
          </a:p>
          <a:p>
            <a:pPr marL="0" indent="0" eaLnBrk="1" hangingPunct="1">
              <a:lnSpc>
                <a:spcPct val="80000"/>
              </a:lnSpc>
              <a:buNone/>
              <a:defRPr/>
            </a:pPr>
            <a:endParaRPr lang="en-US" sz="3500" dirty="0">
              <a:latin typeface="Times New Roman"/>
              <a:cs typeface="Times New Roman"/>
            </a:endParaRPr>
          </a:p>
          <a:p>
            <a:pPr marL="0" indent="0" eaLnBrk="1" hangingPunct="1">
              <a:lnSpc>
                <a:spcPct val="80000"/>
              </a:lnSpc>
              <a:buNone/>
              <a:defRPr/>
            </a:pPr>
            <a:r>
              <a:rPr lang="en-US" sz="3500" dirty="0">
                <a:latin typeface="Times New Roman"/>
                <a:cs typeface="Times New Roman"/>
              </a:rPr>
              <a:t>Rents:  </a:t>
            </a:r>
          </a:p>
          <a:p>
            <a:pPr marL="0" indent="0" eaLnBrk="1" hangingPunct="1">
              <a:lnSpc>
                <a:spcPct val="80000"/>
              </a:lnSpc>
              <a:buNone/>
              <a:defRPr/>
            </a:pPr>
            <a:r>
              <a:rPr lang="en-US" sz="3600" dirty="0">
                <a:latin typeface="Times New Roman"/>
                <a:cs typeface="Times New Roman"/>
              </a:rPr>
              <a:t>CRCU                    $625, $775, $900</a:t>
            </a:r>
          </a:p>
          <a:p>
            <a:pPr marL="0" indent="0" eaLnBrk="1" hangingPunct="1">
              <a:lnSpc>
                <a:spcPct val="80000"/>
              </a:lnSpc>
              <a:buNone/>
              <a:defRPr/>
            </a:pPr>
            <a:r>
              <a:rPr lang="en-US" sz="3600" dirty="0">
                <a:latin typeface="Times New Roman"/>
                <a:cs typeface="Times New Roman"/>
              </a:rPr>
              <a:t>Pre-Transfer           $480, $580, $705</a:t>
            </a:r>
          </a:p>
          <a:p>
            <a:pPr marL="0" indent="0" eaLnBrk="1" hangingPunct="1">
              <a:lnSpc>
                <a:spcPct val="80000"/>
              </a:lnSpc>
              <a:buNone/>
              <a:defRPr/>
            </a:pPr>
            <a:r>
              <a:rPr lang="en-US" sz="3600" dirty="0">
                <a:latin typeface="Times New Roman"/>
                <a:cs typeface="Times New Roman"/>
              </a:rPr>
              <a:t>Post-Transfer          $500, $700, $825 </a:t>
            </a:r>
          </a:p>
          <a:p>
            <a:pPr marL="0" indent="0" eaLnBrk="1" hangingPunct="1">
              <a:lnSpc>
                <a:spcPct val="80000"/>
              </a:lnSpc>
              <a:buNone/>
              <a:defRPr/>
            </a:pPr>
            <a:r>
              <a:rPr lang="en-US" sz="3600" dirty="0">
                <a:latin typeface="Times New Roman"/>
                <a:cs typeface="Times New Roman"/>
              </a:rPr>
              <a:t>w/MPR deferral      $465, $620, $765</a:t>
            </a:r>
          </a:p>
          <a:p>
            <a:pPr marL="0" indent="0" eaLnBrk="1" hangingPunct="1">
              <a:lnSpc>
                <a:spcPct val="80000"/>
              </a:lnSpc>
              <a:buNone/>
              <a:defRPr/>
            </a:pPr>
            <a:endParaRPr lang="en-US" sz="2000" dirty="0">
              <a:cs typeface="+mn-cs"/>
            </a:endParaRPr>
          </a:p>
        </p:txBody>
      </p:sp>
      <p:pic>
        <p:nvPicPr>
          <p:cNvPr id="14339" name="Picture 8" descr="dayvil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399"/>
            <a:ext cx="3810000" cy="4653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9041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3429"/>
            <a:ext cx="8229600" cy="604784"/>
          </a:xfrm>
        </p:spPr>
        <p:txBody>
          <a:bodyPr>
            <a:normAutofit fontScale="90000"/>
          </a:bodyPr>
          <a:lstStyle/>
          <a:p>
            <a:pPr lvl="0"/>
            <a:r>
              <a:rPr lang="en-US" sz="3600" b="1" dirty="0">
                <a:solidFill>
                  <a:schemeClr val="accent4"/>
                </a:solidFill>
              </a:rPr>
              <a:t>The RHPA Revitalization Conceptual Approach</a:t>
            </a:r>
            <a:endParaRPr lang="en-US" dirty="0">
              <a:solidFill>
                <a:schemeClr val="accent4"/>
              </a:solidFill>
            </a:endParaRPr>
          </a:p>
        </p:txBody>
      </p:sp>
      <p:sp>
        <p:nvSpPr>
          <p:cNvPr id="3" name="Content Placeholder 2"/>
          <p:cNvSpPr>
            <a:spLocks noGrp="1"/>
          </p:cNvSpPr>
          <p:nvPr>
            <p:ph idx="1"/>
          </p:nvPr>
        </p:nvSpPr>
        <p:spPr>
          <a:xfrm>
            <a:off x="457200" y="1239808"/>
            <a:ext cx="8229600" cy="5170904"/>
          </a:xfrm>
        </p:spPr>
        <p:txBody>
          <a:bodyPr>
            <a:normAutofit/>
          </a:bodyPr>
          <a:lstStyle/>
          <a:p>
            <a:pPr marL="57150" indent="0">
              <a:buNone/>
            </a:pPr>
            <a:r>
              <a:rPr lang="en-US" sz="2800" b="1" dirty="0"/>
              <a:t>Use tax exempt bonds and 4% tax credits of right for acquisition and rehab of a portfolio of MFH projects</a:t>
            </a:r>
          </a:p>
          <a:p>
            <a:pPr lvl="1">
              <a:buFont typeface="Arial"/>
              <a:buChar char="•"/>
            </a:pPr>
            <a:r>
              <a:rPr lang="en-US" sz="2400" dirty="0"/>
              <a:t>Subordinate existing 515 debt to new bond debt</a:t>
            </a:r>
          </a:p>
          <a:p>
            <a:pPr lvl="1">
              <a:buFont typeface="Arial"/>
              <a:buChar char="•"/>
            </a:pPr>
            <a:r>
              <a:rPr lang="en-US" sz="2400" dirty="0"/>
              <a:t>Add substantial new equity from syndication of 4% tax credits</a:t>
            </a:r>
          </a:p>
          <a:p>
            <a:pPr lvl="1">
              <a:buFont typeface="Arial"/>
              <a:buChar char="•"/>
            </a:pPr>
            <a:r>
              <a:rPr lang="en-US" sz="2400" dirty="0"/>
              <a:t>Improve competitive position of properties by renovating and upgrading the properties to today’s market standards</a:t>
            </a:r>
          </a:p>
          <a:p>
            <a:pPr lvl="1">
              <a:buFont typeface="Arial"/>
              <a:buChar char="•"/>
            </a:pPr>
            <a:r>
              <a:rPr lang="en-US" sz="2400" dirty="0"/>
              <a:t>Create long term sustainability from reserves</a:t>
            </a:r>
          </a:p>
          <a:p>
            <a:endParaRPr lang="en-US" dirty="0"/>
          </a:p>
        </p:txBody>
      </p:sp>
    </p:spTree>
    <p:extLst>
      <p:ext uri="{BB962C8B-B14F-4D97-AF65-F5344CB8AC3E}">
        <p14:creationId xmlns:p14="http://schemas.microsoft.com/office/powerpoint/2010/main" val="2347289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3429"/>
            <a:ext cx="8229600" cy="604784"/>
          </a:xfrm>
        </p:spPr>
        <p:txBody>
          <a:bodyPr>
            <a:normAutofit fontScale="90000"/>
          </a:bodyPr>
          <a:lstStyle/>
          <a:p>
            <a:pPr lvl="0"/>
            <a:r>
              <a:rPr lang="en-US" sz="3600" b="1" dirty="0">
                <a:solidFill>
                  <a:srgbClr val="8064A2"/>
                </a:solidFill>
              </a:rPr>
              <a:t>The RHPA Revitalization Conceptual Approach</a:t>
            </a:r>
            <a:endParaRPr lang="en-US" dirty="0">
              <a:solidFill>
                <a:srgbClr val="8064A2"/>
              </a:solidFill>
            </a:endParaRPr>
          </a:p>
        </p:txBody>
      </p:sp>
      <p:sp>
        <p:nvSpPr>
          <p:cNvPr id="3" name="Content Placeholder 2"/>
          <p:cNvSpPr>
            <a:spLocks noGrp="1"/>
          </p:cNvSpPr>
          <p:nvPr>
            <p:ph idx="1"/>
          </p:nvPr>
        </p:nvSpPr>
        <p:spPr>
          <a:xfrm>
            <a:off x="457200" y="1239808"/>
            <a:ext cx="8229600" cy="5170904"/>
          </a:xfrm>
        </p:spPr>
        <p:txBody>
          <a:bodyPr>
            <a:normAutofit fontScale="77500" lnSpcReduction="20000"/>
          </a:bodyPr>
          <a:lstStyle/>
          <a:p>
            <a:pPr marL="57150" indent="0">
              <a:buNone/>
            </a:pPr>
            <a:r>
              <a:rPr lang="en-US" sz="3600" b="1" dirty="0"/>
              <a:t>Aggregate and consolidate multiple properties within a single ownership structure</a:t>
            </a:r>
          </a:p>
          <a:p>
            <a:pPr marL="457200" lvl="1" indent="0">
              <a:buNone/>
            </a:pPr>
            <a:r>
              <a:rPr lang="en-US" sz="3600" u="sng" dirty="0"/>
              <a:t>Create economies of scale with respect to:</a:t>
            </a:r>
          </a:p>
          <a:p>
            <a:pPr lvl="2"/>
            <a:r>
              <a:rPr lang="en-US" sz="3600" dirty="0"/>
              <a:t>Rehabilitation and modernization</a:t>
            </a:r>
          </a:p>
          <a:p>
            <a:pPr lvl="2"/>
            <a:r>
              <a:rPr lang="en-US" sz="3600" dirty="0"/>
              <a:t>Professional property management</a:t>
            </a:r>
          </a:p>
          <a:p>
            <a:pPr lvl="2"/>
            <a:r>
              <a:rPr lang="en-US" sz="3600" dirty="0"/>
              <a:t>Ongoing rehabilitation expenditures</a:t>
            </a:r>
          </a:p>
          <a:p>
            <a:pPr marL="457200" lvl="1" indent="0">
              <a:buNone/>
            </a:pPr>
            <a:r>
              <a:rPr lang="en-US" sz="3600" u="sng" dirty="0"/>
              <a:t>Mitigate risk by:</a:t>
            </a:r>
          </a:p>
          <a:p>
            <a:pPr lvl="2"/>
            <a:r>
              <a:rPr lang="en-US" sz="3600" dirty="0"/>
              <a:t>Allowing movement of Rental Assistance among scattered sites and consolidation of Reserves</a:t>
            </a:r>
          </a:p>
          <a:p>
            <a:pPr lvl="2"/>
            <a:r>
              <a:rPr lang="en-US" sz="3600" dirty="0"/>
              <a:t>Allowing multiple strong markets to mitigate sudden shocks to a single market area (e.g. failure of a single significant employer)</a:t>
            </a:r>
          </a:p>
          <a:p>
            <a:endParaRPr lang="en-US" dirty="0"/>
          </a:p>
        </p:txBody>
      </p:sp>
    </p:spTree>
    <p:extLst>
      <p:ext uri="{BB962C8B-B14F-4D97-AF65-F5344CB8AC3E}">
        <p14:creationId xmlns:p14="http://schemas.microsoft.com/office/powerpoint/2010/main" val="385401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8064A2"/>
                </a:solidFill>
              </a:rPr>
              <a:t>The RHPA Revitalization Conceptual Approach</a:t>
            </a:r>
            <a:endParaRPr lang="en-US" sz="3200" dirty="0"/>
          </a:p>
        </p:txBody>
      </p:sp>
      <p:sp>
        <p:nvSpPr>
          <p:cNvPr id="3" name="Content Placeholder 2"/>
          <p:cNvSpPr>
            <a:spLocks noGrp="1"/>
          </p:cNvSpPr>
          <p:nvPr>
            <p:ph idx="1"/>
          </p:nvPr>
        </p:nvSpPr>
        <p:spPr/>
        <p:txBody>
          <a:bodyPr>
            <a:normAutofit lnSpcReduction="10000"/>
          </a:bodyPr>
          <a:lstStyle/>
          <a:p>
            <a:pPr marL="457200" lvl="1" indent="0">
              <a:buNone/>
            </a:pPr>
            <a:r>
              <a:rPr lang="en-US" u="sng" dirty="0"/>
              <a:t>Use minimum increase in rents and reserves to mitigate cost increases to existing residents because of equity and new debt influx</a:t>
            </a:r>
            <a:endParaRPr lang="en-US" sz="3200" u="sng" dirty="0"/>
          </a:p>
          <a:p>
            <a:pPr lvl="2"/>
            <a:r>
              <a:rPr lang="en-US" dirty="0"/>
              <a:t>Rents are increased as necessary to keep properties viable and affordable at or below 60% AMI </a:t>
            </a:r>
            <a:endParaRPr lang="en-US" sz="2800" dirty="0"/>
          </a:p>
          <a:p>
            <a:pPr lvl="2"/>
            <a:r>
              <a:rPr lang="en-US" dirty="0"/>
              <a:t>Thereafter, rents and expenses are projected to increase at a rate of 3% annually within LIHTC rules</a:t>
            </a:r>
            <a:endParaRPr lang="en-US" sz="2800" dirty="0"/>
          </a:p>
          <a:p>
            <a:pPr lvl="2"/>
            <a:r>
              <a:rPr lang="en-US" dirty="0"/>
              <a:t>The substantial existing reserves remain intact (i.e. not used to fund initial rehab)</a:t>
            </a:r>
            <a:endParaRPr lang="en-US" sz="2800" dirty="0"/>
          </a:p>
          <a:p>
            <a:pPr lvl="2"/>
            <a:r>
              <a:rPr lang="en-US" dirty="0"/>
              <a:t>Annual per-unit reserve funding increases at 4% each year (from a base of $490) to cover CNA projections</a:t>
            </a:r>
            <a:endParaRPr lang="en-US" sz="2800" dirty="0"/>
          </a:p>
        </p:txBody>
      </p:sp>
    </p:spTree>
    <p:extLst>
      <p:ext uri="{BB962C8B-B14F-4D97-AF65-F5344CB8AC3E}">
        <p14:creationId xmlns:p14="http://schemas.microsoft.com/office/powerpoint/2010/main" val="1439056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8064A2"/>
                </a:solidFill>
              </a:rPr>
              <a:t>The RHPA Revitalization Conceptual Approach</a:t>
            </a:r>
            <a:endParaRPr lang="en-US" sz="3200" dirty="0">
              <a:solidFill>
                <a:srgbClr val="8064A2"/>
              </a:solidFill>
            </a:endParaRPr>
          </a:p>
        </p:txBody>
      </p:sp>
      <p:sp>
        <p:nvSpPr>
          <p:cNvPr id="3" name="Content Placeholder 2"/>
          <p:cNvSpPr>
            <a:spLocks noGrp="1"/>
          </p:cNvSpPr>
          <p:nvPr>
            <p:ph idx="1"/>
          </p:nvPr>
        </p:nvSpPr>
        <p:spPr/>
        <p:txBody>
          <a:bodyPr>
            <a:normAutofit fontScale="70000" lnSpcReduction="20000"/>
          </a:bodyPr>
          <a:lstStyle/>
          <a:p>
            <a:pPr marL="0" lvl="0" indent="0">
              <a:buNone/>
            </a:pPr>
            <a:r>
              <a:rPr lang="en-US" b="1" dirty="0"/>
              <a:t>The New Jersey portfolio project particulars:</a:t>
            </a:r>
            <a:endParaRPr lang="en-US" sz="3600" dirty="0"/>
          </a:p>
          <a:p>
            <a:pPr marL="0" indent="0">
              <a:buNone/>
            </a:pPr>
            <a:r>
              <a:rPr lang="en-US" dirty="0"/>
              <a:t> </a:t>
            </a:r>
            <a:endParaRPr lang="en-US" sz="3600" dirty="0"/>
          </a:p>
          <a:p>
            <a:pPr lvl="1"/>
            <a:r>
              <a:rPr lang="en-US" dirty="0"/>
              <a:t>5 properties at 3 sites in Burlington and Ocean Counties of New Jersey</a:t>
            </a:r>
            <a:endParaRPr lang="en-US" sz="3200" dirty="0"/>
          </a:p>
          <a:p>
            <a:pPr lvl="1"/>
            <a:r>
              <a:rPr lang="en-US" dirty="0"/>
              <a:t>All properties within reasonable visiting distance of the others</a:t>
            </a:r>
            <a:endParaRPr lang="en-US" sz="3200" dirty="0"/>
          </a:p>
          <a:p>
            <a:pPr lvl="1"/>
            <a:r>
              <a:rPr lang="en-US" dirty="0"/>
              <a:t>A total of 200 units</a:t>
            </a:r>
            <a:endParaRPr lang="en-US" sz="3200" dirty="0"/>
          </a:p>
          <a:p>
            <a:pPr lvl="1"/>
            <a:r>
              <a:rPr lang="en-US" dirty="0"/>
              <a:t>A total of 130 units of RD project based Rental Assistance</a:t>
            </a:r>
            <a:endParaRPr lang="en-US" sz="3200" dirty="0"/>
          </a:p>
          <a:p>
            <a:pPr lvl="1"/>
            <a:r>
              <a:rPr lang="en-US" dirty="0"/>
              <a:t>Some additional section 8 vouchers</a:t>
            </a:r>
            <a:endParaRPr lang="en-US" sz="3200" dirty="0"/>
          </a:p>
          <a:p>
            <a:pPr lvl="1"/>
            <a:r>
              <a:rPr lang="en-US" dirty="0"/>
              <a:t>Total project cost is approximately $27.4 million (including $6.3 million of existing 515 debt, approximate equity of $7.5 million approximate permanent tax exempt bond debt of  $10 million with additional construction financing provided by approximately $4,900,000 from short term tax exempt bonds)</a:t>
            </a:r>
            <a:endParaRPr lang="en-US" sz="3200" dirty="0"/>
          </a:p>
          <a:p>
            <a:pPr marL="0" indent="0">
              <a:buNone/>
            </a:pPr>
            <a:endParaRPr lang="en-US" dirty="0"/>
          </a:p>
          <a:p>
            <a:pPr marL="0" indent="0">
              <a:buNone/>
            </a:pPr>
            <a:r>
              <a:rPr lang="en-US" b="1" dirty="0"/>
              <a:t>Total construction time of 18 months, with residents left in place. </a:t>
            </a:r>
          </a:p>
        </p:txBody>
      </p:sp>
    </p:spTree>
    <p:extLst>
      <p:ext uri="{BB962C8B-B14F-4D97-AF65-F5344CB8AC3E}">
        <p14:creationId xmlns:p14="http://schemas.microsoft.com/office/powerpoint/2010/main" val="2439713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properties are:</a:t>
            </a:r>
          </a:p>
        </p:txBody>
      </p:sp>
      <p:sp>
        <p:nvSpPr>
          <p:cNvPr id="3" name="Content Placeholder 2"/>
          <p:cNvSpPr>
            <a:spLocks noGrp="1"/>
          </p:cNvSpPr>
          <p:nvPr>
            <p:ph idx="1"/>
          </p:nvPr>
        </p:nvSpPr>
        <p:spPr/>
        <p:txBody>
          <a:bodyPr>
            <a:normAutofit/>
          </a:bodyPr>
          <a:lstStyle/>
          <a:p>
            <a:pPr marL="0" indent="0">
              <a:buNone/>
            </a:pPr>
            <a:endParaRPr lang="en-US" dirty="0"/>
          </a:p>
          <a:p>
            <a:r>
              <a:rPr lang="en-US" sz="1800" b="1" u="sng" dirty="0"/>
              <a:t>Project Name</a:t>
            </a:r>
            <a:r>
              <a:rPr lang="en-US" sz="1800" b="1" dirty="0"/>
              <a:t>	       </a:t>
            </a:r>
            <a:r>
              <a:rPr lang="en-US" sz="1800" b="1" u="sng" dirty="0"/>
              <a:t>Town</a:t>
            </a:r>
            <a:r>
              <a:rPr lang="en-US" sz="1800" b="1" dirty="0"/>
              <a:t>	                 </a:t>
            </a:r>
            <a:r>
              <a:rPr lang="en-US" sz="1800" b="1" u="sng" dirty="0"/>
              <a:t> County</a:t>
            </a:r>
            <a:r>
              <a:rPr lang="en-US" sz="1800" b="1" dirty="0"/>
              <a:t>	     </a:t>
            </a:r>
            <a:r>
              <a:rPr lang="en-US" sz="1800" b="1" u="sng" dirty="0"/>
              <a:t>Built</a:t>
            </a:r>
            <a:r>
              <a:rPr lang="en-US" sz="1800" b="1" dirty="0"/>
              <a:t>      </a:t>
            </a:r>
            <a:r>
              <a:rPr lang="en-US" sz="1800" b="1" u="sng" dirty="0"/>
              <a:t>Unit Mix</a:t>
            </a:r>
            <a:r>
              <a:rPr lang="en-US" sz="1800" b="1" dirty="0"/>
              <a:t>           </a:t>
            </a:r>
            <a:r>
              <a:rPr lang="en-US" sz="1800" b="1" u="sng" dirty="0"/>
              <a:t>Total Units</a:t>
            </a:r>
            <a:endParaRPr lang="en-US" sz="1800" dirty="0"/>
          </a:p>
          <a:p>
            <a:r>
              <a:rPr lang="en-US" sz="1800" dirty="0"/>
              <a:t>Millstream North    North Hanover   Burlington    1986       48 1br                       48</a:t>
            </a:r>
          </a:p>
          <a:p>
            <a:r>
              <a:rPr lang="en-US" sz="1800" dirty="0"/>
              <a:t>Millstream South    North Hanover   Burlington    1991         8 1br    32 3br        40 </a:t>
            </a:r>
          </a:p>
          <a:p>
            <a:r>
              <a:rPr lang="en-US" sz="1800" dirty="0"/>
              <a:t>Maplewood Apts.   Wrightstown       Burlington    1985       32 1br     8 2br         40</a:t>
            </a:r>
          </a:p>
          <a:p>
            <a:r>
              <a:rPr lang="en-US" sz="1800" dirty="0"/>
              <a:t>Cedar Run I	      West Creek          Ocean	      1987       40 1br                        40 </a:t>
            </a:r>
          </a:p>
          <a:p>
            <a:r>
              <a:rPr lang="en-US" sz="1800" dirty="0"/>
              <a:t>Cedar Run II	      West Creek          Ocean	      1989       32 1br                        32      </a:t>
            </a:r>
          </a:p>
          <a:p>
            <a:pPr marL="0" indent="0">
              <a:buNone/>
            </a:pPr>
            <a:r>
              <a:rPr lang="en-US" sz="1800" dirty="0"/>
              <a:t> </a:t>
            </a:r>
          </a:p>
          <a:p>
            <a:pPr marL="0" indent="0">
              <a:buNone/>
            </a:pPr>
            <a:r>
              <a:rPr lang="en-US" sz="1800" dirty="0"/>
              <a:t>                                                                                                                                             </a:t>
            </a:r>
            <a:r>
              <a:rPr lang="en-US" sz="1800" b="1" u="sng" dirty="0"/>
              <a:t>  200</a:t>
            </a:r>
          </a:p>
        </p:txBody>
      </p:sp>
    </p:spTree>
    <p:extLst>
      <p:ext uri="{BB962C8B-B14F-4D97-AF65-F5344CB8AC3E}">
        <p14:creationId xmlns:p14="http://schemas.microsoft.com/office/powerpoint/2010/main" val="154617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4651</TotalTime>
  <Words>2492</Words>
  <Application>Microsoft Office PowerPoint</Application>
  <PresentationFormat>On-screen Show (4:3)</PresentationFormat>
  <Paragraphs>367</Paragraphs>
  <Slides>34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ＭＳ Ｐゴシック</vt:lpstr>
      <vt:lpstr>Arial</vt:lpstr>
      <vt:lpstr>Calibri</vt:lpstr>
      <vt:lpstr>Times</vt:lpstr>
      <vt:lpstr>Times New Roman</vt:lpstr>
      <vt:lpstr>Office Theme</vt:lpstr>
      <vt:lpstr>Funding for Transfers closed FY 2006 to 2010</vt:lpstr>
      <vt:lpstr>Use of MPR “Tools”- Demo results (In Millions)</vt:lpstr>
      <vt:lpstr>MPR “Simple” 16 unit family (7 RA)  - Tower City, ND  Stay in non-profit owner – built in two phases 74 and 79</vt:lpstr>
      <vt:lpstr>MPR “Complex” – 74 unit family (64 RA) – Rogers, CT Transfer (w/acq, rehab and consolidation) - $7.8 M TDC</vt:lpstr>
      <vt:lpstr>The RHPA Revitalization Conceptual Approach</vt:lpstr>
      <vt:lpstr>The RHPA Revitalization Conceptual Approach</vt:lpstr>
      <vt:lpstr>The RHPA Revitalization Conceptual Approach</vt:lpstr>
      <vt:lpstr>The RHPA Revitalization Conceptual Approach</vt:lpstr>
      <vt:lpstr>The properties are:</vt:lpstr>
      <vt:lpstr>Millstream North</vt:lpstr>
      <vt:lpstr>Millstream South</vt:lpstr>
      <vt:lpstr>RHPA Portfolio Preservation in New Jersey</vt:lpstr>
      <vt:lpstr>Rental Office for Millstream North and South</vt:lpstr>
      <vt:lpstr>Maplewood Apartments</vt:lpstr>
      <vt:lpstr>RHPA Portfolio Preservation in New Jersey</vt:lpstr>
      <vt:lpstr>Cedar Run I</vt:lpstr>
      <vt:lpstr>Cedar Run II</vt:lpstr>
      <vt:lpstr>RHPA Portfolio Preservation in New Jersey</vt:lpstr>
      <vt:lpstr>RHPA Portfolio Preservation in New Jersey</vt:lpstr>
      <vt:lpstr>Common RD Areas of Concern – Transfer Apps  (per Dean Greenwalt presentation – 2015)</vt:lpstr>
      <vt:lpstr>MPR Application Requirements (after NOSA pre-application acceptance)</vt:lpstr>
      <vt:lpstr>RD MFH Transfer Application Requirements  HB-3-3560, Attachment 7-B-1</vt:lpstr>
      <vt:lpstr>RD MFH Transfer Application Requirements  HB-3-3560, Attachment 7-B-1</vt:lpstr>
      <vt:lpstr>RD MFH Transfer Application Requirements  HB-3-3560, Attachment 7-B-1</vt:lpstr>
      <vt:lpstr>RD MFH Transfer Application Requirements  HB-3-3560, Attachment 7-B-1</vt:lpstr>
      <vt:lpstr>RD MFH Transfer Application Requirements  HB-3-3560, Attachment 7-B-1</vt:lpstr>
      <vt:lpstr>Other Applications that may need to be filed</vt:lpstr>
      <vt:lpstr>Other RHPA Portfolio Preservation Efforts</vt:lpstr>
      <vt:lpstr>Other RHPA Portfolio Preservation Efforts</vt:lpstr>
      <vt:lpstr>Transfer MPR Portfolio - SC MFH Portfolio </vt:lpstr>
      <vt:lpstr>Check List RD Application for a GP Change (Requirements of Handbook 3, Chapter 5, Exhibit 5-1) </vt:lpstr>
      <vt:lpstr>Sample – Scope of Work for a 100 unit project </vt:lpstr>
      <vt:lpstr>PowerPoint Presentation</vt:lpstr>
      <vt:lpstr>PowerPoint Presentation</vt:lpstr>
    </vt:vector>
  </TitlesOfParts>
  <Company>getRDdone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Laurence Anderson</dc:creator>
  <cp:lastModifiedBy>Michael Wilt</cp:lastModifiedBy>
  <cp:revision>35</cp:revision>
  <cp:lastPrinted>2018-06-03T16:23:48Z</cp:lastPrinted>
  <dcterms:created xsi:type="dcterms:W3CDTF">2018-05-27T18:54:58Z</dcterms:created>
  <dcterms:modified xsi:type="dcterms:W3CDTF">2018-07-03T19:51:38Z</dcterms:modified>
</cp:coreProperties>
</file>