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2" r:id="rId2"/>
    <p:sldMasterId id="2147483685" r:id="rId3"/>
    <p:sldMasterId id="2147483714" r:id="rId4"/>
  </p:sldMasterIdLst>
  <p:notesMasterIdLst>
    <p:notesMasterId r:id="rId72"/>
  </p:notesMasterIdLst>
  <p:handoutMasterIdLst>
    <p:handoutMasterId r:id="rId73"/>
  </p:handoutMasterIdLst>
  <p:sldIdLst>
    <p:sldId id="396" r:id="rId5"/>
    <p:sldId id="448" r:id="rId6"/>
    <p:sldId id="449" r:id="rId7"/>
    <p:sldId id="498" r:id="rId8"/>
    <p:sldId id="551" r:id="rId9"/>
    <p:sldId id="499" r:id="rId10"/>
    <p:sldId id="560" r:id="rId11"/>
    <p:sldId id="496" r:id="rId12"/>
    <p:sldId id="451" r:id="rId13"/>
    <p:sldId id="453" r:id="rId14"/>
    <p:sldId id="452" r:id="rId15"/>
    <p:sldId id="454" r:id="rId16"/>
    <p:sldId id="456" r:id="rId17"/>
    <p:sldId id="457" r:id="rId18"/>
    <p:sldId id="458" r:id="rId19"/>
    <p:sldId id="459" r:id="rId20"/>
    <p:sldId id="460" r:id="rId21"/>
    <p:sldId id="552" r:id="rId22"/>
    <p:sldId id="466" r:id="rId23"/>
    <p:sldId id="465" r:id="rId24"/>
    <p:sldId id="554" r:id="rId25"/>
    <p:sldId id="463" r:id="rId26"/>
    <p:sldId id="468" r:id="rId27"/>
    <p:sldId id="467" r:id="rId28"/>
    <p:sldId id="536" r:id="rId29"/>
    <p:sldId id="464" r:id="rId30"/>
    <p:sldId id="469" r:id="rId31"/>
    <p:sldId id="470" r:id="rId32"/>
    <p:sldId id="471" r:id="rId33"/>
    <p:sldId id="472" r:id="rId34"/>
    <p:sldId id="476" r:id="rId35"/>
    <p:sldId id="473" r:id="rId36"/>
    <p:sldId id="474" r:id="rId37"/>
    <p:sldId id="475" r:id="rId38"/>
    <p:sldId id="477" r:id="rId39"/>
    <p:sldId id="478" r:id="rId40"/>
    <p:sldId id="479" r:id="rId41"/>
    <p:sldId id="553" r:id="rId42"/>
    <p:sldId id="480" r:id="rId43"/>
    <p:sldId id="524" r:id="rId44"/>
    <p:sldId id="481" r:id="rId45"/>
    <p:sldId id="482" r:id="rId46"/>
    <p:sldId id="525" r:id="rId47"/>
    <p:sldId id="526" r:id="rId48"/>
    <p:sldId id="483" r:id="rId49"/>
    <p:sldId id="487" r:id="rId50"/>
    <p:sldId id="489" r:id="rId51"/>
    <p:sldId id="490" r:id="rId52"/>
    <p:sldId id="485" r:id="rId53"/>
    <p:sldId id="527" r:id="rId54"/>
    <p:sldId id="500" r:id="rId55"/>
    <p:sldId id="501" r:id="rId56"/>
    <p:sldId id="549" r:id="rId57"/>
    <p:sldId id="558" r:id="rId58"/>
    <p:sldId id="518" r:id="rId59"/>
    <p:sldId id="519" r:id="rId60"/>
    <p:sldId id="521" r:id="rId61"/>
    <p:sldId id="556" r:id="rId62"/>
    <p:sldId id="523" r:id="rId63"/>
    <p:sldId id="555" r:id="rId64"/>
    <p:sldId id="503" r:id="rId65"/>
    <p:sldId id="541" r:id="rId66"/>
    <p:sldId id="493" r:id="rId67"/>
    <p:sldId id="544" r:id="rId68"/>
    <p:sldId id="545" r:id="rId69"/>
    <p:sldId id="557" r:id="rId70"/>
    <p:sldId id="418"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w, Patricia" initials="D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a:srgbClr val="456F61"/>
    <a:srgbClr val="464690"/>
    <a:srgbClr val="00660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7" autoAdjust="0"/>
    <p:restoredTop sz="96234" autoAdjust="0"/>
  </p:normalViewPr>
  <p:slideViewPr>
    <p:cSldViewPr snapToGrid="0">
      <p:cViewPr varScale="1">
        <p:scale>
          <a:sx n="56" d="100"/>
          <a:sy n="56" d="100"/>
        </p:scale>
        <p:origin x="426" y="60"/>
      </p:cViewPr>
      <p:guideLst>
        <p:guide orient="horz" pos="1608"/>
        <p:guide pos="2088"/>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75" d="100"/>
          <a:sy n="75" d="100"/>
        </p:scale>
        <p:origin x="216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A68E730-797C-4048-9ED5-36E092133131}" type="datetimeFigureOut">
              <a:rPr lang="en-US" smtClean="0"/>
              <a:t>3/6/2018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F497D1-6E62-4930-BCEC-151DB5835C4C}" type="slidenum">
              <a:rPr lang="en-US" smtClean="0"/>
              <a:t>‹#›</a:t>
            </a:fld>
            <a:endParaRPr lang="en-US"/>
          </a:p>
        </p:txBody>
      </p:sp>
    </p:spTree>
    <p:extLst>
      <p:ext uri="{BB962C8B-B14F-4D97-AF65-F5344CB8AC3E}">
        <p14:creationId xmlns:p14="http://schemas.microsoft.com/office/powerpoint/2010/main" val="152513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20BB-590C-4A8F-AB70-6BF97572589E}" type="datetimeFigureOut">
              <a:rPr lang="en-US" smtClean="0"/>
              <a:t>3/6/2018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9E69FE-F523-43C8-9366-8E7E64874CD0}" type="slidenum">
              <a:rPr lang="en-US" smtClean="0"/>
              <a:t>‹#›</a:t>
            </a:fld>
            <a:endParaRPr lang="en-US" dirty="0"/>
          </a:p>
        </p:txBody>
      </p:sp>
    </p:spTree>
    <p:extLst>
      <p:ext uri="{BB962C8B-B14F-4D97-AF65-F5344CB8AC3E}">
        <p14:creationId xmlns:p14="http://schemas.microsoft.com/office/powerpoint/2010/main" val="403453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0</a:t>
            </a:fld>
            <a:endParaRPr lang="en-US" dirty="0"/>
          </a:p>
        </p:txBody>
      </p:sp>
    </p:spTree>
    <p:extLst>
      <p:ext uri="{BB962C8B-B14F-4D97-AF65-F5344CB8AC3E}">
        <p14:creationId xmlns:p14="http://schemas.microsoft.com/office/powerpoint/2010/main" val="5684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875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5110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7474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PAT – Beverly Casey </a:t>
            </a:r>
            <a:endParaRPr dirty="0"/>
          </a:p>
        </p:txBody>
      </p:sp>
    </p:spTree>
    <p:extLst>
      <p:ext uri="{BB962C8B-B14F-4D97-AF65-F5344CB8AC3E}">
        <p14:creationId xmlns:p14="http://schemas.microsoft.com/office/powerpoint/2010/main" val="35428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275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6165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160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intent is for the form to be utilized in all transactions requiring an appraisal.</a:t>
            </a:r>
            <a:endParaRPr dirty="0"/>
          </a:p>
        </p:txBody>
      </p:sp>
    </p:spTree>
    <p:extLst>
      <p:ext uri="{BB962C8B-B14F-4D97-AF65-F5344CB8AC3E}">
        <p14:creationId xmlns:p14="http://schemas.microsoft.com/office/powerpoint/2010/main" val="98428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or other cost estimation document </a:t>
            </a:r>
            <a:endParaRPr dirty="0"/>
          </a:p>
        </p:txBody>
      </p:sp>
    </p:spTree>
    <p:extLst>
      <p:ext uri="{BB962C8B-B14F-4D97-AF65-F5344CB8AC3E}">
        <p14:creationId xmlns:p14="http://schemas.microsoft.com/office/powerpoint/2010/main" val="49113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18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FY15 vs FY16 – 14% less time</a:t>
            </a:r>
            <a:r>
              <a:rPr lang="en-US" baseline="0" dirty="0"/>
              <a:t> reviewing and 29 more assignments – Collaboration Works</a:t>
            </a:r>
            <a:endParaRPr dirty="0"/>
          </a:p>
        </p:txBody>
      </p:sp>
    </p:spTree>
    <p:extLst>
      <p:ext uri="{BB962C8B-B14F-4D97-AF65-F5344CB8AC3E}">
        <p14:creationId xmlns:p14="http://schemas.microsoft.com/office/powerpoint/2010/main" val="225526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78576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7008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7915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8701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8987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1729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0372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Check with National Office regarding Consolidation</a:t>
            </a:r>
          </a:p>
        </p:txBody>
      </p:sp>
    </p:spTree>
    <p:extLst>
      <p:ext uri="{BB962C8B-B14F-4D97-AF65-F5344CB8AC3E}">
        <p14:creationId xmlns:p14="http://schemas.microsoft.com/office/powerpoint/2010/main" val="87310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49863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6424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1755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938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88266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We will talk about prepayment at the end of the presentation – RUPS/RUCS/LURA</a:t>
            </a:r>
            <a:endParaRPr dirty="0"/>
          </a:p>
        </p:txBody>
      </p:sp>
    </p:spTree>
    <p:extLst>
      <p:ext uri="{BB962C8B-B14F-4D97-AF65-F5344CB8AC3E}">
        <p14:creationId xmlns:p14="http://schemas.microsoft.com/office/powerpoint/2010/main" val="3923220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6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6224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RUCS – Agency is typically</a:t>
            </a:r>
            <a:r>
              <a:rPr lang="en-US" baseline="0" dirty="0"/>
              <a:t> named as a party to the RUC</a:t>
            </a:r>
            <a:endParaRPr dirty="0"/>
          </a:p>
        </p:txBody>
      </p:sp>
    </p:spTree>
    <p:extLst>
      <p:ext uri="{BB962C8B-B14F-4D97-AF65-F5344CB8AC3E}">
        <p14:creationId xmlns:p14="http://schemas.microsoft.com/office/powerpoint/2010/main" val="618527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LURA – often put in place by Housing Authorities as part of their lending process</a:t>
            </a:r>
            <a:endParaRPr dirty="0"/>
          </a:p>
        </p:txBody>
      </p:sp>
    </p:spTree>
    <p:extLst>
      <p:ext uri="{BB962C8B-B14F-4D97-AF65-F5344CB8AC3E}">
        <p14:creationId xmlns:p14="http://schemas.microsoft.com/office/powerpoint/2010/main" val="1139240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62771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7628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9032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0956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Information is needed by the Appraiser in determining the Interest Credit Subsidy.</a:t>
            </a:r>
            <a:endParaRPr dirty="0"/>
          </a:p>
        </p:txBody>
      </p:sp>
    </p:spTree>
    <p:extLst>
      <p:ext uri="{BB962C8B-B14F-4D97-AF65-F5344CB8AC3E}">
        <p14:creationId xmlns:p14="http://schemas.microsoft.com/office/powerpoint/2010/main" val="1448668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54245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87759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56488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4184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2048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87470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11557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80013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7197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All RD 515 and 514 Loans – Appraisals</a:t>
            </a:r>
            <a:r>
              <a:rPr lang="en-US" baseline="0" dirty="0"/>
              <a:t> on 538 Projects are submitted for review if the Program staff determines review is necessary.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Technical Appraisal Review: </a:t>
            </a:r>
            <a:r>
              <a:rPr lang="en-US" sz="1200" b="1" i="0" u="none" strike="noStrike" kern="1200" baseline="0" dirty="0">
                <a:solidFill>
                  <a:schemeClr val="tx1"/>
                </a:solidFill>
                <a:latin typeface="+mn-lt"/>
                <a:ea typeface="+mn-ea"/>
                <a:cs typeface="+mn-cs"/>
              </a:rPr>
              <a:t>Review without independent opinion of value </a:t>
            </a:r>
            <a:r>
              <a:rPr lang="en-US" sz="1200" b="0" i="0" u="none" strike="noStrike" kern="1200" baseline="0" dirty="0">
                <a:solidFill>
                  <a:schemeClr val="tx1"/>
                </a:solidFill>
                <a:latin typeface="+mn-lt"/>
                <a:ea typeface="+mn-ea"/>
                <a:cs typeface="+mn-cs"/>
              </a:rPr>
              <a:t>for all applicable RD programs </a:t>
            </a:r>
            <a:endParaRPr dirty="0"/>
          </a:p>
        </p:txBody>
      </p:sp>
    </p:spTree>
    <p:extLst>
      <p:ext uri="{BB962C8B-B14F-4D97-AF65-F5344CB8AC3E}">
        <p14:creationId xmlns:p14="http://schemas.microsoft.com/office/powerpoint/2010/main" val="35676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8427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80374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864188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OH MY – Einstein has</a:t>
            </a:r>
            <a:r>
              <a:rPr lang="en-US" baseline="0" dirty="0"/>
              <a:t> never read Attachment 7-C – Lets try to resolve the confusion</a:t>
            </a:r>
            <a:endParaRPr dirty="0"/>
          </a:p>
        </p:txBody>
      </p:sp>
    </p:spTree>
    <p:extLst>
      <p:ext uri="{BB962C8B-B14F-4D97-AF65-F5344CB8AC3E}">
        <p14:creationId xmlns:p14="http://schemas.microsoft.com/office/powerpoint/2010/main" val="2389486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Two Exceptions – Second Value of #1 – Not Required by Regulation</a:t>
            </a:r>
            <a:r>
              <a:rPr lang="en-US" baseline="0" dirty="0"/>
              <a:t> nor used by Program Staff.</a:t>
            </a:r>
          </a:p>
          <a:p>
            <a:r>
              <a:rPr lang="en-US" baseline="0" dirty="0"/>
              <a:t>Liquidation Value has been removed – Confirmation with PMD &amp; Net Recovery Value</a:t>
            </a:r>
            <a:endParaRPr dirty="0"/>
          </a:p>
        </p:txBody>
      </p:sp>
    </p:spTree>
    <p:extLst>
      <p:ext uri="{BB962C8B-B14F-4D97-AF65-F5344CB8AC3E}">
        <p14:creationId xmlns:p14="http://schemas.microsoft.com/office/powerpoint/2010/main" val="3005107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If there is rehabilitation – this value will always be requested – the basis for underwriting.</a:t>
            </a:r>
            <a:endParaRPr dirty="0"/>
          </a:p>
        </p:txBody>
      </p:sp>
    </p:spTree>
    <p:extLst>
      <p:ext uri="{BB962C8B-B14F-4D97-AF65-F5344CB8AC3E}">
        <p14:creationId xmlns:p14="http://schemas.microsoft.com/office/powerpoint/2010/main" val="559857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14991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17250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Prepayment is found in 3560.656 – gets confusing</a:t>
            </a:r>
            <a:endParaRPr dirty="0"/>
          </a:p>
        </p:txBody>
      </p:sp>
    </p:spTree>
    <p:extLst>
      <p:ext uri="{BB962C8B-B14F-4D97-AF65-F5344CB8AC3E}">
        <p14:creationId xmlns:p14="http://schemas.microsoft.com/office/powerpoint/2010/main" val="2851749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1232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932145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76855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681574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31564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46472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61069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02336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52591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E69FE-F523-43C8-9366-8E7E64874CD0}" type="slidenum">
              <a:rPr lang="en-US" smtClean="0"/>
              <a:t>66</a:t>
            </a:fld>
            <a:endParaRPr lang="en-US" dirty="0"/>
          </a:p>
        </p:txBody>
      </p:sp>
    </p:spTree>
    <p:extLst>
      <p:ext uri="{BB962C8B-B14F-4D97-AF65-F5344CB8AC3E}">
        <p14:creationId xmlns:p14="http://schemas.microsoft.com/office/powerpoint/2010/main" val="255397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MFH</a:t>
            </a:r>
            <a:r>
              <a:rPr lang="en-US" baseline="0" dirty="0"/>
              <a:t> is FULL of EXCEPTIONS ..  keep in mind there are exceptions throughout the MFH program … decisions regarding exceptions should be discussed with program directors. </a:t>
            </a:r>
            <a:endParaRPr dirty="0"/>
          </a:p>
        </p:txBody>
      </p:sp>
    </p:spTree>
    <p:extLst>
      <p:ext uri="{BB962C8B-B14F-4D97-AF65-F5344CB8AC3E}">
        <p14:creationId xmlns:p14="http://schemas.microsoft.com/office/powerpoint/2010/main" val="330275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property information form is not for RD Staff .. Its for the External Appraiser to help them complete the assignment more efficiently.</a:t>
            </a:r>
            <a:endParaRPr dirty="0"/>
          </a:p>
        </p:txBody>
      </p:sp>
    </p:spTree>
    <p:extLst>
      <p:ext uri="{BB962C8B-B14F-4D97-AF65-F5344CB8AC3E}">
        <p14:creationId xmlns:p14="http://schemas.microsoft.com/office/powerpoint/2010/main" val="366192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92398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4C2F69-F0B6-4156-9B6C-F249E5014587}"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pPr/>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61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633A2-8848-4191-B534-A92C1A3ABEFB}"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093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D493C-A2B5-495F-A148-F97083B427F8}"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4452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E49D09-9590-4652-95B4-76945DD4D662}"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45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355DBE-0D88-4352-95BF-CDF6B37105FC}"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E95ED-1C55-4B40-BD0C-5CE586A42CE2}" type="slidenum">
              <a:rPr lang="en-US" smtClean="0"/>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12" name="Picture 74" descr="http://www.operationcompassion.org/wp-content/uploads/2011/03/usda-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7500" y="221910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317500" y="516974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46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91CF2-641C-442F-A726-BCB555FC62C2}"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37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2497C6-1DCE-4579-AA4C-9D23E52E5060}" type="datetime1">
              <a:rPr lang="en-US" smtClean="0"/>
              <a:t>3/6/2018</a:t>
            </a:fld>
            <a:endParaRPr lang="en-US" dirty="0"/>
          </a:p>
        </p:txBody>
      </p:sp>
      <p:sp>
        <p:nvSpPr>
          <p:cNvPr id="6" name="Slide Number Placeholder 5"/>
          <p:cNvSpPr>
            <a:spLocks noGrp="1"/>
          </p:cNvSpPr>
          <p:nvPr>
            <p:ph type="sldNum" sz="quarter" idx="12"/>
          </p:nvPr>
        </p:nvSpPr>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84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1358C-0762-4E98-83DD-87DD224BB287}"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382635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75258B-60BD-4008-8498-D0629B51EE7E}"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582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C2D59-80C0-42F7-9710-FFB8323CBA06}" type="datetime1">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9692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D7210-7E79-42C5-911E-BBAD1518246F}" type="datetime1">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312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9807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F2535-82AB-412B-940B-2D7830FE7A4E}" type="datetime1">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7862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694F2-59E1-4425-87E3-AC16BFA965F1}"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02171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1857F1-C56F-48D4-B240-93836D4136E1}"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25814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75C60-95F4-4D34-849C-1307CFED07DC}"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76634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FEA3-99B0-4517-B374-2402BC0145AF}"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4785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838200" y="6356350"/>
            <a:ext cx="2743200" cy="365125"/>
          </a:xfrm>
        </p:spPr>
        <p:txBody>
          <a:bodyPr/>
          <a:lstStyle/>
          <a:p>
            <a:fld id="{6BA6A6D8-7D2C-4905-8302-87133D311153}" type="datetime1">
              <a:rPr lang="en-US" smtClean="0"/>
              <a:t>3/6/2018</a:t>
            </a:fld>
            <a:endParaRPr lang="en-US" dirty="0"/>
          </a:p>
        </p:txBody>
      </p:sp>
      <p:sp>
        <p:nvSpPr>
          <p:cNvPr id="26" name="Footer Placeholder 4"/>
          <p:cNvSpPr>
            <a:spLocks noGrp="1"/>
          </p:cNvSpPr>
          <p:nvPr>
            <p:ph type="ftr" sz="quarter" idx="11"/>
          </p:nvPr>
        </p:nvSpPr>
        <p:spPr>
          <a:xfrm>
            <a:off x="4038600" y="6356350"/>
            <a:ext cx="4114800" cy="365125"/>
          </a:xfrm>
        </p:spPr>
        <p:txBody>
          <a:bodyPr/>
          <a:lstStyle/>
          <a:p>
            <a:endParaRPr lang="en-US" dirty="0"/>
          </a:p>
        </p:txBody>
      </p:sp>
      <p:sp>
        <p:nvSpPr>
          <p:cNvPr id="27" name="Slide Number Placeholder 5"/>
          <p:cNvSpPr>
            <a:spLocks noGrp="1"/>
          </p:cNvSpPr>
          <p:nvPr>
            <p:ph type="sldNum" sz="quarter" idx="12"/>
          </p:nvPr>
        </p:nvSpPr>
        <p:spPr>
          <a:xfrm>
            <a:off x="9448800" y="6486525"/>
            <a:ext cx="2743200" cy="365125"/>
          </a:xfrm>
        </p:spPr>
        <p:txBody>
          <a:bodyPr/>
          <a:lstStyle/>
          <a:p>
            <a:fld id="{7B92E547-31ED-419F-9D6D-4BC9DDE2672C}" type="slidenum">
              <a:rPr lang="en-US" smtClean="0"/>
              <a:t>‹#›</a:t>
            </a:fld>
            <a:endParaRPr lang="en-US" dirty="0"/>
          </a:p>
        </p:txBody>
      </p:sp>
      <p:sp>
        <p:nvSpPr>
          <p:cNvPr id="28" name="Rectangle 27"/>
          <p:cNvSpPr/>
          <p:nvPr userDrawn="1"/>
        </p:nvSpPr>
        <p:spPr>
          <a:xfrm>
            <a:off x="0" y="0"/>
            <a:ext cx="12192000" cy="144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p:cNvSpPr>
            <a:spLocks noGrp="1"/>
          </p:cNvSpPr>
          <p:nvPr>
            <p:ph type="body" sz="quarter" idx="13" hasCustomPrompt="1"/>
          </p:nvPr>
        </p:nvSpPr>
        <p:spPr>
          <a:xfrm>
            <a:off x="460374" y="2067990"/>
            <a:ext cx="5140326" cy="1682453"/>
          </a:xfrm>
        </p:spPr>
        <p:txBody>
          <a:bodyPr anchor="t">
            <a:noAutofit/>
          </a:bodyPr>
          <a:lstStyle>
            <a:lvl1pPr marL="0" indent="0">
              <a:lnSpc>
                <a:spcPts val="3900"/>
              </a:lnSpc>
              <a:spcBef>
                <a:spcPts val="0"/>
              </a:spcBef>
              <a:spcAft>
                <a:spcPts val="0"/>
              </a:spcAft>
              <a:buNone/>
              <a:defRPr sz="4800" b="1"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Title Slide Headline</a:t>
            </a:r>
          </a:p>
        </p:txBody>
      </p:sp>
      <p:sp>
        <p:nvSpPr>
          <p:cNvPr id="30" name="Text Placeholder 2"/>
          <p:cNvSpPr>
            <a:spLocks noGrp="1"/>
          </p:cNvSpPr>
          <p:nvPr>
            <p:ph type="body" sz="quarter" idx="14"/>
          </p:nvPr>
        </p:nvSpPr>
        <p:spPr>
          <a:xfrm>
            <a:off x="460374" y="4020808"/>
            <a:ext cx="5178426" cy="902850"/>
          </a:xfrm>
        </p:spPr>
        <p:txBody>
          <a:bodyPr>
            <a:normAutofit/>
          </a:bodyPr>
          <a:lstStyle>
            <a:lvl1pPr marL="0" indent="0">
              <a:buNone/>
              <a:defRPr sz="2800" b="1">
                <a:solidFill>
                  <a:srgbClr val="66AA44"/>
                </a:solidFill>
              </a:defRPr>
            </a:lvl1pPr>
          </a:lstStyle>
          <a:p>
            <a:pPr lvl="0"/>
            <a:r>
              <a:rPr lang="en-US" dirty="0"/>
              <a:t>Click to edit Master text styles</a:t>
            </a:r>
          </a:p>
        </p:txBody>
      </p:sp>
      <p:pic>
        <p:nvPicPr>
          <p:cNvPr id="31" name="Picture 74" descr="http://www.operationcompassion.org/wp-content/uploads/2011/03/usda-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969770"/>
            <a:ext cx="5124649" cy="35360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2"/>
          <p:cNvSpPr>
            <a:spLocks noGrp="1"/>
          </p:cNvSpPr>
          <p:nvPr>
            <p:ph type="body" sz="quarter" idx="15"/>
          </p:nvPr>
        </p:nvSpPr>
        <p:spPr>
          <a:xfrm>
            <a:off x="460374" y="5096168"/>
            <a:ext cx="5178426" cy="428332"/>
          </a:xfrm>
        </p:spPr>
        <p:txBody>
          <a:bodyPr>
            <a:normAutofit/>
          </a:bodyPr>
          <a:lstStyle>
            <a:lvl1pPr marL="0" indent="0">
              <a:buNone/>
              <a:defRPr sz="2000" b="0" i="1">
                <a:solidFill>
                  <a:srgbClr val="66AA44"/>
                </a:solidFill>
              </a:defRPr>
            </a:lvl1pPr>
          </a:lstStyle>
          <a:p>
            <a:pPr lvl="0"/>
            <a:r>
              <a:rPr lang="en-US" dirty="0"/>
              <a:t>Click to edit Master text styles</a:t>
            </a:r>
          </a:p>
        </p:txBody>
      </p:sp>
      <p:pic>
        <p:nvPicPr>
          <p:cNvPr id="35" name="Picture 180" descr="cow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5943600"/>
            <a:ext cx="1371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2" descr="cr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2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3" descr="crandberri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5951550"/>
            <a:ext cx="13208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5" descr="sunflow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640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2" descr="peach"/>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0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3" descr="la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22000" y="5943600"/>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 descr="bu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 descr="organge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924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6" descr="lab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78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14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06444-DF4F-4BF9-8504-2CD7C4949F32}"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14186" y="6369602"/>
            <a:ext cx="2743200" cy="365125"/>
          </a:xfrm>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721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A2B24-E7A4-4E83-95EB-ED2C9E7BA84E}"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268917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1355B-EC91-490F-96B9-7C2EBD9F9DFB}"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342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BD5F42-DA50-4E55-8D1C-F8FFCEC766EF}" type="datetime1">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095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01B7D2-29E8-41CD-A668-66B358EA7E30}"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9579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E0DB47-6E5A-4C78-9F7A-D8BA62A1BBF5}" type="datetime1">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4976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FBFE7-F3CB-4FB0-860F-D9ECEDA0B14B}" type="datetime1">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42547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9B1E58-A8BF-4274-B955-ED40B352460C}"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7584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4E8665-F911-47E2-919D-0C20D1F82009}"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28965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5806-6DEB-4FD6-9B57-ED19F7C4D4F0}"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06635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5F37B-2CDC-41C3-9D41-161110C02B38}"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27049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109D8C-1792-40FD-A180-2CBE1891186D}"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76475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971D1-23D4-4C3D-B19F-DE4728F47205}"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73277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8F788-6AF5-4D79-8F91-245EC10A175D}"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038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34FB38-89F7-4006-BA8D-98A42D6E14F9}"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6404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81392B-605C-478A-8E11-943F227ACB6C}"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8681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DBB0E-8FD4-45BA-AECF-19AC36735631}" type="datetime1">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8588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59B9A-F6E5-4B48-AD8F-3D316701EECF}" type="datetime1">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312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6AE64-10BF-4573-A06C-AA320B0998FA}" type="datetime1">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393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C5A6D-54E9-4FF8-B6C7-28A9D176494C}"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4150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EF0D40-4BD4-48C4-B8E0-A9013007B95D}"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48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ED767-452F-4922-8721-AA924F0D5863}"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2715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A2877-2CA9-4800-A3B3-36CAACFF6CD8}"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48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B0BEC7-5864-49EA-BC07-64F5F3231E4E}" type="datetime1">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7435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F1AEEF-E96C-4144-B1C1-9755C0FD91C2}" type="datetime1">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6560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05EF9CE-A62D-4AE4-85AA-C541DDA2B49C}" type="datetime1">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32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BA2BE-2275-41BF-9D0B-B2947543BBBA}" type="datetime1">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29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D79D1-6323-4620-8055-4BDC555660DF}"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299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2DA74-8A21-485C-898A-024D1C7C2A22}" type="datetime1">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9733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71183-2FCD-4D5A-AFE6-2CD79A47BC07}" type="datetime1">
              <a:rPr lang="en-US" smtClean="0"/>
              <a:t>3/6/2018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921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234B9-E8C8-4253-9410-16DF62DEA085}" type="datetime1">
              <a:rPr lang="en-US" smtClean="0"/>
              <a:t>3/6/2018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7DED-589D-41D1-A78C-D481C3137AF2}" type="slidenum">
              <a:rPr lang="en-US" smtClean="0"/>
              <a:t>‹#›</a:t>
            </a:fld>
            <a:endParaRPr lang="en-US" dirty="0"/>
          </a:p>
        </p:txBody>
      </p:sp>
    </p:spTree>
    <p:extLst>
      <p:ext uri="{BB962C8B-B14F-4D97-AF65-F5344CB8AC3E}">
        <p14:creationId xmlns:p14="http://schemas.microsoft.com/office/powerpoint/2010/main" val="2264251584"/>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871B7-9D28-4C47-8179-8284C8BFC0F1}" type="datetime1">
              <a:rPr lang="en-US" smtClean="0"/>
              <a:t>3/6/2018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0C24E-41C4-43A5-8449-E7A87BD18AD6}" type="slidenum">
              <a:rPr lang="en-US" smtClean="0"/>
              <a:t>‹#›</a:t>
            </a:fld>
            <a:endParaRPr lang="en-US" dirty="0"/>
          </a:p>
        </p:txBody>
      </p:sp>
      <p:pic>
        <p:nvPicPr>
          <p:cNvPr id="7" name="Picture 74" descr="http://www.operationcompassion.org/wp-content/uploads/2011/03/usda-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59015" y="185738"/>
            <a:ext cx="1389569" cy="9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108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3C12-89BE-49CD-B53A-EAE67FDADC35}" type="datetime1">
              <a:rPr lang="en-US" smtClean="0"/>
              <a:t>3/6/2018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09506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hyperlink" Target="mailto:JoAnn.Sette@tx.usd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20.jp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7.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7.xml"/><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7.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37.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7.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7.xml"/><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7.xml"/><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7.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7.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37.xml"/><Relationship Id="rId4" Type="http://schemas.openxmlformats.org/officeDocument/2006/relationships/image" Target="../media/image44.JP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7.xml"/><Relationship Id="rId4" Type="http://schemas.openxmlformats.org/officeDocument/2006/relationships/image" Target="../media/image45.JP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7.xml"/><Relationship Id="rId4" Type="http://schemas.openxmlformats.org/officeDocument/2006/relationships/image" Target="../media/image46.jp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37.xml"/><Relationship Id="rId4" Type="http://schemas.openxmlformats.org/officeDocument/2006/relationships/image" Target="../media/image47.JP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7.xml"/><Relationship Id="rId4" Type="http://schemas.openxmlformats.org/officeDocument/2006/relationships/image" Target="../media/image48.JP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37.xml"/><Relationship Id="rId4" Type="http://schemas.openxmlformats.org/officeDocument/2006/relationships/image" Target="../media/image49.JP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7.xml"/><Relationship Id="rId4" Type="http://schemas.openxmlformats.org/officeDocument/2006/relationships/image" Target="../media/image50.JP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37.xml"/><Relationship Id="rId4" Type="http://schemas.openxmlformats.org/officeDocument/2006/relationships/image" Target="../media/image51.JP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37.xml"/><Relationship Id="rId4" Type="http://schemas.openxmlformats.org/officeDocument/2006/relationships/image" Target="../media/image52.JP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37.xml"/><Relationship Id="rId4" Type="http://schemas.openxmlformats.org/officeDocument/2006/relationships/image" Target="../media/image53.JP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37.xml"/><Relationship Id="rId5" Type="http://schemas.openxmlformats.org/officeDocument/2006/relationships/image" Target="../media/image55.png"/><Relationship Id="rId4" Type="http://schemas.openxmlformats.org/officeDocument/2006/relationships/image" Target="../media/image54.jpg"/></Relationships>
</file>

<file path=ppt/slides/_rels/slide6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7.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6" name="object 4"/>
          <p:cNvSpPr txBox="1"/>
          <p:nvPr/>
        </p:nvSpPr>
        <p:spPr>
          <a:xfrm>
            <a:off x="5549462" y="3693695"/>
            <a:ext cx="6506179" cy="3200876"/>
          </a:xfrm>
          <a:prstGeom prst="rect">
            <a:avLst/>
          </a:prstGeom>
        </p:spPr>
        <p:txBody>
          <a:bodyPr vert="horz" wrap="square" lIns="0" tIns="0" rIns="0" bIns="0" rtlCol="0">
            <a:spAutoFit/>
          </a:bodyPr>
          <a:lstStyle/>
          <a:p>
            <a:pPr marL="12700"/>
            <a:r>
              <a:rPr lang="en-US" sz="2900" b="1" spc="15" dirty="0">
                <a:solidFill>
                  <a:srgbClr val="FFFFFF"/>
                </a:solidFill>
                <a:cs typeface="Calibri"/>
              </a:rPr>
              <a:t>Texas Rural Rental Housing Preservation</a:t>
            </a:r>
          </a:p>
          <a:p>
            <a:pPr marL="12700"/>
            <a:endParaRPr lang="en-US" sz="2800" spc="15" dirty="0">
              <a:solidFill>
                <a:srgbClr val="FFFFFF"/>
              </a:solidFill>
              <a:cs typeface="Calibri"/>
            </a:endParaRPr>
          </a:p>
          <a:p>
            <a:pPr marL="12700"/>
            <a:r>
              <a:rPr lang="en-US" sz="2800" spc="15" dirty="0">
                <a:solidFill>
                  <a:srgbClr val="FFFFFF"/>
                </a:solidFill>
                <a:cs typeface="Calibri"/>
              </a:rPr>
              <a:t>Jo Ann Sette</a:t>
            </a:r>
          </a:p>
          <a:p>
            <a:pPr marL="12700"/>
            <a:r>
              <a:rPr lang="en-US" sz="2400" i="1" spc="15" dirty="0">
                <a:solidFill>
                  <a:srgbClr val="FFFFFF"/>
                </a:solidFill>
                <a:cs typeface="Calibri"/>
              </a:rPr>
              <a:t>Southern Regional Appraiser</a:t>
            </a:r>
          </a:p>
          <a:p>
            <a:pPr marL="12700"/>
            <a:endParaRPr lang="en-US" sz="2400" i="1" spc="15" dirty="0">
              <a:solidFill>
                <a:srgbClr val="FFFFFF"/>
              </a:solidFill>
              <a:cs typeface="Calibri"/>
            </a:endParaRPr>
          </a:p>
          <a:p>
            <a:pPr marL="12700"/>
            <a:r>
              <a:rPr lang="en-US" sz="2400" i="1" spc="15" dirty="0">
                <a:solidFill>
                  <a:srgbClr val="FFFFFF"/>
                </a:solidFill>
                <a:cs typeface="Calibri"/>
                <a:hlinkClick r:id="rId4"/>
              </a:rPr>
              <a:t>JoAnn.Sette@tx.usda.gov</a:t>
            </a:r>
            <a:endParaRPr lang="en-US" sz="2400" i="1" spc="15" dirty="0">
              <a:solidFill>
                <a:srgbClr val="FFFFFF"/>
              </a:solidFill>
              <a:cs typeface="Calibri"/>
            </a:endParaRPr>
          </a:p>
          <a:p>
            <a:pPr marL="12700"/>
            <a:r>
              <a:rPr lang="en-US" sz="2400" i="1" spc="15" dirty="0">
                <a:solidFill>
                  <a:srgbClr val="FFFFFF"/>
                </a:solidFill>
                <a:cs typeface="Calibri"/>
              </a:rPr>
              <a:t>(979) 213 - 4737</a:t>
            </a:r>
            <a:endParaRPr lang="en-US" sz="2800" i="1" dirty="0">
              <a:solidFill>
                <a:srgbClr val="000000"/>
              </a:solidFill>
              <a:cs typeface="Calibri"/>
            </a:endParaRPr>
          </a:p>
          <a:p>
            <a:pPr marL="12700"/>
            <a:endParaRPr sz="2800" i="1" dirty="0">
              <a:solidFill>
                <a:srgbClr val="000000"/>
              </a:solidFill>
              <a:cs typeface="Calibri"/>
            </a:endParaRPr>
          </a:p>
        </p:txBody>
      </p:sp>
      <p:sp>
        <p:nvSpPr>
          <p:cNvPr id="2" name="Slide Number Placeholder 1"/>
          <p:cNvSpPr>
            <a:spLocks noGrp="1"/>
          </p:cNvSpPr>
          <p:nvPr>
            <p:ph type="sldNum" sz="quarter" idx="12"/>
          </p:nvPr>
        </p:nvSpPr>
        <p:spPr/>
        <p:txBody>
          <a:bodyPr/>
          <a:lstStyle/>
          <a:p>
            <a:fld id="{6657F70D-2148-41FA-9966-2CFD5BAB4D69}" type="slidenum">
              <a:rPr lang="en-US" smtClean="0"/>
              <a:t>0</a:t>
            </a:fld>
            <a:endParaRPr lang="en-US" dirty="0"/>
          </a:p>
        </p:txBody>
      </p:sp>
    </p:spTree>
    <p:extLst>
      <p:ext uri="{BB962C8B-B14F-4D97-AF65-F5344CB8AC3E}">
        <p14:creationId xmlns:p14="http://schemas.microsoft.com/office/powerpoint/2010/main" val="349771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984885"/>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Section I—Information About Project</a:t>
            </a:r>
          </a:p>
          <a:p>
            <a:pPr marL="16977"/>
            <a:r>
              <a:rPr lang="en-US" sz="2400" dirty="0">
                <a:solidFill>
                  <a:srgbClr val="FF0000"/>
                </a:solidFill>
                <a:latin typeface="Calibri"/>
                <a:cs typeface="Calibri"/>
              </a:rPr>
              <a:t>Please answer </a:t>
            </a:r>
            <a:r>
              <a:rPr lang="en-US" sz="2400" u="sng" dirty="0">
                <a:solidFill>
                  <a:srgbClr val="FF0000"/>
                </a:solidFill>
                <a:latin typeface="Calibri"/>
                <a:cs typeface="Calibri"/>
              </a:rPr>
              <a:t>ALL</a:t>
            </a:r>
            <a:r>
              <a:rPr lang="en-US" sz="2400" dirty="0">
                <a:solidFill>
                  <a:srgbClr val="FF0000"/>
                </a:solidFill>
                <a:latin typeface="Calibri"/>
                <a:cs typeface="Calibri"/>
              </a:rPr>
              <a:t> applicable fields.</a:t>
            </a:r>
            <a:endParaRPr sz="2400" dirty="0">
              <a:solidFill>
                <a:srgbClr val="FF0000"/>
              </a:solidFill>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9</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08" y="1553079"/>
            <a:ext cx="11199118" cy="3886452"/>
          </a:xfrm>
          <a:prstGeom prst="rect">
            <a:avLst/>
          </a:prstGeom>
        </p:spPr>
      </p:pic>
    </p:spTree>
    <p:extLst>
      <p:ext uri="{BB962C8B-B14F-4D97-AF65-F5344CB8AC3E}">
        <p14:creationId xmlns:p14="http://schemas.microsoft.com/office/powerpoint/2010/main" val="404083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159"/>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2585323"/>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highlight>
                  <a:srgbClr val="FFFF00"/>
                </a:highlight>
              </a:rPr>
              <a:t>Applicants ARE ENCORAGED to get guidance for 3</a:t>
            </a:r>
            <a:r>
              <a:rPr lang="en-US" sz="2800" baseline="30000" dirty="0">
                <a:highlight>
                  <a:srgbClr val="FFFF00"/>
                </a:highlight>
              </a:rPr>
              <a:t>rd</a:t>
            </a:r>
            <a:r>
              <a:rPr lang="en-US" sz="2800" dirty="0">
                <a:highlight>
                  <a:srgbClr val="FFFF00"/>
                </a:highlight>
              </a:rPr>
              <a:t> party appraisers </a:t>
            </a:r>
            <a:r>
              <a:rPr lang="en-US" sz="2800" b="1" u="sng" dirty="0">
                <a:solidFill>
                  <a:srgbClr val="C00000"/>
                </a:solidFill>
                <a:highlight>
                  <a:srgbClr val="FFFF00"/>
                </a:highlight>
              </a:rPr>
              <a:t>prior</a:t>
            </a:r>
            <a:r>
              <a:rPr lang="en-US" sz="2800" b="1" dirty="0">
                <a:highlight>
                  <a:srgbClr val="FFFF00"/>
                </a:highlight>
              </a:rPr>
              <a:t> </a:t>
            </a:r>
            <a:r>
              <a:rPr lang="en-US" sz="2800" dirty="0">
                <a:highlight>
                  <a:srgbClr val="FFFF00"/>
                </a:highlight>
              </a:rPr>
              <a:t>to ordering an appraisal on the property.</a:t>
            </a:r>
          </a:p>
          <a:p>
            <a:pPr marL="914400" lvl="1" indent="-457200">
              <a:buFont typeface="Arial" panose="020B0604020202020204" pitchFamily="34" charset="0"/>
              <a:buChar char="•"/>
            </a:pPr>
            <a:endParaRPr lang="en-US" sz="2800" dirty="0">
              <a:highlight>
                <a:srgbClr val="FFFF00"/>
              </a:highlight>
            </a:endParaRPr>
          </a:p>
          <a:p>
            <a:pPr marL="914400" lvl="1" indent="-457200">
              <a:buFont typeface="Arial" panose="020B0604020202020204" pitchFamily="34" charset="0"/>
              <a:buChar char="•"/>
            </a:pPr>
            <a:r>
              <a:rPr lang="en-US" sz="2800" dirty="0"/>
              <a:t>This information dictates if more than one appraisal or appraised value may be needed.</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Section II—Application Data</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10</a:t>
            </a:fld>
            <a:endParaRPr lang="en-US" sz="1600" b="1" dirty="0">
              <a:solidFill>
                <a:schemeClr val="bg1"/>
              </a:solidFill>
            </a:endParaRPr>
          </a:p>
        </p:txBody>
      </p:sp>
    </p:spTree>
    <p:extLst>
      <p:ext uri="{BB962C8B-B14F-4D97-AF65-F5344CB8AC3E}">
        <p14:creationId xmlns:p14="http://schemas.microsoft.com/office/powerpoint/2010/main" val="3009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Section II—Application Data</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11</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52" y="1151908"/>
            <a:ext cx="10925124" cy="4435540"/>
          </a:xfrm>
          <a:prstGeom prst="rect">
            <a:avLst/>
          </a:prstGeom>
        </p:spPr>
      </p:pic>
    </p:spTree>
    <p:extLst>
      <p:ext uri="{BB962C8B-B14F-4D97-AF65-F5344CB8AC3E}">
        <p14:creationId xmlns:p14="http://schemas.microsoft.com/office/powerpoint/2010/main" val="261099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Section II—Application Data</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12</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19" y="1408542"/>
            <a:ext cx="11221275" cy="2595047"/>
          </a:xfrm>
          <a:prstGeom prst="rect">
            <a:avLst/>
          </a:prstGeom>
        </p:spPr>
      </p:pic>
    </p:spTree>
    <p:extLst>
      <p:ext uri="{BB962C8B-B14F-4D97-AF65-F5344CB8AC3E}">
        <p14:creationId xmlns:p14="http://schemas.microsoft.com/office/powerpoint/2010/main" val="105993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129266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Rental information will be used in valuation.</a:t>
            </a:r>
          </a:p>
          <a:p>
            <a:pPr marL="914400" lvl="1" indent="-457200">
              <a:buFont typeface="Arial" panose="020B0604020202020204" pitchFamily="34" charset="0"/>
              <a:buChar char="•"/>
            </a:pPr>
            <a:r>
              <a:rPr lang="en-US" sz="2800" dirty="0"/>
              <a:t>Type of Transaction influences values to be requested.</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Individual Property Information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13</a:t>
            </a:fld>
            <a:endParaRPr lang="en-US" sz="1600" b="1" dirty="0">
              <a:solidFill>
                <a:schemeClr val="bg1"/>
              </a:solidFill>
            </a:endParaRPr>
          </a:p>
        </p:txBody>
      </p:sp>
    </p:spTree>
    <p:extLst>
      <p:ext uri="{BB962C8B-B14F-4D97-AF65-F5344CB8AC3E}">
        <p14:creationId xmlns:p14="http://schemas.microsoft.com/office/powerpoint/2010/main" val="262763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Individual Property Information </a:t>
            </a:r>
            <a:endParaRPr sz="4000" dirty="0">
              <a:solidFill>
                <a:srgbClr val="FF0000"/>
              </a:solidFill>
              <a:latin typeface="Calibri"/>
              <a:cs typeface="Calibri"/>
            </a:endParaRPr>
          </a:p>
        </p:txBody>
      </p:sp>
      <p:sp>
        <p:nvSpPr>
          <p:cNvPr id="5" name="Slide Number Placeholder 4"/>
          <p:cNvSpPr>
            <a:spLocks noGrp="1"/>
          </p:cNvSpPr>
          <p:nvPr>
            <p:ph type="sldNum" sz="quarter" idx="12"/>
          </p:nvPr>
        </p:nvSpPr>
        <p:spPr/>
        <p:txBody>
          <a:bodyPr/>
          <a:lstStyle/>
          <a:p>
            <a:fld id="{6657F70D-2148-41FA-9966-2CFD5BAB4D69}" type="slidenum">
              <a:rPr lang="en-US" sz="1600" b="1" smtClean="0">
                <a:solidFill>
                  <a:schemeClr val="bg1"/>
                </a:solidFill>
              </a:rPr>
              <a:t>14</a:t>
            </a:fld>
            <a:endParaRPr lang="en-US" sz="16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80" y="1396314"/>
            <a:ext cx="10031058" cy="4203491"/>
          </a:xfrm>
          <a:prstGeom prst="rect">
            <a:avLst/>
          </a:prstGeom>
        </p:spPr>
      </p:pic>
    </p:spTree>
    <p:extLst>
      <p:ext uri="{BB962C8B-B14F-4D97-AF65-F5344CB8AC3E}">
        <p14:creationId xmlns:p14="http://schemas.microsoft.com/office/powerpoint/2010/main" val="133651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430887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Potential rehabilitation also influences the values to be requested.</a:t>
            </a:r>
          </a:p>
          <a:p>
            <a:pPr lvl="1"/>
            <a:endParaRPr lang="en-US" sz="2800" dirty="0"/>
          </a:p>
          <a:p>
            <a:pPr marL="914400" lvl="1" indent="-457200">
              <a:buFont typeface="Arial" panose="020B0604020202020204" pitchFamily="34" charset="0"/>
              <a:buChar char="•"/>
            </a:pPr>
            <a:r>
              <a:rPr lang="en-US" sz="2800" dirty="0"/>
              <a:t>The 1924-13 is very important to both appraiser and reviewer.</a:t>
            </a:r>
          </a:p>
          <a:p>
            <a:pPr lvl="1"/>
            <a:endParaRPr lang="en-US" sz="2800" dirty="0"/>
          </a:p>
          <a:p>
            <a:pPr marL="1371600" lvl="2" indent="-457200">
              <a:buFont typeface="Wingdings" panose="05000000000000000000" pitchFamily="2" charset="2"/>
              <a:buChar char="q"/>
            </a:pPr>
            <a:r>
              <a:rPr lang="en-US" sz="2800" dirty="0"/>
              <a:t>Exception: An acceptable alternative form showing Developer Costs may be used when RD Funds are not included as part of rehabilitation. Any alternative form identifying development costs provided by the developer should essentially include the same information as the 1924-13.</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Individual Property Information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a:solidFill>
                  <a:schemeClr val="bg1"/>
                </a:solidFill>
              </a:rPr>
              <a:pPr/>
              <a:t>15</a:t>
            </a:fld>
            <a:r>
              <a:rPr lang="en-US" b="1" dirty="0">
                <a:solidFill>
                  <a:schemeClr val="bg1"/>
                </a:solidFill>
              </a:rPr>
              <a:t> </a:t>
            </a:r>
            <a:endParaRPr lang="en-US" dirty="0"/>
          </a:p>
        </p:txBody>
      </p:sp>
    </p:spTree>
    <p:extLst>
      <p:ext uri="{BB962C8B-B14F-4D97-AF65-F5344CB8AC3E}">
        <p14:creationId xmlns:p14="http://schemas.microsoft.com/office/powerpoint/2010/main" val="335142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Individual Property Information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16</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23" y="1432497"/>
            <a:ext cx="9613110" cy="3636128"/>
          </a:xfrm>
          <a:prstGeom prst="rect">
            <a:avLst/>
          </a:prstGeom>
        </p:spPr>
      </p:pic>
    </p:spTree>
    <p:extLst>
      <p:ext uri="{BB962C8B-B14F-4D97-AF65-F5344CB8AC3E}">
        <p14:creationId xmlns:p14="http://schemas.microsoft.com/office/powerpoint/2010/main" val="427545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Individual Property Information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17</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22" y="1334529"/>
            <a:ext cx="10848250" cy="2866767"/>
          </a:xfrm>
          <a:prstGeom prst="rect">
            <a:avLst/>
          </a:prstGeom>
        </p:spPr>
      </p:pic>
    </p:spTree>
    <p:extLst>
      <p:ext uri="{BB962C8B-B14F-4D97-AF65-F5344CB8AC3E}">
        <p14:creationId xmlns:p14="http://schemas.microsoft.com/office/powerpoint/2010/main" val="34330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225968"/>
            <a:ext cx="10918792" cy="4265784"/>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Proposed rehab may result in a new loan.</a:t>
            </a:r>
          </a:p>
          <a:p>
            <a:pPr marL="914400" lvl="1" indent="-457200">
              <a:buFont typeface="Arial" panose="020B0604020202020204" pitchFamily="34" charset="0"/>
              <a:buChar char="•"/>
            </a:pPr>
            <a:r>
              <a:rPr lang="en-US" sz="2800" dirty="0"/>
              <a:t>Existing loan amounts and balances drive some of the analyses regarding interest credit subsidies addressed later.</a:t>
            </a:r>
          </a:p>
          <a:p>
            <a:pPr marL="914400" lvl="1" indent="-457200">
              <a:buFont typeface="Arial" panose="020B0604020202020204" pitchFamily="34" charset="0"/>
              <a:buChar char="•"/>
            </a:pPr>
            <a:r>
              <a:rPr lang="en-US" sz="2800" dirty="0"/>
              <a:t>Loan terms also are part of that calculation.</a:t>
            </a:r>
          </a:p>
          <a:p>
            <a:pPr marL="914400" lvl="1" indent="-457200">
              <a:buFont typeface="Arial" panose="020B0604020202020204" pitchFamily="34" charset="0"/>
              <a:buChar char="•"/>
            </a:pPr>
            <a:r>
              <a:rPr lang="en-US" sz="2800" dirty="0"/>
              <a:t>Third party loans / funding</a:t>
            </a:r>
          </a:p>
          <a:p>
            <a:pPr lvl="1"/>
            <a:endParaRPr lang="en-US" sz="2800" dirty="0"/>
          </a:p>
          <a:p>
            <a:pPr marL="1371600" lvl="2" indent="-457200">
              <a:buFont typeface="Arial" panose="020B0604020202020204" pitchFamily="34" charset="0"/>
              <a:buChar char="•"/>
            </a:pPr>
            <a:r>
              <a:rPr lang="en-US" sz="2800" dirty="0"/>
              <a:t>Hard Debt vs Soft Debt</a:t>
            </a:r>
          </a:p>
          <a:p>
            <a:pPr marL="1828800" lvl="3" indent="-457200">
              <a:buFont typeface="Arial" panose="020B0604020202020204" pitchFamily="34" charset="0"/>
              <a:buChar char="•"/>
            </a:pPr>
            <a:r>
              <a:rPr lang="en-US" sz="2800" dirty="0"/>
              <a:t>Are there payments resulting from the funding?</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USDA Loans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18</a:t>
            </a:fld>
            <a:endParaRPr lang="en-US" sz="1600" b="1" dirty="0">
              <a:solidFill>
                <a:schemeClr val="bg1"/>
              </a:solidFill>
            </a:endParaRPr>
          </a:p>
        </p:txBody>
      </p:sp>
    </p:spTree>
    <p:extLst>
      <p:ext uri="{BB962C8B-B14F-4D97-AF65-F5344CB8AC3E}">
        <p14:creationId xmlns:p14="http://schemas.microsoft.com/office/powerpoint/2010/main" val="285368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solidFill>
                <a:srgbClr val="000000"/>
              </a:solidFill>
            </a:endParaRPr>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a:solidFill>
                <a:srgbClr val="000000"/>
              </a:solidFill>
            </a:endParaRPr>
          </a:p>
        </p:txBody>
      </p:sp>
      <p:sp>
        <p:nvSpPr>
          <p:cNvPr id="5" name="object 5"/>
          <p:cNvSpPr/>
          <p:nvPr/>
        </p:nvSpPr>
        <p:spPr>
          <a:xfrm>
            <a:off x="4282" y="684380"/>
            <a:ext cx="12187718" cy="1033038"/>
          </a:xfrm>
          <a:prstGeom prst="rect">
            <a:avLst/>
          </a:prstGeom>
          <a:blipFill>
            <a:blip r:embed="rId4" cstate="print"/>
            <a:stretch>
              <a:fillRect/>
            </a:stretch>
          </a:blipFill>
        </p:spPr>
        <p:txBody>
          <a:bodyPr wrap="square" lIns="0" tIns="0" rIns="0" bIns="0" rtlCol="0"/>
          <a:lstStyle/>
          <a:p>
            <a:endParaRPr>
              <a:solidFill>
                <a:srgbClr val="000000"/>
              </a:solidFill>
            </a:endParaRPr>
          </a:p>
        </p:txBody>
      </p:sp>
      <p:sp>
        <p:nvSpPr>
          <p:cNvPr id="7" name="object 7"/>
          <p:cNvSpPr txBox="1"/>
          <p:nvPr/>
        </p:nvSpPr>
        <p:spPr>
          <a:xfrm>
            <a:off x="173460" y="196916"/>
            <a:ext cx="6785297" cy="1969770"/>
          </a:xfrm>
          <a:prstGeom prst="rect">
            <a:avLst/>
          </a:prstGeom>
        </p:spPr>
        <p:txBody>
          <a:bodyPr vert="horz" wrap="square" lIns="0" tIns="0" rIns="0" bIns="0" rtlCol="0">
            <a:spAutoFit/>
          </a:bodyPr>
          <a:lstStyle/>
          <a:p>
            <a:pPr marL="16977"/>
            <a:r>
              <a:rPr lang="en-US" sz="3200" spc="27" dirty="0">
                <a:solidFill>
                  <a:srgbClr val="FFFFFF"/>
                </a:solidFill>
                <a:cs typeface="Calibri"/>
              </a:rPr>
              <a:t>MULTI-FAMILY HOUSING </a:t>
            </a:r>
          </a:p>
          <a:p>
            <a:pPr marL="16977"/>
            <a:r>
              <a:rPr lang="en-US" sz="3200" spc="27" dirty="0">
                <a:solidFill>
                  <a:srgbClr val="FFFFFF"/>
                </a:solidFill>
                <a:cs typeface="Calibri"/>
              </a:rPr>
              <a:t>LOAN PROGRAMS</a:t>
            </a:r>
          </a:p>
          <a:p>
            <a:pPr marL="16977"/>
            <a:endParaRPr lang="en-US" sz="3200" spc="27" dirty="0">
              <a:solidFill>
                <a:srgbClr val="FFFFFF"/>
              </a:solidFill>
              <a:cs typeface="Calibri"/>
            </a:endParaRPr>
          </a:p>
          <a:p>
            <a:pPr marL="16977"/>
            <a:endParaRPr lang="en-US" sz="3200" dirty="0">
              <a:solidFill>
                <a:srgbClr val="000000"/>
              </a:solidFill>
              <a:cs typeface="Calibri"/>
            </a:endParaRPr>
          </a:p>
        </p:txBody>
      </p:sp>
      <p:sp>
        <p:nvSpPr>
          <p:cNvPr id="8" name="TextBox 7"/>
          <p:cNvSpPr txBox="1"/>
          <p:nvPr/>
        </p:nvSpPr>
        <p:spPr>
          <a:xfrm>
            <a:off x="654667" y="1578044"/>
            <a:ext cx="9082457" cy="1446550"/>
          </a:xfrm>
          <a:prstGeom prst="rect">
            <a:avLst/>
          </a:prstGeom>
          <a:noFill/>
        </p:spPr>
        <p:txBody>
          <a:bodyPr wrap="square" rtlCol="0">
            <a:spAutoFit/>
          </a:bodyPr>
          <a:lstStyle/>
          <a:p>
            <a:pPr algn="ctr"/>
            <a:r>
              <a:rPr lang="en-US" sz="4400" b="1" dirty="0">
                <a:solidFill>
                  <a:srgbClr val="000000">
                    <a:lumMod val="75000"/>
                    <a:lumOff val="25000"/>
                  </a:srgbClr>
                </a:solidFill>
              </a:rPr>
              <a:t>How to Save Time and Energy</a:t>
            </a:r>
          </a:p>
          <a:p>
            <a:pPr algn="ctr"/>
            <a:r>
              <a:rPr lang="en-US" sz="4400" b="1" dirty="0">
                <a:solidFill>
                  <a:srgbClr val="000000">
                    <a:lumMod val="75000"/>
                    <a:lumOff val="25000"/>
                  </a:srgbClr>
                </a:solidFill>
              </a:rPr>
              <a:t>In Multi-Family Lending</a:t>
            </a:r>
          </a:p>
        </p:txBody>
      </p:sp>
      <p:sp>
        <p:nvSpPr>
          <p:cNvPr id="6" name="TextBox 5"/>
          <p:cNvSpPr txBox="1"/>
          <p:nvPr/>
        </p:nvSpPr>
        <p:spPr>
          <a:xfrm>
            <a:off x="1541974" y="3295440"/>
            <a:ext cx="9656954" cy="2646878"/>
          </a:xfrm>
          <a:prstGeom prst="rect">
            <a:avLst/>
          </a:prstGeom>
          <a:noFill/>
        </p:spPr>
        <p:txBody>
          <a:bodyPr wrap="square" rtlCol="0">
            <a:spAutoFit/>
          </a:bodyPr>
          <a:lstStyle/>
          <a:p>
            <a:pPr lvl="0"/>
            <a:r>
              <a:rPr lang="en-US" sz="2800" dirty="0"/>
              <a:t>Up-front effort pays big dividends</a:t>
            </a:r>
          </a:p>
          <a:p>
            <a:pPr marL="914400" lvl="1" indent="-457200">
              <a:buFont typeface="Arial" panose="020B0604020202020204" pitchFamily="34" charset="0"/>
              <a:buChar char="•"/>
            </a:pPr>
            <a:r>
              <a:rPr lang="en-US" sz="2800" dirty="0"/>
              <a:t>Provides appraisers with correct information</a:t>
            </a:r>
          </a:p>
          <a:p>
            <a:pPr marL="914400" lvl="1" indent="-457200">
              <a:buFont typeface="Arial" panose="020B0604020202020204" pitchFamily="34" charset="0"/>
              <a:buChar char="•"/>
            </a:pPr>
            <a:r>
              <a:rPr lang="en-US" sz="2800" dirty="0"/>
              <a:t>Saves review time</a:t>
            </a:r>
          </a:p>
          <a:p>
            <a:pPr marL="914400" lvl="1" indent="-457200">
              <a:buFont typeface="Arial" panose="020B0604020202020204" pitchFamily="34" charset="0"/>
              <a:buChar char="•"/>
            </a:pPr>
            <a:r>
              <a:rPr lang="en-US" sz="2800" dirty="0"/>
              <a:t>An acceptable appraisal with less delay</a:t>
            </a:r>
          </a:p>
          <a:p>
            <a:pPr marL="742950" lvl="1" indent="-285750">
              <a:buFont typeface="Arial" panose="020B0604020202020204" pitchFamily="34" charset="0"/>
              <a:buChar char="•"/>
            </a:pPr>
            <a:endParaRPr lang="en-US" sz="3600" dirty="0">
              <a:solidFill>
                <a:srgbClr val="000000"/>
              </a:solidFill>
            </a:endParaRPr>
          </a:p>
          <a:p>
            <a:pPr marL="285750" indent="-285750">
              <a:buFont typeface="Arial" panose="020B0604020202020204" pitchFamily="34" charset="0"/>
              <a:buChar char="•"/>
            </a:pPr>
            <a:endParaRPr lang="en-US" dirty="0">
              <a:solidFill>
                <a:srgbClr val="000000"/>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z="1600" b="1" smtClean="0">
                <a:solidFill>
                  <a:schemeClr val="bg1"/>
                </a:solidFill>
              </a:rPr>
              <a:t>1</a:t>
            </a:fld>
            <a:endParaRPr lang="en-US" sz="1600" b="1"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477" y="2139263"/>
            <a:ext cx="2810243" cy="2540055"/>
          </a:xfrm>
          <a:prstGeom prst="rect">
            <a:avLst/>
          </a:prstGeom>
        </p:spPr>
      </p:pic>
    </p:spTree>
    <p:extLst>
      <p:ext uri="{BB962C8B-B14F-4D97-AF65-F5344CB8AC3E}">
        <p14:creationId xmlns:p14="http://schemas.microsoft.com/office/powerpoint/2010/main" val="221785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842" y="123153"/>
            <a:ext cx="12075643" cy="5134982"/>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51917"/>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USDA Loans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19</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72" y="1390056"/>
            <a:ext cx="11110451" cy="2601176"/>
          </a:xfrm>
          <a:prstGeom prst="rect">
            <a:avLst/>
          </a:prstGeom>
        </p:spPr>
      </p:pic>
    </p:spTree>
    <p:extLst>
      <p:ext uri="{BB962C8B-B14F-4D97-AF65-F5344CB8AC3E}">
        <p14:creationId xmlns:p14="http://schemas.microsoft.com/office/powerpoint/2010/main" val="365434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39" y="93737"/>
            <a:ext cx="12187761" cy="5134982"/>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USDA Loans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20</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69" y="1445546"/>
            <a:ext cx="10890140" cy="1791923"/>
          </a:xfrm>
          <a:prstGeom prst="rect">
            <a:avLst/>
          </a:prstGeom>
        </p:spPr>
      </p:pic>
    </p:spTree>
    <p:extLst>
      <p:ext uri="{BB962C8B-B14F-4D97-AF65-F5344CB8AC3E}">
        <p14:creationId xmlns:p14="http://schemas.microsoft.com/office/powerpoint/2010/main" val="392012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15030"/>
            <a:ext cx="10918792" cy="3447098"/>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b="1" dirty="0"/>
              <a:t>Always</a:t>
            </a:r>
            <a:r>
              <a:rPr lang="en-US" sz="2800" dirty="0"/>
              <a:t> analyzed separately from real property. </a:t>
            </a:r>
          </a:p>
          <a:p>
            <a:pPr marL="914400" lvl="1" indent="-457200">
              <a:buFont typeface="Arial" panose="020B0604020202020204" pitchFamily="34" charset="0"/>
              <a:buChar char="•"/>
            </a:pPr>
            <a:r>
              <a:rPr lang="en-US" sz="2800" dirty="0"/>
              <a:t>Federal tax credits have specified term and original amount.</a:t>
            </a:r>
          </a:p>
          <a:p>
            <a:pPr marL="1371600" lvl="2" indent="-457200">
              <a:buFont typeface="Arial" panose="020B0604020202020204" pitchFamily="34" charset="0"/>
              <a:buChar char="•"/>
            </a:pPr>
            <a:r>
              <a:rPr lang="en-US" sz="2800" dirty="0"/>
              <a:t>This may not be the same as the value of those credits to the project.</a:t>
            </a:r>
          </a:p>
          <a:p>
            <a:pPr marL="1371600" lvl="2" indent="-457200">
              <a:buFont typeface="Arial" panose="020B0604020202020204" pitchFamily="34" charset="0"/>
              <a:buChar char="•"/>
            </a:pPr>
            <a:r>
              <a:rPr lang="en-US" sz="2800" dirty="0"/>
              <a:t>The amount of the award may need to be determined, but is essential for valuation.</a:t>
            </a:r>
          </a:p>
          <a:p>
            <a:pPr marL="1371600" lvl="2" indent="-457200">
              <a:buFont typeface="Arial" panose="020B0604020202020204" pitchFamily="34" charset="0"/>
              <a:buChar char="•"/>
            </a:pPr>
            <a:r>
              <a:rPr lang="en-US" sz="2800" dirty="0"/>
              <a:t>The applicable term also affects the valuation.</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Tax Credits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21</a:t>
            </a:fld>
            <a:endParaRPr lang="en-US" sz="1600" b="1" dirty="0">
              <a:solidFill>
                <a:schemeClr val="bg1"/>
              </a:solidFill>
            </a:endParaRPr>
          </a:p>
        </p:txBody>
      </p:sp>
    </p:spTree>
    <p:extLst>
      <p:ext uri="{BB962C8B-B14F-4D97-AF65-F5344CB8AC3E}">
        <p14:creationId xmlns:p14="http://schemas.microsoft.com/office/powerpoint/2010/main" val="72599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Tax Credits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22</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05" y="1248404"/>
            <a:ext cx="11069011" cy="4210810"/>
          </a:xfrm>
          <a:prstGeom prst="rect">
            <a:avLst/>
          </a:prstGeom>
        </p:spPr>
      </p:pic>
    </p:spTree>
    <p:extLst>
      <p:ext uri="{BB962C8B-B14F-4D97-AF65-F5344CB8AC3E}">
        <p14:creationId xmlns:p14="http://schemas.microsoft.com/office/powerpoint/2010/main" val="301472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0159"/>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39744"/>
            <a:ext cx="10918792" cy="2585323"/>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Federal Tax Credits (LIHTC)</a:t>
            </a:r>
          </a:p>
          <a:p>
            <a:pPr marL="914400" lvl="1" indent="-457200">
              <a:buFont typeface="Arial" panose="020B0604020202020204" pitchFamily="34" charset="0"/>
              <a:buChar char="•"/>
            </a:pPr>
            <a:r>
              <a:rPr lang="en-US" sz="2800" dirty="0"/>
              <a:t>State tax credits</a:t>
            </a:r>
          </a:p>
          <a:p>
            <a:pPr marL="914400" lvl="1" indent="-457200">
              <a:buFont typeface="Arial" panose="020B0604020202020204" pitchFamily="34" charset="0"/>
              <a:buChar char="•"/>
            </a:pPr>
            <a:r>
              <a:rPr lang="en-US" sz="2800" dirty="0"/>
              <a:t>Grants usually applied as going-in equity.</a:t>
            </a:r>
          </a:p>
          <a:p>
            <a:pPr marL="1371600" lvl="2" indent="-457200">
              <a:buFont typeface="Arial" panose="020B0604020202020204" pitchFamily="34" charset="0"/>
              <a:buChar char="•"/>
            </a:pPr>
            <a:r>
              <a:rPr lang="en-US" sz="2800" dirty="0"/>
              <a:t>Grants are a source of funding but would not be valued as an intangible and would not be included in the estimated value of the real estate. </a:t>
            </a: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Tax Credits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23</a:t>
            </a:fld>
            <a:endParaRPr lang="en-US" sz="1600" b="1" dirty="0">
              <a:solidFill>
                <a:schemeClr val="bg1"/>
              </a:solidFill>
            </a:endParaRPr>
          </a:p>
        </p:txBody>
      </p:sp>
    </p:spTree>
    <p:extLst>
      <p:ext uri="{BB962C8B-B14F-4D97-AF65-F5344CB8AC3E}">
        <p14:creationId xmlns:p14="http://schemas.microsoft.com/office/powerpoint/2010/main" val="307854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Tax Credits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84" y="1061096"/>
            <a:ext cx="5676643" cy="4838587"/>
          </a:xfrm>
          <a:prstGeom prst="rect">
            <a:avLst/>
          </a:prstGeom>
        </p:spPr>
      </p:pic>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24</a:t>
            </a:fld>
            <a:endParaRPr lang="en-US" sz="1600" b="1" dirty="0">
              <a:solidFill>
                <a:schemeClr val="bg1"/>
              </a:solidFill>
            </a:endParaRPr>
          </a:p>
        </p:txBody>
      </p:sp>
    </p:spTree>
    <p:extLst>
      <p:ext uri="{BB962C8B-B14F-4D97-AF65-F5344CB8AC3E}">
        <p14:creationId xmlns:p14="http://schemas.microsoft.com/office/powerpoint/2010/main" val="282556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601529"/>
            <a:ext cx="10918792" cy="129266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If non-contiguous parcels, must have appraisal for each parcel.</a:t>
            </a:r>
          </a:p>
          <a:p>
            <a:pPr marL="914400" lvl="1" indent="-457200">
              <a:buFont typeface="Arial" panose="020B0604020202020204" pitchFamily="34" charset="0"/>
              <a:buChar char="•"/>
            </a:pPr>
            <a:r>
              <a:rPr lang="en-US" sz="2800" dirty="0"/>
              <a:t>If adjacent </a:t>
            </a:r>
            <a:r>
              <a:rPr lang="en-US" sz="2800" b="1" dirty="0"/>
              <a:t>and</a:t>
            </a:r>
            <a:r>
              <a:rPr lang="en-US" sz="2800" dirty="0"/>
              <a:t> being combined, need one appraisal to support single loan. </a:t>
            </a: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Property Physical Configuration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25</a:t>
            </a:fld>
            <a:endParaRPr lang="en-US" sz="1600" b="1" dirty="0">
              <a:solidFill>
                <a:schemeClr val="bg1"/>
              </a:solidFill>
            </a:endParaRPr>
          </a:p>
        </p:txBody>
      </p:sp>
    </p:spTree>
    <p:extLst>
      <p:ext uri="{BB962C8B-B14F-4D97-AF65-F5344CB8AC3E}">
        <p14:creationId xmlns:p14="http://schemas.microsoft.com/office/powerpoint/2010/main" val="130664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dirty="0">
                <a:latin typeface="Calibri"/>
                <a:cs typeface="Calibri"/>
              </a:rPr>
              <a:t>Property Physical Configuration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26</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45" y="1366708"/>
            <a:ext cx="11093452" cy="2587453"/>
          </a:xfrm>
          <a:prstGeom prst="rect">
            <a:avLst/>
          </a:prstGeom>
        </p:spPr>
      </p:pic>
    </p:spTree>
    <p:extLst>
      <p:ext uri="{BB962C8B-B14F-4D97-AF65-F5344CB8AC3E}">
        <p14:creationId xmlns:p14="http://schemas.microsoft.com/office/powerpoint/2010/main" val="210083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5103" y="445543"/>
            <a:ext cx="11248697" cy="615553"/>
          </a:xfrm>
          <a:prstGeom prst="rect">
            <a:avLst/>
          </a:prstGeom>
        </p:spPr>
        <p:txBody>
          <a:bodyPr vert="horz" wrap="square" lIns="0" tIns="0" rIns="0" bIns="0" rtlCol="0">
            <a:spAutoFit/>
          </a:bodyPr>
          <a:lstStyle/>
          <a:p>
            <a:pPr marL="16977"/>
            <a:r>
              <a:rPr lang="en-US" sz="4000" dirty="0">
                <a:latin typeface="Calibri"/>
                <a:cs typeface="Calibri"/>
              </a:rPr>
              <a:t>MFIS Information       </a:t>
            </a:r>
            <a:r>
              <a:rPr lang="en-US" sz="3600" dirty="0">
                <a:latin typeface="Calibri"/>
                <a:cs typeface="Calibri"/>
              </a:rPr>
              <a:t>(Thank You – Thank You Very Much!) </a:t>
            </a:r>
            <a:endParaRPr sz="36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27</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94" y="1130555"/>
            <a:ext cx="10234001" cy="4456893"/>
          </a:xfrm>
          <a:prstGeom prst="rect">
            <a:avLst/>
          </a:prstGeom>
        </p:spPr>
      </p:pic>
    </p:spTree>
    <p:extLst>
      <p:ext uri="{BB962C8B-B14F-4D97-AF65-F5344CB8AC3E}">
        <p14:creationId xmlns:p14="http://schemas.microsoft.com/office/powerpoint/2010/main" val="61786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90316"/>
            <a:ext cx="10918792" cy="3016210"/>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Appraiser needs historic operating information.</a:t>
            </a:r>
          </a:p>
          <a:p>
            <a:pPr marL="914400" lvl="1" indent="-457200">
              <a:buFont typeface="Arial" panose="020B0604020202020204" pitchFamily="34" charset="0"/>
              <a:buChar char="•"/>
            </a:pPr>
            <a:r>
              <a:rPr lang="en-US" sz="2800" dirty="0"/>
              <a:t>Proposed budget including income and expenses for property as if renovated</a:t>
            </a:r>
          </a:p>
          <a:p>
            <a:pPr marL="914400" lvl="1" indent="-457200">
              <a:buFont typeface="Arial" panose="020B0604020202020204" pitchFamily="34" charset="0"/>
              <a:buChar char="•"/>
            </a:pPr>
            <a:r>
              <a:rPr lang="en-US" sz="2800" dirty="0"/>
              <a:t>For market value as if unrestricted, appraiser will generate rental rates and expenses from market. (Expense Comparable are expected to be </a:t>
            </a:r>
            <a:r>
              <a:rPr lang="en-US" sz="2800" dirty="0">
                <a:effectLst>
                  <a:glow rad="127000">
                    <a:srgbClr val="FFFF00"/>
                  </a:glow>
                </a:effectLst>
                <a:highlight>
                  <a:srgbClr val="FFFF00"/>
                </a:highlight>
              </a:rPr>
              <a:t>comparable</a:t>
            </a:r>
            <a:r>
              <a:rPr lang="en-US" sz="2800" dirty="0">
                <a:highlight>
                  <a:srgbClr val="FFFF00"/>
                </a:highlight>
              </a:rPr>
              <a:t> </a:t>
            </a:r>
            <a:r>
              <a:rPr lang="en-US" sz="2800" dirty="0"/>
              <a:t>in location and physical characteristics as the subject and current.)</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MFIS Information</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28</a:t>
            </a:fld>
            <a:endParaRPr lang="en-US" sz="1600" b="1" dirty="0">
              <a:solidFill>
                <a:schemeClr val="bg1"/>
              </a:solidFill>
            </a:endParaRPr>
          </a:p>
        </p:txBody>
      </p:sp>
    </p:spTree>
    <p:extLst>
      <p:ext uri="{BB962C8B-B14F-4D97-AF65-F5344CB8AC3E}">
        <p14:creationId xmlns:p14="http://schemas.microsoft.com/office/powerpoint/2010/main" val="60733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309816"/>
            <a:ext cx="10548089" cy="4308872"/>
          </a:xfrm>
          <a:prstGeom prst="rect">
            <a:avLst/>
          </a:prstGeom>
        </p:spPr>
        <p:txBody>
          <a:bodyPr vert="horz" wrap="square" lIns="0" tIns="0" rIns="0" bIns="0" rtlCol="0">
            <a:spAutoFit/>
          </a:bodyPr>
          <a:lstStyle/>
          <a:p>
            <a:pPr lvl="1"/>
            <a:r>
              <a:rPr lang="en-US" sz="2800" dirty="0"/>
              <a:t>Required by regulation for loan making. </a:t>
            </a:r>
          </a:p>
          <a:p>
            <a:pPr marL="1371600" lvl="2" indent="-457200">
              <a:buFont typeface="Arial" panose="020B0604020202020204" pitchFamily="34" charset="0"/>
              <a:buChar char="•"/>
            </a:pPr>
            <a:r>
              <a:rPr lang="en-US" sz="2800" dirty="0"/>
              <a:t>Assessing adequacy of collateral</a:t>
            </a:r>
          </a:p>
          <a:p>
            <a:pPr marL="1828800" lvl="3" indent="-457200">
              <a:buFont typeface="Arial" panose="020B0604020202020204" pitchFamily="34" charset="0"/>
              <a:buChar char="•"/>
            </a:pPr>
            <a:r>
              <a:rPr lang="en-US" sz="2800" dirty="0"/>
              <a:t>Value to debt ratio must be 1:1 or greater.</a:t>
            </a:r>
          </a:p>
          <a:p>
            <a:pPr marL="1828800" lvl="3" indent="-457200">
              <a:buFont typeface="Arial" panose="020B0604020202020204" pitchFamily="34" charset="0"/>
              <a:buChar char="•"/>
            </a:pPr>
            <a:r>
              <a:rPr lang="en-US" sz="2800" dirty="0"/>
              <a:t>Determines equity</a:t>
            </a:r>
          </a:p>
          <a:p>
            <a:pPr marL="1371600" lvl="2" indent="-457200">
              <a:buFont typeface="Arial" panose="020B0604020202020204" pitchFamily="34" charset="0"/>
              <a:buChar char="•"/>
            </a:pPr>
            <a:r>
              <a:rPr lang="en-US" sz="2800" dirty="0"/>
              <a:t>Establishes remaining economic life (REL)</a:t>
            </a:r>
          </a:p>
          <a:p>
            <a:pPr marL="1828800" lvl="3" indent="-457200">
              <a:buFont typeface="Arial" panose="020B0604020202020204" pitchFamily="34" charset="0"/>
              <a:buChar char="•"/>
            </a:pPr>
            <a:r>
              <a:rPr lang="en-US" sz="2800" dirty="0"/>
              <a:t>Amortization term cannot be longer than reported REL.</a:t>
            </a:r>
          </a:p>
          <a:p>
            <a:pPr marL="1828800" lvl="3" indent="-457200">
              <a:buFont typeface="Arial" panose="020B0604020202020204" pitchFamily="34" charset="0"/>
              <a:buChar char="•"/>
            </a:pPr>
            <a:r>
              <a:rPr lang="en-US" sz="2800" dirty="0"/>
              <a:t>Needed both in current condition and as if renovated</a:t>
            </a:r>
          </a:p>
          <a:p>
            <a:pPr marL="1371600" lvl="2" indent="-457200">
              <a:buFont typeface="Arial" panose="020B0604020202020204" pitchFamily="34" charset="0"/>
              <a:buChar char="•"/>
            </a:pPr>
            <a:r>
              <a:rPr lang="en-US" sz="2800" dirty="0"/>
              <a:t>Report includes estimate of current market rents.</a:t>
            </a:r>
          </a:p>
          <a:p>
            <a:pPr marL="1828800" lvl="3" indent="-457200">
              <a:buFont typeface="Arial" panose="020B0604020202020204" pitchFamily="34" charset="0"/>
              <a:buChar char="•"/>
            </a:pPr>
            <a:r>
              <a:rPr lang="en-US" sz="2800" dirty="0"/>
              <a:t>Conventional Rents for Comparable Units (CRCU)</a:t>
            </a:r>
          </a:p>
          <a:p>
            <a:pPr marL="1828800" lvl="3" indent="-457200">
              <a:buFont typeface="Arial" panose="020B0604020202020204" pitchFamily="34" charset="0"/>
              <a:buChar char="•"/>
            </a:pPr>
            <a:r>
              <a:rPr lang="en-US" sz="2800" dirty="0"/>
              <a:t>Contract (Basic) Rents As Established by the Agency</a:t>
            </a:r>
          </a:p>
        </p:txBody>
      </p:sp>
      <p:sp>
        <p:nvSpPr>
          <p:cNvPr id="6" name="object 6"/>
          <p:cNvSpPr txBox="1"/>
          <p:nvPr/>
        </p:nvSpPr>
        <p:spPr>
          <a:xfrm>
            <a:off x="511208" y="445543"/>
            <a:ext cx="6785297"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Why are appraisals necessary?</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a:solidFill>
                  <a:schemeClr val="bg1"/>
                </a:solidFill>
              </a:rPr>
              <a:pPr/>
              <a:t>2</a:t>
            </a:fld>
            <a:r>
              <a:rPr lang="en-US" dirty="0">
                <a:solidFill>
                  <a:schemeClr val="bg1"/>
                </a:solidFill>
              </a:rPr>
              <a:t> </a:t>
            </a:r>
            <a:endParaRPr lang="en-US" dirty="0"/>
          </a:p>
        </p:txBody>
      </p:sp>
    </p:spTree>
    <p:extLst>
      <p:ext uri="{BB962C8B-B14F-4D97-AF65-F5344CB8AC3E}">
        <p14:creationId xmlns:p14="http://schemas.microsoft.com/office/powerpoint/2010/main" val="361036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39744"/>
            <a:ext cx="10918792" cy="1723549"/>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Restrictions can affect the value, either as restricted or unrestricted.</a:t>
            </a:r>
          </a:p>
          <a:p>
            <a:pPr marL="914400" lvl="1" indent="-457200">
              <a:buFont typeface="Arial" panose="020B0604020202020204" pitchFamily="34" charset="0"/>
              <a:buChar char="•"/>
            </a:pPr>
            <a:r>
              <a:rPr lang="en-US" sz="2800" dirty="0"/>
              <a:t>Restrictive use provisions</a:t>
            </a:r>
          </a:p>
          <a:p>
            <a:pPr marL="1371600" lvl="2" indent="-457200">
              <a:buFont typeface="Arial" panose="020B0604020202020204" pitchFamily="34" charset="0"/>
              <a:buChar char="•"/>
            </a:pPr>
            <a:r>
              <a:rPr lang="en-US" sz="2800" dirty="0"/>
              <a:t>If expired, can affect value requested.</a:t>
            </a:r>
          </a:p>
          <a:p>
            <a:pPr marL="1371600" lvl="2" indent="-457200">
              <a:buFont typeface="Arial" panose="020B0604020202020204" pitchFamily="34" charset="0"/>
              <a:buChar char="•"/>
            </a:pPr>
            <a:r>
              <a:rPr lang="en-US" sz="2800" dirty="0"/>
              <a:t>If still in place, effect on value must be considered.</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29</a:t>
            </a:fld>
            <a:endParaRPr lang="en-US" sz="1600" b="1" dirty="0">
              <a:solidFill>
                <a:schemeClr val="bg1"/>
              </a:solidFill>
            </a:endParaRPr>
          </a:p>
        </p:txBody>
      </p:sp>
    </p:spTree>
    <p:extLst>
      <p:ext uri="{BB962C8B-B14F-4D97-AF65-F5344CB8AC3E}">
        <p14:creationId xmlns:p14="http://schemas.microsoft.com/office/powerpoint/2010/main" val="2410425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396115"/>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30</a:t>
            </a:fld>
            <a:endParaRPr lang="en-US" sz="1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90" y="1061096"/>
            <a:ext cx="10058400" cy="4577137"/>
          </a:xfrm>
          <a:prstGeom prst="rect">
            <a:avLst/>
          </a:prstGeom>
        </p:spPr>
      </p:pic>
    </p:spTree>
    <p:extLst>
      <p:ext uri="{BB962C8B-B14F-4D97-AF65-F5344CB8AC3E}">
        <p14:creationId xmlns:p14="http://schemas.microsoft.com/office/powerpoint/2010/main" val="165225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52101"/>
            <a:ext cx="10918792" cy="3447098"/>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Eligibility for prepayment</a:t>
            </a:r>
          </a:p>
          <a:p>
            <a:pPr marL="1371600" lvl="2" indent="-457200">
              <a:buFont typeface="Arial" panose="020B0604020202020204" pitchFamily="34" charset="0"/>
              <a:buChar char="•"/>
            </a:pPr>
            <a:r>
              <a:rPr lang="en-US" sz="2800" dirty="0"/>
              <a:t>Affects value to be requested</a:t>
            </a:r>
          </a:p>
          <a:p>
            <a:pPr marL="1371600" lvl="2" indent="-457200">
              <a:buFont typeface="Arial" panose="020B0604020202020204" pitchFamily="34" charset="0"/>
              <a:buChar char="•"/>
            </a:pPr>
            <a:r>
              <a:rPr lang="en-US" sz="2800" dirty="0"/>
              <a:t>Loans </a:t>
            </a:r>
            <a:r>
              <a:rPr lang="en-US" sz="2800" i="1" u="sng" dirty="0"/>
              <a:t>with </a:t>
            </a:r>
            <a:r>
              <a:rPr lang="en-US" sz="2800" dirty="0"/>
              <a:t>prepayment prohibitions include:</a:t>
            </a:r>
          </a:p>
          <a:p>
            <a:pPr marL="1828800" lvl="3" indent="-457200">
              <a:buFont typeface="Arial" panose="020B0604020202020204" pitchFamily="34" charset="0"/>
              <a:buChar char="•"/>
            </a:pPr>
            <a:r>
              <a:rPr lang="en-US" sz="2800" dirty="0"/>
              <a:t>Initial 515 loan made on or after December 15, 1989</a:t>
            </a:r>
          </a:p>
          <a:p>
            <a:pPr marL="1828800" lvl="3" indent="-457200">
              <a:buFont typeface="Arial" panose="020B0604020202020204" pitchFamily="34" charset="0"/>
              <a:buChar char="•"/>
            </a:pPr>
            <a:r>
              <a:rPr lang="en-US" sz="2800" dirty="0"/>
              <a:t>Subsequent loans made on or after December 15, 1989, for additional rental units</a:t>
            </a:r>
          </a:p>
          <a:p>
            <a:pPr marL="1828800" lvl="3" indent="-457200">
              <a:buFont typeface="Arial" panose="020B0604020202020204" pitchFamily="34" charset="0"/>
              <a:buChar char="•"/>
            </a:pPr>
            <a:endParaRPr lang="en-US" sz="2800" dirty="0"/>
          </a:p>
          <a:p>
            <a:pPr marL="1828800" lvl="3" indent="-457200">
              <a:buFont typeface="Arial" panose="020B0604020202020204" pitchFamily="34" charset="0"/>
              <a:buChar char="•"/>
            </a:pPr>
            <a:r>
              <a:rPr lang="en-US" sz="2800" dirty="0"/>
              <a:t>Questions – Contact your Multifamily Specialist</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31</a:t>
            </a:fld>
            <a:endParaRPr lang="en-US" sz="1600" b="1" dirty="0">
              <a:solidFill>
                <a:schemeClr val="bg1"/>
              </a:solidFill>
            </a:endParaRPr>
          </a:p>
        </p:txBody>
      </p:sp>
    </p:spTree>
    <p:extLst>
      <p:ext uri="{BB962C8B-B14F-4D97-AF65-F5344CB8AC3E}">
        <p14:creationId xmlns:p14="http://schemas.microsoft.com/office/powerpoint/2010/main" val="324701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16174"/>
            <a:ext cx="10918792" cy="430887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Eligibility for prepayment</a:t>
            </a:r>
          </a:p>
          <a:p>
            <a:pPr marL="1371600" lvl="2" indent="-457200">
              <a:buFont typeface="Arial" panose="020B0604020202020204" pitchFamily="34" charset="0"/>
              <a:buChar char="•"/>
            </a:pPr>
            <a:r>
              <a:rPr lang="en-US" sz="2800" dirty="0"/>
              <a:t>Loans </a:t>
            </a:r>
            <a:r>
              <a:rPr lang="en-US" sz="2800" i="1" u="sng" dirty="0"/>
              <a:t>without</a:t>
            </a:r>
            <a:r>
              <a:rPr lang="en-US" sz="2800" dirty="0"/>
              <a:t> prepayment prohibitions but with restrictive-use provisions include:</a:t>
            </a:r>
          </a:p>
          <a:p>
            <a:pPr marL="1828800" lvl="3" indent="-457200">
              <a:buFont typeface="Arial" panose="020B0604020202020204" pitchFamily="34" charset="0"/>
              <a:buChar char="•"/>
            </a:pPr>
            <a:r>
              <a:rPr lang="en-US" sz="2800" dirty="0"/>
              <a:t>Loans made after December 21, 1979, but prior to December 15, 1989,</a:t>
            </a:r>
          </a:p>
          <a:p>
            <a:pPr marL="1828800" lvl="3" indent="-457200">
              <a:buFont typeface="Arial" panose="020B0604020202020204" pitchFamily="34" charset="0"/>
              <a:buChar char="•"/>
            </a:pPr>
            <a:r>
              <a:rPr lang="en-US" sz="2800" dirty="0"/>
              <a:t>Subsequent loans made on or after December 15, 1989, for purposes other than additional rental units,</a:t>
            </a:r>
          </a:p>
          <a:p>
            <a:pPr marL="1828800" lvl="3" indent="-457200">
              <a:buFont typeface="Arial" panose="020B0604020202020204" pitchFamily="34" charset="0"/>
              <a:buChar char="•"/>
            </a:pPr>
            <a:r>
              <a:rPr lang="en-US" sz="2800" dirty="0"/>
              <a:t>Loans subsequently restricted by servicing actions including transfers.</a:t>
            </a:r>
          </a:p>
          <a:p>
            <a:pPr marL="1828800" lvl="3"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32</a:t>
            </a:fld>
            <a:endParaRPr lang="en-US" sz="1600" b="1" dirty="0">
              <a:solidFill>
                <a:schemeClr val="bg1"/>
              </a:solidFill>
            </a:endParaRPr>
          </a:p>
        </p:txBody>
      </p:sp>
    </p:spTree>
    <p:extLst>
      <p:ext uri="{BB962C8B-B14F-4D97-AF65-F5344CB8AC3E}">
        <p14:creationId xmlns:p14="http://schemas.microsoft.com/office/powerpoint/2010/main" val="220771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77959"/>
            <a:ext cx="10918792" cy="3877985"/>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Eligibility for prepayment</a:t>
            </a:r>
          </a:p>
          <a:p>
            <a:pPr marL="1371600" lvl="2" indent="-457200">
              <a:buFont typeface="Arial" panose="020B0604020202020204" pitchFamily="34" charset="0"/>
              <a:buChar char="•"/>
            </a:pPr>
            <a:r>
              <a:rPr lang="en-US" sz="2800" dirty="0"/>
              <a:t>Loans made on or before December 21, 1979, or</a:t>
            </a:r>
          </a:p>
          <a:p>
            <a:pPr marL="1371600" lvl="2" indent="-457200">
              <a:buFont typeface="Arial" panose="020B0604020202020204" pitchFamily="34" charset="0"/>
              <a:buChar char="•"/>
            </a:pPr>
            <a:r>
              <a:rPr lang="en-US" sz="2800" dirty="0"/>
              <a:t>If restrictive-use provisions have expired, may be eligible</a:t>
            </a:r>
          </a:p>
          <a:p>
            <a:pPr marL="1371600" lvl="2"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See 3560.652 for requirements</a:t>
            </a:r>
          </a:p>
          <a:p>
            <a:pPr lvl="2"/>
            <a:endParaRPr lang="en-US" sz="2800" dirty="0"/>
          </a:p>
          <a:p>
            <a:pPr marL="1371600" lvl="2" indent="-457200">
              <a:buFont typeface="Arial" panose="020B0604020202020204" pitchFamily="34" charset="0"/>
              <a:buChar char="•"/>
            </a:pPr>
            <a:endParaRPr lang="en-US" sz="2800" dirty="0"/>
          </a:p>
          <a:p>
            <a:pPr lvl="2"/>
            <a:endParaRPr lang="en-US" sz="2800" dirty="0"/>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33</a:t>
            </a:fld>
            <a:endParaRPr lang="en-US" sz="1600" b="1" dirty="0">
              <a:solidFill>
                <a:schemeClr val="bg1"/>
              </a:solidFill>
            </a:endParaRPr>
          </a:p>
        </p:txBody>
      </p:sp>
    </p:spTree>
    <p:extLst>
      <p:ext uri="{BB962C8B-B14F-4D97-AF65-F5344CB8AC3E}">
        <p14:creationId xmlns:p14="http://schemas.microsoft.com/office/powerpoint/2010/main" val="868141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28534"/>
            <a:ext cx="10918792" cy="3877985"/>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Restrictive Use Covenants (RUCs)</a:t>
            </a:r>
          </a:p>
          <a:p>
            <a:pPr marL="1371600" lvl="2" indent="-457200">
              <a:buFont typeface="Arial" panose="020B0604020202020204" pitchFamily="34" charset="0"/>
              <a:buChar char="•"/>
            </a:pPr>
            <a:r>
              <a:rPr lang="en-US" sz="2800" dirty="0"/>
              <a:t>Run with the land</a:t>
            </a:r>
          </a:p>
          <a:p>
            <a:pPr marL="1371600" lvl="2" indent="-457200">
              <a:buFont typeface="Arial" panose="020B0604020202020204" pitchFamily="34" charset="0"/>
              <a:buChar char="•"/>
            </a:pPr>
            <a:r>
              <a:rPr lang="en-US" sz="2800" dirty="0"/>
              <a:t>Can be revised or removed as legally allowed</a:t>
            </a:r>
          </a:p>
          <a:p>
            <a:pPr marL="1371600" lvl="2" indent="-457200">
              <a:buFont typeface="Arial" panose="020B0604020202020204" pitchFamily="34" charset="0"/>
              <a:buChar char="•"/>
            </a:pPr>
            <a:r>
              <a:rPr lang="en-US" sz="2800" dirty="0"/>
              <a:t>Must be considered if there is an effect on value</a:t>
            </a:r>
          </a:p>
          <a:p>
            <a:pPr marL="1371600" lvl="2" indent="-457200">
              <a:buFont typeface="Arial" panose="020B0604020202020204" pitchFamily="34" charset="0"/>
              <a:buChar char="•"/>
            </a:pPr>
            <a:endParaRPr lang="en-US" sz="2800" dirty="0"/>
          </a:p>
          <a:p>
            <a:pPr lvl="2"/>
            <a:endParaRPr lang="en-US" sz="2800" dirty="0"/>
          </a:p>
          <a:p>
            <a:pPr marL="1371600" lvl="2" indent="-457200">
              <a:buFont typeface="Arial" panose="020B0604020202020204" pitchFamily="34" charset="0"/>
              <a:buChar char="•"/>
            </a:pPr>
            <a:endParaRPr lang="en-US" sz="2800" dirty="0"/>
          </a:p>
          <a:p>
            <a:pPr lvl="2"/>
            <a:endParaRPr lang="en-US" sz="2800" dirty="0"/>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34</a:t>
            </a:fld>
            <a:endParaRPr lang="en-US" sz="1600" b="1" dirty="0">
              <a:solidFill>
                <a:schemeClr val="bg1"/>
              </a:solidFill>
            </a:endParaRPr>
          </a:p>
        </p:txBody>
      </p:sp>
    </p:spTree>
    <p:extLst>
      <p:ext uri="{BB962C8B-B14F-4D97-AF65-F5344CB8AC3E}">
        <p14:creationId xmlns:p14="http://schemas.microsoft.com/office/powerpoint/2010/main" val="2570768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39744"/>
            <a:ext cx="10918792" cy="3016210"/>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Land Use Restriction Agreement (LURA)</a:t>
            </a:r>
          </a:p>
          <a:p>
            <a:pPr marL="914400" lvl="1" indent="-457200">
              <a:buFont typeface="Arial" panose="020B0604020202020204" pitchFamily="34" charset="0"/>
              <a:buChar char="•"/>
            </a:pPr>
            <a:r>
              <a:rPr lang="en-US" sz="2800" dirty="0"/>
              <a:t>HUD Contract (HAP/Section 8) – Project Based Rental Assistance</a:t>
            </a:r>
          </a:p>
          <a:p>
            <a:pPr marL="914400" lvl="1" indent="-457200">
              <a:buFont typeface="Arial" panose="020B0604020202020204" pitchFamily="34" charset="0"/>
              <a:buChar char="•"/>
            </a:pPr>
            <a:r>
              <a:rPr lang="en-US" sz="2800" dirty="0"/>
              <a:t>USDA Rental Assistance and number of units</a:t>
            </a:r>
          </a:p>
          <a:p>
            <a:pPr lvl="2"/>
            <a:endParaRPr lang="en-US" sz="2800" dirty="0"/>
          </a:p>
          <a:p>
            <a:pPr marL="1371600" lvl="2" indent="-457200">
              <a:buFont typeface="Arial" panose="020B0604020202020204" pitchFamily="34" charset="0"/>
              <a:buChar char="•"/>
            </a:pPr>
            <a:endParaRPr lang="en-US" sz="2800" dirty="0"/>
          </a:p>
          <a:p>
            <a:pPr lvl="2"/>
            <a:endParaRPr lang="en-US" sz="2800" dirty="0"/>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Use Restrictions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35</a:t>
            </a:fld>
            <a:endParaRPr lang="en-US" sz="1600" b="1" dirty="0">
              <a:solidFill>
                <a:schemeClr val="bg1"/>
              </a:solidFill>
            </a:endParaRPr>
          </a:p>
        </p:txBody>
      </p:sp>
    </p:spTree>
    <p:extLst>
      <p:ext uri="{BB962C8B-B14F-4D97-AF65-F5344CB8AC3E}">
        <p14:creationId xmlns:p14="http://schemas.microsoft.com/office/powerpoint/2010/main" val="1566356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Summary (expandable if necessary)</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36</a:t>
            </a:fld>
            <a:endParaRPr lang="en-US" sz="1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53" y="1371600"/>
            <a:ext cx="10921637" cy="2829697"/>
          </a:xfrm>
          <a:prstGeom prst="rect">
            <a:avLst/>
          </a:prstGeom>
        </p:spPr>
      </p:pic>
    </p:spTree>
    <p:extLst>
      <p:ext uri="{BB962C8B-B14F-4D97-AF65-F5344CB8AC3E}">
        <p14:creationId xmlns:p14="http://schemas.microsoft.com/office/powerpoint/2010/main" val="137248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65602"/>
            <a:ext cx="10918792" cy="3877985"/>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Is loan to be assumed?</a:t>
            </a:r>
          </a:p>
          <a:p>
            <a:pPr marL="1371600" lvl="2" indent="-457200">
              <a:buFont typeface="Arial" panose="020B0604020202020204" pitchFamily="34" charset="0"/>
              <a:buChar char="•"/>
            </a:pPr>
            <a:r>
              <a:rPr lang="en-US" sz="2800" dirty="0"/>
              <a:t>New rates and terms</a:t>
            </a:r>
          </a:p>
          <a:p>
            <a:pPr marL="1828800" lvl="3" indent="-457200">
              <a:buFont typeface="Arial" panose="020B0604020202020204" pitchFamily="34" charset="0"/>
              <a:buChar char="•"/>
            </a:pPr>
            <a:r>
              <a:rPr lang="en-US" sz="2800" dirty="0"/>
              <a:t>Need amount assumed (combined if combined – separate if separate)</a:t>
            </a:r>
          </a:p>
          <a:p>
            <a:pPr marL="1828800" lvl="3" indent="-457200">
              <a:buFont typeface="Arial" panose="020B0604020202020204" pitchFamily="34" charset="0"/>
              <a:buChar char="•"/>
            </a:pPr>
            <a:r>
              <a:rPr lang="en-US" sz="2800" dirty="0"/>
              <a:t>Proposed USDA Note Rate</a:t>
            </a:r>
          </a:p>
          <a:p>
            <a:pPr marL="1828800" lvl="3" indent="-457200">
              <a:buFont typeface="Arial" panose="020B0604020202020204" pitchFamily="34" charset="0"/>
              <a:buChar char="•"/>
            </a:pPr>
            <a:r>
              <a:rPr lang="en-US" sz="2800" dirty="0"/>
              <a:t>USDA subsidy rate</a:t>
            </a:r>
          </a:p>
          <a:p>
            <a:pPr marL="1828800" lvl="3" indent="-457200">
              <a:buFont typeface="Arial" panose="020B0604020202020204" pitchFamily="34" charset="0"/>
              <a:buChar char="•"/>
            </a:pPr>
            <a:r>
              <a:rPr lang="en-US" sz="2800" dirty="0"/>
              <a:t>Term in years</a:t>
            </a:r>
          </a:p>
          <a:p>
            <a:pPr marL="1828800" lvl="3" indent="-457200">
              <a:buFont typeface="Arial" panose="020B0604020202020204" pitchFamily="34" charset="0"/>
              <a:buChar char="•"/>
            </a:pPr>
            <a:r>
              <a:rPr lang="en-US" sz="2800" dirty="0"/>
              <a:t>Amortization period in years</a:t>
            </a:r>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Summary</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37</a:t>
            </a:fld>
            <a:endParaRPr lang="en-US" sz="1600" b="1" dirty="0">
              <a:solidFill>
                <a:schemeClr val="bg1"/>
              </a:solidFill>
            </a:endParaRPr>
          </a:p>
        </p:txBody>
      </p:sp>
    </p:spTree>
    <p:extLst>
      <p:ext uri="{BB962C8B-B14F-4D97-AF65-F5344CB8AC3E}">
        <p14:creationId xmlns:p14="http://schemas.microsoft.com/office/powerpoint/2010/main" val="46834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06638"/>
            <a:ext cx="10819938" cy="430887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Is loan to be assumed?</a:t>
            </a:r>
          </a:p>
          <a:p>
            <a:pPr marL="1371600" lvl="2" indent="-457200">
              <a:buFont typeface="Arial" panose="020B0604020202020204" pitchFamily="34" charset="0"/>
              <a:buChar char="•"/>
            </a:pPr>
            <a:r>
              <a:rPr lang="en-US" sz="2800" dirty="0"/>
              <a:t>Same rates and terms</a:t>
            </a:r>
          </a:p>
          <a:p>
            <a:pPr marL="1828800" lvl="3" indent="-457200">
              <a:buFont typeface="Arial" panose="020B0604020202020204" pitchFamily="34" charset="0"/>
              <a:buChar char="•"/>
            </a:pPr>
            <a:r>
              <a:rPr lang="en-US" sz="2800" dirty="0"/>
              <a:t>Amount assumed</a:t>
            </a:r>
          </a:p>
          <a:p>
            <a:pPr marL="1828800" lvl="3" indent="-457200">
              <a:buFont typeface="Arial" panose="020B0604020202020204" pitchFamily="34" charset="0"/>
              <a:buChar char="•"/>
            </a:pPr>
            <a:r>
              <a:rPr lang="en-US" sz="2800" dirty="0"/>
              <a:t>Existing USDA Note Rate</a:t>
            </a:r>
          </a:p>
          <a:p>
            <a:pPr marL="1828800" lvl="3" indent="-457200">
              <a:buFont typeface="Arial" panose="020B0604020202020204" pitchFamily="34" charset="0"/>
              <a:buChar char="•"/>
            </a:pPr>
            <a:r>
              <a:rPr lang="en-US" sz="2800" dirty="0"/>
              <a:t>Existing subsidy rate</a:t>
            </a:r>
          </a:p>
          <a:p>
            <a:pPr marL="1828800" lvl="3" indent="-457200">
              <a:buFont typeface="Arial" panose="020B0604020202020204" pitchFamily="34" charset="0"/>
              <a:buChar char="•"/>
            </a:pPr>
            <a:r>
              <a:rPr lang="en-US" sz="2800" dirty="0"/>
              <a:t>Original term in years</a:t>
            </a:r>
          </a:p>
          <a:p>
            <a:pPr marL="1828800" lvl="3" indent="-457200">
              <a:buFont typeface="Arial" panose="020B0604020202020204" pitchFamily="34" charset="0"/>
              <a:buChar char="•"/>
            </a:pPr>
            <a:r>
              <a:rPr lang="en-US" sz="2800" dirty="0"/>
              <a:t>Original amortization period</a:t>
            </a:r>
          </a:p>
          <a:p>
            <a:pPr marL="1828800" lvl="3" indent="-457200">
              <a:buFont typeface="Arial" panose="020B0604020202020204" pitchFamily="34" charset="0"/>
              <a:buChar char="•"/>
            </a:pPr>
            <a:r>
              <a:rPr lang="en-US" sz="2800" dirty="0"/>
              <a:t>Date of original loan</a:t>
            </a:r>
          </a:p>
          <a:p>
            <a:pPr marL="1828800" lvl="3" indent="-457200">
              <a:buFont typeface="Arial" panose="020B0604020202020204" pitchFamily="34" charset="0"/>
              <a:buChar char="•"/>
            </a:pPr>
            <a:r>
              <a:rPr lang="en-US" sz="2800" dirty="0"/>
              <a:t>Maturity date</a:t>
            </a:r>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Summary </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38</a:t>
            </a:fld>
            <a:endParaRPr lang="en-US" sz="1600" b="1" dirty="0">
              <a:solidFill>
                <a:schemeClr val="bg1"/>
              </a:solidFill>
            </a:endParaRPr>
          </a:p>
        </p:txBody>
      </p:sp>
    </p:spTree>
    <p:extLst>
      <p:ext uri="{BB962C8B-B14F-4D97-AF65-F5344CB8AC3E}">
        <p14:creationId xmlns:p14="http://schemas.microsoft.com/office/powerpoint/2010/main" val="402745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22422" y="1309816"/>
            <a:ext cx="11343502" cy="4308872"/>
          </a:xfrm>
          <a:prstGeom prst="rect">
            <a:avLst/>
          </a:prstGeom>
        </p:spPr>
        <p:txBody>
          <a:bodyPr vert="horz" wrap="square" lIns="0" tIns="0" rIns="0" bIns="0" rtlCol="0">
            <a:spAutoFit/>
          </a:bodyPr>
          <a:lstStyle/>
          <a:p>
            <a:pPr lvl="1"/>
            <a:r>
              <a:rPr lang="en-US" sz="2800" dirty="0"/>
              <a:t>Regulated by FIRREA and </a:t>
            </a:r>
            <a:r>
              <a:rPr lang="en-US" sz="2800" i="1" dirty="0"/>
              <a:t>USPAP (Uniform Standards of Professional Appraisal Practice)</a:t>
            </a:r>
          </a:p>
          <a:p>
            <a:pPr marL="1828800" lvl="3" indent="-457200">
              <a:buFont typeface="Arial" panose="020B0604020202020204" pitchFamily="34" charset="0"/>
              <a:buChar char="•"/>
            </a:pPr>
            <a:r>
              <a:rPr lang="en-US" sz="2800" dirty="0"/>
              <a:t>An opinion of the value of a property</a:t>
            </a:r>
          </a:p>
          <a:p>
            <a:pPr marL="1828800" lvl="3" indent="-457200">
              <a:buFont typeface="Arial" panose="020B0604020202020204" pitchFamily="34" charset="0"/>
              <a:buChar char="•"/>
            </a:pPr>
            <a:r>
              <a:rPr lang="en-US" sz="2800" dirty="0"/>
              <a:t>May include a separate opinion of value of the intangible assets.</a:t>
            </a:r>
          </a:p>
          <a:p>
            <a:pPr marL="1828800" lvl="3" indent="-457200">
              <a:buFont typeface="Arial" panose="020B0604020202020204" pitchFamily="34" charset="0"/>
              <a:buChar char="•"/>
            </a:pPr>
            <a:r>
              <a:rPr lang="en-US" sz="2800" dirty="0"/>
              <a:t>Highest and best use analysis required for each project</a:t>
            </a:r>
          </a:p>
          <a:p>
            <a:pPr marL="1828800" lvl="3" indent="-457200">
              <a:buFont typeface="Arial" panose="020B0604020202020204" pitchFamily="34" charset="0"/>
              <a:buChar char="•"/>
            </a:pPr>
            <a:r>
              <a:rPr lang="en-US" sz="2800" dirty="0"/>
              <a:t>Three approaches to value depending on status of property</a:t>
            </a:r>
          </a:p>
          <a:p>
            <a:pPr marL="2286000" lvl="4" indent="-457200">
              <a:buFont typeface="Arial" panose="020B0604020202020204" pitchFamily="34" charset="0"/>
              <a:buChar char="•"/>
            </a:pPr>
            <a:r>
              <a:rPr lang="en-US" sz="2800" dirty="0"/>
              <a:t>Cost approach</a:t>
            </a:r>
          </a:p>
          <a:p>
            <a:pPr marL="2286000" lvl="4" indent="-457200">
              <a:buFont typeface="Arial" panose="020B0604020202020204" pitchFamily="34" charset="0"/>
              <a:buChar char="•"/>
            </a:pPr>
            <a:r>
              <a:rPr lang="en-US" sz="2800" dirty="0"/>
              <a:t>Sales comparison approach</a:t>
            </a:r>
          </a:p>
          <a:p>
            <a:pPr marL="2286000" lvl="4" indent="-457200">
              <a:buFont typeface="Arial" panose="020B0604020202020204" pitchFamily="34" charset="0"/>
              <a:buChar char="•"/>
            </a:pPr>
            <a:r>
              <a:rPr lang="en-US" sz="2800" dirty="0"/>
              <a:t>Income capitalization approach</a:t>
            </a:r>
          </a:p>
          <a:p>
            <a:pPr marL="1828800" lvl="3" indent="-457200">
              <a:buFont typeface="Arial" panose="020B0604020202020204" pitchFamily="34" charset="0"/>
              <a:buChar char="•"/>
            </a:pPr>
            <a:r>
              <a:rPr lang="en-US" sz="2800" dirty="0"/>
              <a:t>Reconciliation of value</a:t>
            </a:r>
          </a:p>
        </p:txBody>
      </p:sp>
      <p:sp>
        <p:nvSpPr>
          <p:cNvPr id="6" name="object 6"/>
          <p:cNvSpPr txBox="1"/>
          <p:nvPr/>
        </p:nvSpPr>
        <p:spPr>
          <a:xfrm>
            <a:off x="511208" y="445543"/>
            <a:ext cx="10387451"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What are the basic components of an appraisal?</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3</a:t>
            </a:fld>
            <a:endParaRPr lang="en-US" sz="1600" b="1" dirty="0">
              <a:solidFill>
                <a:schemeClr val="bg1"/>
              </a:solidFill>
            </a:endParaRPr>
          </a:p>
        </p:txBody>
      </p:sp>
    </p:spTree>
    <p:extLst>
      <p:ext uri="{BB962C8B-B14F-4D97-AF65-F5344CB8AC3E}">
        <p14:creationId xmlns:p14="http://schemas.microsoft.com/office/powerpoint/2010/main" val="225904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506638"/>
            <a:ext cx="10819938" cy="430887"/>
          </a:xfrm>
          <a:prstGeom prst="rect">
            <a:avLst/>
          </a:prstGeom>
        </p:spPr>
        <p:txBody>
          <a:bodyPr vert="horz" wrap="square" lIns="0" tIns="0" rIns="0" bIns="0" rtlCol="0">
            <a:spAutoFit/>
          </a:bodyPr>
          <a:lstStyle/>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Summary (expandable if necessary)</a:t>
            </a:r>
            <a:endParaRPr sz="4000" dirty="0">
              <a:latin typeface="Calibri"/>
              <a:cs typeface="Calibri"/>
            </a:endParaRPr>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39</a:t>
            </a:fld>
            <a:endParaRPr lang="en-US" sz="1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01" y="1283265"/>
            <a:ext cx="10904595" cy="4304183"/>
          </a:xfrm>
          <a:prstGeom prst="rect">
            <a:avLst/>
          </a:prstGeom>
        </p:spPr>
      </p:pic>
    </p:spTree>
    <p:extLst>
      <p:ext uri="{BB962C8B-B14F-4D97-AF65-F5344CB8AC3E}">
        <p14:creationId xmlns:p14="http://schemas.microsoft.com/office/powerpoint/2010/main" val="500208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52248" y="1387063"/>
            <a:ext cx="11177752" cy="1292662"/>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Are any loans being debt deferred?</a:t>
            </a:r>
          </a:p>
          <a:p>
            <a:pPr marL="1371600" lvl="2" indent="-457200">
              <a:buFont typeface="Arial" panose="020B0604020202020204" pitchFamily="34" charset="0"/>
              <a:buChar char="•"/>
            </a:pPr>
            <a:r>
              <a:rPr lang="en-US" sz="2800" dirty="0"/>
              <a:t>Loan deferral period?</a:t>
            </a:r>
          </a:p>
          <a:p>
            <a:pPr lvl="2"/>
            <a:r>
              <a:rPr lang="en-US" sz="2800" dirty="0"/>
              <a:t>(NOTE: Interest Credit Subsidy should be requested on deferred loans.</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Summary (expandable if necessary)</a:t>
            </a:r>
            <a:endParaRPr sz="4000" dirty="0">
              <a:latin typeface="Calibri"/>
              <a:cs typeface="Calibri"/>
            </a:endParaRPr>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40</a:t>
            </a:fld>
            <a:endParaRPr lang="en-US" sz="16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03" y="3095848"/>
            <a:ext cx="10842789" cy="1735644"/>
          </a:xfrm>
          <a:prstGeom prst="rect">
            <a:avLst/>
          </a:prstGeom>
        </p:spPr>
      </p:pic>
    </p:spTree>
    <p:extLst>
      <p:ext uri="{BB962C8B-B14F-4D97-AF65-F5344CB8AC3E}">
        <p14:creationId xmlns:p14="http://schemas.microsoft.com/office/powerpoint/2010/main" val="220814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16174"/>
            <a:ext cx="10918792" cy="3447098"/>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Year property in service—determines eligibility for prepayment</a:t>
            </a:r>
          </a:p>
          <a:p>
            <a:pPr marL="914400" lvl="1" indent="-457200">
              <a:buFont typeface="Arial" panose="020B0604020202020204" pitchFamily="34" charset="0"/>
              <a:buChar char="•"/>
            </a:pPr>
            <a:r>
              <a:rPr lang="en-US" sz="2800" dirty="0"/>
              <a:t>Multiple phases?</a:t>
            </a:r>
          </a:p>
          <a:p>
            <a:pPr marL="1371600" lvl="2" indent="-457200">
              <a:buFont typeface="Arial" panose="020B0604020202020204" pitchFamily="34" charset="0"/>
              <a:buChar char="•"/>
            </a:pPr>
            <a:r>
              <a:rPr lang="en-US" sz="2800" dirty="0"/>
              <a:t>If not contiguous, </a:t>
            </a:r>
            <a:r>
              <a:rPr lang="en-US" sz="2800" b="1" dirty="0"/>
              <a:t>must</a:t>
            </a:r>
            <a:r>
              <a:rPr lang="en-US" sz="2800" dirty="0"/>
              <a:t> have separate appraisals. </a:t>
            </a:r>
          </a:p>
          <a:p>
            <a:pPr marL="1371600" lvl="2" indent="-457200">
              <a:buFont typeface="Arial" panose="020B0604020202020204" pitchFamily="34" charset="0"/>
              <a:buChar char="•"/>
            </a:pPr>
            <a:r>
              <a:rPr lang="en-US" sz="2800" dirty="0"/>
              <a:t>If physically adjacent</a:t>
            </a:r>
          </a:p>
          <a:p>
            <a:pPr marL="1828800" lvl="3" indent="-457200">
              <a:buFont typeface="Arial" panose="020B0604020202020204" pitchFamily="34" charset="0"/>
              <a:buChar char="•"/>
            </a:pPr>
            <a:r>
              <a:rPr lang="en-US" sz="2800" dirty="0"/>
              <a:t>Will loans be consolidated? Then single report.</a:t>
            </a:r>
          </a:p>
          <a:p>
            <a:pPr marL="1828800" lvl="3" indent="-457200">
              <a:buFont typeface="Arial" panose="020B0604020202020204" pitchFamily="34" charset="0"/>
              <a:buChar char="•"/>
            </a:pPr>
            <a:r>
              <a:rPr lang="en-US" sz="2800" dirty="0"/>
              <a:t>If not consolidated, are separate reports/values required?</a:t>
            </a:r>
          </a:p>
          <a:p>
            <a:pPr marL="1828800" lvl="3" indent="-457200">
              <a:buFont typeface="Arial" panose="020B0604020202020204" pitchFamily="34" charset="0"/>
              <a:buChar char="•"/>
            </a:pPr>
            <a:r>
              <a:rPr lang="en-US" sz="2800" dirty="0"/>
              <a:t>If single owner, can do one report.</a:t>
            </a:r>
          </a:p>
          <a:p>
            <a:pPr marL="1828800" lvl="3" indent="-457200">
              <a:buFont typeface="Arial" panose="020B0604020202020204" pitchFamily="34" charset="0"/>
              <a:buChar char="•"/>
            </a:pPr>
            <a:r>
              <a:rPr lang="en-US" sz="2800" dirty="0"/>
              <a:t>If different ownership, must have separate reports.</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File</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41</a:t>
            </a:fld>
            <a:endParaRPr lang="en-US" sz="1600" b="1" dirty="0">
              <a:solidFill>
                <a:schemeClr val="bg1"/>
              </a:solidFill>
            </a:endParaRPr>
          </a:p>
        </p:txBody>
      </p:sp>
    </p:spTree>
    <p:extLst>
      <p:ext uri="{BB962C8B-B14F-4D97-AF65-F5344CB8AC3E}">
        <p14:creationId xmlns:p14="http://schemas.microsoft.com/office/powerpoint/2010/main" val="361245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16174"/>
            <a:ext cx="10918792" cy="430887"/>
          </a:xfrm>
          <a:prstGeom prst="rect">
            <a:avLst/>
          </a:prstGeom>
        </p:spPr>
        <p:txBody>
          <a:bodyPr vert="horz" wrap="square" lIns="0" tIns="0" rIns="0" bIns="0" rtlCol="0">
            <a:spAutoFit/>
          </a:bodyPr>
          <a:lstStyle/>
          <a:p>
            <a:pPr marL="914400" lvl="1"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File</a:t>
            </a:r>
            <a:endParaRPr sz="4000" dirty="0">
              <a:latin typeface="Calibri"/>
              <a:cs typeface="Calibri"/>
            </a:endParaRPr>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42</a:t>
            </a:fld>
            <a:endParaRPr lang="en-US" sz="16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63" y="1416174"/>
            <a:ext cx="11145557" cy="2599772"/>
          </a:xfrm>
          <a:prstGeom prst="rect">
            <a:avLst/>
          </a:prstGeom>
        </p:spPr>
      </p:pic>
    </p:spTree>
    <p:extLst>
      <p:ext uri="{BB962C8B-B14F-4D97-AF65-F5344CB8AC3E}">
        <p14:creationId xmlns:p14="http://schemas.microsoft.com/office/powerpoint/2010/main" val="1776461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16174"/>
            <a:ext cx="10918792" cy="430887"/>
          </a:xfrm>
          <a:prstGeom prst="rect">
            <a:avLst/>
          </a:prstGeom>
        </p:spPr>
        <p:txBody>
          <a:bodyPr vert="horz" wrap="square" lIns="0" tIns="0" rIns="0" bIns="0" rtlCol="0">
            <a:spAutoFit/>
          </a:bodyPr>
          <a:lstStyle/>
          <a:p>
            <a:pPr marL="914400" lvl="1"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File</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43</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32" y="1214043"/>
            <a:ext cx="10499903" cy="4242191"/>
          </a:xfrm>
          <a:prstGeom prst="rect">
            <a:avLst/>
          </a:prstGeom>
        </p:spPr>
      </p:pic>
    </p:spTree>
    <p:extLst>
      <p:ext uri="{BB962C8B-B14F-4D97-AF65-F5344CB8AC3E}">
        <p14:creationId xmlns:p14="http://schemas.microsoft.com/office/powerpoint/2010/main" val="249959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65602"/>
            <a:ext cx="10918792" cy="1723549"/>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same owner, three choices</a:t>
            </a:r>
          </a:p>
          <a:p>
            <a:pPr marL="1828800" lvl="3" indent="-457200">
              <a:buFont typeface="Arial" panose="020B0604020202020204" pitchFamily="34" charset="0"/>
              <a:buChar char="•"/>
            </a:pPr>
            <a:r>
              <a:rPr lang="en-US" sz="2800" dirty="0"/>
              <a:t>No renovation or rehabilitation</a:t>
            </a:r>
          </a:p>
          <a:p>
            <a:pPr marL="1828800" lvl="3" indent="-457200">
              <a:buFont typeface="Arial" panose="020B0604020202020204" pitchFamily="34" charset="0"/>
              <a:buChar char="•"/>
            </a:pPr>
            <a:r>
              <a:rPr lang="en-US" sz="2800" dirty="0"/>
              <a:t>If to be renovated, as is, prior to renovation </a:t>
            </a:r>
          </a:p>
          <a:p>
            <a:pPr marL="1828800" lvl="3" indent="-457200">
              <a:buFont typeface="Arial" panose="020B0604020202020204" pitchFamily="34" charset="0"/>
              <a:buChar char="•"/>
            </a:pPr>
            <a:r>
              <a:rPr lang="en-US" sz="2800" dirty="0"/>
              <a:t>If to be renovated, as if completed, after renovation</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File</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44</a:t>
            </a:fld>
            <a:endParaRPr lang="en-US" sz="1600" b="1" dirty="0">
              <a:solidFill>
                <a:schemeClr val="bg1"/>
              </a:solidFill>
            </a:endParaRPr>
          </a:p>
        </p:txBody>
      </p:sp>
    </p:spTree>
    <p:extLst>
      <p:ext uri="{BB962C8B-B14F-4D97-AF65-F5344CB8AC3E}">
        <p14:creationId xmlns:p14="http://schemas.microsoft.com/office/powerpoint/2010/main" val="261070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USDA Loan File</a:t>
            </a:r>
            <a:endParaRPr sz="4000" dirty="0">
              <a:latin typeface="Calibri"/>
              <a:cs typeface="Calibri"/>
            </a:endParaRPr>
          </a:p>
        </p:txBody>
      </p:sp>
      <p:sp>
        <p:nvSpPr>
          <p:cNvPr id="5" name="Slide Number Placeholder 4"/>
          <p:cNvSpPr>
            <a:spLocks noGrp="1"/>
          </p:cNvSpPr>
          <p:nvPr>
            <p:ph type="sldNum" sz="quarter" idx="12"/>
          </p:nvPr>
        </p:nvSpPr>
        <p:spPr/>
        <p:txBody>
          <a:bodyPr/>
          <a:lstStyle/>
          <a:p>
            <a:fld id="{6657F70D-2148-41FA-9966-2CFD5BAB4D69}" type="slidenum">
              <a:rPr lang="en-US" sz="1600" b="1" smtClean="0">
                <a:solidFill>
                  <a:schemeClr val="bg1"/>
                </a:solidFill>
              </a:rPr>
              <a:t>45</a:t>
            </a:fld>
            <a:endParaRPr lang="en-US" sz="16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93" y="1282368"/>
            <a:ext cx="11045283" cy="4152132"/>
          </a:xfrm>
          <a:prstGeom prst="rect">
            <a:avLst/>
          </a:prstGeom>
        </p:spPr>
      </p:pic>
    </p:spTree>
    <p:extLst>
      <p:ext uri="{BB962C8B-B14F-4D97-AF65-F5344CB8AC3E}">
        <p14:creationId xmlns:p14="http://schemas.microsoft.com/office/powerpoint/2010/main" val="2885371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329675"/>
            <a:ext cx="10918792" cy="1723549"/>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so, is it located on or off farm?</a:t>
            </a:r>
          </a:p>
          <a:p>
            <a:pPr marL="1371600" lvl="2" indent="-457200">
              <a:buFont typeface="Arial" panose="020B0604020202020204" pitchFamily="34" charset="0"/>
              <a:buChar char="•"/>
            </a:pPr>
            <a:r>
              <a:rPr lang="en-US" sz="2800" dirty="0"/>
              <a:t>Are there existing waivers applicable to the property?</a:t>
            </a:r>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Farm Labor Housing</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46</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27" y="2526697"/>
            <a:ext cx="10113141" cy="2341868"/>
          </a:xfrm>
          <a:prstGeom prst="rect">
            <a:avLst/>
          </a:prstGeom>
        </p:spPr>
      </p:pic>
    </p:spTree>
    <p:extLst>
      <p:ext uri="{BB962C8B-B14F-4D97-AF65-F5344CB8AC3E}">
        <p14:creationId xmlns:p14="http://schemas.microsoft.com/office/powerpoint/2010/main" val="955133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1292662"/>
          </a:xfrm>
          <a:prstGeom prst="rect">
            <a:avLst/>
          </a:prstGeom>
        </p:spPr>
        <p:txBody>
          <a:bodyPr vert="horz" wrap="square" lIns="0" tIns="0" rIns="0" bIns="0" rtlCol="0">
            <a:spAutoFit/>
          </a:bodyPr>
          <a:lstStyle/>
          <a:p>
            <a:pPr lvl="2"/>
            <a:endParaRPr lang="en-US" sz="2800" dirty="0"/>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538 Guaranteed Rural Rental Housing</a:t>
            </a:r>
            <a:endParaRPr sz="4000" dirty="0">
              <a:latin typeface="Calibri"/>
              <a:cs typeface="Calibri"/>
            </a:endParaRPr>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47</a:t>
            </a:fld>
            <a:endParaRPr lang="en-US" sz="1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01" y="1680509"/>
            <a:ext cx="11531744" cy="1865879"/>
          </a:xfrm>
          <a:prstGeom prst="rect">
            <a:avLst/>
          </a:prstGeom>
        </p:spPr>
      </p:pic>
    </p:spTree>
    <p:extLst>
      <p:ext uri="{BB962C8B-B14F-4D97-AF65-F5344CB8AC3E}">
        <p14:creationId xmlns:p14="http://schemas.microsoft.com/office/powerpoint/2010/main" val="715660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Valuation Requests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48</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07" y="1352421"/>
            <a:ext cx="11209202" cy="3616862"/>
          </a:xfrm>
          <a:prstGeom prst="rect">
            <a:avLst/>
          </a:prstGeom>
        </p:spPr>
      </p:pic>
    </p:spTree>
    <p:extLst>
      <p:ext uri="{BB962C8B-B14F-4D97-AF65-F5344CB8AC3E}">
        <p14:creationId xmlns:p14="http://schemas.microsoft.com/office/powerpoint/2010/main" val="372465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59203"/>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183696"/>
            <a:ext cx="10548089" cy="4462760"/>
          </a:xfrm>
          <a:prstGeom prst="rect">
            <a:avLst/>
          </a:prstGeom>
        </p:spPr>
        <p:txBody>
          <a:bodyPr vert="horz" wrap="square" lIns="0" tIns="0" rIns="0" bIns="0" rtlCol="0">
            <a:spAutoFit/>
          </a:bodyPr>
          <a:lstStyle/>
          <a:p>
            <a:pPr lvl="1"/>
            <a:r>
              <a:rPr lang="en-US" sz="2800" dirty="0"/>
              <a:t>HB-1-3560, Chapter 7, Security Requirements</a:t>
            </a:r>
          </a:p>
          <a:p>
            <a:pPr marL="1371600" lvl="2" indent="-457200">
              <a:buFont typeface="Arial" panose="020B0604020202020204" pitchFamily="34" charset="0"/>
              <a:buChar char="•"/>
            </a:pPr>
            <a:r>
              <a:rPr lang="en-US" sz="2800" dirty="0"/>
              <a:t>7 CFR 3560 Subpart P</a:t>
            </a:r>
          </a:p>
          <a:p>
            <a:pPr marL="1828800" lvl="3" indent="-457200">
              <a:buFont typeface="Arial" panose="020B0604020202020204" pitchFamily="34" charset="0"/>
              <a:buChar char="•"/>
            </a:pPr>
            <a:r>
              <a:rPr lang="en-US" sz="2800" dirty="0"/>
              <a:t>Attachment 7-C: values needed</a:t>
            </a:r>
          </a:p>
          <a:p>
            <a:pPr marL="2286000" lvl="4" indent="-457200">
              <a:buFont typeface="Arial" panose="020B0604020202020204" pitchFamily="34" charset="0"/>
              <a:buChar char="•"/>
            </a:pPr>
            <a:r>
              <a:rPr lang="en-US" sz="2800" dirty="0"/>
              <a:t>Depends on specifics of loan</a:t>
            </a:r>
          </a:p>
          <a:p>
            <a:pPr marL="2286000" lvl="4" indent="-457200">
              <a:buFont typeface="Arial" panose="020B0604020202020204" pitchFamily="34" charset="0"/>
              <a:buChar char="•"/>
            </a:pPr>
            <a:r>
              <a:rPr lang="en-US" sz="2800" dirty="0"/>
              <a:t>Can be present (current) or prospective (future) value(s), if appropriate</a:t>
            </a:r>
          </a:p>
          <a:p>
            <a:pPr marL="1828800" lvl="3" indent="-457200">
              <a:buFont typeface="Arial" panose="020B0604020202020204" pitchFamily="34" charset="0"/>
              <a:buChar char="•"/>
            </a:pPr>
            <a:r>
              <a:rPr lang="en-US" sz="2800" dirty="0"/>
              <a:t>Attachment 7-F: Appraisal checklist</a:t>
            </a:r>
          </a:p>
          <a:p>
            <a:pPr marL="1828800" lvl="3" indent="-457200">
              <a:buFont typeface="Arial" panose="020B0604020202020204" pitchFamily="34" charset="0"/>
              <a:buChar char="•"/>
            </a:pPr>
            <a:r>
              <a:rPr lang="en-US" sz="2800" dirty="0"/>
              <a:t>Attachment 7-H: Interest credit calculation</a:t>
            </a:r>
          </a:p>
          <a:p>
            <a:pPr marL="1828800" lvl="3" indent="-457200">
              <a:buFont typeface="Arial" panose="020B0604020202020204" pitchFamily="34" charset="0"/>
              <a:buChar char="•"/>
            </a:pPr>
            <a:r>
              <a:rPr lang="en-US" sz="2800" dirty="0"/>
              <a:t>Attachment 7-I: Insurable value worksheet</a:t>
            </a:r>
          </a:p>
          <a:p>
            <a:pPr lvl="3"/>
            <a:endParaRPr lang="en-US" sz="1000" dirty="0"/>
          </a:p>
          <a:p>
            <a:pPr lvl="3"/>
            <a:r>
              <a:rPr lang="en-US" sz="2800" dirty="0"/>
              <a:t>Review of Appraisal is Required – RD Regional Appraisal Staff</a:t>
            </a:r>
          </a:p>
        </p:txBody>
      </p:sp>
      <p:sp>
        <p:nvSpPr>
          <p:cNvPr id="6" name="object 6"/>
          <p:cNvSpPr txBox="1"/>
          <p:nvPr/>
        </p:nvSpPr>
        <p:spPr>
          <a:xfrm>
            <a:off x="511208" y="445543"/>
            <a:ext cx="6785297"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RD Appraisal Requirements</a:t>
            </a:r>
            <a:endParaRPr sz="4000" dirty="0">
              <a:latin typeface="Calibri"/>
              <a:cs typeface="Calibri"/>
            </a:endParaRPr>
          </a:p>
        </p:txBody>
      </p:sp>
      <p:sp>
        <p:nvSpPr>
          <p:cNvPr id="7" name="Slide Number Placeholder 6"/>
          <p:cNvSpPr>
            <a:spLocks noGrp="1"/>
          </p:cNvSpPr>
          <p:nvPr>
            <p:ph type="sldNum" sz="quarter" idx="12"/>
          </p:nvPr>
        </p:nvSpPr>
        <p:spPr/>
        <p:txBody>
          <a:bodyPr/>
          <a:lstStyle/>
          <a:p>
            <a:endParaRPr lang="en-US" sz="1600" b="1" dirty="0">
              <a:solidFill>
                <a:schemeClr val="bg1"/>
              </a:solidFill>
            </a:endParaRPr>
          </a:p>
          <a:p>
            <a:fld id="{6657F70D-2148-41FA-9966-2CFD5BAB4D69}" type="slidenum">
              <a:rPr lang="en-US" sz="1600" b="1" smtClean="0">
                <a:solidFill>
                  <a:schemeClr val="bg1"/>
                </a:solidFill>
              </a:rPr>
              <a:pPr/>
              <a:t>4</a:t>
            </a:fld>
            <a:endParaRPr lang="en-US" sz="1600" b="1" dirty="0">
              <a:solidFill>
                <a:schemeClr val="bg1"/>
              </a:solidFill>
            </a:endParaRPr>
          </a:p>
          <a:p>
            <a:endParaRPr lang="en-US" sz="16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336" y="445543"/>
            <a:ext cx="3249168" cy="2438400"/>
          </a:xfrm>
          <a:prstGeom prst="rect">
            <a:avLst/>
          </a:prstGeom>
        </p:spPr>
      </p:pic>
    </p:spTree>
    <p:extLst>
      <p:ext uri="{BB962C8B-B14F-4D97-AF65-F5344CB8AC3E}">
        <p14:creationId xmlns:p14="http://schemas.microsoft.com/office/powerpoint/2010/main" val="1036472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Valuation Requests</a:t>
            </a:r>
            <a:endParaRPr sz="4000" dirty="0">
              <a:latin typeface="Calibri"/>
              <a:cs typeface="Calibri"/>
            </a:endParaRPr>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49</a:t>
            </a:fld>
            <a:endParaRPr lang="en-US" sz="16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07" y="1381943"/>
            <a:ext cx="11128717" cy="3437191"/>
          </a:xfrm>
          <a:prstGeom prst="rect">
            <a:avLst/>
          </a:prstGeom>
        </p:spPr>
      </p:pic>
    </p:spTree>
    <p:extLst>
      <p:ext uri="{BB962C8B-B14F-4D97-AF65-F5344CB8AC3E}">
        <p14:creationId xmlns:p14="http://schemas.microsoft.com/office/powerpoint/2010/main" val="1899017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974597"/>
            <a:ext cx="10523376" cy="4739759"/>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RD typically uses only two types of value</a:t>
            </a:r>
          </a:p>
          <a:p>
            <a:pPr marL="1828800" lvl="3" indent="-457200">
              <a:buFont typeface="Arial" panose="020B0604020202020204" pitchFamily="34" charset="0"/>
              <a:buChar char="•"/>
            </a:pPr>
            <a:r>
              <a:rPr lang="en-US" sz="2800" dirty="0"/>
              <a:t>Market value</a:t>
            </a:r>
          </a:p>
          <a:p>
            <a:pPr marL="1828800" lvl="3" indent="-457200">
              <a:buFont typeface="Arial" panose="020B0604020202020204" pitchFamily="34" charset="0"/>
              <a:buChar char="•"/>
            </a:pPr>
            <a:r>
              <a:rPr lang="en-US" sz="2800" dirty="0"/>
              <a:t>Market value subject to restricted rents</a:t>
            </a:r>
          </a:p>
          <a:p>
            <a:pPr marL="1371600" lvl="2" indent="-457200">
              <a:buFont typeface="Arial" panose="020B0604020202020204" pitchFamily="34" charset="0"/>
              <a:buChar char="•"/>
            </a:pPr>
            <a:r>
              <a:rPr lang="en-US" sz="2800" dirty="0"/>
              <a:t>These are current values of property in current condition</a:t>
            </a:r>
          </a:p>
          <a:p>
            <a:pPr marL="1371600" lvl="2" indent="-457200">
              <a:buFont typeface="Arial" panose="020B0604020202020204" pitchFamily="34" charset="0"/>
              <a:buChar char="•"/>
            </a:pPr>
            <a:r>
              <a:rPr lang="en-US" sz="2800" dirty="0"/>
              <a:t>Many assignments also require </a:t>
            </a:r>
            <a:r>
              <a:rPr lang="en-US" sz="2800" b="1" dirty="0"/>
              <a:t>prospective </a:t>
            </a:r>
            <a:r>
              <a:rPr lang="en-US" sz="2800" dirty="0"/>
              <a:t>values</a:t>
            </a:r>
          </a:p>
          <a:p>
            <a:pPr marL="1828800" lvl="3" indent="-457200">
              <a:buFont typeface="Arial" panose="020B0604020202020204" pitchFamily="34" charset="0"/>
              <a:buChar char="•"/>
            </a:pPr>
            <a:r>
              <a:rPr lang="en-US" sz="2800" dirty="0"/>
              <a:t>Only when value as of a future date is required</a:t>
            </a:r>
          </a:p>
          <a:p>
            <a:pPr marL="2286000" lvl="4" indent="-457200">
              <a:buFont typeface="Arial" panose="020B0604020202020204" pitchFamily="34" charset="0"/>
              <a:buChar char="•"/>
            </a:pPr>
            <a:r>
              <a:rPr lang="en-US" sz="2800" dirty="0"/>
              <a:t>New construction</a:t>
            </a:r>
          </a:p>
          <a:p>
            <a:pPr marL="2286000" lvl="4" indent="-457200">
              <a:buFont typeface="Arial" panose="020B0604020202020204" pitchFamily="34" charset="0"/>
              <a:buChar char="•"/>
            </a:pPr>
            <a:r>
              <a:rPr lang="en-US" sz="2800" dirty="0"/>
              <a:t>Rehabilitation</a:t>
            </a:r>
          </a:p>
          <a:p>
            <a:pPr marL="1828800" lvl="3" indent="-457200">
              <a:buFont typeface="Arial" panose="020B0604020202020204" pitchFamily="34" charset="0"/>
              <a:buChar char="•"/>
            </a:pPr>
            <a:r>
              <a:rPr lang="en-US" sz="2800" dirty="0"/>
              <a:t>Some instances require both prospective and current values</a:t>
            </a:r>
          </a:p>
          <a:p>
            <a:pPr marL="1828800" lvl="3" indent="-457200">
              <a:buFont typeface="Arial" panose="020B0604020202020204" pitchFamily="34" charset="0"/>
              <a:buChar char="•"/>
            </a:pPr>
            <a:endParaRPr lang="en-US" sz="2800" dirty="0"/>
          </a:p>
          <a:p>
            <a:pPr lvl="3"/>
            <a:endParaRPr lang="en-US" sz="2800" dirty="0"/>
          </a:p>
        </p:txBody>
      </p:sp>
      <p:sp>
        <p:nvSpPr>
          <p:cNvPr id="6" name="object 6"/>
          <p:cNvSpPr txBox="1"/>
          <p:nvPr/>
        </p:nvSpPr>
        <p:spPr>
          <a:xfrm>
            <a:off x="511207" y="145711"/>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50</a:t>
            </a:fld>
            <a:endParaRPr lang="en-US" sz="1600" b="1" dirty="0">
              <a:solidFill>
                <a:schemeClr val="bg1"/>
              </a:solidFill>
            </a:endParaRPr>
          </a:p>
        </p:txBody>
      </p:sp>
    </p:spTree>
    <p:extLst>
      <p:ext uri="{BB962C8B-B14F-4D97-AF65-F5344CB8AC3E}">
        <p14:creationId xmlns:p14="http://schemas.microsoft.com/office/powerpoint/2010/main" val="3184211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371600"/>
            <a:ext cx="10313312" cy="3877985"/>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Values apply to specific situations</a:t>
            </a:r>
          </a:p>
          <a:p>
            <a:pPr marL="1828800" lvl="3" indent="-457200">
              <a:buFont typeface="Arial" panose="020B0604020202020204" pitchFamily="34" charset="0"/>
              <a:buChar char="•"/>
            </a:pPr>
            <a:r>
              <a:rPr lang="en-US" sz="2800" dirty="0"/>
              <a:t>If restricted rents, could be one or more of the following:</a:t>
            </a:r>
          </a:p>
          <a:p>
            <a:pPr marL="2286000" lvl="4" indent="-457200">
              <a:buFont typeface="Arial" panose="020B0604020202020204" pitchFamily="34" charset="0"/>
              <a:buChar char="•"/>
            </a:pPr>
            <a:r>
              <a:rPr lang="en-US" sz="2800" dirty="0"/>
              <a:t>Prospective, as if construction/renovation completed</a:t>
            </a:r>
          </a:p>
          <a:p>
            <a:pPr marL="2286000" lvl="4" indent="-457200">
              <a:buFont typeface="Arial" panose="020B0604020202020204" pitchFamily="34" charset="0"/>
              <a:buChar char="•"/>
            </a:pPr>
            <a:r>
              <a:rPr lang="en-US" sz="2800" dirty="0"/>
              <a:t>In current condition, plus analysis of intangible assets</a:t>
            </a:r>
          </a:p>
          <a:p>
            <a:pPr marL="2743200" lvl="5" indent="-457200">
              <a:buFont typeface="Arial" panose="020B0604020202020204" pitchFamily="34" charset="0"/>
              <a:buChar char="•"/>
            </a:pPr>
            <a:r>
              <a:rPr lang="en-US" sz="2800" dirty="0"/>
              <a:t>Transfer</a:t>
            </a:r>
          </a:p>
          <a:p>
            <a:pPr marL="2743200" lvl="5" indent="-457200">
              <a:buFont typeface="Arial" panose="020B0604020202020204" pitchFamily="34" charset="0"/>
              <a:buChar char="•"/>
            </a:pPr>
            <a:r>
              <a:rPr lang="en-US" sz="2800" dirty="0"/>
              <a:t>Loan assumption</a:t>
            </a:r>
          </a:p>
          <a:p>
            <a:pPr marL="2743200" lvl="5" indent="-457200">
              <a:buFont typeface="Arial" panose="020B0604020202020204" pitchFamily="34" charset="0"/>
              <a:buChar char="•"/>
            </a:pPr>
            <a:r>
              <a:rPr lang="en-US" sz="2800" dirty="0"/>
              <a:t>Loan write-down</a:t>
            </a:r>
          </a:p>
          <a:p>
            <a:pPr marL="2743200" lvl="5" indent="-457200">
              <a:buFont typeface="Arial" panose="020B0604020202020204" pitchFamily="34" charset="0"/>
              <a:buChar char="•"/>
            </a:pPr>
            <a:r>
              <a:rPr lang="en-US" sz="2800" dirty="0"/>
              <a:t>Subordination</a:t>
            </a:r>
          </a:p>
          <a:p>
            <a:pPr lvl="3"/>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51</a:t>
            </a:fld>
            <a:endParaRPr lang="en-US" sz="1600" b="1" dirty="0">
              <a:solidFill>
                <a:schemeClr val="bg1"/>
              </a:solidFill>
            </a:endParaRPr>
          </a:p>
        </p:txBody>
      </p:sp>
    </p:spTree>
    <p:extLst>
      <p:ext uri="{BB962C8B-B14F-4D97-AF65-F5344CB8AC3E}">
        <p14:creationId xmlns:p14="http://schemas.microsoft.com/office/powerpoint/2010/main" val="3876128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63860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 – Attachment 7-C</a:t>
            </a:r>
            <a:endParaRPr sz="4000" dirty="0">
              <a:latin typeface="Calibri"/>
              <a:cs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96" y="1102831"/>
            <a:ext cx="5895975" cy="4819650"/>
          </a:xfrm>
          <a:prstGeom prst="rect">
            <a:avLst/>
          </a:prstGeom>
        </p:spPr>
      </p:pic>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52</a:t>
            </a:fld>
            <a:endParaRPr lang="en-US" sz="1600" b="1" dirty="0">
              <a:solidFill>
                <a:schemeClr val="bg1"/>
              </a:solidFill>
            </a:endParaRPr>
          </a:p>
        </p:txBody>
      </p:sp>
    </p:spTree>
    <p:extLst>
      <p:ext uri="{BB962C8B-B14F-4D97-AF65-F5344CB8AC3E}">
        <p14:creationId xmlns:p14="http://schemas.microsoft.com/office/powerpoint/2010/main" val="1420324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dirty="0"/>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63860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53</a:t>
            </a:fld>
            <a:endParaRPr lang="en-US" sz="1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41" y="4050"/>
            <a:ext cx="5150069" cy="6848637"/>
          </a:xfrm>
          <a:prstGeom prst="rect">
            <a:avLst/>
          </a:prstGeom>
        </p:spPr>
      </p:pic>
      <p:sp>
        <p:nvSpPr>
          <p:cNvPr id="6" name="TextBox 5"/>
          <p:cNvSpPr txBox="1"/>
          <p:nvPr/>
        </p:nvSpPr>
        <p:spPr>
          <a:xfrm>
            <a:off x="6053960" y="1713186"/>
            <a:ext cx="5749158" cy="2492990"/>
          </a:xfrm>
          <a:prstGeom prst="rect">
            <a:avLst/>
          </a:prstGeom>
          <a:noFill/>
        </p:spPr>
        <p:txBody>
          <a:bodyPr wrap="square" rtlCol="0">
            <a:spAutoFit/>
          </a:bodyPr>
          <a:lstStyle/>
          <a:p>
            <a:pPr algn="ctr"/>
            <a:r>
              <a:rPr lang="en-US" sz="2400" b="1" dirty="0">
                <a:solidFill>
                  <a:schemeClr val="tx2"/>
                </a:solidFill>
              </a:rPr>
              <a:t>This is how “Value Types” appear in the</a:t>
            </a:r>
          </a:p>
          <a:p>
            <a:pPr algn="ctr"/>
            <a:r>
              <a:rPr lang="en-US" sz="2400" b="1" dirty="0">
                <a:solidFill>
                  <a:schemeClr val="tx2"/>
                </a:solidFill>
              </a:rPr>
              <a:t>Property Information Form – Page 7.</a:t>
            </a:r>
          </a:p>
          <a:p>
            <a:pPr algn="ctr"/>
            <a:endParaRPr lang="en-US" sz="2400" b="1" dirty="0">
              <a:solidFill>
                <a:schemeClr val="tx2"/>
              </a:solidFill>
            </a:endParaRPr>
          </a:p>
          <a:p>
            <a:pPr algn="ctr"/>
            <a:r>
              <a:rPr lang="en-US" sz="2400" b="1" dirty="0">
                <a:solidFill>
                  <a:schemeClr val="tx2"/>
                </a:solidFill>
              </a:rPr>
              <a:t>Value Types are Taken Directly from</a:t>
            </a:r>
          </a:p>
          <a:p>
            <a:pPr algn="ctr"/>
            <a:r>
              <a:rPr lang="en-US" sz="2400" b="1" dirty="0">
                <a:solidFill>
                  <a:schemeClr val="tx2"/>
                </a:solidFill>
              </a:rPr>
              <a:t>HB-1-3560, Chapter 7, Attachment 7-C</a:t>
            </a:r>
          </a:p>
          <a:p>
            <a:endParaRPr lang="en-US" dirty="0"/>
          </a:p>
          <a:p>
            <a:endParaRPr lang="en-US" dirty="0"/>
          </a:p>
        </p:txBody>
      </p:sp>
    </p:spTree>
    <p:extLst>
      <p:ext uri="{BB962C8B-B14F-4D97-AF65-F5344CB8AC3E}">
        <p14:creationId xmlns:p14="http://schemas.microsoft.com/office/powerpoint/2010/main" val="1341584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54</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98" y="1519878"/>
            <a:ext cx="10898493" cy="1952368"/>
          </a:xfrm>
          <a:prstGeom prst="rect">
            <a:avLst/>
          </a:prstGeom>
        </p:spPr>
      </p:pic>
    </p:spTree>
    <p:extLst>
      <p:ext uri="{BB962C8B-B14F-4D97-AF65-F5344CB8AC3E}">
        <p14:creationId xmlns:p14="http://schemas.microsoft.com/office/powerpoint/2010/main" val="61375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5" name="Slide Number Placeholder 4"/>
          <p:cNvSpPr>
            <a:spLocks noGrp="1"/>
          </p:cNvSpPr>
          <p:nvPr>
            <p:ph type="sldNum" sz="quarter" idx="12"/>
          </p:nvPr>
        </p:nvSpPr>
        <p:spPr/>
        <p:txBody>
          <a:bodyPr/>
          <a:lstStyle/>
          <a:p>
            <a:fld id="{6657F70D-2148-41FA-9966-2CFD5BAB4D69}" type="slidenum">
              <a:rPr lang="en-US" sz="1600" b="1" smtClean="0">
                <a:solidFill>
                  <a:schemeClr val="bg1"/>
                </a:solidFill>
              </a:rPr>
              <a:t>55</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57" y="1421024"/>
            <a:ext cx="11121773" cy="2335430"/>
          </a:xfrm>
          <a:prstGeom prst="rect">
            <a:avLst/>
          </a:prstGeom>
        </p:spPr>
      </p:pic>
    </p:spTree>
    <p:extLst>
      <p:ext uri="{BB962C8B-B14F-4D97-AF65-F5344CB8AC3E}">
        <p14:creationId xmlns:p14="http://schemas.microsoft.com/office/powerpoint/2010/main" val="2758585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273266"/>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564763"/>
            <a:ext cx="10313312" cy="3016210"/>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Values apply to specific situations</a:t>
            </a:r>
          </a:p>
          <a:p>
            <a:pPr marL="2286000" lvl="4" indent="-457200">
              <a:buFont typeface="Arial" panose="020B0604020202020204" pitchFamily="34" charset="0"/>
              <a:buChar char="•"/>
            </a:pPr>
            <a:r>
              <a:rPr lang="en-US" sz="2800" dirty="0"/>
              <a:t>In current condition, </a:t>
            </a:r>
            <a:r>
              <a:rPr lang="en-US" sz="2800" i="1" dirty="0"/>
              <a:t>but not including analysis of intangible assets</a:t>
            </a:r>
          </a:p>
          <a:p>
            <a:pPr marL="2743200" lvl="5" indent="-457200">
              <a:buFont typeface="Arial" panose="020B0604020202020204" pitchFamily="34" charset="0"/>
              <a:buChar char="•"/>
            </a:pPr>
            <a:r>
              <a:rPr lang="en-US" sz="2800" dirty="0"/>
              <a:t>Validation of sale/market price</a:t>
            </a:r>
          </a:p>
          <a:p>
            <a:pPr marL="2743200" lvl="5" indent="-457200">
              <a:buFont typeface="Arial" panose="020B0604020202020204" pitchFamily="34" charset="0"/>
              <a:buChar char="•"/>
            </a:pPr>
            <a:r>
              <a:rPr lang="en-US" sz="2800" dirty="0"/>
              <a:t>Equity determination</a:t>
            </a:r>
          </a:p>
          <a:p>
            <a:pPr marL="2743200" lvl="5" indent="-457200">
              <a:buFont typeface="Arial" panose="020B0604020202020204" pitchFamily="34" charset="0"/>
              <a:buChar char="•"/>
            </a:pPr>
            <a:r>
              <a:rPr lang="en-US" sz="2800" dirty="0"/>
              <a:t>Acquisition of property into program</a:t>
            </a:r>
          </a:p>
          <a:p>
            <a:pPr lvl="5"/>
            <a:endParaRPr lang="en-US" sz="2800" dirty="0"/>
          </a:p>
        </p:txBody>
      </p:sp>
      <p:sp>
        <p:nvSpPr>
          <p:cNvPr id="6" name="object 6"/>
          <p:cNvSpPr txBox="1"/>
          <p:nvPr/>
        </p:nvSpPr>
        <p:spPr>
          <a:xfrm>
            <a:off x="511207" y="408472"/>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56</a:t>
            </a:fld>
            <a:endParaRPr lang="en-US" sz="1600" b="1" dirty="0">
              <a:solidFill>
                <a:schemeClr val="bg1"/>
              </a:solidFill>
            </a:endParaRPr>
          </a:p>
        </p:txBody>
      </p:sp>
    </p:spTree>
    <p:extLst>
      <p:ext uri="{BB962C8B-B14F-4D97-AF65-F5344CB8AC3E}">
        <p14:creationId xmlns:p14="http://schemas.microsoft.com/office/powerpoint/2010/main" val="1129786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1207" y="408472"/>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57</a:t>
            </a:fld>
            <a:endParaRPr lang="en-US" sz="1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14" y="1577837"/>
            <a:ext cx="10350971" cy="2498069"/>
          </a:xfrm>
          <a:prstGeom prst="rect">
            <a:avLst/>
          </a:prstGeom>
        </p:spPr>
      </p:pic>
    </p:spTree>
    <p:extLst>
      <p:ext uri="{BB962C8B-B14F-4D97-AF65-F5344CB8AC3E}">
        <p14:creationId xmlns:p14="http://schemas.microsoft.com/office/powerpoint/2010/main" val="3648345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115188"/>
            <a:ext cx="10239171" cy="3447098"/>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not analyzed under restrictive rents:</a:t>
            </a:r>
          </a:p>
          <a:p>
            <a:pPr marL="2286000" lvl="4" indent="-457200">
              <a:buFont typeface="Arial" panose="020B0604020202020204" pitchFamily="34" charset="0"/>
              <a:buChar char="•"/>
            </a:pPr>
            <a:r>
              <a:rPr lang="en-US" sz="2800" dirty="0"/>
              <a:t>Requires hypothetical condition “as if unsubsidized conventional housing”</a:t>
            </a:r>
          </a:p>
          <a:p>
            <a:pPr marL="2743200" lvl="5" indent="-457200">
              <a:buFont typeface="Arial" panose="020B0604020202020204" pitchFamily="34" charset="0"/>
              <a:buChar char="•"/>
            </a:pPr>
            <a:r>
              <a:rPr lang="en-US" sz="2800" dirty="0"/>
              <a:t>Prepayment offers</a:t>
            </a:r>
          </a:p>
          <a:p>
            <a:pPr marL="2743200" lvl="5" indent="-457200">
              <a:buFont typeface="Arial" panose="020B0604020202020204" pitchFamily="34" charset="0"/>
              <a:buChar char="•"/>
            </a:pPr>
            <a:r>
              <a:rPr lang="en-US" sz="2800" dirty="0"/>
              <a:t>Validation of sale/marketing price</a:t>
            </a:r>
          </a:p>
          <a:p>
            <a:pPr marL="2743200" lvl="5" indent="-457200">
              <a:buFont typeface="Arial" panose="020B0604020202020204" pitchFamily="34" charset="0"/>
              <a:buChar char="•"/>
            </a:pPr>
            <a:r>
              <a:rPr lang="en-US" sz="2800" dirty="0"/>
              <a:t>Equity determination</a:t>
            </a:r>
          </a:p>
          <a:p>
            <a:pPr marL="2743200" lvl="5" indent="-457200">
              <a:buFont typeface="Arial" panose="020B0604020202020204" pitchFamily="34" charset="0"/>
              <a:buChar char="•"/>
            </a:pPr>
            <a:endParaRPr lang="en-US" sz="2800" dirty="0"/>
          </a:p>
          <a:p>
            <a:pPr marL="2743200" lvl="5" indent="-457200">
              <a:buFont typeface="Arial" panose="020B0604020202020204" pitchFamily="34" charset="0"/>
              <a:buChar char="•"/>
            </a:pPr>
            <a:endParaRPr lang="en-US" sz="2800" dirty="0"/>
          </a:p>
        </p:txBody>
      </p:sp>
      <p:sp>
        <p:nvSpPr>
          <p:cNvPr id="6" name="object 6"/>
          <p:cNvSpPr txBox="1"/>
          <p:nvPr/>
        </p:nvSpPr>
        <p:spPr>
          <a:xfrm>
            <a:off x="511207" y="420829"/>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58</a:t>
            </a:fld>
            <a:endParaRPr lang="en-US" sz="1600" b="1" dirty="0">
              <a:solidFill>
                <a:schemeClr val="bg1"/>
              </a:solidFill>
            </a:endParaRPr>
          </a:p>
        </p:txBody>
      </p:sp>
    </p:spTree>
    <p:extLst>
      <p:ext uri="{BB962C8B-B14F-4D97-AF65-F5344CB8AC3E}">
        <p14:creationId xmlns:p14="http://schemas.microsoft.com/office/powerpoint/2010/main" val="234317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7416"/>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309816"/>
            <a:ext cx="10548089" cy="4739759"/>
          </a:xfrm>
          <a:prstGeom prst="rect">
            <a:avLst/>
          </a:prstGeom>
        </p:spPr>
        <p:txBody>
          <a:bodyPr vert="horz" wrap="square" lIns="0" tIns="0" rIns="0" bIns="0" rtlCol="0">
            <a:spAutoFit/>
          </a:bodyPr>
          <a:lstStyle/>
          <a:p>
            <a:pPr lvl="1"/>
            <a:endParaRPr lang="en-US" sz="2800" dirty="0"/>
          </a:p>
          <a:p>
            <a:pPr lvl="1"/>
            <a:r>
              <a:rPr lang="en-US" sz="2800" dirty="0"/>
              <a:t>Successful Results in the loan application process rely upon detailed and correct information provided by the Applicant in the RD Property Information Form.</a:t>
            </a:r>
          </a:p>
          <a:p>
            <a:pPr lvl="1"/>
            <a:endParaRPr lang="en-US" sz="2800" dirty="0"/>
          </a:p>
          <a:p>
            <a:pPr lvl="1"/>
            <a:r>
              <a:rPr lang="en-US" sz="2800" dirty="0"/>
              <a:t>The completed Property Information Form is used by the RD Multifamily Staff and RD Regional Appraiser to create an Appraisal Guidance Document (AGD) with detailed RD appraisal requirements and information specific to that property.  The Applicant provides the AGD to their 3</a:t>
            </a:r>
            <a:r>
              <a:rPr lang="en-US" sz="2800" baseline="30000" dirty="0"/>
              <a:t>rd</a:t>
            </a:r>
            <a:r>
              <a:rPr lang="en-US" sz="2800" dirty="0"/>
              <a:t> party appraiser.</a:t>
            </a:r>
          </a:p>
          <a:p>
            <a:pPr lvl="1"/>
            <a:endParaRPr lang="en-US" sz="2800" dirty="0"/>
          </a:p>
        </p:txBody>
      </p:sp>
      <p:sp>
        <p:nvSpPr>
          <p:cNvPr id="6" name="object 6"/>
          <p:cNvSpPr txBox="1"/>
          <p:nvPr/>
        </p:nvSpPr>
        <p:spPr>
          <a:xfrm>
            <a:off x="511208" y="445543"/>
            <a:ext cx="6785297"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Making life easier</a:t>
            </a:r>
            <a:endParaRPr sz="4000" dirty="0">
              <a:latin typeface="Calibri"/>
              <a:cs typeface="Calibri"/>
            </a:endParaRPr>
          </a:p>
        </p:txBody>
      </p:sp>
      <p:sp>
        <p:nvSpPr>
          <p:cNvPr id="7" name="Slide Number Placeholder 6"/>
          <p:cNvSpPr>
            <a:spLocks noGrp="1"/>
          </p:cNvSpPr>
          <p:nvPr>
            <p:ph type="sldNum" sz="quarter" idx="12"/>
          </p:nvPr>
        </p:nvSpPr>
        <p:spPr/>
        <p:txBody>
          <a:bodyPr/>
          <a:lstStyle/>
          <a:p>
            <a:endParaRPr lang="en-US" sz="1600" b="1" dirty="0">
              <a:solidFill>
                <a:schemeClr val="bg1"/>
              </a:solidFill>
            </a:endParaRPr>
          </a:p>
          <a:p>
            <a:fld id="{6657F70D-2148-41FA-9966-2CFD5BAB4D69}" type="slidenum">
              <a:rPr lang="en-US" sz="1600" b="1" smtClean="0">
                <a:solidFill>
                  <a:schemeClr val="bg1"/>
                </a:solidFill>
              </a:rPr>
              <a:pPr/>
              <a:t>5</a:t>
            </a:fld>
            <a:endParaRPr lang="en-US" sz="1600" b="1" dirty="0">
              <a:solidFill>
                <a:schemeClr val="bg1"/>
              </a:solidFill>
            </a:endParaRPr>
          </a:p>
          <a:p>
            <a:endParaRPr lang="en-US" sz="1600" dirty="0"/>
          </a:p>
        </p:txBody>
      </p:sp>
    </p:spTree>
    <p:extLst>
      <p:ext uri="{BB962C8B-B14F-4D97-AF65-F5344CB8AC3E}">
        <p14:creationId xmlns:p14="http://schemas.microsoft.com/office/powerpoint/2010/main" val="3972935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78" y="-28867"/>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a:effectLst>
            <a:outerShdw blurRad="50800" dist="50800" dir="5400000" algn="ctr" rotWithShape="0">
              <a:schemeClr val="bg1"/>
            </a:outerShdw>
          </a:effectLst>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115188"/>
            <a:ext cx="10239171"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not analyzed under restrictive rents:</a:t>
            </a:r>
          </a:p>
          <a:p>
            <a:pPr marL="2743200" lvl="5" indent="-457200">
              <a:buFont typeface="Arial" panose="020B0604020202020204" pitchFamily="34" charset="0"/>
              <a:buChar char="•"/>
            </a:pPr>
            <a:endParaRPr lang="en-US" sz="2800" dirty="0"/>
          </a:p>
        </p:txBody>
      </p:sp>
      <p:sp>
        <p:nvSpPr>
          <p:cNvPr id="6" name="object 6"/>
          <p:cNvSpPr txBox="1"/>
          <p:nvPr/>
        </p:nvSpPr>
        <p:spPr>
          <a:xfrm>
            <a:off x="511207" y="420829"/>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59</a:t>
            </a:fld>
            <a:endParaRPr lang="en-US" sz="1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07" y="1985553"/>
            <a:ext cx="10401731" cy="2763367"/>
          </a:xfrm>
          <a:prstGeom prst="rect">
            <a:avLst/>
          </a:prstGeom>
          <a:effectLst>
            <a:outerShdw blurRad="50800" dist="50800" dir="5400000" algn="ctr" rotWithShape="0">
              <a:schemeClr val="bg1"/>
            </a:outerShdw>
          </a:effectLst>
        </p:spPr>
      </p:pic>
    </p:spTree>
    <p:extLst>
      <p:ext uri="{BB962C8B-B14F-4D97-AF65-F5344CB8AC3E}">
        <p14:creationId xmlns:p14="http://schemas.microsoft.com/office/powerpoint/2010/main" val="3951601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214044"/>
            <a:ext cx="10239171" cy="2154436"/>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for sale, need to analyze </a:t>
            </a:r>
            <a:r>
              <a:rPr lang="en-US" sz="2800" b="1" dirty="0"/>
              <a:t>both </a:t>
            </a:r>
            <a:r>
              <a:rPr lang="en-US" sz="2800" dirty="0"/>
              <a:t>values:</a:t>
            </a:r>
          </a:p>
          <a:p>
            <a:pPr marL="2286000" lvl="4" indent="-457200">
              <a:buFont typeface="Arial" panose="020B0604020202020204" pitchFamily="34" charset="0"/>
              <a:buChar char="•"/>
            </a:pPr>
            <a:r>
              <a:rPr lang="en-US" sz="2800" dirty="0"/>
              <a:t>Maintain in program, REO’s, foreclosures</a:t>
            </a:r>
          </a:p>
          <a:p>
            <a:pPr marL="2286000" lvl="4" indent="-457200">
              <a:buFont typeface="Arial" panose="020B0604020202020204" pitchFamily="34" charset="0"/>
              <a:buChar char="•"/>
            </a:pPr>
            <a:r>
              <a:rPr lang="en-US" sz="2800" dirty="0"/>
              <a:t>Market value as if conventional housing</a:t>
            </a:r>
          </a:p>
          <a:p>
            <a:pPr marL="2286000" lvl="4" indent="-457200">
              <a:buFont typeface="Arial" panose="020B0604020202020204" pitchFamily="34" charset="0"/>
              <a:buChar char="•"/>
            </a:pPr>
            <a:r>
              <a:rPr lang="en-US" sz="2800" dirty="0"/>
              <a:t>Market value subject to restricted rents, with intangibles reported separately</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60</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75" y="3510176"/>
            <a:ext cx="8491117" cy="2077272"/>
          </a:xfrm>
          <a:prstGeom prst="rect">
            <a:avLst/>
          </a:prstGeom>
        </p:spPr>
      </p:pic>
    </p:spTree>
    <p:extLst>
      <p:ext uri="{BB962C8B-B14F-4D97-AF65-F5344CB8AC3E}">
        <p14:creationId xmlns:p14="http://schemas.microsoft.com/office/powerpoint/2010/main" val="1759940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214044"/>
            <a:ext cx="10239171" cy="2585323"/>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dirty="0"/>
              <a:t>If not analyzed under restrictive rents:</a:t>
            </a:r>
          </a:p>
          <a:p>
            <a:pPr marL="2286000" lvl="4" indent="-457200">
              <a:buFont typeface="Arial" panose="020B0604020202020204" pitchFamily="34" charset="0"/>
              <a:buChar char="•"/>
            </a:pPr>
            <a:r>
              <a:rPr lang="en-US" sz="2800" dirty="0"/>
              <a:t>Liquidation of Collateral</a:t>
            </a:r>
          </a:p>
          <a:p>
            <a:pPr marL="2743200" lvl="5" indent="-457200">
              <a:buFont typeface="Arial" panose="020B0604020202020204" pitchFamily="34" charset="0"/>
              <a:buChar char="•"/>
            </a:pPr>
            <a:r>
              <a:rPr lang="en-US" sz="2800" dirty="0"/>
              <a:t>Hypothetical condition as if conventional market property</a:t>
            </a:r>
          </a:p>
          <a:p>
            <a:pPr marL="2743200" lvl="5" indent="-457200">
              <a:buFont typeface="Arial" panose="020B0604020202020204" pitchFamily="34" charset="0"/>
              <a:buChar char="•"/>
            </a:pPr>
            <a:r>
              <a:rPr lang="en-US" sz="2800" dirty="0"/>
              <a:t>“Conventional Market Property” recognizes alternative uses for the project may be considered</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Value types to be requested</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61</a:t>
            </a:fld>
            <a:endParaRPr lang="en-US" sz="1600"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03" y="3952315"/>
            <a:ext cx="11110519" cy="1635133"/>
          </a:xfrm>
          <a:prstGeom prst="rect">
            <a:avLst/>
          </a:prstGeom>
        </p:spPr>
      </p:pic>
    </p:spTree>
    <p:extLst>
      <p:ext uri="{BB962C8B-B14F-4D97-AF65-F5344CB8AC3E}">
        <p14:creationId xmlns:p14="http://schemas.microsoft.com/office/powerpoint/2010/main" val="4282002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3447098"/>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2800" b="1" dirty="0"/>
              <a:t>Interest Credit Subsidy</a:t>
            </a:r>
          </a:p>
          <a:p>
            <a:pPr marL="1828800" lvl="3" indent="-457200">
              <a:buFont typeface="Arial" panose="020B0604020202020204" pitchFamily="34" charset="0"/>
              <a:buChar char="•"/>
            </a:pPr>
            <a:r>
              <a:rPr lang="en-US" sz="2800" dirty="0"/>
              <a:t>Loan balance—as of effective date of appraisal</a:t>
            </a:r>
          </a:p>
          <a:p>
            <a:pPr marL="1828800" lvl="3" indent="-457200">
              <a:buFont typeface="Arial" panose="020B0604020202020204" pitchFamily="34" charset="0"/>
              <a:buChar char="•"/>
            </a:pPr>
            <a:r>
              <a:rPr lang="en-US" sz="2800" dirty="0"/>
              <a:t>Loan term and note rate</a:t>
            </a:r>
          </a:p>
          <a:p>
            <a:pPr marL="1828800" lvl="3" indent="-457200">
              <a:buFont typeface="Arial" panose="020B0604020202020204" pitchFamily="34" charset="0"/>
              <a:buChar char="•"/>
            </a:pPr>
            <a:r>
              <a:rPr lang="en-US" sz="2800" dirty="0"/>
              <a:t>Loan payment calculated by RD</a:t>
            </a:r>
          </a:p>
          <a:p>
            <a:pPr marL="1828800" lvl="3" indent="-457200">
              <a:buFont typeface="Arial" panose="020B0604020202020204" pitchFamily="34" charset="0"/>
              <a:buChar char="•"/>
            </a:pPr>
            <a:r>
              <a:rPr lang="en-US" sz="2800" dirty="0"/>
              <a:t>Appraiser determines market rate through research</a:t>
            </a:r>
          </a:p>
          <a:p>
            <a:pPr marL="1371600" lvl="2" indent="-457200">
              <a:buFont typeface="Arial" panose="020B0604020202020204" pitchFamily="34" charset="0"/>
              <a:buChar char="•"/>
            </a:pPr>
            <a:r>
              <a:rPr lang="en-US" sz="2800" dirty="0"/>
              <a:t>7-H details steps to calculate value of interest credit subsidy</a:t>
            </a:r>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Additional Valuation Requests</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62</a:t>
            </a:fld>
            <a:endParaRPr lang="en-US" sz="1600" b="1" dirty="0">
              <a:solidFill>
                <a:schemeClr val="bg1"/>
              </a:solidFill>
            </a:endParaRPr>
          </a:p>
        </p:txBody>
      </p:sp>
    </p:spTree>
    <p:extLst>
      <p:ext uri="{BB962C8B-B14F-4D97-AF65-F5344CB8AC3E}">
        <p14:creationId xmlns:p14="http://schemas.microsoft.com/office/powerpoint/2010/main" val="1195449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309816"/>
            <a:ext cx="10918793" cy="4555093"/>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3600" b="1" dirty="0"/>
              <a:t>Can we save time and energy in multi-family lending?</a:t>
            </a:r>
          </a:p>
          <a:p>
            <a:pPr lvl="0"/>
            <a:r>
              <a:rPr lang="en-US" sz="2800" dirty="0"/>
              <a:t>		Up-front effort pays big dividends</a:t>
            </a:r>
          </a:p>
          <a:p>
            <a:pPr marL="2286000" lvl="4" indent="-457200">
              <a:buFont typeface="Arial" panose="020B0604020202020204" pitchFamily="34" charset="0"/>
              <a:buChar char="•"/>
            </a:pPr>
            <a:r>
              <a:rPr lang="en-US" sz="2800" dirty="0"/>
              <a:t>Provides appraisers with correct information</a:t>
            </a:r>
          </a:p>
          <a:p>
            <a:pPr marL="2286000" lvl="4" indent="-457200">
              <a:buFont typeface="Arial" panose="020B0604020202020204" pitchFamily="34" charset="0"/>
              <a:buChar char="•"/>
            </a:pPr>
            <a:r>
              <a:rPr lang="en-US" sz="2800" dirty="0"/>
              <a:t>Saves review time</a:t>
            </a:r>
          </a:p>
          <a:p>
            <a:pPr marL="2286000" lvl="4" indent="-457200">
              <a:buFont typeface="Arial" panose="020B0604020202020204" pitchFamily="34" charset="0"/>
              <a:buChar char="•"/>
            </a:pPr>
            <a:r>
              <a:rPr lang="en-US" sz="2800" dirty="0"/>
              <a:t>Acceptable appraisal with less delay</a:t>
            </a:r>
          </a:p>
          <a:p>
            <a:pPr marL="2286000" lvl="4" indent="-457200">
              <a:buFont typeface="Arial" panose="020B0604020202020204" pitchFamily="34" charset="0"/>
              <a:buChar char="•"/>
            </a:pPr>
            <a:r>
              <a:rPr lang="en-US" sz="2800" dirty="0"/>
              <a:t>Appraisers required 14% less time to complete 29 more assignments in 2016 compared to 2015</a:t>
            </a:r>
          </a:p>
          <a:p>
            <a:pPr marL="2286000" lvl="4" indent="-457200">
              <a:buFont typeface="Arial" panose="020B0604020202020204" pitchFamily="34" charset="0"/>
              <a:buChar char="•"/>
            </a:pPr>
            <a:r>
              <a:rPr lang="en-US" sz="2800" b="1" dirty="0"/>
              <a:t>Collaboration works!</a:t>
            </a:r>
          </a:p>
          <a:p>
            <a:pPr lvl="4"/>
            <a:endParaRPr lang="en-US" sz="2800" dirty="0"/>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Making Life Easier</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63</a:t>
            </a:fld>
            <a:endParaRPr lang="en-US" sz="1600" b="1" dirty="0">
              <a:solidFill>
                <a:schemeClr val="bg1"/>
              </a:solidFill>
            </a:endParaRPr>
          </a:p>
        </p:txBody>
      </p:sp>
    </p:spTree>
    <p:extLst>
      <p:ext uri="{BB962C8B-B14F-4D97-AF65-F5344CB8AC3E}">
        <p14:creationId xmlns:p14="http://schemas.microsoft.com/office/powerpoint/2010/main" val="3999151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7" y="1309816"/>
            <a:ext cx="10918793" cy="1969770"/>
          </a:xfrm>
          <a:prstGeom prst="rect">
            <a:avLst/>
          </a:prstGeom>
        </p:spPr>
        <p:txBody>
          <a:bodyPr vert="horz" wrap="square" lIns="0" tIns="0" rIns="0" bIns="0" rtlCol="0">
            <a:spAutoFit/>
          </a:bodyPr>
          <a:lstStyle/>
          <a:p>
            <a:pPr marL="1371600" lvl="2" indent="-457200">
              <a:buFont typeface="Arial" panose="020B0604020202020204" pitchFamily="34" charset="0"/>
              <a:buChar char="•"/>
            </a:pPr>
            <a:r>
              <a:rPr lang="en-US" sz="3600" b="1" dirty="0"/>
              <a:t>Any questions?</a:t>
            </a:r>
          </a:p>
          <a:p>
            <a:pPr marL="2286000" lvl="4" indent="-457200">
              <a:buFont typeface="Arial" panose="020B0604020202020204" pitchFamily="34" charset="0"/>
              <a:buChar char="•"/>
            </a:pPr>
            <a:r>
              <a:rPr lang="en-US" sz="2800" dirty="0"/>
              <a:t>Current issues?</a:t>
            </a:r>
          </a:p>
          <a:p>
            <a:pPr marL="2286000" lvl="4" indent="-457200">
              <a:buFont typeface="Arial" panose="020B0604020202020204" pitchFamily="34" charset="0"/>
              <a:buChar char="•"/>
            </a:pPr>
            <a:r>
              <a:rPr lang="en-US" sz="2800" dirty="0"/>
              <a:t>Recurring problems?</a:t>
            </a:r>
          </a:p>
          <a:p>
            <a:pPr marL="1371600" lvl="2" indent="-457200">
              <a:buFont typeface="Arial" panose="020B0604020202020204" pitchFamily="34" charset="0"/>
              <a:buChar char="•"/>
            </a:pPr>
            <a:r>
              <a:rPr lang="en-US" sz="3600" b="1" dirty="0"/>
              <a:t>Dial for answers!</a:t>
            </a:r>
          </a:p>
        </p:txBody>
      </p:sp>
      <p:sp>
        <p:nvSpPr>
          <p:cNvPr id="6" name="object 6"/>
          <p:cNvSpPr txBox="1"/>
          <p:nvPr/>
        </p:nvSpPr>
        <p:spPr>
          <a:xfrm>
            <a:off x="511207" y="445543"/>
            <a:ext cx="9967323" cy="615553"/>
          </a:xfrm>
          <a:prstGeom prst="rect">
            <a:avLst/>
          </a:prstGeom>
        </p:spPr>
        <p:txBody>
          <a:bodyPr vert="horz" wrap="square" lIns="0" tIns="0" rIns="0" bIns="0" rtlCol="0">
            <a:spAutoFit/>
          </a:bodyPr>
          <a:lstStyle/>
          <a:p>
            <a:pPr marL="16977"/>
            <a:r>
              <a:rPr lang="en-US" sz="4000" dirty="0">
                <a:latin typeface="Calibri"/>
                <a:cs typeface="Calibri"/>
              </a:rPr>
              <a:t>Making Life Easier</a:t>
            </a:r>
            <a:endParaRPr sz="4000" dirty="0">
              <a:latin typeface="Calibri"/>
              <a:cs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437" y="3432534"/>
            <a:ext cx="2982106" cy="2585207"/>
          </a:xfrm>
          <a:prstGeom prst="rect">
            <a:avLst/>
          </a:prstGeom>
        </p:spPr>
      </p:pic>
      <p:sp>
        <p:nvSpPr>
          <p:cNvPr id="8" name="Slide Number Placeholder 7"/>
          <p:cNvSpPr>
            <a:spLocks noGrp="1"/>
          </p:cNvSpPr>
          <p:nvPr>
            <p:ph type="sldNum" sz="quarter" idx="12"/>
          </p:nvPr>
        </p:nvSpPr>
        <p:spPr/>
        <p:txBody>
          <a:bodyPr/>
          <a:lstStyle/>
          <a:p>
            <a:fld id="{6657F70D-2148-41FA-9966-2CFD5BAB4D69}" type="slidenum">
              <a:rPr lang="en-US" sz="1600" b="1" smtClean="0">
                <a:solidFill>
                  <a:schemeClr val="bg1"/>
                </a:solidFill>
              </a:rPr>
              <a:t>64</a:t>
            </a:fld>
            <a:endParaRPr lang="en-US" sz="1600" b="1" dirty="0">
              <a:solidFill>
                <a:schemeClr val="bg1"/>
              </a:solidFill>
            </a:endParaRPr>
          </a:p>
        </p:txBody>
      </p:sp>
    </p:spTree>
    <p:extLst>
      <p:ext uri="{BB962C8B-B14F-4D97-AF65-F5344CB8AC3E}">
        <p14:creationId xmlns:p14="http://schemas.microsoft.com/office/powerpoint/2010/main" val="1069055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762170"/>
            <a:ext cx="10918792" cy="861774"/>
          </a:xfrm>
          <a:prstGeom prst="rect">
            <a:avLst/>
          </a:prstGeom>
        </p:spPr>
        <p:txBody>
          <a:bodyPr vert="horz" wrap="square" lIns="0" tIns="0" rIns="0" bIns="0" rtlCol="0">
            <a:spAutoFit/>
          </a:bodyPr>
          <a:lstStyle/>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p:txBody>
      </p:sp>
      <p:sp>
        <p:nvSpPr>
          <p:cNvPr id="6" name="object 6"/>
          <p:cNvSpPr txBox="1"/>
          <p:nvPr/>
        </p:nvSpPr>
        <p:spPr>
          <a:xfrm>
            <a:off x="511207" y="445543"/>
            <a:ext cx="9967323" cy="1107996"/>
          </a:xfrm>
          <a:prstGeom prst="rect">
            <a:avLst/>
          </a:prstGeom>
        </p:spPr>
        <p:txBody>
          <a:bodyPr vert="horz" wrap="square" lIns="0" tIns="0" rIns="0" bIns="0" rtlCol="0">
            <a:spAutoFit/>
          </a:bodyPr>
          <a:lstStyle/>
          <a:p>
            <a:pPr marL="16977"/>
            <a:r>
              <a:rPr lang="en-US" sz="4000" dirty="0">
                <a:latin typeface="Calibri"/>
                <a:cs typeface="Calibri"/>
              </a:rPr>
              <a:t>      Appraisal Guidance</a:t>
            </a:r>
          </a:p>
          <a:p>
            <a:pPr marL="16977"/>
            <a:r>
              <a:rPr lang="en-US" sz="3200" dirty="0">
                <a:latin typeface="Calibri"/>
                <a:cs typeface="Calibri"/>
              </a:rPr>
              <a:t>(How does the Miracle Happen?)    </a:t>
            </a:r>
            <a:endParaRPr sz="3200" dirty="0">
              <a:latin typeface="Calibri"/>
              <a:cs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763" y="401646"/>
            <a:ext cx="5103383" cy="51093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713" y="3000207"/>
            <a:ext cx="2152650" cy="2124075"/>
          </a:xfrm>
          <a:prstGeom prst="rect">
            <a:avLst/>
          </a:prstGeom>
        </p:spPr>
      </p:pic>
      <p:sp>
        <p:nvSpPr>
          <p:cNvPr id="9" name="TextBox 8"/>
          <p:cNvSpPr txBox="1"/>
          <p:nvPr/>
        </p:nvSpPr>
        <p:spPr>
          <a:xfrm>
            <a:off x="511208" y="1762170"/>
            <a:ext cx="4983660" cy="646331"/>
          </a:xfrm>
          <a:prstGeom prst="rect">
            <a:avLst/>
          </a:prstGeom>
          <a:noFill/>
        </p:spPr>
        <p:txBody>
          <a:bodyPr wrap="square" rtlCol="0">
            <a:spAutoFit/>
          </a:bodyPr>
          <a:lstStyle/>
          <a:p>
            <a:pPr marL="16977"/>
            <a:r>
              <a:rPr lang="en-US" sz="3600" dirty="0">
                <a:cs typeface="Calibri"/>
              </a:rPr>
              <a:t>It’s All Because of </a:t>
            </a:r>
            <a:r>
              <a:rPr lang="en-US" sz="3600" dirty="0">
                <a:solidFill>
                  <a:srgbClr val="FF0000"/>
                </a:solidFill>
                <a:cs typeface="Calibri"/>
              </a:rPr>
              <a:t>YOU</a:t>
            </a:r>
            <a:r>
              <a:rPr lang="en-US" sz="3600" dirty="0">
                <a:cs typeface="Calibri"/>
              </a:rPr>
              <a:t>!!!</a:t>
            </a:r>
          </a:p>
        </p:txBody>
      </p:sp>
    </p:spTree>
    <p:extLst>
      <p:ext uri="{BB962C8B-B14F-4D97-AF65-F5344CB8AC3E}">
        <p14:creationId xmlns:p14="http://schemas.microsoft.com/office/powerpoint/2010/main" val="39611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nextCondLst>
                <p:cond evt="onClick" delay="0">
                  <p:tgtEl>
                    <p:spTgt spid="2"/>
                  </p:tgtEl>
                </p:cond>
              </p:nextCondLst>
            </p:seq>
          </p:childTnLst>
        </p:cTn>
      </p:par>
    </p:tnLst>
    <p:bldLst>
      <p:bldP spid="2"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7433442" y="2899447"/>
            <a:ext cx="5097516" cy="3939540"/>
          </a:xfrm>
          <a:prstGeom prst="rect">
            <a:avLst/>
          </a:prstGeom>
        </p:spPr>
        <p:txBody>
          <a:bodyPr vert="horz" wrap="square" lIns="0" tIns="0" rIns="0" bIns="0" rtlCol="0">
            <a:spAutoFit/>
          </a:bodyPr>
          <a:lstStyle/>
          <a:p>
            <a:pPr marL="12700"/>
            <a:r>
              <a:rPr lang="en-US" sz="2400" dirty="0">
                <a:solidFill>
                  <a:schemeClr val="bg1"/>
                </a:solidFill>
                <a:cs typeface="Calibri"/>
              </a:rPr>
              <a:t>Jo Ann Sette</a:t>
            </a:r>
          </a:p>
          <a:p>
            <a:pPr marL="12700"/>
            <a:r>
              <a:rPr lang="en-US" sz="2400" dirty="0">
                <a:solidFill>
                  <a:schemeClr val="bg1"/>
                </a:solidFill>
                <a:cs typeface="Calibri"/>
              </a:rPr>
              <a:t>Southern Regional Appraiser</a:t>
            </a:r>
          </a:p>
          <a:p>
            <a:pPr marL="12700"/>
            <a:r>
              <a:rPr lang="en-US" sz="2000" dirty="0">
                <a:solidFill>
                  <a:srgbClr val="C0C0C0"/>
                </a:solidFill>
                <a:cs typeface="Calibri"/>
              </a:rPr>
              <a:t>JoAnn Sette@tx.usda.gov </a:t>
            </a:r>
          </a:p>
          <a:p>
            <a:pPr marL="12700"/>
            <a:r>
              <a:rPr lang="en-US" sz="2000" spc="-30" dirty="0">
                <a:solidFill>
                  <a:srgbClr val="FFFFFF"/>
                </a:solidFill>
                <a:cs typeface="Calibri"/>
              </a:rPr>
              <a:t>Off</a:t>
            </a:r>
            <a:r>
              <a:rPr lang="en-US" sz="2000" spc="-25" dirty="0">
                <a:solidFill>
                  <a:srgbClr val="FFFFFF"/>
                </a:solidFill>
                <a:cs typeface="Calibri"/>
              </a:rPr>
              <a:t>i</a:t>
            </a:r>
            <a:r>
              <a:rPr lang="en-US" sz="2000" spc="-5" dirty="0">
                <a:solidFill>
                  <a:srgbClr val="FFFFFF"/>
                </a:solidFill>
                <a:cs typeface="Calibri"/>
              </a:rPr>
              <a:t>c</a:t>
            </a:r>
            <a:r>
              <a:rPr lang="en-US" sz="2000" spc="-10" dirty="0">
                <a:solidFill>
                  <a:srgbClr val="FFFFFF"/>
                </a:solidFill>
                <a:cs typeface="Calibri"/>
              </a:rPr>
              <a:t>e:</a:t>
            </a:r>
            <a:r>
              <a:rPr lang="en-US" sz="2000" spc="-95" dirty="0">
                <a:solidFill>
                  <a:srgbClr val="FFFFFF"/>
                </a:solidFill>
                <a:cs typeface="Calibri"/>
              </a:rPr>
              <a:t> 979</a:t>
            </a:r>
            <a:r>
              <a:rPr lang="en-US" sz="2000" spc="35" dirty="0">
                <a:solidFill>
                  <a:srgbClr val="FFFFFF"/>
                </a:solidFill>
                <a:cs typeface="Calibri"/>
              </a:rPr>
              <a:t>.213.</a:t>
            </a:r>
            <a:r>
              <a:rPr lang="en-US" sz="2000" spc="-20" dirty="0">
                <a:solidFill>
                  <a:srgbClr val="FFFFFF"/>
                </a:solidFill>
                <a:cs typeface="Calibri"/>
              </a:rPr>
              <a:t>4737</a:t>
            </a:r>
            <a:endParaRPr lang="en-US" sz="2000" dirty="0">
              <a:solidFill>
                <a:prstClr val="black"/>
              </a:solidFill>
              <a:cs typeface="Calibri"/>
            </a:endParaRPr>
          </a:p>
          <a:p>
            <a:pPr marL="12700"/>
            <a:endParaRPr lang="en-US" sz="2400" dirty="0">
              <a:solidFill>
                <a:schemeClr val="bg1"/>
              </a:solidFill>
              <a:cs typeface="Calibri"/>
            </a:endParaRPr>
          </a:p>
          <a:p>
            <a:pPr marL="12700"/>
            <a:endParaRPr lang="en-US" sz="2400" dirty="0">
              <a:solidFill>
                <a:schemeClr val="bg1"/>
              </a:solidFill>
              <a:cs typeface="Calibri"/>
            </a:endParaRPr>
          </a:p>
          <a:p>
            <a:pPr marL="12700"/>
            <a:r>
              <a:rPr lang="en-US" sz="2400" dirty="0">
                <a:solidFill>
                  <a:schemeClr val="bg1"/>
                </a:solidFill>
                <a:cs typeface="Calibri"/>
              </a:rPr>
              <a:t>Mike Schnetzler - RD, PSS, RHS</a:t>
            </a:r>
          </a:p>
          <a:p>
            <a:pPr marL="12700"/>
            <a:r>
              <a:rPr lang="en-US" sz="2400" dirty="0">
                <a:solidFill>
                  <a:schemeClr val="bg1"/>
                </a:solidFill>
                <a:cs typeface="Calibri"/>
              </a:rPr>
              <a:t>Senior National Office Appraiser</a:t>
            </a:r>
          </a:p>
          <a:p>
            <a:pPr marL="12700"/>
            <a:r>
              <a:rPr lang="en-US" sz="2000" dirty="0">
                <a:solidFill>
                  <a:srgbClr val="C0C0C0"/>
                </a:solidFill>
                <a:cs typeface="Calibri"/>
              </a:rPr>
              <a:t>Mike.Schnetzler@wdc.usda.gov </a:t>
            </a:r>
          </a:p>
          <a:p>
            <a:pPr marL="12700"/>
            <a:r>
              <a:rPr lang="en-US" sz="2000" spc="-30" dirty="0">
                <a:solidFill>
                  <a:srgbClr val="FFFFFF"/>
                </a:solidFill>
                <a:cs typeface="Calibri"/>
              </a:rPr>
              <a:t>Off</a:t>
            </a:r>
            <a:r>
              <a:rPr lang="en-US" sz="2000" spc="-25" dirty="0">
                <a:solidFill>
                  <a:srgbClr val="FFFFFF"/>
                </a:solidFill>
                <a:cs typeface="Calibri"/>
              </a:rPr>
              <a:t>i</a:t>
            </a:r>
            <a:r>
              <a:rPr lang="en-US" sz="2000" spc="-5" dirty="0">
                <a:solidFill>
                  <a:srgbClr val="FFFFFF"/>
                </a:solidFill>
                <a:cs typeface="Calibri"/>
              </a:rPr>
              <a:t>c</a:t>
            </a:r>
            <a:r>
              <a:rPr lang="en-US" sz="2000" spc="-10" dirty="0">
                <a:solidFill>
                  <a:srgbClr val="FFFFFF"/>
                </a:solidFill>
                <a:cs typeface="Calibri"/>
              </a:rPr>
              <a:t>e:</a:t>
            </a:r>
            <a:r>
              <a:rPr lang="en-US" sz="2000" spc="-95" dirty="0">
                <a:solidFill>
                  <a:srgbClr val="FFFFFF"/>
                </a:solidFill>
                <a:cs typeface="Calibri"/>
              </a:rPr>
              <a:t> 505</a:t>
            </a:r>
            <a:r>
              <a:rPr lang="en-US" sz="2000" spc="35" dirty="0">
                <a:solidFill>
                  <a:srgbClr val="FFFFFF"/>
                </a:solidFill>
                <a:cs typeface="Calibri"/>
              </a:rPr>
              <a:t>.22</a:t>
            </a:r>
            <a:r>
              <a:rPr lang="en-US" sz="2000" spc="-20" dirty="0">
                <a:solidFill>
                  <a:srgbClr val="FFFFFF"/>
                </a:solidFill>
                <a:cs typeface="Calibri"/>
              </a:rPr>
              <a:t>0</a:t>
            </a:r>
            <a:r>
              <a:rPr lang="en-US" sz="2000" spc="35" dirty="0">
                <a:solidFill>
                  <a:srgbClr val="FFFFFF"/>
                </a:solidFill>
                <a:cs typeface="Calibri"/>
              </a:rPr>
              <a:t>.</a:t>
            </a:r>
            <a:r>
              <a:rPr lang="en-US" sz="2000" spc="-20" dirty="0">
                <a:solidFill>
                  <a:srgbClr val="FFFFFF"/>
                </a:solidFill>
                <a:cs typeface="Calibri"/>
              </a:rPr>
              <a:t>8112</a:t>
            </a:r>
            <a:endParaRPr lang="en-US" sz="2000" dirty="0">
              <a:solidFill>
                <a:prstClr val="black"/>
              </a:solidFill>
              <a:cs typeface="Calibri"/>
            </a:endParaRPr>
          </a:p>
          <a:p>
            <a:pPr marL="12700"/>
            <a:endParaRPr sz="2400" dirty="0">
              <a:solidFill>
                <a:schemeClr val="bg1"/>
              </a:solidFill>
              <a:cs typeface="Calibri"/>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t>66</a:t>
            </a:fld>
            <a:endParaRPr lang="en-US" dirty="0"/>
          </a:p>
        </p:txBody>
      </p:sp>
      <p:sp>
        <p:nvSpPr>
          <p:cNvPr id="5" name="TextBox 4"/>
          <p:cNvSpPr txBox="1"/>
          <p:nvPr/>
        </p:nvSpPr>
        <p:spPr>
          <a:xfrm>
            <a:off x="383058" y="5721184"/>
            <a:ext cx="6448097" cy="369332"/>
          </a:xfrm>
          <a:prstGeom prst="rect">
            <a:avLst/>
          </a:prstGeom>
          <a:noFill/>
        </p:spPr>
        <p:txBody>
          <a:bodyPr wrap="square" rtlCol="0">
            <a:spAutoFit/>
          </a:bodyPr>
          <a:lstStyle/>
          <a:p>
            <a:r>
              <a:rPr lang="en-US" i="1">
                <a:solidFill>
                  <a:schemeClr val="bg1"/>
                </a:solidFill>
              </a:rPr>
              <a:t>USDA is an equal opportunity provider, employer, and lender.</a:t>
            </a:r>
            <a:endParaRPr lang="en-US" i="1" dirty="0">
              <a:solidFill>
                <a:schemeClr val="bg1"/>
              </a:solidFill>
            </a:endParaRPr>
          </a:p>
        </p:txBody>
      </p:sp>
    </p:spTree>
    <p:extLst>
      <p:ext uri="{BB962C8B-B14F-4D97-AF65-F5344CB8AC3E}">
        <p14:creationId xmlns:p14="http://schemas.microsoft.com/office/powerpoint/2010/main" val="290295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309816"/>
            <a:ext cx="10548089" cy="3831818"/>
          </a:xfrm>
          <a:prstGeom prst="rect">
            <a:avLst/>
          </a:prstGeom>
        </p:spPr>
        <p:txBody>
          <a:bodyPr vert="horz" wrap="square" lIns="0" tIns="0" rIns="0" bIns="0" rtlCol="0">
            <a:spAutoFit/>
          </a:bodyPr>
          <a:lstStyle/>
          <a:p>
            <a:pPr lvl="1"/>
            <a:r>
              <a:rPr lang="en-US" sz="2800" dirty="0"/>
              <a:t>However, there may be </a:t>
            </a:r>
            <a:r>
              <a:rPr lang="en-US" sz="2800" b="1" i="1" dirty="0">
                <a:solidFill>
                  <a:srgbClr val="FF0000"/>
                </a:solidFill>
              </a:rPr>
              <a:t>exceptions</a:t>
            </a:r>
            <a:r>
              <a:rPr lang="en-US" sz="2800" dirty="0"/>
              <a:t>, even to these guidelines. </a:t>
            </a:r>
          </a:p>
          <a:p>
            <a:pPr lvl="1"/>
            <a:endParaRPr lang="en-US" sz="2800" dirty="0"/>
          </a:p>
          <a:p>
            <a:pPr lvl="1"/>
            <a:r>
              <a:rPr lang="en-US" sz="2800" dirty="0"/>
              <a:t>Communication is necessary and is key to understanding transaction.</a:t>
            </a:r>
          </a:p>
          <a:p>
            <a:pPr lvl="1"/>
            <a:endParaRPr lang="en-US" sz="1400" dirty="0"/>
          </a:p>
          <a:p>
            <a:pPr lvl="1"/>
            <a:r>
              <a:rPr lang="en-US" sz="2800" dirty="0"/>
              <a:t>The 3</a:t>
            </a:r>
            <a:r>
              <a:rPr lang="en-US" sz="2800" baseline="30000" dirty="0"/>
              <a:t>rd</a:t>
            </a:r>
            <a:r>
              <a:rPr lang="en-US" sz="2800" dirty="0"/>
              <a:t> party appraiser needs detailed information regarding RD appraisal requirements.</a:t>
            </a:r>
          </a:p>
          <a:p>
            <a:pPr lvl="1"/>
            <a:endParaRPr lang="en-US" sz="1100" dirty="0"/>
          </a:p>
          <a:p>
            <a:pPr lvl="1"/>
            <a:r>
              <a:rPr lang="en-US" sz="2800" dirty="0"/>
              <a:t>Contact the RD Multifamily Specialist assigned to the application if you have </a:t>
            </a:r>
            <a:r>
              <a:rPr lang="en-US" sz="2800" b="1" u="sng" dirty="0">
                <a:solidFill>
                  <a:srgbClr val="C00000"/>
                </a:solidFill>
              </a:rPr>
              <a:t>doubt</a:t>
            </a:r>
            <a:r>
              <a:rPr lang="en-US" sz="2800" dirty="0">
                <a:solidFill>
                  <a:schemeClr val="accent1">
                    <a:lumMod val="75000"/>
                  </a:schemeClr>
                </a:solidFill>
              </a:rPr>
              <a:t>!</a:t>
            </a:r>
          </a:p>
          <a:p>
            <a:pPr lvl="1"/>
            <a:endParaRPr lang="en-US" sz="2800" dirty="0"/>
          </a:p>
        </p:txBody>
      </p:sp>
      <p:sp>
        <p:nvSpPr>
          <p:cNvPr id="6" name="object 6"/>
          <p:cNvSpPr txBox="1"/>
          <p:nvPr/>
        </p:nvSpPr>
        <p:spPr>
          <a:xfrm>
            <a:off x="511208" y="445543"/>
            <a:ext cx="6785297"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Making life easier-Usually</a:t>
            </a:r>
            <a:endParaRPr sz="4000" dirty="0">
              <a:latin typeface="Calibri"/>
              <a:cs typeface="Calibri"/>
            </a:endParaRPr>
          </a:p>
        </p:txBody>
      </p:sp>
      <p:sp>
        <p:nvSpPr>
          <p:cNvPr id="7" name="Slide Number Placeholder 6"/>
          <p:cNvSpPr>
            <a:spLocks noGrp="1"/>
          </p:cNvSpPr>
          <p:nvPr>
            <p:ph type="sldNum" sz="quarter" idx="12"/>
          </p:nvPr>
        </p:nvSpPr>
        <p:spPr/>
        <p:txBody>
          <a:bodyPr/>
          <a:lstStyle/>
          <a:p>
            <a:endParaRPr lang="en-US" sz="1600" b="1" dirty="0">
              <a:solidFill>
                <a:schemeClr val="bg1"/>
              </a:solidFill>
            </a:endParaRPr>
          </a:p>
          <a:p>
            <a:fld id="{6657F70D-2148-41FA-9966-2CFD5BAB4D69}" type="slidenum">
              <a:rPr lang="en-US" sz="1600" b="1" smtClean="0">
                <a:solidFill>
                  <a:schemeClr val="bg1"/>
                </a:solidFill>
              </a:rPr>
              <a:pPr/>
              <a:t>6</a:t>
            </a:fld>
            <a:endParaRPr lang="en-US" sz="1600" b="1" dirty="0">
              <a:solidFill>
                <a:schemeClr val="bg1"/>
              </a:solidFill>
            </a:endParaRPr>
          </a:p>
          <a:p>
            <a:endParaRPr lang="en-US" sz="1600" dirty="0"/>
          </a:p>
        </p:txBody>
      </p:sp>
    </p:spTree>
    <p:extLst>
      <p:ext uri="{BB962C8B-B14F-4D97-AF65-F5344CB8AC3E}">
        <p14:creationId xmlns:p14="http://schemas.microsoft.com/office/powerpoint/2010/main" val="339405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214044"/>
            <a:ext cx="10548089" cy="4739759"/>
          </a:xfrm>
          <a:prstGeom prst="rect">
            <a:avLst/>
          </a:prstGeom>
        </p:spPr>
        <p:txBody>
          <a:bodyPr vert="horz" wrap="square" lIns="0" tIns="0" rIns="0" bIns="0" rtlCol="0">
            <a:spAutoFit/>
          </a:bodyPr>
          <a:lstStyle/>
          <a:p>
            <a:pPr lvl="1"/>
            <a:r>
              <a:rPr lang="en-US" sz="2800" dirty="0"/>
              <a:t>Essential for appraiser </a:t>
            </a:r>
          </a:p>
          <a:p>
            <a:pPr marL="1371600" lvl="2" indent="-457200">
              <a:buFont typeface="Arial" panose="020B0604020202020204" pitchFamily="34" charset="0"/>
              <a:buChar char="•"/>
            </a:pPr>
            <a:r>
              <a:rPr lang="en-US" sz="2800" dirty="0"/>
              <a:t>Appraisal is based on information and analyses requested.</a:t>
            </a:r>
          </a:p>
          <a:p>
            <a:pPr marL="1371600" lvl="2" indent="-457200">
              <a:buFont typeface="Arial" panose="020B0604020202020204" pitchFamily="34" charset="0"/>
              <a:buChar char="•"/>
            </a:pPr>
            <a:r>
              <a:rPr lang="en-US" sz="2800" dirty="0"/>
              <a:t>Accurate information enables accurate conclusions.</a:t>
            </a:r>
          </a:p>
          <a:p>
            <a:pPr marL="1371600" lvl="2" indent="-457200">
              <a:buFont typeface="Arial" panose="020B0604020202020204" pitchFamily="34" charset="0"/>
              <a:buChar char="•"/>
            </a:pPr>
            <a:r>
              <a:rPr lang="en-US" sz="2800" dirty="0"/>
              <a:t>Clear instructions will result in a report acceptable to RD</a:t>
            </a:r>
          </a:p>
          <a:p>
            <a:pPr lvl="1"/>
            <a:r>
              <a:rPr lang="en-US" sz="2800" dirty="0"/>
              <a:t>Essential for reviewer</a:t>
            </a:r>
          </a:p>
          <a:p>
            <a:pPr marL="1371600" lvl="2" indent="-457200">
              <a:buFont typeface="Arial" panose="020B0604020202020204" pitchFamily="34" charset="0"/>
              <a:buChar char="•"/>
            </a:pPr>
            <a:r>
              <a:rPr lang="en-US" sz="2800" dirty="0"/>
              <a:t>Reviewer depends on this form to develop Appraisal Assignment Guidance (statement of work).</a:t>
            </a:r>
          </a:p>
          <a:p>
            <a:pPr marL="1371600" lvl="2" indent="-457200">
              <a:buFont typeface="Arial" panose="020B0604020202020204" pitchFamily="34" charset="0"/>
              <a:buChar char="•"/>
            </a:pPr>
            <a:r>
              <a:rPr lang="en-US" sz="2800" dirty="0"/>
              <a:t>Providing good guidance can save multiple rewrites.</a:t>
            </a:r>
          </a:p>
          <a:p>
            <a:pPr marL="1371600" lvl="2" indent="-457200">
              <a:buFont typeface="Arial" panose="020B0604020202020204" pitchFamily="34" charset="0"/>
              <a:buChar char="•"/>
            </a:pPr>
            <a:r>
              <a:rPr lang="en-US" sz="2800" dirty="0"/>
              <a:t>Acceptable appraisal product is more likely on first try if appraiser has Appraisal Assignment Guidance saving the applicant TIME AND MONEY.</a:t>
            </a:r>
          </a:p>
        </p:txBody>
      </p:sp>
      <p:sp>
        <p:nvSpPr>
          <p:cNvPr id="6" name="object 6"/>
          <p:cNvSpPr txBox="1"/>
          <p:nvPr/>
        </p:nvSpPr>
        <p:spPr>
          <a:xfrm>
            <a:off x="511208" y="445543"/>
            <a:ext cx="6785297"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Project Information Form</a:t>
            </a:r>
            <a:endParaRPr sz="4000" dirty="0">
              <a:latin typeface="Calibri"/>
              <a:cs typeface="Calibri"/>
            </a:endParaRPr>
          </a:p>
        </p:txBody>
      </p:sp>
      <p:sp>
        <p:nvSpPr>
          <p:cNvPr id="7" name="Slide Number Placeholder 6"/>
          <p:cNvSpPr>
            <a:spLocks noGrp="1"/>
          </p:cNvSpPr>
          <p:nvPr>
            <p:ph type="sldNum" sz="quarter" idx="12"/>
          </p:nvPr>
        </p:nvSpPr>
        <p:spPr/>
        <p:txBody>
          <a:bodyPr/>
          <a:lstStyle/>
          <a:p>
            <a:fld id="{6657F70D-2148-41FA-9966-2CFD5BAB4D69}" type="slidenum">
              <a:rPr lang="en-US" sz="1600" b="1" smtClean="0">
                <a:solidFill>
                  <a:schemeClr val="bg1"/>
                </a:solidFill>
              </a:rPr>
              <a:t>7</a:t>
            </a:fld>
            <a:endParaRPr lang="en-US" sz="1600" b="1" dirty="0">
              <a:solidFill>
                <a:schemeClr val="bg1"/>
              </a:solidFill>
            </a:endParaRPr>
          </a:p>
        </p:txBody>
      </p:sp>
    </p:spTree>
    <p:extLst>
      <p:ext uri="{BB962C8B-B14F-4D97-AF65-F5344CB8AC3E}">
        <p14:creationId xmlns:p14="http://schemas.microsoft.com/office/powerpoint/2010/main" val="375742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87761" cy="6387470"/>
          </a:xfrm>
          <a:custGeom>
            <a:avLst/>
            <a:gdLst/>
            <a:ahLst/>
            <a:cxnLst/>
            <a:rect l="l" t="t" r="r" b="b"/>
            <a:pathLst>
              <a:path w="9128125" h="4766945">
                <a:moveTo>
                  <a:pt x="0" y="4766792"/>
                </a:moveTo>
                <a:lnTo>
                  <a:pt x="0" y="0"/>
                </a:lnTo>
                <a:lnTo>
                  <a:pt x="9128093" y="0"/>
                </a:lnTo>
                <a:lnTo>
                  <a:pt x="9128093" y="4766792"/>
                </a:lnTo>
                <a:lnTo>
                  <a:pt x="0" y="4766792"/>
                </a:lnTo>
                <a:close/>
              </a:path>
            </a:pathLst>
          </a:custGeom>
          <a:solidFill>
            <a:schemeClr val="bg1"/>
          </a:solidFill>
        </p:spPr>
        <p:txBody>
          <a:bodyPr wrap="square" lIns="0" tIns="0" rIns="0" bIns="0" rtlCol="0"/>
          <a:lstStyle/>
          <a:p>
            <a:endParaRPr/>
          </a:p>
        </p:txBody>
      </p:sp>
      <p:sp>
        <p:nvSpPr>
          <p:cNvPr id="3" name="object 3"/>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a:p>
        </p:txBody>
      </p:sp>
      <p:sp>
        <p:nvSpPr>
          <p:cNvPr id="4" name="object 4"/>
          <p:cNvSpPr/>
          <p:nvPr/>
        </p:nvSpPr>
        <p:spPr>
          <a:xfrm>
            <a:off x="-4193" y="5434500"/>
            <a:ext cx="12187715" cy="9529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208" y="1481924"/>
            <a:ext cx="10721084" cy="3016210"/>
          </a:xfrm>
          <a:prstGeom prst="rect">
            <a:avLst/>
          </a:prstGeom>
        </p:spPr>
        <p:txBody>
          <a:bodyPr vert="horz" wrap="square" lIns="0" tIns="0" rIns="0" bIns="0" rtlCol="0">
            <a:spAutoFit/>
          </a:bodyPr>
          <a:lstStyle/>
          <a:p>
            <a:pPr marL="914400" lvl="1" indent="-457200">
              <a:buFont typeface="Arial" panose="020B0604020202020204" pitchFamily="34" charset="0"/>
              <a:buChar char="•"/>
            </a:pPr>
            <a:r>
              <a:rPr lang="en-US" sz="2800" dirty="0"/>
              <a:t>Date—so subsequent editions can be identified</a:t>
            </a:r>
          </a:p>
          <a:p>
            <a:pPr marL="914400" lvl="1" indent="-457200">
              <a:buFont typeface="Arial" panose="020B0604020202020204" pitchFamily="34" charset="0"/>
              <a:buChar char="•"/>
            </a:pPr>
            <a:r>
              <a:rPr lang="en-US" sz="2800" dirty="0"/>
              <a:t>RD Multifamily Specialist contact information—crucial for good communication</a:t>
            </a:r>
          </a:p>
          <a:p>
            <a:pPr marL="914400" lvl="1" indent="-457200">
              <a:buFont typeface="Arial" panose="020B0604020202020204" pitchFamily="34" charset="0"/>
              <a:buChar char="•"/>
            </a:pPr>
            <a:r>
              <a:rPr lang="en-US" sz="2800" dirty="0"/>
              <a:t>Project name, address, and contact information—also crucial</a:t>
            </a:r>
          </a:p>
          <a:p>
            <a:pPr marL="914400" lvl="1" indent="-457200">
              <a:buFont typeface="Arial" panose="020B0604020202020204" pitchFamily="34" charset="0"/>
              <a:buChar char="•"/>
            </a:pPr>
            <a:r>
              <a:rPr lang="en-US" sz="2800" dirty="0"/>
              <a:t>Appraiser needs to know where to direct questions or get missing information.</a:t>
            </a:r>
          </a:p>
          <a:p>
            <a:pPr lvl="1"/>
            <a:endParaRPr lang="en-US" sz="2800" dirty="0"/>
          </a:p>
        </p:txBody>
      </p:sp>
      <p:sp>
        <p:nvSpPr>
          <p:cNvPr id="6" name="object 6"/>
          <p:cNvSpPr txBox="1"/>
          <p:nvPr/>
        </p:nvSpPr>
        <p:spPr>
          <a:xfrm>
            <a:off x="511208" y="445543"/>
            <a:ext cx="8274446" cy="615553"/>
          </a:xfrm>
          <a:prstGeom prst="rect">
            <a:avLst/>
          </a:prstGeom>
        </p:spPr>
        <p:txBody>
          <a:bodyPr vert="horz" wrap="square" lIns="0" tIns="0" rIns="0" bIns="0" rtlCol="0">
            <a:spAutoFit/>
          </a:bodyPr>
          <a:lstStyle/>
          <a:p>
            <a:pPr marL="16977"/>
            <a:r>
              <a:rPr lang="en-US" sz="4000" spc="27" dirty="0">
                <a:solidFill>
                  <a:srgbClr val="003142"/>
                </a:solidFill>
                <a:latin typeface="Calibri"/>
                <a:cs typeface="Calibri"/>
              </a:rPr>
              <a:t>Section I—Information About Project</a:t>
            </a:r>
            <a:endParaRPr sz="4000" dirty="0">
              <a:latin typeface="Calibri"/>
              <a:cs typeface="Calibri"/>
            </a:endParaRPr>
          </a:p>
        </p:txBody>
      </p:sp>
      <p:sp>
        <p:nvSpPr>
          <p:cNvPr id="7" name="Slide Number Placeholder 6"/>
          <p:cNvSpPr>
            <a:spLocks noGrp="1"/>
          </p:cNvSpPr>
          <p:nvPr>
            <p:ph type="sldNum" sz="quarter" idx="12"/>
          </p:nvPr>
        </p:nvSpPr>
        <p:spPr>
          <a:xfrm>
            <a:off x="10985156" y="6356350"/>
            <a:ext cx="368643" cy="365125"/>
          </a:xfrm>
        </p:spPr>
        <p:txBody>
          <a:bodyPr/>
          <a:lstStyle/>
          <a:p>
            <a:endParaRPr lang="en-US" sz="1600" b="1" dirty="0">
              <a:solidFill>
                <a:schemeClr val="bg1"/>
              </a:solidFill>
            </a:endParaRPr>
          </a:p>
          <a:p>
            <a:fld id="{6657F70D-2148-41FA-9966-2CFD5BAB4D69}" type="slidenum">
              <a:rPr lang="en-US" sz="1600" b="1" smtClean="0">
                <a:solidFill>
                  <a:schemeClr val="bg1"/>
                </a:solidFill>
              </a:rPr>
              <a:pPr/>
              <a:t>8</a:t>
            </a:fld>
            <a:endParaRPr lang="en-US" sz="1600" b="1" dirty="0">
              <a:solidFill>
                <a:schemeClr val="bg1"/>
              </a:solidFill>
            </a:endParaRPr>
          </a:p>
          <a:p>
            <a:endParaRPr lang="en-US" dirty="0"/>
          </a:p>
        </p:txBody>
      </p:sp>
    </p:spTree>
    <p:extLst>
      <p:ext uri="{BB962C8B-B14F-4D97-AF65-F5344CB8AC3E}">
        <p14:creationId xmlns:p14="http://schemas.microsoft.com/office/powerpoint/2010/main" val="593748375"/>
      </p:ext>
    </p:extLst>
  </p:cSld>
  <p:clrMapOvr>
    <a:masterClrMapping/>
  </p:clrMapOvr>
</p:sld>
</file>

<file path=ppt/theme/theme1.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1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 2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19006</TotalTime>
  <Words>2175</Words>
  <Application>Microsoft Office PowerPoint</Application>
  <PresentationFormat>Widescreen</PresentationFormat>
  <Paragraphs>392</Paragraphs>
  <Slides>67</Slides>
  <Notes>67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67</vt:i4>
      </vt:variant>
    </vt:vector>
  </HeadingPairs>
  <TitlesOfParts>
    <vt:vector size="76" baseType="lpstr">
      <vt:lpstr>Arial</vt:lpstr>
      <vt:lpstr>Calibri</vt:lpstr>
      <vt:lpstr>Calibri Light</vt:lpstr>
      <vt:lpstr>Courier New</vt:lpstr>
      <vt:lpstr>Wingdings</vt:lpstr>
      <vt:lpstr>Design 1 Accenture</vt:lpstr>
      <vt:lpstr>Design 1 No Branding</vt:lpstr>
      <vt:lpstr>Design 2 No Branding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Accenture Federal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Cay Lacey</dc:creator>
  <cp:lastModifiedBy>Michael Wilt</cp:lastModifiedBy>
  <cp:revision>742</cp:revision>
  <cp:lastPrinted>2017-05-22T14:09:02Z</cp:lastPrinted>
  <dcterms:created xsi:type="dcterms:W3CDTF">2015-03-13T16:35:22Z</dcterms:created>
  <dcterms:modified xsi:type="dcterms:W3CDTF">2018-03-06T20:13:11Z</dcterms:modified>
</cp:coreProperties>
</file>