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9.xml" ContentType="application/vnd.openxmlformats-officedocument.theme+xml"/>
  <Override PartName="/ppt/slideLayouts/slideLayout52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48" r:id="rId2"/>
    <p:sldMasterId id="2147483794" r:id="rId3"/>
    <p:sldMasterId id="2147483800" r:id="rId4"/>
    <p:sldMasterId id="2147483823" r:id="rId5"/>
    <p:sldMasterId id="2147483861" r:id="rId6"/>
    <p:sldMasterId id="2147483865" r:id="rId7"/>
    <p:sldMasterId id="2147483886" r:id="rId8"/>
    <p:sldMasterId id="2147483890" r:id="rId9"/>
    <p:sldMasterId id="2147483894" r:id="rId10"/>
    <p:sldMasterId id="2147483898" r:id="rId11"/>
    <p:sldMasterId id="2147483902" r:id="rId12"/>
    <p:sldMasterId id="2147483922" r:id="rId13"/>
    <p:sldMasterId id="2147483925" r:id="rId14"/>
    <p:sldMasterId id="2147483929" r:id="rId15"/>
    <p:sldMasterId id="2147483932" r:id="rId16"/>
    <p:sldMasterId id="2147483936" r:id="rId17"/>
    <p:sldMasterId id="2147483942" r:id="rId18"/>
    <p:sldMasterId id="2147483946" r:id="rId19"/>
    <p:sldMasterId id="2147483951" r:id="rId20"/>
  </p:sldMasterIdLst>
  <p:notesMasterIdLst>
    <p:notesMasterId r:id="rId44"/>
  </p:notesMasterIdLst>
  <p:handoutMasterIdLst>
    <p:handoutMasterId r:id="rId45"/>
  </p:handoutMasterIdLst>
  <p:sldIdLst>
    <p:sldId id="508" r:id="rId21"/>
    <p:sldId id="597" r:id="rId22"/>
    <p:sldId id="598" r:id="rId23"/>
    <p:sldId id="579" r:id="rId24"/>
    <p:sldId id="615" r:id="rId25"/>
    <p:sldId id="614" r:id="rId26"/>
    <p:sldId id="599" r:id="rId27"/>
    <p:sldId id="600" r:id="rId28"/>
    <p:sldId id="601" r:id="rId29"/>
    <p:sldId id="511" r:id="rId30"/>
    <p:sldId id="609" r:id="rId31"/>
    <p:sldId id="602" r:id="rId32"/>
    <p:sldId id="603" r:id="rId33"/>
    <p:sldId id="604" r:id="rId34"/>
    <p:sldId id="605" r:id="rId35"/>
    <p:sldId id="606" r:id="rId36"/>
    <p:sldId id="607" r:id="rId37"/>
    <p:sldId id="608" r:id="rId38"/>
    <p:sldId id="611" r:id="rId39"/>
    <p:sldId id="612" r:id="rId40"/>
    <p:sldId id="613" r:id="rId41"/>
    <p:sldId id="610" r:id="rId42"/>
    <p:sldId id="58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on Blackburn" initials="j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EF"/>
    <a:srgbClr val="E7EBF2"/>
    <a:srgbClr val="21799E"/>
    <a:srgbClr val="FEBC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7" autoAdjust="0"/>
    <p:restoredTop sz="50000" autoAdjust="0"/>
  </p:normalViewPr>
  <p:slideViewPr>
    <p:cSldViewPr>
      <p:cViewPr varScale="1">
        <p:scale>
          <a:sx n="60" d="100"/>
          <a:sy n="60" d="100"/>
        </p:scale>
        <p:origin x="9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80"/>
    </p:cViewPr>
  </p:sorterViewPr>
  <p:notesViewPr>
    <p:cSldViewPr>
      <p:cViewPr varScale="1">
        <p:scale>
          <a:sx n="57" d="100"/>
          <a:sy n="57" d="100"/>
        </p:scale>
        <p:origin x="19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0D217-59CE-4A56-9DEA-15F364155708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A1DD4-4DF6-448B-880E-BBBB2633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EA881-066D-4C03-9D67-F83AC41EC27B}" type="datetimeFigureOut">
              <a:rPr lang="en-GB" smtClean="0"/>
              <a:t>03/07/2018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275B-7175-4CB0-8986-6C10B4313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0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A275B-7175-4CB0-8986-6C10B4313CC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A275B-7175-4CB0-8986-6C10B4313CCD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6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2307" tIns="46153" rIns="92307" bIns="461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74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07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7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0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3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1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  <a:noFill/>
          <a:ln/>
        </p:spPr>
        <p:txBody>
          <a:bodyPr lIns="89730" tIns="44865" rIns="89730" bIns="44865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2D8CA-E9DC-F746-95AB-0BB499F2E51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6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52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8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37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79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63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77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66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18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1842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94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6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27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36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58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709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3641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7823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28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45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15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6" y="1196752"/>
            <a:ext cx="46259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91680" y="3068960"/>
            <a:ext cx="7115175" cy="1066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rgbClr val="21799E"/>
                </a:solidFill>
                <a:latin typeface="Futura Book" panose="020B0800000000000000" pitchFamily="34" charset="0"/>
              </a:defRPr>
            </a:lvl1pPr>
            <a:lvl2pPr marL="457200" indent="0">
              <a:buNone/>
              <a:defRPr cap="all" baseline="0">
                <a:solidFill>
                  <a:srgbClr val="FEBC18"/>
                </a:solidFill>
                <a:latin typeface="Futura Book" panose="020B0800000000000000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91680" y="4581128"/>
            <a:ext cx="6767513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rgbClr val="FEBC18"/>
                </a:solidFill>
                <a:latin typeface="Futura Book" panose="020B08000000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612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28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6" y="1196752"/>
            <a:ext cx="46259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91680" y="3068960"/>
            <a:ext cx="7115175" cy="1066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solidFill>
                  <a:srgbClr val="21799E"/>
                </a:solidFill>
                <a:latin typeface="Futura Book" panose="020B0800000000000000" pitchFamily="34" charset="0"/>
              </a:defRPr>
            </a:lvl1pPr>
            <a:lvl2pPr marL="457200" indent="0">
              <a:buNone/>
              <a:defRPr cap="all" baseline="0">
                <a:solidFill>
                  <a:srgbClr val="FEBC18"/>
                </a:solidFill>
                <a:latin typeface="Futura Book" panose="020B0800000000000000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91680" y="4581128"/>
            <a:ext cx="6767513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rgbClr val="FEBC18"/>
                </a:solidFill>
                <a:latin typeface="Futura Book" panose="020B08000000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28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89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017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299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896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890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835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9748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912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lack6572\Dropbox\PACE\Marketing Materials\TPA Material\LOGOS\On Screen (RGB)\TPA-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36" y="501650"/>
            <a:ext cx="1872208" cy="50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3435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54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3150C-3AC7-405C-BD14-BF1633CE0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31AA-0A8A-474E-B217-A39A9AB34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8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200"/>
            <a:ext cx="7886700" cy="99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977810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/>
              <a:t>‹#›</a:t>
            </a:fld>
            <a:endParaRPr lang="en-US"/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5479380"/>
            <a:ext cx="9144000" cy="1378620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1384300" y="5479380"/>
            <a:ext cx="7759700" cy="1358900"/>
            <a:chOff x="10" y="13690"/>
            <a:chExt cx="12220" cy="2140"/>
          </a:xfrm>
        </p:grpSpPr>
        <p:grpSp>
          <p:nvGrpSpPr>
            <p:cNvPr id="8" name="Group 7"/>
            <p:cNvGrpSpPr>
              <a:grpSpLocks/>
            </p:cNvGrpSpPr>
            <p:nvPr userDrawn="1"/>
          </p:nvGrpSpPr>
          <p:grpSpPr bwMode="auto">
            <a:xfrm>
              <a:off x="10" y="13690"/>
              <a:ext cx="12220" cy="2140"/>
              <a:chOff x="10" y="13690"/>
              <a:chExt cx="12220" cy="2140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>
                <a:off x="10" y="13690"/>
                <a:ext cx="12220" cy="2140"/>
              </a:xfrm>
              <a:custGeom>
                <a:avLst/>
                <a:gdLst>
                  <a:gd name="T0" fmla="+- 0 10 10"/>
                  <a:gd name="T1" fmla="*/ T0 w 12220"/>
                  <a:gd name="T2" fmla="+- 0 15830 13690"/>
                  <a:gd name="T3" fmla="*/ 15830 h 2140"/>
                  <a:gd name="T4" fmla="+- 0 12230 10"/>
                  <a:gd name="T5" fmla="*/ T4 w 12220"/>
                  <a:gd name="T6" fmla="+- 0 15830 13690"/>
                  <a:gd name="T7" fmla="*/ 15830 h 2140"/>
                  <a:gd name="T8" fmla="+- 0 12230 10"/>
                  <a:gd name="T9" fmla="*/ T8 w 12220"/>
                  <a:gd name="T10" fmla="+- 0 13690 13690"/>
                  <a:gd name="T11" fmla="*/ 13690 h 2140"/>
                  <a:gd name="T12" fmla="+- 0 10 10"/>
                  <a:gd name="T13" fmla="*/ T12 w 12220"/>
                  <a:gd name="T14" fmla="+- 0 13690 13690"/>
                  <a:gd name="T15" fmla="*/ 13690 h 2140"/>
                  <a:gd name="T16" fmla="+- 0 10 10"/>
                  <a:gd name="T17" fmla="*/ T16 w 12220"/>
                  <a:gd name="T18" fmla="+- 0 15830 13690"/>
                  <a:gd name="T19" fmla="*/ 15830 h 2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220" h="2140">
                    <a:moveTo>
                      <a:pt x="0" y="2140"/>
                    </a:moveTo>
                    <a:lnTo>
                      <a:pt x="12220" y="2140"/>
                    </a:lnTo>
                    <a:lnTo>
                      <a:pt x="12220" y="0"/>
                    </a:lnTo>
                    <a:lnTo>
                      <a:pt x="0" y="0"/>
                    </a:lnTo>
                    <a:lnTo>
                      <a:pt x="0" y="2140"/>
                    </a:lnTo>
                    <a:close/>
                  </a:path>
                </a:pathLst>
              </a:custGeom>
              <a:solidFill>
                <a:srgbClr val="21799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10831" y="14980"/>
              <a:ext cx="58" cy="71"/>
              <a:chOff x="10831" y="14980"/>
              <a:chExt cx="58" cy="71"/>
            </a:xfrm>
          </p:grpSpPr>
          <p:sp>
            <p:nvSpPr>
              <p:cNvPr id="56" name="Freeform 55"/>
              <p:cNvSpPr>
                <a:spLocks/>
              </p:cNvSpPr>
              <p:nvPr userDrawn="1"/>
            </p:nvSpPr>
            <p:spPr bwMode="auto">
              <a:xfrm>
                <a:off x="10831" y="14980"/>
                <a:ext cx="58" cy="71"/>
              </a:xfrm>
              <a:custGeom>
                <a:avLst/>
                <a:gdLst>
                  <a:gd name="T0" fmla="+- 0 10831 10831"/>
                  <a:gd name="T1" fmla="*/ T0 w 58"/>
                  <a:gd name="T2" fmla="+- 0 14980 14980"/>
                  <a:gd name="T3" fmla="*/ 14980 h 71"/>
                  <a:gd name="T4" fmla="+- 0 10831 10831"/>
                  <a:gd name="T5" fmla="*/ T4 w 58"/>
                  <a:gd name="T6" fmla="+- 0 15050 14980"/>
                  <a:gd name="T7" fmla="*/ 15050 h 71"/>
                  <a:gd name="T8" fmla="+- 0 10838 10831"/>
                  <a:gd name="T9" fmla="*/ T8 w 58"/>
                  <a:gd name="T10" fmla="+- 0 15050 14980"/>
                  <a:gd name="T11" fmla="*/ 15050 h 71"/>
                  <a:gd name="T12" fmla="+- 0 10861 10831"/>
                  <a:gd name="T13" fmla="*/ T12 w 58"/>
                  <a:gd name="T14" fmla="+- 0 15048 14980"/>
                  <a:gd name="T15" fmla="*/ 15048 h 71"/>
                  <a:gd name="T16" fmla="+- 0 10880 10831"/>
                  <a:gd name="T17" fmla="*/ T16 w 58"/>
                  <a:gd name="T18" fmla="+- 0 15038 14980"/>
                  <a:gd name="T19" fmla="*/ 15038 h 71"/>
                  <a:gd name="T20" fmla="+- 0 10888 10831"/>
                  <a:gd name="T21" fmla="*/ T20 w 58"/>
                  <a:gd name="T22" fmla="+- 0 15016 14980"/>
                  <a:gd name="T23" fmla="*/ 15016 h 71"/>
                  <a:gd name="T24" fmla="+- 0 10888 10831"/>
                  <a:gd name="T25" fmla="*/ T24 w 58"/>
                  <a:gd name="T26" fmla="+- 0 15015 14980"/>
                  <a:gd name="T27" fmla="*/ 15015 h 71"/>
                  <a:gd name="T28" fmla="+- 0 10880 10831"/>
                  <a:gd name="T29" fmla="*/ T28 w 58"/>
                  <a:gd name="T30" fmla="+- 0 14992 14980"/>
                  <a:gd name="T31" fmla="*/ 14992 h 71"/>
                  <a:gd name="T32" fmla="+- 0 10862 10831"/>
                  <a:gd name="T33" fmla="*/ T32 w 58"/>
                  <a:gd name="T34" fmla="+- 0 14982 14980"/>
                  <a:gd name="T35" fmla="*/ 14982 h 71"/>
                  <a:gd name="T36" fmla="+- 0 10839 10831"/>
                  <a:gd name="T37" fmla="*/ T36 w 58"/>
                  <a:gd name="T38" fmla="+- 0 14980 14980"/>
                  <a:gd name="T39" fmla="*/ 14980 h 71"/>
                  <a:gd name="T40" fmla="+- 0 10831 10831"/>
                  <a:gd name="T41" fmla="*/ T40 w 58"/>
                  <a:gd name="T42" fmla="+- 0 14980 14980"/>
                  <a:gd name="T43" fmla="*/ 14980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8" h="71">
                    <a:moveTo>
                      <a:pt x="0" y="0"/>
                    </a:moveTo>
                    <a:lnTo>
                      <a:pt x="0" y="70"/>
                    </a:lnTo>
                    <a:lnTo>
                      <a:pt x="7" y="70"/>
                    </a:lnTo>
                    <a:lnTo>
                      <a:pt x="30" y="68"/>
                    </a:lnTo>
                    <a:lnTo>
                      <a:pt x="49" y="58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49" y="12"/>
                    </a:lnTo>
                    <a:lnTo>
                      <a:pt x="31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/>
            </p:cNvGrpSpPr>
            <p:nvPr userDrawn="1"/>
          </p:nvGrpSpPr>
          <p:grpSpPr bwMode="auto">
            <a:xfrm>
              <a:off x="9280" y="15003"/>
              <a:ext cx="67" cy="79"/>
              <a:chOff x="9280" y="15003"/>
              <a:chExt cx="67" cy="79"/>
            </a:xfrm>
          </p:grpSpPr>
          <p:sp>
            <p:nvSpPr>
              <p:cNvPr id="55" name="Freeform 54"/>
              <p:cNvSpPr>
                <a:spLocks/>
              </p:cNvSpPr>
              <p:nvPr userDrawn="1"/>
            </p:nvSpPr>
            <p:spPr bwMode="auto">
              <a:xfrm>
                <a:off x="9280" y="15003"/>
                <a:ext cx="67" cy="79"/>
              </a:xfrm>
              <a:custGeom>
                <a:avLst/>
                <a:gdLst>
                  <a:gd name="T0" fmla="+- 0 9314 9280"/>
                  <a:gd name="T1" fmla="*/ T0 w 67"/>
                  <a:gd name="T2" fmla="+- 0 15003 15003"/>
                  <a:gd name="T3" fmla="*/ 15003 h 79"/>
                  <a:gd name="T4" fmla="+- 0 9280 9280"/>
                  <a:gd name="T5" fmla="*/ T4 w 67"/>
                  <a:gd name="T6" fmla="+- 0 15081 15003"/>
                  <a:gd name="T7" fmla="*/ 15081 h 79"/>
                  <a:gd name="T8" fmla="+- 0 9347 9280"/>
                  <a:gd name="T9" fmla="*/ T8 w 67"/>
                  <a:gd name="T10" fmla="+- 0 15081 15003"/>
                  <a:gd name="T11" fmla="*/ 15081 h 79"/>
                  <a:gd name="T12" fmla="+- 0 9314 9280"/>
                  <a:gd name="T13" fmla="*/ T12 w 67"/>
                  <a:gd name="T14" fmla="+- 0 15003 15003"/>
                  <a:gd name="T15" fmla="*/ 1500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7" h="79">
                    <a:moveTo>
                      <a:pt x="34" y="0"/>
                    </a:moveTo>
                    <a:lnTo>
                      <a:pt x="0" y="78"/>
                    </a:lnTo>
                    <a:lnTo>
                      <a:pt x="67" y="7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/>
            </p:cNvGrpSpPr>
            <p:nvPr userDrawn="1"/>
          </p:nvGrpSpPr>
          <p:grpSpPr bwMode="auto">
            <a:xfrm>
              <a:off x="10478" y="14977"/>
              <a:ext cx="150" cy="156"/>
              <a:chOff x="10478" y="14977"/>
              <a:chExt cx="150" cy="156"/>
            </a:xfrm>
          </p:grpSpPr>
          <p:sp>
            <p:nvSpPr>
              <p:cNvPr id="54" name="Freeform 53"/>
              <p:cNvSpPr>
                <a:spLocks/>
              </p:cNvSpPr>
              <p:nvPr userDrawn="1"/>
            </p:nvSpPr>
            <p:spPr bwMode="auto">
              <a:xfrm>
                <a:off x="10478" y="14977"/>
                <a:ext cx="150" cy="156"/>
              </a:xfrm>
              <a:custGeom>
                <a:avLst/>
                <a:gdLst>
                  <a:gd name="T0" fmla="+- 0 10552 10478"/>
                  <a:gd name="T1" fmla="*/ T0 w 150"/>
                  <a:gd name="T2" fmla="+- 0 14977 14977"/>
                  <a:gd name="T3" fmla="*/ 14977 h 156"/>
                  <a:gd name="T4" fmla="+- 0 10494 10478"/>
                  <a:gd name="T5" fmla="*/ T4 w 150"/>
                  <a:gd name="T6" fmla="+- 0 15005 14977"/>
                  <a:gd name="T7" fmla="*/ 15005 h 156"/>
                  <a:gd name="T8" fmla="+- 0 10478 10478"/>
                  <a:gd name="T9" fmla="*/ T8 w 150"/>
                  <a:gd name="T10" fmla="+- 0 15045 14977"/>
                  <a:gd name="T11" fmla="*/ 15045 h 156"/>
                  <a:gd name="T12" fmla="+- 0 10481 10478"/>
                  <a:gd name="T13" fmla="*/ T12 w 150"/>
                  <a:gd name="T14" fmla="+- 0 15071 14977"/>
                  <a:gd name="T15" fmla="*/ 15071 h 156"/>
                  <a:gd name="T16" fmla="+- 0 10489 10478"/>
                  <a:gd name="T17" fmla="*/ T16 w 150"/>
                  <a:gd name="T18" fmla="+- 0 15094 14977"/>
                  <a:gd name="T19" fmla="*/ 15094 h 156"/>
                  <a:gd name="T20" fmla="+- 0 10501 10478"/>
                  <a:gd name="T21" fmla="*/ T20 w 150"/>
                  <a:gd name="T22" fmla="+- 0 15111 14977"/>
                  <a:gd name="T23" fmla="*/ 15111 h 156"/>
                  <a:gd name="T24" fmla="+- 0 10517 10478"/>
                  <a:gd name="T25" fmla="*/ T24 w 150"/>
                  <a:gd name="T26" fmla="+- 0 15124 14977"/>
                  <a:gd name="T27" fmla="*/ 15124 h 156"/>
                  <a:gd name="T28" fmla="+- 0 10536 10478"/>
                  <a:gd name="T29" fmla="*/ T28 w 150"/>
                  <a:gd name="T30" fmla="+- 0 15132 14977"/>
                  <a:gd name="T31" fmla="*/ 15132 h 156"/>
                  <a:gd name="T32" fmla="+- 0 10562 10478"/>
                  <a:gd name="T33" fmla="*/ T32 w 150"/>
                  <a:gd name="T34" fmla="+- 0 15130 14977"/>
                  <a:gd name="T35" fmla="*/ 15130 h 156"/>
                  <a:gd name="T36" fmla="+- 0 10616 10478"/>
                  <a:gd name="T37" fmla="*/ T36 w 150"/>
                  <a:gd name="T38" fmla="+- 0 15096 14977"/>
                  <a:gd name="T39" fmla="*/ 15096 h 156"/>
                  <a:gd name="T40" fmla="+- 0 10627 10478"/>
                  <a:gd name="T41" fmla="*/ T40 w 150"/>
                  <a:gd name="T42" fmla="+- 0 15057 14977"/>
                  <a:gd name="T43" fmla="*/ 15057 h 156"/>
                  <a:gd name="T44" fmla="+- 0 10624 10478"/>
                  <a:gd name="T45" fmla="*/ T44 w 150"/>
                  <a:gd name="T46" fmla="+- 0 15034 14977"/>
                  <a:gd name="T47" fmla="*/ 15034 h 156"/>
                  <a:gd name="T48" fmla="+- 0 10585 10478"/>
                  <a:gd name="T49" fmla="*/ T48 w 150"/>
                  <a:gd name="T50" fmla="+- 0 14984 14977"/>
                  <a:gd name="T51" fmla="*/ 14984 h 156"/>
                  <a:gd name="T52" fmla="+- 0 10552 10478"/>
                  <a:gd name="T53" fmla="*/ T52 w 150"/>
                  <a:gd name="T54" fmla="+- 0 14977 14977"/>
                  <a:gd name="T55" fmla="*/ 14977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50" h="156">
                    <a:moveTo>
                      <a:pt x="74" y="0"/>
                    </a:moveTo>
                    <a:lnTo>
                      <a:pt x="16" y="28"/>
                    </a:lnTo>
                    <a:lnTo>
                      <a:pt x="0" y="68"/>
                    </a:lnTo>
                    <a:lnTo>
                      <a:pt x="3" y="94"/>
                    </a:lnTo>
                    <a:lnTo>
                      <a:pt x="11" y="117"/>
                    </a:lnTo>
                    <a:lnTo>
                      <a:pt x="23" y="134"/>
                    </a:lnTo>
                    <a:lnTo>
                      <a:pt x="39" y="147"/>
                    </a:lnTo>
                    <a:lnTo>
                      <a:pt x="58" y="155"/>
                    </a:lnTo>
                    <a:lnTo>
                      <a:pt x="84" y="153"/>
                    </a:lnTo>
                    <a:lnTo>
                      <a:pt x="138" y="119"/>
                    </a:lnTo>
                    <a:lnTo>
                      <a:pt x="149" y="80"/>
                    </a:lnTo>
                    <a:lnTo>
                      <a:pt x="146" y="57"/>
                    </a:lnTo>
                    <a:lnTo>
                      <a:pt x="107" y="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8424" y="14312"/>
              <a:ext cx="3336" cy="897"/>
              <a:chOff x="8424" y="14312"/>
              <a:chExt cx="3336" cy="897"/>
            </a:xfrm>
          </p:grpSpPr>
          <p:sp>
            <p:nvSpPr>
              <p:cNvPr id="36" name="Freeform 35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01 14901"/>
                  <a:gd name="T3" fmla="*/ 14901 h 308"/>
                  <a:gd name="T4" fmla="+- 0 9133 9133"/>
                  <a:gd name="T5" fmla="*/ T4 w 2627"/>
                  <a:gd name="T6" fmla="+- 0 14901 14901"/>
                  <a:gd name="T7" fmla="*/ 14901 h 308"/>
                  <a:gd name="T8" fmla="+- 0 9133 9133"/>
                  <a:gd name="T9" fmla="*/ T8 w 2627"/>
                  <a:gd name="T10" fmla="+- 0 15208 14901"/>
                  <a:gd name="T11" fmla="*/ 15208 h 308"/>
                  <a:gd name="T12" fmla="+- 0 11760 9133"/>
                  <a:gd name="T13" fmla="*/ T12 w 2627"/>
                  <a:gd name="T14" fmla="+- 0 15208 14901"/>
                  <a:gd name="T15" fmla="*/ 15208 h 308"/>
                  <a:gd name="T16" fmla="+- 0 11760 9133"/>
                  <a:gd name="T17" fmla="*/ T16 w 2627"/>
                  <a:gd name="T18" fmla="+- 0 15156 14901"/>
                  <a:gd name="T19" fmla="*/ 15156 h 308"/>
                  <a:gd name="T20" fmla="+- 0 10552 9133"/>
                  <a:gd name="T21" fmla="*/ T20 w 2627"/>
                  <a:gd name="T22" fmla="+- 0 15156 14901"/>
                  <a:gd name="T23" fmla="*/ 15156 h 308"/>
                  <a:gd name="T24" fmla="+- 0 10552 9133"/>
                  <a:gd name="T25" fmla="*/ T24 w 2627"/>
                  <a:gd name="T26" fmla="+- 0 15156 14901"/>
                  <a:gd name="T27" fmla="*/ 15156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9592 9133"/>
                  <a:gd name="T33" fmla="*/ T32 w 2627"/>
                  <a:gd name="T34" fmla="+- 0 15153 14901"/>
                  <a:gd name="T35" fmla="*/ 15153 h 308"/>
                  <a:gd name="T36" fmla="+- 0 9591 9133"/>
                  <a:gd name="T37" fmla="*/ T36 w 2627"/>
                  <a:gd name="T38" fmla="+- 0 15152 14901"/>
                  <a:gd name="T39" fmla="*/ 15152 h 308"/>
                  <a:gd name="T40" fmla="+- 0 9224 9133"/>
                  <a:gd name="T41" fmla="*/ T40 w 2627"/>
                  <a:gd name="T42" fmla="+- 0 15152 14901"/>
                  <a:gd name="T43" fmla="*/ 15152 h 308"/>
                  <a:gd name="T44" fmla="+- 0 9314 9133"/>
                  <a:gd name="T45" fmla="*/ T44 w 2627"/>
                  <a:gd name="T46" fmla="+- 0 14950 14901"/>
                  <a:gd name="T47" fmla="*/ 14950 h 308"/>
                  <a:gd name="T48" fmla="+- 0 11760 9133"/>
                  <a:gd name="T49" fmla="*/ T48 w 2627"/>
                  <a:gd name="T50" fmla="+- 0 14950 14901"/>
                  <a:gd name="T51" fmla="*/ 14950 h 308"/>
                  <a:gd name="T52" fmla="+- 0 11760 9133"/>
                  <a:gd name="T53" fmla="*/ T52 w 2627"/>
                  <a:gd name="T54" fmla="+- 0 14901 14901"/>
                  <a:gd name="T55" fmla="*/ 14901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2627" y="307"/>
                    </a:lnTo>
                    <a:lnTo>
                      <a:pt x="2627" y="255"/>
                    </a:lnTo>
                    <a:lnTo>
                      <a:pt x="1419" y="255"/>
                    </a:lnTo>
                    <a:lnTo>
                      <a:pt x="484" y="255"/>
                    </a:lnTo>
                    <a:lnTo>
                      <a:pt x="459" y="252"/>
                    </a:lnTo>
                    <a:lnTo>
                      <a:pt x="458" y="251"/>
                    </a:lnTo>
                    <a:lnTo>
                      <a:pt x="91" y="251"/>
                    </a:lnTo>
                    <a:lnTo>
                      <a:pt x="181" y="49"/>
                    </a:lnTo>
                    <a:lnTo>
                      <a:pt x="2627" y="49"/>
                    </a:lnTo>
                    <a:lnTo>
                      <a:pt x="26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4 14901"/>
                  <a:gd name="T3" fmla="*/ 14954 h 308"/>
                  <a:gd name="T4" fmla="+- 0 10550 9133"/>
                  <a:gd name="T5" fmla="*/ T4 w 2627"/>
                  <a:gd name="T6" fmla="+- 0 14954 14901"/>
                  <a:gd name="T7" fmla="*/ 14954 h 308"/>
                  <a:gd name="T8" fmla="+- 0 10573 9133"/>
                  <a:gd name="T9" fmla="*/ T8 w 2627"/>
                  <a:gd name="T10" fmla="+- 0 14957 14901"/>
                  <a:gd name="T11" fmla="*/ 14957 h 308"/>
                  <a:gd name="T12" fmla="+- 0 10594 9133"/>
                  <a:gd name="T13" fmla="*/ T12 w 2627"/>
                  <a:gd name="T14" fmla="+- 0 14964 14901"/>
                  <a:gd name="T15" fmla="*/ 14964 h 308"/>
                  <a:gd name="T16" fmla="+- 0 10640 9133"/>
                  <a:gd name="T17" fmla="*/ T16 w 2627"/>
                  <a:gd name="T18" fmla="+- 0 15009 14901"/>
                  <a:gd name="T19" fmla="*/ 15009 h 308"/>
                  <a:gd name="T20" fmla="+- 0 10651 9133"/>
                  <a:gd name="T21" fmla="*/ T20 w 2627"/>
                  <a:gd name="T22" fmla="+- 0 15052 14901"/>
                  <a:gd name="T23" fmla="*/ 15052 h 308"/>
                  <a:gd name="T24" fmla="+- 0 10648 9133"/>
                  <a:gd name="T25" fmla="*/ T24 w 2627"/>
                  <a:gd name="T26" fmla="+- 0 15076 14901"/>
                  <a:gd name="T27" fmla="*/ 15076 h 308"/>
                  <a:gd name="T28" fmla="+- 0 10616 9133"/>
                  <a:gd name="T29" fmla="*/ T28 w 2627"/>
                  <a:gd name="T30" fmla="+- 0 15133 14901"/>
                  <a:gd name="T31" fmla="*/ 15133 h 308"/>
                  <a:gd name="T32" fmla="+- 0 10556 9133"/>
                  <a:gd name="T33" fmla="*/ T32 w 2627"/>
                  <a:gd name="T34" fmla="+- 0 15156 14901"/>
                  <a:gd name="T35" fmla="*/ 15156 h 308"/>
                  <a:gd name="T36" fmla="+- 0 10552 9133"/>
                  <a:gd name="T37" fmla="*/ T36 w 2627"/>
                  <a:gd name="T38" fmla="+- 0 15156 14901"/>
                  <a:gd name="T39" fmla="*/ 15156 h 308"/>
                  <a:gd name="T40" fmla="+- 0 11760 9133"/>
                  <a:gd name="T41" fmla="*/ T40 w 2627"/>
                  <a:gd name="T42" fmla="+- 0 15156 14901"/>
                  <a:gd name="T43" fmla="*/ 15156 h 308"/>
                  <a:gd name="T44" fmla="+- 0 11760 9133"/>
                  <a:gd name="T45" fmla="*/ T44 w 2627"/>
                  <a:gd name="T46" fmla="+- 0 15152 14901"/>
                  <a:gd name="T47" fmla="*/ 15152 h 308"/>
                  <a:gd name="T48" fmla="+- 0 10807 9133"/>
                  <a:gd name="T49" fmla="*/ T48 w 2627"/>
                  <a:gd name="T50" fmla="+- 0 15152 14901"/>
                  <a:gd name="T51" fmla="*/ 15152 h 308"/>
                  <a:gd name="T52" fmla="+- 0 10807 9133"/>
                  <a:gd name="T53" fmla="*/ T52 w 2627"/>
                  <a:gd name="T54" fmla="+- 0 14958 14901"/>
                  <a:gd name="T55" fmla="*/ 14958 h 308"/>
                  <a:gd name="T56" fmla="+- 0 11760 9133"/>
                  <a:gd name="T57" fmla="*/ T56 w 2627"/>
                  <a:gd name="T58" fmla="+- 0 14958 14901"/>
                  <a:gd name="T59" fmla="*/ 14958 h 308"/>
                  <a:gd name="T60" fmla="+- 0 11760 9133"/>
                  <a:gd name="T61" fmla="*/ T60 w 2627"/>
                  <a:gd name="T62" fmla="+- 0 14954 14901"/>
                  <a:gd name="T63" fmla="*/ 1495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2627" y="53"/>
                    </a:moveTo>
                    <a:lnTo>
                      <a:pt x="1417" y="53"/>
                    </a:lnTo>
                    <a:lnTo>
                      <a:pt x="1440" y="56"/>
                    </a:lnTo>
                    <a:lnTo>
                      <a:pt x="1461" y="63"/>
                    </a:lnTo>
                    <a:lnTo>
                      <a:pt x="1507" y="108"/>
                    </a:lnTo>
                    <a:lnTo>
                      <a:pt x="1518" y="151"/>
                    </a:lnTo>
                    <a:lnTo>
                      <a:pt x="1515" y="175"/>
                    </a:lnTo>
                    <a:lnTo>
                      <a:pt x="1483" y="232"/>
                    </a:lnTo>
                    <a:lnTo>
                      <a:pt x="1423" y="255"/>
                    </a:lnTo>
                    <a:lnTo>
                      <a:pt x="1419" y="255"/>
                    </a:lnTo>
                    <a:lnTo>
                      <a:pt x="2627" y="255"/>
                    </a:lnTo>
                    <a:lnTo>
                      <a:pt x="2627" y="251"/>
                    </a:lnTo>
                    <a:lnTo>
                      <a:pt x="1674" y="251"/>
                    </a:lnTo>
                    <a:lnTo>
                      <a:pt x="1674" y="57"/>
                    </a:lnTo>
                    <a:lnTo>
                      <a:pt x="2627" y="57"/>
                    </a:lnTo>
                    <a:lnTo>
                      <a:pt x="2627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842 9133"/>
                  <a:gd name="T1" fmla="*/ T0 w 2627"/>
                  <a:gd name="T2" fmla="+- 0 14958 14901"/>
                  <a:gd name="T3" fmla="*/ 14958 h 308"/>
                  <a:gd name="T4" fmla="+- 0 9683 9133"/>
                  <a:gd name="T5" fmla="*/ T4 w 2627"/>
                  <a:gd name="T6" fmla="+- 0 14958 14901"/>
                  <a:gd name="T7" fmla="*/ 14958 h 308"/>
                  <a:gd name="T8" fmla="+- 0 9683 9133"/>
                  <a:gd name="T9" fmla="*/ T8 w 2627"/>
                  <a:gd name="T10" fmla="+- 0 15081 14901"/>
                  <a:gd name="T11" fmla="*/ 15081 h 308"/>
                  <a:gd name="T12" fmla="+- 0 9680 9133"/>
                  <a:gd name="T13" fmla="*/ T12 w 2627"/>
                  <a:gd name="T14" fmla="+- 0 15105 14901"/>
                  <a:gd name="T15" fmla="*/ 15105 h 308"/>
                  <a:gd name="T16" fmla="+- 0 9671 9133"/>
                  <a:gd name="T17" fmla="*/ T16 w 2627"/>
                  <a:gd name="T18" fmla="+- 0 15125 14901"/>
                  <a:gd name="T19" fmla="*/ 15125 h 308"/>
                  <a:gd name="T20" fmla="+- 0 9658 9133"/>
                  <a:gd name="T21" fmla="*/ T20 w 2627"/>
                  <a:gd name="T22" fmla="+- 0 15141 14901"/>
                  <a:gd name="T23" fmla="*/ 15141 h 308"/>
                  <a:gd name="T24" fmla="+- 0 9639 9133"/>
                  <a:gd name="T25" fmla="*/ T24 w 2627"/>
                  <a:gd name="T26" fmla="+- 0 15152 14901"/>
                  <a:gd name="T27" fmla="*/ 15152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10552 9133"/>
                  <a:gd name="T33" fmla="*/ T32 w 2627"/>
                  <a:gd name="T34" fmla="+- 0 15156 14901"/>
                  <a:gd name="T35" fmla="*/ 15156 h 308"/>
                  <a:gd name="T36" fmla="+- 0 10530 9133"/>
                  <a:gd name="T37" fmla="*/ T36 w 2627"/>
                  <a:gd name="T38" fmla="+- 0 15154 14901"/>
                  <a:gd name="T39" fmla="*/ 15154 h 308"/>
                  <a:gd name="T40" fmla="+- 0 10526 9133"/>
                  <a:gd name="T41" fmla="*/ T40 w 2627"/>
                  <a:gd name="T42" fmla="+- 0 15152 14901"/>
                  <a:gd name="T43" fmla="*/ 15152 h 308"/>
                  <a:gd name="T44" fmla="+- 0 9887 9133"/>
                  <a:gd name="T45" fmla="*/ T44 w 2627"/>
                  <a:gd name="T46" fmla="+- 0 15152 14901"/>
                  <a:gd name="T47" fmla="*/ 15152 h 308"/>
                  <a:gd name="T48" fmla="+- 0 9887 9133"/>
                  <a:gd name="T49" fmla="*/ T48 w 2627"/>
                  <a:gd name="T50" fmla="+- 0 14980 14901"/>
                  <a:gd name="T51" fmla="*/ 14980 h 308"/>
                  <a:gd name="T52" fmla="+- 0 9842 9133"/>
                  <a:gd name="T53" fmla="*/ T52 w 2627"/>
                  <a:gd name="T54" fmla="+- 0 14980 14901"/>
                  <a:gd name="T55" fmla="*/ 14980 h 308"/>
                  <a:gd name="T56" fmla="+- 0 9842 9133"/>
                  <a:gd name="T57" fmla="*/ T56 w 2627"/>
                  <a:gd name="T58" fmla="+- 0 14958 14901"/>
                  <a:gd name="T5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627" h="308">
                    <a:moveTo>
                      <a:pt x="709" y="57"/>
                    </a:moveTo>
                    <a:lnTo>
                      <a:pt x="550" y="57"/>
                    </a:lnTo>
                    <a:lnTo>
                      <a:pt x="550" y="180"/>
                    </a:lnTo>
                    <a:lnTo>
                      <a:pt x="547" y="204"/>
                    </a:lnTo>
                    <a:lnTo>
                      <a:pt x="538" y="224"/>
                    </a:lnTo>
                    <a:lnTo>
                      <a:pt x="525" y="240"/>
                    </a:lnTo>
                    <a:lnTo>
                      <a:pt x="506" y="251"/>
                    </a:lnTo>
                    <a:lnTo>
                      <a:pt x="484" y="255"/>
                    </a:lnTo>
                    <a:lnTo>
                      <a:pt x="1419" y="255"/>
                    </a:lnTo>
                    <a:lnTo>
                      <a:pt x="1397" y="253"/>
                    </a:lnTo>
                    <a:lnTo>
                      <a:pt x="1393" y="251"/>
                    </a:lnTo>
                    <a:lnTo>
                      <a:pt x="754" y="251"/>
                    </a:lnTo>
                    <a:lnTo>
                      <a:pt x="754" y="79"/>
                    </a:lnTo>
                    <a:lnTo>
                      <a:pt x="709" y="79"/>
                    </a:lnTo>
                    <a:lnTo>
                      <a:pt x="70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357 9133"/>
                  <a:gd name="T1" fmla="*/ T0 w 2627"/>
                  <a:gd name="T2" fmla="+- 0 15104 14901"/>
                  <a:gd name="T3" fmla="*/ 15104 h 308"/>
                  <a:gd name="T4" fmla="+- 0 9271 9133"/>
                  <a:gd name="T5" fmla="*/ T4 w 2627"/>
                  <a:gd name="T6" fmla="+- 0 15104 14901"/>
                  <a:gd name="T7" fmla="*/ 15104 h 308"/>
                  <a:gd name="T8" fmla="+- 0 9249 9133"/>
                  <a:gd name="T9" fmla="*/ T8 w 2627"/>
                  <a:gd name="T10" fmla="+- 0 15152 14901"/>
                  <a:gd name="T11" fmla="*/ 15152 h 308"/>
                  <a:gd name="T12" fmla="+- 0 9378 9133"/>
                  <a:gd name="T13" fmla="*/ T12 w 2627"/>
                  <a:gd name="T14" fmla="+- 0 15152 14901"/>
                  <a:gd name="T15" fmla="*/ 15152 h 308"/>
                  <a:gd name="T16" fmla="+- 0 9357 9133"/>
                  <a:gd name="T17" fmla="*/ T16 w 2627"/>
                  <a:gd name="T18" fmla="+- 0 15104 14901"/>
                  <a:gd name="T19" fmla="*/ 1510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224" y="203"/>
                    </a:moveTo>
                    <a:lnTo>
                      <a:pt x="138" y="203"/>
                    </a:lnTo>
                    <a:lnTo>
                      <a:pt x="116" y="251"/>
                    </a:lnTo>
                    <a:lnTo>
                      <a:pt x="245" y="251"/>
                    </a:lnTo>
                    <a:lnTo>
                      <a:pt x="224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0 14901"/>
                  <a:gd name="T3" fmla="*/ 14950 h 308"/>
                  <a:gd name="T4" fmla="+- 0 9314 9133"/>
                  <a:gd name="T5" fmla="*/ T4 w 2627"/>
                  <a:gd name="T6" fmla="+- 0 14950 14901"/>
                  <a:gd name="T7" fmla="*/ 14950 h 308"/>
                  <a:gd name="T8" fmla="+- 0 9403 9133"/>
                  <a:gd name="T9" fmla="*/ T8 w 2627"/>
                  <a:gd name="T10" fmla="+- 0 15152 14901"/>
                  <a:gd name="T11" fmla="*/ 15152 h 308"/>
                  <a:gd name="T12" fmla="+- 0 9591 9133"/>
                  <a:gd name="T13" fmla="*/ T12 w 2627"/>
                  <a:gd name="T14" fmla="+- 0 15152 14901"/>
                  <a:gd name="T15" fmla="*/ 15152 h 308"/>
                  <a:gd name="T16" fmla="+- 0 9573 9133"/>
                  <a:gd name="T17" fmla="*/ T16 w 2627"/>
                  <a:gd name="T18" fmla="+- 0 15143 14901"/>
                  <a:gd name="T19" fmla="*/ 15143 h 308"/>
                  <a:gd name="T20" fmla="+- 0 9559 9133"/>
                  <a:gd name="T21" fmla="*/ T20 w 2627"/>
                  <a:gd name="T22" fmla="+- 0 15128 14901"/>
                  <a:gd name="T23" fmla="*/ 15128 h 308"/>
                  <a:gd name="T24" fmla="+- 0 9549 9133"/>
                  <a:gd name="T25" fmla="*/ T24 w 2627"/>
                  <a:gd name="T26" fmla="+- 0 15109 14901"/>
                  <a:gd name="T27" fmla="*/ 15109 h 308"/>
                  <a:gd name="T28" fmla="+- 0 9545 9133"/>
                  <a:gd name="T29" fmla="*/ T28 w 2627"/>
                  <a:gd name="T30" fmla="+- 0 15086 14901"/>
                  <a:gd name="T31" fmla="*/ 15086 h 308"/>
                  <a:gd name="T32" fmla="+- 0 9545 9133"/>
                  <a:gd name="T33" fmla="*/ T32 w 2627"/>
                  <a:gd name="T34" fmla="+- 0 14958 14901"/>
                  <a:gd name="T35" fmla="*/ 14958 h 308"/>
                  <a:gd name="T36" fmla="+- 0 10526 9133"/>
                  <a:gd name="T37" fmla="*/ T36 w 2627"/>
                  <a:gd name="T38" fmla="+- 0 14958 14901"/>
                  <a:gd name="T39" fmla="*/ 14958 h 308"/>
                  <a:gd name="T40" fmla="+- 0 10528 9133"/>
                  <a:gd name="T41" fmla="*/ T40 w 2627"/>
                  <a:gd name="T42" fmla="+- 0 14957 14901"/>
                  <a:gd name="T43" fmla="*/ 14957 h 308"/>
                  <a:gd name="T44" fmla="+- 0 10550 9133"/>
                  <a:gd name="T45" fmla="*/ T44 w 2627"/>
                  <a:gd name="T46" fmla="+- 0 14954 14901"/>
                  <a:gd name="T47" fmla="*/ 14954 h 308"/>
                  <a:gd name="T48" fmla="+- 0 11760 9133"/>
                  <a:gd name="T49" fmla="*/ T48 w 2627"/>
                  <a:gd name="T50" fmla="+- 0 14954 14901"/>
                  <a:gd name="T51" fmla="*/ 14954 h 308"/>
                  <a:gd name="T52" fmla="+- 0 11760 9133"/>
                  <a:gd name="T53" fmla="*/ T52 w 2627"/>
                  <a:gd name="T54" fmla="+- 0 14950 14901"/>
                  <a:gd name="T55" fmla="*/ 1495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49"/>
                    </a:moveTo>
                    <a:lnTo>
                      <a:pt x="181" y="49"/>
                    </a:lnTo>
                    <a:lnTo>
                      <a:pt x="270" y="251"/>
                    </a:lnTo>
                    <a:lnTo>
                      <a:pt x="458" y="251"/>
                    </a:lnTo>
                    <a:lnTo>
                      <a:pt x="440" y="242"/>
                    </a:lnTo>
                    <a:lnTo>
                      <a:pt x="426" y="227"/>
                    </a:lnTo>
                    <a:lnTo>
                      <a:pt x="416" y="208"/>
                    </a:lnTo>
                    <a:lnTo>
                      <a:pt x="412" y="185"/>
                    </a:lnTo>
                    <a:lnTo>
                      <a:pt x="412" y="57"/>
                    </a:lnTo>
                    <a:lnTo>
                      <a:pt x="1393" y="57"/>
                    </a:lnTo>
                    <a:lnTo>
                      <a:pt x="1395" y="56"/>
                    </a:lnTo>
                    <a:lnTo>
                      <a:pt x="1417" y="53"/>
                    </a:lnTo>
                    <a:lnTo>
                      <a:pt x="2627" y="53"/>
                    </a:lnTo>
                    <a:lnTo>
                      <a:pt x="2627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158 9133"/>
                  <a:gd name="T1" fmla="*/ T0 w 2627"/>
                  <a:gd name="T2" fmla="+- 0 14958 14901"/>
                  <a:gd name="T3" fmla="*/ 14958 h 308"/>
                  <a:gd name="T4" fmla="+- 0 9954 9133"/>
                  <a:gd name="T5" fmla="*/ T4 w 2627"/>
                  <a:gd name="T6" fmla="+- 0 14958 14901"/>
                  <a:gd name="T7" fmla="*/ 14958 h 308"/>
                  <a:gd name="T8" fmla="+- 0 9954 9133"/>
                  <a:gd name="T9" fmla="*/ T8 w 2627"/>
                  <a:gd name="T10" fmla="+- 0 14980 14901"/>
                  <a:gd name="T11" fmla="*/ 14980 h 308"/>
                  <a:gd name="T12" fmla="+- 0 9910 9133"/>
                  <a:gd name="T13" fmla="*/ T12 w 2627"/>
                  <a:gd name="T14" fmla="+- 0 14980 14901"/>
                  <a:gd name="T15" fmla="*/ 14980 h 308"/>
                  <a:gd name="T16" fmla="+- 0 9910 9133"/>
                  <a:gd name="T17" fmla="*/ T16 w 2627"/>
                  <a:gd name="T18" fmla="+- 0 15152 14901"/>
                  <a:gd name="T19" fmla="*/ 15152 h 308"/>
                  <a:gd name="T20" fmla="+- 0 10158 9133"/>
                  <a:gd name="T21" fmla="*/ T20 w 2627"/>
                  <a:gd name="T22" fmla="+- 0 15152 14901"/>
                  <a:gd name="T23" fmla="*/ 15152 h 308"/>
                  <a:gd name="T24" fmla="+- 0 10158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1025" y="57"/>
                    </a:moveTo>
                    <a:lnTo>
                      <a:pt x="821" y="57"/>
                    </a:lnTo>
                    <a:lnTo>
                      <a:pt x="821" y="79"/>
                    </a:lnTo>
                    <a:lnTo>
                      <a:pt x="777" y="79"/>
                    </a:lnTo>
                    <a:lnTo>
                      <a:pt x="777" y="251"/>
                    </a:lnTo>
                    <a:lnTo>
                      <a:pt x="1025" y="251"/>
                    </a:lnTo>
                    <a:lnTo>
                      <a:pt x="1025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5059 14901"/>
                  <a:gd name="T3" fmla="*/ 15059 h 308"/>
                  <a:gd name="T4" fmla="+- 0 10181 9133"/>
                  <a:gd name="T5" fmla="*/ T4 w 2627"/>
                  <a:gd name="T6" fmla="+- 0 15059 14901"/>
                  <a:gd name="T7" fmla="*/ 15059 h 308"/>
                  <a:gd name="T8" fmla="+- 0 10181 9133"/>
                  <a:gd name="T9" fmla="*/ T8 w 2627"/>
                  <a:gd name="T10" fmla="+- 0 15152 14901"/>
                  <a:gd name="T11" fmla="*/ 15152 h 308"/>
                  <a:gd name="T12" fmla="+- 0 10271 9133"/>
                  <a:gd name="T13" fmla="*/ T12 w 2627"/>
                  <a:gd name="T14" fmla="+- 0 15152 14901"/>
                  <a:gd name="T15" fmla="*/ 15152 h 308"/>
                  <a:gd name="T16" fmla="+- 0 10271 9133"/>
                  <a:gd name="T17" fmla="*/ T16 w 2627"/>
                  <a:gd name="T18" fmla="+- 0 15059 14901"/>
                  <a:gd name="T19" fmla="*/ 15059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158"/>
                    </a:moveTo>
                    <a:lnTo>
                      <a:pt x="1048" y="158"/>
                    </a:lnTo>
                    <a:lnTo>
                      <a:pt x="1048" y="251"/>
                    </a:lnTo>
                    <a:lnTo>
                      <a:pt x="1138" y="251"/>
                    </a:lnTo>
                    <a:lnTo>
                      <a:pt x="113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526 9133"/>
                  <a:gd name="T1" fmla="*/ T0 w 2627"/>
                  <a:gd name="T2" fmla="+- 0 14958 14901"/>
                  <a:gd name="T3" fmla="*/ 14958 h 308"/>
                  <a:gd name="T4" fmla="+- 0 10294 9133"/>
                  <a:gd name="T5" fmla="*/ T4 w 2627"/>
                  <a:gd name="T6" fmla="+- 0 14958 14901"/>
                  <a:gd name="T7" fmla="*/ 14958 h 308"/>
                  <a:gd name="T8" fmla="+- 0 10294 9133"/>
                  <a:gd name="T9" fmla="*/ T8 w 2627"/>
                  <a:gd name="T10" fmla="+- 0 15152 14901"/>
                  <a:gd name="T11" fmla="*/ 15152 h 308"/>
                  <a:gd name="T12" fmla="+- 0 10526 9133"/>
                  <a:gd name="T13" fmla="*/ T12 w 2627"/>
                  <a:gd name="T14" fmla="+- 0 15152 14901"/>
                  <a:gd name="T15" fmla="*/ 15152 h 308"/>
                  <a:gd name="T16" fmla="+- 0 10509 9133"/>
                  <a:gd name="T17" fmla="*/ T16 w 2627"/>
                  <a:gd name="T18" fmla="+- 0 15147 14901"/>
                  <a:gd name="T19" fmla="*/ 15147 h 308"/>
                  <a:gd name="T20" fmla="+- 0 10491 9133"/>
                  <a:gd name="T21" fmla="*/ T20 w 2627"/>
                  <a:gd name="T22" fmla="+- 0 15135 14901"/>
                  <a:gd name="T23" fmla="*/ 15135 h 308"/>
                  <a:gd name="T24" fmla="+- 0 10476 9133"/>
                  <a:gd name="T25" fmla="*/ T24 w 2627"/>
                  <a:gd name="T26" fmla="+- 0 15120 14901"/>
                  <a:gd name="T27" fmla="*/ 15120 h 308"/>
                  <a:gd name="T28" fmla="+- 0 10464 9133"/>
                  <a:gd name="T29" fmla="*/ T28 w 2627"/>
                  <a:gd name="T30" fmla="+- 0 15101 14901"/>
                  <a:gd name="T31" fmla="*/ 15101 h 308"/>
                  <a:gd name="T32" fmla="+- 0 10457 9133"/>
                  <a:gd name="T33" fmla="*/ T32 w 2627"/>
                  <a:gd name="T34" fmla="+- 0 15080 14901"/>
                  <a:gd name="T35" fmla="*/ 15080 h 308"/>
                  <a:gd name="T36" fmla="+- 0 10454 9133"/>
                  <a:gd name="T37" fmla="*/ T36 w 2627"/>
                  <a:gd name="T38" fmla="+- 0 15057 14901"/>
                  <a:gd name="T39" fmla="*/ 15057 h 308"/>
                  <a:gd name="T40" fmla="+- 0 10457 9133"/>
                  <a:gd name="T41" fmla="*/ T40 w 2627"/>
                  <a:gd name="T42" fmla="+- 0 15033 14901"/>
                  <a:gd name="T43" fmla="*/ 15033 h 308"/>
                  <a:gd name="T44" fmla="+- 0 10464 9133"/>
                  <a:gd name="T45" fmla="*/ T44 w 2627"/>
                  <a:gd name="T46" fmla="+- 0 15012 14901"/>
                  <a:gd name="T47" fmla="*/ 15012 h 308"/>
                  <a:gd name="T48" fmla="+- 0 10475 9133"/>
                  <a:gd name="T49" fmla="*/ T48 w 2627"/>
                  <a:gd name="T50" fmla="+- 0 14993 14901"/>
                  <a:gd name="T51" fmla="*/ 14993 h 308"/>
                  <a:gd name="T52" fmla="+- 0 10490 9133"/>
                  <a:gd name="T53" fmla="*/ T52 w 2627"/>
                  <a:gd name="T54" fmla="+- 0 14977 14901"/>
                  <a:gd name="T55" fmla="*/ 14977 h 308"/>
                  <a:gd name="T56" fmla="+- 0 10508 9133"/>
                  <a:gd name="T57" fmla="*/ T56 w 2627"/>
                  <a:gd name="T58" fmla="+- 0 14965 14901"/>
                  <a:gd name="T59" fmla="*/ 14965 h 308"/>
                  <a:gd name="T60" fmla="+- 0 10526 9133"/>
                  <a:gd name="T61" fmla="*/ T60 w 2627"/>
                  <a:gd name="T62" fmla="+- 0 14958 14901"/>
                  <a:gd name="T6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1393" y="57"/>
                    </a:moveTo>
                    <a:lnTo>
                      <a:pt x="1161" y="57"/>
                    </a:lnTo>
                    <a:lnTo>
                      <a:pt x="1161" y="251"/>
                    </a:lnTo>
                    <a:lnTo>
                      <a:pt x="1393" y="251"/>
                    </a:lnTo>
                    <a:lnTo>
                      <a:pt x="1376" y="246"/>
                    </a:lnTo>
                    <a:lnTo>
                      <a:pt x="1358" y="234"/>
                    </a:lnTo>
                    <a:lnTo>
                      <a:pt x="1343" y="219"/>
                    </a:lnTo>
                    <a:lnTo>
                      <a:pt x="1331" y="200"/>
                    </a:lnTo>
                    <a:lnTo>
                      <a:pt x="1324" y="179"/>
                    </a:lnTo>
                    <a:lnTo>
                      <a:pt x="1321" y="156"/>
                    </a:lnTo>
                    <a:lnTo>
                      <a:pt x="1324" y="132"/>
                    </a:lnTo>
                    <a:lnTo>
                      <a:pt x="1331" y="111"/>
                    </a:lnTo>
                    <a:lnTo>
                      <a:pt x="1342" y="92"/>
                    </a:lnTo>
                    <a:lnTo>
                      <a:pt x="1357" y="76"/>
                    </a:lnTo>
                    <a:lnTo>
                      <a:pt x="1375" y="64"/>
                    </a:lnTo>
                    <a:lnTo>
                      <a:pt x="1393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840 9133"/>
                  <a:gd name="T1" fmla="*/ T0 w 2627"/>
                  <a:gd name="T2" fmla="+- 0 15070 14901"/>
                  <a:gd name="T3" fmla="*/ 15070 h 308"/>
                  <a:gd name="T4" fmla="+- 0 10831 9133"/>
                  <a:gd name="T5" fmla="*/ T4 w 2627"/>
                  <a:gd name="T6" fmla="+- 0 15070 14901"/>
                  <a:gd name="T7" fmla="*/ 15070 h 308"/>
                  <a:gd name="T8" fmla="+- 0 10831 9133"/>
                  <a:gd name="T9" fmla="*/ T8 w 2627"/>
                  <a:gd name="T10" fmla="+- 0 15152 14901"/>
                  <a:gd name="T11" fmla="*/ 15152 h 308"/>
                  <a:gd name="T12" fmla="+- 0 10896 9133"/>
                  <a:gd name="T13" fmla="*/ T12 w 2627"/>
                  <a:gd name="T14" fmla="+- 0 15152 14901"/>
                  <a:gd name="T15" fmla="*/ 15152 h 308"/>
                  <a:gd name="T16" fmla="+- 0 10840 9133"/>
                  <a:gd name="T17" fmla="*/ T16 w 2627"/>
                  <a:gd name="T18" fmla="+- 0 15070 14901"/>
                  <a:gd name="T19" fmla="*/ 1507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707" y="169"/>
                    </a:moveTo>
                    <a:lnTo>
                      <a:pt x="1698" y="169"/>
                    </a:lnTo>
                    <a:lnTo>
                      <a:pt x="1698" y="251"/>
                    </a:lnTo>
                    <a:lnTo>
                      <a:pt x="1763" y="251"/>
                    </a:lnTo>
                    <a:lnTo>
                      <a:pt x="1707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081 9133"/>
                  <a:gd name="T1" fmla="*/ T0 w 2627"/>
                  <a:gd name="T2" fmla="+- 0 14958 14901"/>
                  <a:gd name="T3" fmla="*/ 14958 h 308"/>
                  <a:gd name="T4" fmla="+- 0 10836 9133"/>
                  <a:gd name="T5" fmla="*/ T4 w 2627"/>
                  <a:gd name="T6" fmla="+- 0 14958 14901"/>
                  <a:gd name="T7" fmla="*/ 14958 h 308"/>
                  <a:gd name="T8" fmla="+- 0 10856 9133"/>
                  <a:gd name="T9" fmla="*/ T8 w 2627"/>
                  <a:gd name="T10" fmla="+- 0 14959 14901"/>
                  <a:gd name="T11" fmla="*/ 14959 h 308"/>
                  <a:gd name="T12" fmla="+- 0 10875 9133"/>
                  <a:gd name="T13" fmla="*/ T12 w 2627"/>
                  <a:gd name="T14" fmla="+- 0 14963 14901"/>
                  <a:gd name="T15" fmla="*/ 14963 h 308"/>
                  <a:gd name="T16" fmla="+- 0 10895 9133"/>
                  <a:gd name="T17" fmla="*/ T16 w 2627"/>
                  <a:gd name="T18" fmla="+- 0 14978 14901"/>
                  <a:gd name="T19" fmla="*/ 14978 h 308"/>
                  <a:gd name="T20" fmla="+- 0 10906 9133"/>
                  <a:gd name="T21" fmla="*/ T20 w 2627"/>
                  <a:gd name="T22" fmla="+- 0 14994 14901"/>
                  <a:gd name="T23" fmla="*/ 14994 h 308"/>
                  <a:gd name="T24" fmla="+- 0 10910 9133"/>
                  <a:gd name="T25" fmla="*/ T24 w 2627"/>
                  <a:gd name="T26" fmla="+- 0 15012 14901"/>
                  <a:gd name="T27" fmla="*/ 15012 h 308"/>
                  <a:gd name="T28" fmla="+- 0 10906 9133"/>
                  <a:gd name="T29" fmla="*/ T28 w 2627"/>
                  <a:gd name="T30" fmla="+- 0 15035 14901"/>
                  <a:gd name="T31" fmla="*/ 15035 h 308"/>
                  <a:gd name="T32" fmla="+- 0 10894 9133"/>
                  <a:gd name="T33" fmla="*/ T32 w 2627"/>
                  <a:gd name="T34" fmla="+- 0 15053 14901"/>
                  <a:gd name="T35" fmla="*/ 15053 h 308"/>
                  <a:gd name="T36" fmla="+- 0 10877 9133"/>
                  <a:gd name="T37" fmla="*/ T36 w 2627"/>
                  <a:gd name="T38" fmla="+- 0 15065 14901"/>
                  <a:gd name="T39" fmla="*/ 15065 h 308"/>
                  <a:gd name="T40" fmla="+- 0 10924 9133"/>
                  <a:gd name="T41" fmla="*/ T40 w 2627"/>
                  <a:gd name="T42" fmla="+- 0 15152 14901"/>
                  <a:gd name="T43" fmla="*/ 15152 h 308"/>
                  <a:gd name="T44" fmla="+- 0 11081 9133"/>
                  <a:gd name="T45" fmla="*/ T44 w 2627"/>
                  <a:gd name="T46" fmla="+- 0 15152 14901"/>
                  <a:gd name="T47" fmla="*/ 15152 h 308"/>
                  <a:gd name="T48" fmla="+- 0 11081 9133"/>
                  <a:gd name="T49" fmla="*/ T48 w 2627"/>
                  <a:gd name="T50" fmla="+- 0 14958 14901"/>
                  <a:gd name="T5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627" h="308">
                    <a:moveTo>
                      <a:pt x="1948" y="57"/>
                    </a:moveTo>
                    <a:lnTo>
                      <a:pt x="1703" y="57"/>
                    </a:lnTo>
                    <a:lnTo>
                      <a:pt x="1723" y="58"/>
                    </a:lnTo>
                    <a:lnTo>
                      <a:pt x="1742" y="62"/>
                    </a:lnTo>
                    <a:lnTo>
                      <a:pt x="1762" y="77"/>
                    </a:lnTo>
                    <a:lnTo>
                      <a:pt x="1773" y="93"/>
                    </a:lnTo>
                    <a:lnTo>
                      <a:pt x="1777" y="111"/>
                    </a:lnTo>
                    <a:lnTo>
                      <a:pt x="1773" y="134"/>
                    </a:lnTo>
                    <a:lnTo>
                      <a:pt x="1761" y="152"/>
                    </a:lnTo>
                    <a:lnTo>
                      <a:pt x="1744" y="164"/>
                    </a:lnTo>
                    <a:lnTo>
                      <a:pt x="1791" y="251"/>
                    </a:lnTo>
                    <a:lnTo>
                      <a:pt x="1948" y="251"/>
                    </a:lnTo>
                    <a:lnTo>
                      <a:pt x="194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251 9133"/>
                  <a:gd name="T1" fmla="*/ T0 w 2627"/>
                  <a:gd name="T2" fmla="+- 0 14958 14901"/>
                  <a:gd name="T3" fmla="*/ 14958 h 308"/>
                  <a:gd name="T4" fmla="+- 0 11104 9133"/>
                  <a:gd name="T5" fmla="*/ T4 w 2627"/>
                  <a:gd name="T6" fmla="+- 0 14958 14901"/>
                  <a:gd name="T7" fmla="*/ 14958 h 308"/>
                  <a:gd name="T8" fmla="+- 0 11104 9133"/>
                  <a:gd name="T9" fmla="*/ T8 w 2627"/>
                  <a:gd name="T10" fmla="+- 0 15152 14901"/>
                  <a:gd name="T11" fmla="*/ 15152 h 308"/>
                  <a:gd name="T12" fmla="+- 0 11296 9133"/>
                  <a:gd name="T13" fmla="*/ T12 w 2627"/>
                  <a:gd name="T14" fmla="+- 0 15152 14901"/>
                  <a:gd name="T15" fmla="*/ 15152 h 308"/>
                  <a:gd name="T16" fmla="+- 0 11296 9133"/>
                  <a:gd name="T17" fmla="*/ T16 w 2627"/>
                  <a:gd name="T18" fmla="+- 0 14980 14901"/>
                  <a:gd name="T19" fmla="*/ 14980 h 308"/>
                  <a:gd name="T20" fmla="+- 0 11251 9133"/>
                  <a:gd name="T21" fmla="*/ T20 w 2627"/>
                  <a:gd name="T22" fmla="+- 0 14980 14901"/>
                  <a:gd name="T23" fmla="*/ 14980 h 308"/>
                  <a:gd name="T24" fmla="+- 0 11251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2118" y="57"/>
                    </a:moveTo>
                    <a:lnTo>
                      <a:pt x="1971" y="57"/>
                    </a:lnTo>
                    <a:lnTo>
                      <a:pt x="1971" y="251"/>
                    </a:lnTo>
                    <a:lnTo>
                      <a:pt x="2163" y="251"/>
                    </a:lnTo>
                    <a:lnTo>
                      <a:pt x="2163" y="79"/>
                    </a:lnTo>
                    <a:lnTo>
                      <a:pt x="2118" y="79"/>
                    </a:lnTo>
                    <a:lnTo>
                      <a:pt x="211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492 9133"/>
                  <a:gd name="T1" fmla="*/ T0 w 2627"/>
                  <a:gd name="T2" fmla="+- 0 14958 14901"/>
                  <a:gd name="T3" fmla="*/ 14958 h 308"/>
                  <a:gd name="T4" fmla="+- 0 11364 9133"/>
                  <a:gd name="T5" fmla="*/ T4 w 2627"/>
                  <a:gd name="T6" fmla="+- 0 14958 14901"/>
                  <a:gd name="T7" fmla="*/ 14958 h 308"/>
                  <a:gd name="T8" fmla="+- 0 11364 9133"/>
                  <a:gd name="T9" fmla="*/ T8 w 2627"/>
                  <a:gd name="T10" fmla="+- 0 14980 14901"/>
                  <a:gd name="T11" fmla="*/ 14980 h 308"/>
                  <a:gd name="T12" fmla="+- 0 11319 9133"/>
                  <a:gd name="T13" fmla="*/ T12 w 2627"/>
                  <a:gd name="T14" fmla="+- 0 14980 14901"/>
                  <a:gd name="T15" fmla="*/ 14980 h 308"/>
                  <a:gd name="T16" fmla="+- 0 11319 9133"/>
                  <a:gd name="T17" fmla="*/ T16 w 2627"/>
                  <a:gd name="T18" fmla="+- 0 15152 14901"/>
                  <a:gd name="T19" fmla="*/ 15152 h 308"/>
                  <a:gd name="T20" fmla="+- 0 11553 9133"/>
                  <a:gd name="T21" fmla="*/ T20 w 2627"/>
                  <a:gd name="T22" fmla="+- 0 15152 14901"/>
                  <a:gd name="T23" fmla="*/ 15152 h 308"/>
                  <a:gd name="T24" fmla="+- 0 11553 9133"/>
                  <a:gd name="T25" fmla="*/ T24 w 2627"/>
                  <a:gd name="T26" fmla="+- 0 15068 14901"/>
                  <a:gd name="T27" fmla="*/ 15068 h 308"/>
                  <a:gd name="T28" fmla="+- 0 11492 9133"/>
                  <a:gd name="T29" fmla="*/ T28 w 2627"/>
                  <a:gd name="T30" fmla="+- 0 14958 14901"/>
                  <a:gd name="T3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627" h="308">
                    <a:moveTo>
                      <a:pt x="2359" y="57"/>
                    </a:moveTo>
                    <a:lnTo>
                      <a:pt x="2231" y="57"/>
                    </a:lnTo>
                    <a:lnTo>
                      <a:pt x="2231" y="79"/>
                    </a:lnTo>
                    <a:lnTo>
                      <a:pt x="2186" y="79"/>
                    </a:lnTo>
                    <a:lnTo>
                      <a:pt x="2186" y="251"/>
                    </a:lnTo>
                    <a:lnTo>
                      <a:pt x="2420" y="251"/>
                    </a:lnTo>
                    <a:lnTo>
                      <a:pt x="2420" y="167"/>
                    </a:lnTo>
                    <a:lnTo>
                      <a:pt x="235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8 14901"/>
                  <a:gd name="T3" fmla="*/ 14958 h 308"/>
                  <a:gd name="T4" fmla="+- 0 11638 9133"/>
                  <a:gd name="T5" fmla="*/ T4 w 2627"/>
                  <a:gd name="T6" fmla="+- 0 14958 14901"/>
                  <a:gd name="T7" fmla="*/ 14958 h 308"/>
                  <a:gd name="T8" fmla="+- 0 11577 9133"/>
                  <a:gd name="T9" fmla="*/ T8 w 2627"/>
                  <a:gd name="T10" fmla="+- 0 15068 14901"/>
                  <a:gd name="T11" fmla="*/ 15068 h 308"/>
                  <a:gd name="T12" fmla="+- 0 11577 9133"/>
                  <a:gd name="T13" fmla="*/ T12 w 2627"/>
                  <a:gd name="T14" fmla="+- 0 15152 14901"/>
                  <a:gd name="T15" fmla="*/ 15152 h 308"/>
                  <a:gd name="T16" fmla="+- 0 11760 9133"/>
                  <a:gd name="T17" fmla="*/ T16 w 2627"/>
                  <a:gd name="T18" fmla="+- 0 15152 14901"/>
                  <a:gd name="T19" fmla="*/ 15152 h 308"/>
                  <a:gd name="T20" fmla="+- 0 11760 9133"/>
                  <a:gd name="T21" fmla="*/ T20 w 2627"/>
                  <a:gd name="T22" fmla="+- 0 14958 14901"/>
                  <a:gd name="T2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627" h="308">
                    <a:moveTo>
                      <a:pt x="2627" y="57"/>
                    </a:moveTo>
                    <a:lnTo>
                      <a:pt x="2505" y="57"/>
                    </a:lnTo>
                    <a:lnTo>
                      <a:pt x="2444" y="167"/>
                    </a:lnTo>
                    <a:lnTo>
                      <a:pt x="2444" y="251"/>
                    </a:lnTo>
                    <a:lnTo>
                      <a:pt x="2627" y="251"/>
                    </a:lnTo>
                    <a:lnTo>
                      <a:pt x="262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659 9133"/>
                  <a:gd name="T1" fmla="*/ T0 w 2627"/>
                  <a:gd name="T2" fmla="+- 0 14958 14901"/>
                  <a:gd name="T3" fmla="*/ 14958 h 308"/>
                  <a:gd name="T4" fmla="+- 0 9569 9133"/>
                  <a:gd name="T5" fmla="*/ T4 w 2627"/>
                  <a:gd name="T6" fmla="+- 0 14958 14901"/>
                  <a:gd name="T7" fmla="*/ 14958 h 308"/>
                  <a:gd name="T8" fmla="+- 0 9569 9133"/>
                  <a:gd name="T9" fmla="*/ T8 w 2627"/>
                  <a:gd name="T10" fmla="+- 0 15073 14901"/>
                  <a:gd name="T11" fmla="*/ 15073 h 308"/>
                  <a:gd name="T12" fmla="+- 0 9571 9133"/>
                  <a:gd name="T13" fmla="*/ T12 w 2627"/>
                  <a:gd name="T14" fmla="+- 0 15097 14901"/>
                  <a:gd name="T15" fmla="*/ 15097 h 308"/>
                  <a:gd name="T16" fmla="+- 0 9579 9133"/>
                  <a:gd name="T17" fmla="*/ T16 w 2627"/>
                  <a:gd name="T18" fmla="+- 0 15117 14901"/>
                  <a:gd name="T19" fmla="*/ 15117 h 308"/>
                  <a:gd name="T20" fmla="+- 0 9595 9133"/>
                  <a:gd name="T21" fmla="*/ T20 w 2627"/>
                  <a:gd name="T22" fmla="+- 0 15130 14901"/>
                  <a:gd name="T23" fmla="*/ 15130 h 308"/>
                  <a:gd name="T24" fmla="+- 0 9625 9133"/>
                  <a:gd name="T25" fmla="*/ T24 w 2627"/>
                  <a:gd name="T26" fmla="+- 0 15128 14901"/>
                  <a:gd name="T27" fmla="*/ 15128 h 308"/>
                  <a:gd name="T28" fmla="+- 0 9644 9133"/>
                  <a:gd name="T29" fmla="*/ T28 w 2627"/>
                  <a:gd name="T30" fmla="+- 0 15118 14901"/>
                  <a:gd name="T31" fmla="*/ 15118 h 308"/>
                  <a:gd name="T32" fmla="+- 0 9655 9133"/>
                  <a:gd name="T33" fmla="*/ T32 w 2627"/>
                  <a:gd name="T34" fmla="+- 0 15103 14901"/>
                  <a:gd name="T35" fmla="*/ 15103 h 308"/>
                  <a:gd name="T36" fmla="+- 0 9659 9133"/>
                  <a:gd name="T37" fmla="*/ T36 w 2627"/>
                  <a:gd name="T38" fmla="+- 0 15084 14901"/>
                  <a:gd name="T39" fmla="*/ 15084 h 308"/>
                  <a:gd name="T40" fmla="+- 0 9659 9133"/>
                  <a:gd name="T41" fmla="*/ T40 w 2627"/>
                  <a:gd name="T42" fmla="+- 0 14958 14901"/>
                  <a:gd name="T4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627" h="308">
                    <a:moveTo>
                      <a:pt x="526" y="57"/>
                    </a:moveTo>
                    <a:lnTo>
                      <a:pt x="436" y="57"/>
                    </a:lnTo>
                    <a:lnTo>
                      <a:pt x="436" y="172"/>
                    </a:lnTo>
                    <a:lnTo>
                      <a:pt x="438" y="196"/>
                    </a:lnTo>
                    <a:lnTo>
                      <a:pt x="446" y="216"/>
                    </a:lnTo>
                    <a:lnTo>
                      <a:pt x="462" y="229"/>
                    </a:lnTo>
                    <a:lnTo>
                      <a:pt x="492" y="227"/>
                    </a:lnTo>
                    <a:lnTo>
                      <a:pt x="511" y="217"/>
                    </a:lnTo>
                    <a:lnTo>
                      <a:pt x="522" y="202"/>
                    </a:lnTo>
                    <a:lnTo>
                      <a:pt x="526" y="183"/>
                    </a:lnTo>
                    <a:lnTo>
                      <a:pt x="526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611 9133"/>
                  <a:gd name="T1" fmla="*/ T0 w 2627"/>
                  <a:gd name="T2" fmla="+- 0 14958 14901"/>
                  <a:gd name="T3" fmla="*/ 14958 h 308"/>
                  <a:gd name="T4" fmla="+- 0 11519 9133"/>
                  <a:gd name="T5" fmla="*/ T4 w 2627"/>
                  <a:gd name="T6" fmla="+- 0 14958 14901"/>
                  <a:gd name="T7" fmla="*/ 14958 h 308"/>
                  <a:gd name="T8" fmla="+- 0 11565 9133"/>
                  <a:gd name="T9" fmla="*/ T8 w 2627"/>
                  <a:gd name="T10" fmla="+- 0 15041 14901"/>
                  <a:gd name="T11" fmla="*/ 15041 h 308"/>
                  <a:gd name="T12" fmla="+- 0 11611 9133"/>
                  <a:gd name="T13" fmla="*/ T12 w 2627"/>
                  <a:gd name="T14" fmla="+- 0 14958 14901"/>
                  <a:gd name="T15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627" h="308">
                    <a:moveTo>
                      <a:pt x="2478" y="57"/>
                    </a:moveTo>
                    <a:lnTo>
                      <a:pt x="2386" y="57"/>
                    </a:lnTo>
                    <a:lnTo>
                      <a:pt x="2432" y="140"/>
                    </a:lnTo>
                    <a:lnTo>
                      <a:pt x="247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4958 14901"/>
                  <a:gd name="T3" fmla="*/ 14958 h 308"/>
                  <a:gd name="T4" fmla="+- 0 10181 9133"/>
                  <a:gd name="T5" fmla="*/ T4 w 2627"/>
                  <a:gd name="T6" fmla="+- 0 14958 14901"/>
                  <a:gd name="T7" fmla="*/ 14958 h 308"/>
                  <a:gd name="T8" fmla="+- 0 10181 9133"/>
                  <a:gd name="T9" fmla="*/ T8 w 2627"/>
                  <a:gd name="T10" fmla="+- 0 15036 14901"/>
                  <a:gd name="T11" fmla="*/ 15036 h 308"/>
                  <a:gd name="T12" fmla="+- 0 10271 9133"/>
                  <a:gd name="T13" fmla="*/ T12 w 2627"/>
                  <a:gd name="T14" fmla="+- 0 15036 14901"/>
                  <a:gd name="T15" fmla="*/ 15036 h 308"/>
                  <a:gd name="T16" fmla="+- 0 10271 9133"/>
                  <a:gd name="T17" fmla="*/ T16 w 2627"/>
                  <a:gd name="T18" fmla="+- 0 14958 14901"/>
                  <a:gd name="T1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57"/>
                    </a:moveTo>
                    <a:lnTo>
                      <a:pt x="1048" y="57"/>
                    </a:lnTo>
                    <a:lnTo>
                      <a:pt x="1048" y="135"/>
                    </a:lnTo>
                    <a:lnTo>
                      <a:pt x="1138" y="135"/>
                    </a:lnTo>
                    <a:lnTo>
                      <a:pt x="113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52" name="Picture 5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4" y="14473"/>
                <a:ext cx="2626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" y="14312"/>
                <a:ext cx="550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10831" y="14980"/>
              <a:ext cx="58" cy="71"/>
              <a:chOff x="10831" y="14980"/>
              <a:chExt cx="58" cy="71"/>
            </a:xfrm>
          </p:grpSpPr>
          <p:sp>
            <p:nvSpPr>
              <p:cNvPr id="35" name="Freeform 34"/>
              <p:cNvSpPr>
                <a:spLocks/>
              </p:cNvSpPr>
              <p:nvPr userDrawn="1"/>
            </p:nvSpPr>
            <p:spPr bwMode="auto">
              <a:xfrm>
                <a:off x="10831" y="14980"/>
                <a:ext cx="58" cy="71"/>
              </a:xfrm>
              <a:custGeom>
                <a:avLst/>
                <a:gdLst>
                  <a:gd name="T0" fmla="+- 0 10831 10831"/>
                  <a:gd name="T1" fmla="*/ T0 w 58"/>
                  <a:gd name="T2" fmla="+- 0 14980 14980"/>
                  <a:gd name="T3" fmla="*/ 14980 h 71"/>
                  <a:gd name="T4" fmla="+- 0 10831 10831"/>
                  <a:gd name="T5" fmla="*/ T4 w 58"/>
                  <a:gd name="T6" fmla="+- 0 15050 14980"/>
                  <a:gd name="T7" fmla="*/ 15050 h 71"/>
                  <a:gd name="T8" fmla="+- 0 10838 10831"/>
                  <a:gd name="T9" fmla="*/ T8 w 58"/>
                  <a:gd name="T10" fmla="+- 0 15050 14980"/>
                  <a:gd name="T11" fmla="*/ 15050 h 71"/>
                  <a:gd name="T12" fmla="+- 0 10861 10831"/>
                  <a:gd name="T13" fmla="*/ T12 w 58"/>
                  <a:gd name="T14" fmla="+- 0 15048 14980"/>
                  <a:gd name="T15" fmla="*/ 15048 h 71"/>
                  <a:gd name="T16" fmla="+- 0 10880 10831"/>
                  <a:gd name="T17" fmla="*/ T16 w 58"/>
                  <a:gd name="T18" fmla="+- 0 15038 14980"/>
                  <a:gd name="T19" fmla="*/ 15038 h 71"/>
                  <a:gd name="T20" fmla="+- 0 10888 10831"/>
                  <a:gd name="T21" fmla="*/ T20 w 58"/>
                  <a:gd name="T22" fmla="+- 0 15016 14980"/>
                  <a:gd name="T23" fmla="*/ 15016 h 71"/>
                  <a:gd name="T24" fmla="+- 0 10888 10831"/>
                  <a:gd name="T25" fmla="*/ T24 w 58"/>
                  <a:gd name="T26" fmla="+- 0 15015 14980"/>
                  <a:gd name="T27" fmla="*/ 15015 h 71"/>
                  <a:gd name="T28" fmla="+- 0 10880 10831"/>
                  <a:gd name="T29" fmla="*/ T28 w 58"/>
                  <a:gd name="T30" fmla="+- 0 14992 14980"/>
                  <a:gd name="T31" fmla="*/ 14992 h 71"/>
                  <a:gd name="T32" fmla="+- 0 10862 10831"/>
                  <a:gd name="T33" fmla="*/ T32 w 58"/>
                  <a:gd name="T34" fmla="+- 0 14982 14980"/>
                  <a:gd name="T35" fmla="*/ 14982 h 71"/>
                  <a:gd name="T36" fmla="+- 0 10839 10831"/>
                  <a:gd name="T37" fmla="*/ T36 w 58"/>
                  <a:gd name="T38" fmla="+- 0 14980 14980"/>
                  <a:gd name="T39" fmla="*/ 14980 h 71"/>
                  <a:gd name="T40" fmla="+- 0 10831 10831"/>
                  <a:gd name="T41" fmla="*/ T40 w 58"/>
                  <a:gd name="T42" fmla="+- 0 14980 14980"/>
                  <a:gd name="T43" fmla="*/ 14980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8" h="71">
                    <a:moveTo>
                      <a:pt x="0" y="0"/>
                    </a:moveTo>
                    <a:lnTo>
                      <a:pt x="0" y="70"/>
                    </a:lnTo>
                    <a:lnTo>
                      <a:pt x="7" y="70"/>
                    </a:lnTo>
                    <a:lnTo>
                      <a:pt x="30" y="68"/>
                    </a:lnTo>
                    <a:lnTo>
                      <a:pt x="49" y="58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49" y="12"/>
                    </a:lnTo>
                    <a:lnTo>
                      <a:pt x="31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9280" y="15003"/>
              <a:ext cx="67" cy="79"/>
              <a:chOff x="9280" y="15003"/>
              <a:chExt cx="67" cy="79"/>
            </a:xfrm>
          </p:grpSpPr>
          <p:sp>
            <p:nvSpPr>
              <p:cNvPr id="34" name="Freeform 33"/>
              <p:cNvSpPr>
                <a:spLocks/>
              </p:cNvSpPr>
              <p:nvPr userDrawn="1"/>
            </p:nvSpPr>
            <p:spPr bwMode="auto">
              <a:xfrm>
                <a:off x="9280" y="15003"/>
                <a:ext cx="67" cy="79"/>
              </a:xfrm>
              <a:custGeom>
                <a:avLst/>
                <a:gdLst>
                  <a:gd name="T0" fmla="+- 0 9314 9280"/>
                  <a:gd name="T1" fmla="*/ T0 w 67"/>
                  <a:gd name="T2" fmla="+- 0 15003 15003"/>
                  <a:gd name="T3" fmla="*/ 15003 h 79"/>
                  <a:gd name="T4" fmla="+- 0 9280 9280"/>
                  <a:gd name="T5" fmla="*/ T4 w 67"/>
                  <a:gd name="T6" fmla="+- 0 15081 15003"/>
                  <a:gd name="T7" fmla="*/ 15081 h 79"/>
                  <a:gd name="T8" fmla="+- 0 9347 9280"/>
                  <a:gd name="T9" fmla="*/ T8 w 67"/>
                  <a:gd name="T10" fmla="+- 0 15081 15003"/>
                  <a:gd name="T11" fmla="*/ 15081 h 79"/>
                  <a:gd name="T12" fmla="+- 0 9314 9280"/>
                  <a:gd name="T13" fmla="*/ T12 w 67"/>
                  <a:gd name="T14" fmla="+- 0 15003 15003"/>
                  <a:gd name="T15" fmla="*/ 1500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7" h="79">
                    <a:moveTo>
                      <a:pt x="34" y="0"/>
                    </a:moveTo>
                    <a:lnTo>
                      <a:pt x="0" y="78"/>
                    </a:lnTo>
                    <a:lnTo>
                      <a:pt x="67" y="7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10478" y="14977"/>
              <a:ext cx="150" cy="156"/>
              <a:chOff x="10478" y="14977"/>
              <a:chExt cx="150" cy="156"/>
            </a:xfrm>
          </p:grpSpPr>
          <p:sp>
            <p:nvSpPr>
              <p:cNvPr id="33" name="Freeform 32"/>
              <p:cNvSpPr>
                <a:spLocks/>
              </p:cNvSpPr>
              <p:nvPr userDrawn="1"/>
            </p:nvSpPr>
            <p:spPr bwMode="auto">
              <a:xfrm>
                <a:off x="10478" y="14977"/>
                <a:ext cx="150" cy="156"/>
              </a:xfrm>
              <a:custGeom>
                <a:avLst/>
                <a:gdLst>
                  <a:gd name="T0" fmla="+- 0 10552 10478"/>
                  <a:gd name="T1" fmla="*/ T0 w 150"/>
                  <a:gd name="T2" fmla="+- 0 14977 14977"/>
                  <a:gd name="T3" fmla="*/ 14977 h 156"/>
                  <a:gd name="T4" fmla="+- 0 10494 10478"/>
                  <a:gd name="T5" fmla="*/ T4 w 150"/>
                  <a:gd name="T6" fmla="+- 0 15005 14977"/>
                  <a:gd name="T7" fmla="*/ 15005 h 156"/>
                  <a:gd name="T8" fmla="+- 0 10478 10478"/>
                  <a:gd name="T9" fmla="*/ T8 w 150"/>
                  <a:gd name="T10" fmla="+- 0 15045 14977"/>
                  <a:gd name="T11" fmla="*/ 15045 h 156"/>
                  <a:gd name="T12" fmla="+- 0 10481 10478"/>
                  <a:gd name="T13" fmla="*/ T12 w 150"/>
                  <a:gd name="T14" fmla="+- 0 15071 14977"/>
                  <a:gd name="T15" fmla="*/ 15071 h 156"/>
                  <a:gd name="T16" fmla="+- 0 10489 10478"/>
                  <a:gd name="T17" fmla="*/ T16 w 150"/>
                  <a:gd name="T18" fmla="+- 0 15094 14977"/>
                  <a:gd name="T19" fmla="*/ 15094 h 156"/>
                  <a:gd name="T20" fmla="+- 0 10501 10478"/>
                  <a:gd name="T21" fmla="*/ T20 w 150"/>
                  <a:gd name="T22" fmla="+- 0 15111 14977"/>
                  <a:gd name="T23" fmla="*/ 15111 h 156"/>
                  <a:gd name="T24" fmla="+- 0 10517 10478"/>
                  <a:gd name="T25" fmla="*/ T24 w 150"/>
                  <a:gd name="T26" fmla="+- 0 15124 14977"/>
                  <a:gd name="T27" fmla="*/ 15124 h 156"/>
                  <a:gd name="T28" fmla="+- 0 10536 10478"/>
                  <a:gd name="T29" fmla="*/ T28 w 150"/>
                  <a:gd name="T30" fmla="+- 0 15132 14977"/>
                  <a:gd name="T31" fmla="*/ 15132 h 156"/>
                  <a:gd name="T32" fmla="+- 0 10562 10478"/>
                  <a:gd name="T33" fmla="*/ T32 w 150"/>
                  <a:gd name="T34" fmla="+- 0 15130 14977"/>
                  <a:gd name="T35" fmla="*/ 15130 h 156"/>
                  <a:gd name="T36" fmla="+- 0 10616 10478"/>
                  <a:gd name="T37" fmla="*/ T36 w 150"/>
                  <a:gd name="T38" fmla="+- 0 15096 14977"/>
                  <a:gd name="T39" fmla="*/ 15096 h 156"/>
                  <a:gd name="T40" fmla="+- 0 10627 10478"/>
                  <a:gd name="T41" fmla="*/ T40 w 150"/>
                  <a:gd name="T42" fmla="+- 0 15057 14977"/>
                  <a:gd name="T43" fmla="*/ 15057 h 156"/>
                  <a:gd name="T44" fmla="+- 0 10624 10478"/>
                  <a:gd name="T45" fmla="*/ T44 w 150"/>
                  <a:gd name="T46" fmla="+- 0 15034 14977"/>
                  <a:gd name="T47" fmla="*/ 15034 h 156"/>
                  <a:gd name="T48" fmla="+- 0 10585 10478"/>
                  <a:gd name="T49" fmla="*/ T48 w 150"/>
                  <a:gd name="T50" fmla="+- 0 14984 14977"/>
                  <a:gd name="T51" fmla="*/ 14984 h 156"/>
                  <a:gd name="T52" fmla="+- 0 10552 10478"/>
                  <a:gd name="T53" fmla="*/ T52 w 150"/>
                  <a:gd name="T54" fmla="+- 0 14977 14977"/>
                  <a:gd name="T55" fmla="*/ 14977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50" h="156">
                    <a:moveTo>
                      <a:pt x="74" y="0"/>
                    </a:moveTo>
                    <a:lnTo>
                      <a:pt x="16" y="28"/>
                    </a:lnTo>
                    <a:lnTo>
                      <a:pt x="0" y="68"/>
                    </a:lnTo>
                    <a:lnTo>
                      <a:pt x="3" y="94"/>
                    </a:lnTo>
                    <a:lnTo>
                      <a:pt x="11" y="117"/>
                    </a:lnTo>
                    <a:lnTo>
                      <a:pt x="23" y="134"/>
                    </a:lnTo>
                    <a:lnTo>
                      <a:pt x="39" y="147"/>
                    </a:lnTo>
                    <a:lnTo>
                      <a:pt x="58" y="155"/>
                    </a:lnTo>
                    <a:lnTo>
                      <a:pt x="84" y="153"/>
                    </a:lnTo>
                    <a:lnTo>
                      <a:pt x="138" y="119"/>
                    </a:lnTo>
                    <a:lnTo>
                      <a:pt x="149" y="80"/>
                    </a:lnTo>
                    <a:lnTo>
                      <a:pt x="146" y="57"/>
                    </a:lnTo>
                    <a:lnTo>
                      <a:pt x="107" y="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9133" y="14901"/>
              <a:ext cx="2627" cy="308"/>
              <a:chOff x="9133" y="14901"/>
              <a:chExt cx="2627" cy="308"/>
            </a:xfrm>
          </p:grpSpPr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01 14901"/>
                  <a:gd name="T3" fmla="*/ 14901 h 308"/>
                  <a:gd name="T4" fmla="+- 0 9133 9133"/>
                  <a:gd name="T5" fmla="*/ T4 w 2627"/>
                  <a:gd name="T6" fmla="+- 0 14901 14901"/>
                  <a:gd name="T7" fmla="*/ 14901 h 308"/>
                  <a:gd name="T8" fmla="+- 0 9133 9133"/>
                  <a:gd name="T9" fmla="*/ T8 w 2627"/>
                  <a:gd name="T10" fmla="+- 0 15208 14901"/>
                  <a:gd name="T11" fmla="*/ 15208 h 308"/>
                  <a:gd name="T12" fmla="+- 0 11760 9133"/>
                  <a:gd name="T13" fmla="*/ T12 w 2627"/>
                  <a:gd name="T14" fmla="+- 0 15208 14901"/>
                  <a:gd name="T15" fmla="*/ 15208 h 308"/>
                  <a:gd name="T16" fmla="+- 0 11760 9133"/>
                  <a:gd name="T17" fmla="*/ T16 w 2627"/>
                  <a:gd name="T18" fmla="+- 0 15156 14901"/>
                  <a:gd name="T19" fmla="*/ 15156 h 308"/>
                  <a:gd name="T20" fmla="+- 0 10552 9133"/>
                  <a:gd name="T21" fmla="*/ T20 w 2627"/>
                  <a:gd name="T22" fmla="+- 0 15156 14901"/>
                  <a:gd name="T23" fmla="*/ 15156 h 308"/>
                  <a:gd name="T24" fmla="+- 0 10552 9133"/>
                  <a:gd name="T25" fmla="*/ T24 w 2627"/>
                  <a:gd name="T26" fmla="+- 0 15156 14901"/>
                  <a:gd name="T27" fmla="*/ 15156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9592 9133"/>
                  <a:gd name="T33" fmla="*/ T32 w 2627"/>
                  <a:gd name="T34" fmla="+- 0 15153 14901"/>
                  <a:gd name="T35" fmla="*/ 15153 h 308"/>
                  <a:gd name="T36" fmla="+- 0 9591 9133"/>
                  <a:gd name="T37" fmla="*/ T36 w 2627"/>
                  <a:gd name="T38" fmla="+- 0 15152 14901"/>
                  <a:gd name="T39" fmla="*/ 15152 h 308"/>
                  <a:gd name="T40" fmla="+- 0 9224 9133"/>
                  <a:gd name="T41" fmla="*/ T40 w 2627"/>
                  <a:gd name="T42" fmla="+- 0 15152 14901"/>
                  <a:gd name="T43" fmla="*/ 15152 h 308"/>
                  <a:gd name="T44" fmla="+- 0 9314 9133"/>
                  <a:gd name="T45" fmla="*/ T44 w 2627"/>
                  <a:gd name="T46" fmla="+- 0 14950 14901"/>
                  <a:gd name="T47" fmla="*/ 14950 h 308"/>
                  <a:gd name="T48" fmla="+- 0 11760 9133"/>
                  <a:gd name="T49" fmla="*/ T48 w 2627"/>
                  <a:gd name="T50" fmla="+- 0 14950 14901"/>
                  <a:gd name="T51" fmla="*/ 14950 h 308"/>
                  <a:gd name="T52" fmla="+- 0 11760 9133"/>
                  <a:gd name="T53" fmla="*/ T52 w 2627"/>
                  <a:gd name="T54" fmla="+- 0 14901 14901"/>
                  <a:gd name="T55" fmla="*/ 14901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2627" y="307"/>
                    </a:lnTo>
                    <a:lnTo>
                      <a:pt x="2627" y="255"/>
                    </a:lnTo>
                    <a:lnTo>
                      <a:pt x="1419" y="255"/>
                    </a:lnTo>
                    <a:lnTo>
                      <a:pt x="484" y="255"/>
                    </a:lnTo>
                    <a:lnTo>
                      <a:pt x="459" y="252"/>
                    </a:lnTo>
                    <a:lnTo>
                      <a:pt x="458" y="251"/>
                    </a:lnTo>
                    <a:lnTo>
                      <a:pt x="91" y="251"/>
                    </a:lnTo>
                    <a:lnTo>
                      <a:pt x="181" y="49"/>
                    </a:lnTo>
                    <a:lnTo>
                      <a:pt x="2627" y="49"/>
                    </a:lnTo>
                    <a:lnTo>
                      <a:pt x="26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4 14901"/>
                  <a:gd name="T3" fmla="*/ 14954 h 308"/>
                  <a:gd name="T4" fmla="+- 0 10550 9133"/>
                  <a:gd name="T5" fmla="*/ T4 w 2627"/>
                  <a:gd name="T6" fmla="+- 0 14954 14901"/>
                  <a:gd name="T7" fmla="*/ 14954 h 308"/>
                  <a:gd name="T8" fmla="+- 0 10573 9133"/>
                  <a:gd name="T9" fmla="*/ T8 w 2627"/>
                  <a:gd name="T10" fmla="+- 0 14957 14901"/>
                  <a:gd name="T11" fmla="*/ 14957 h 308"/>
                  <a:gd name="T12" fmla="+- 0 10594 9133"/>
                  <a:gd name="T13" fmla="*/ T12 w 2627"/>
                  <a:gd name="T14" fmla="+- 0 14964 14901"/>
                  <a:gd name="T15" fmla="*/ 14964 h 308"/>
                  <a:gd name="T16" fmla="+- 0 10640 9133"/>
                  <a:gd name="T17" fmla="*/ T16 w 2627"/>
                  <a:gd name="T18" fmla="+- 0 15009 14901"/>
                  <a:gd name="T19" fmla="*/ 15009 h 308"/>
                  <a:gd name="T20" fmla="+- 0 10651 9133"/>
                  <a:gd name="T21" fmla="*/ T20 w 2627"/>
                  <a:gd name="T22" fmla="+- 0 15052 14901"/>
                  <a:gd name="T23" fmla="*/ 15052 h 308"/>
                  <a:gd name="T24" fmla="+- 0 10648 9133"/>
                  <a:gd name="T25" fmla="*/ T24 w 2627"/>
                  <a:gd name="T26" fmla="+- 0 15076 14901"/>
                  <a:gd name="T27" fmla="*/ 15076 h 308"/>
                  <a:gd name="T28" fmla="+- 0 10616 9133"/>
                  <a:gd name="T29" fmla="*/ T28 w 2627"/>
                  <a:gd name="T30" fmla="+- 0 15133 14901"/>
                  <a:gd name="T31" fmla="*/ 15133 h 308"/>
                  <a:gd name="T32" fmla="+- 0 10556 9133"/>
                  <a:gd name="T33" fmla="*/ T32 w 2627"/>
                  <a:gd name="T34" fmla="+- 0 15156 14901"/>
                  <a:gd name="T35" fmla="*/ 15156 h 308"/>
                  <a:gd name="T36" fmla="+- 0 10552 9133"/>
                  <a:gd name="T37" fmla="*/ T36 w 2627"/>
                  <a:gd name="T38" fmla="+- 0 15156 14901"/>
                  <a:gd name="T39" fmla="*/ 15156 h 308"/>
                  <a:gd name="T40" fmla="+- 0 11760 9133"/>
                  <a:gd name="T41" fmla="*/ T40 w 2627"/>
                  <a:gd name="T42" fmla="+- 0 15156 14901"/>
                  <a:gd name="T43" fmla="*/ 15156 h 308"/>
                  <a:gd name="T44" fmla="+- 0 11760 9133"/>
                  <a:gd name="T45" fmla="*/ T44 w 2627"/>
                  <a:gd name="T46" fmla="+- 0 15152 14901"/>
                  <a:gd name="T47" fmla="*/ 15152 h 308"/>
                  <a:gd name="T48" fmla="+- 0 10807 9133"/>
                  <a:gd name="T49" fmla="*/ T48 w 2627"/>
                  <a:gd name="T50" fmla="+- 0 15152 14901"/>
                  <a:gd name="T51" fmla="*/ 15152 h 308"/>
                  <a:gd name="T52" fmla="+- 0 10807 9133"/>
                  <a:gd name="T53" fmla="*/ T52 w 2627"/>
                  <a:gd name="T54" fmla="+- 0 14958 14901"/>
                  <a:gd name="T55" fmla="*/ 14958 h 308"/>
                  <a:gd name="T56" fmla="+- 0 11760 9133"/>
                  <a:gd name="T57" fmla="*/ T56 w 2627"/>
                  <a:gd name="T58" fmla="+- 0 14958 14901"/>
                  <a:gd name="T59" fmla="*/ 14958 h 308"/>
                  <a:gd name="T60" fmla="+- 0 11760 9133"/>
                  <a:gd name="T61" fmla="*/ T60 w 2627"/>
                  <a:gd name="T62" fmla="+- 0 14954 14901"/>
                  <a:gd name="T63" fmla="*/ 1495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2627" y="53"/>
                    </a:moveTo>
                    <a:lnTo>
                      <a:pt x="1417" y="53"/>
                    </a:lnTo>
                    <a:lnTo>
                      <a:pt x="1440" y="56"/>
                    </a:lnTo>
                    <a:lnTo>
                      <a:pt x="1461" y="63"/>
                    </a:lnTo>
                    <a:lnTo>
                      <a:pt x="1507" y="108"/>
                    </a:lnTo>
                    <a:lnTo>
                      <a:pt x="1518" y="151"/>
                    </a:lnTo>
                    <a:lnTo>
                      <a:pt x="1515" y="175"/>
                    </a:lnTo>
                    <a:lnTo>
                      <a:pt x="1483" y="232"/>
                    </a:lnTo>
                    <a:lnTo>
                      <a:pt x="1423" y="255"/>
                    </a:lnTo>
                    <a:lnTo>
                      <a:pt x="1419" y="255"/>
                    </a:lnTo>
                    <a:lnTo>
                      <a:pt x="2627" y="255"/>
                    </a:lnTo>
                    <a:lnTo>
                      <a:pt x="2627" y="251"/>
                    </a:lnTo>
                    <a:lnTo>
                      <a:pt x="1674" y="251"/>
                    </a:lnTo>
                    <a:lnTo>
                      <a:pt x="1674" y="57"/>
                    </a:lnTo>
                    <a:lnTo>
                      <a:pt x="2627" y="57"/>
                    </a:lnTo>
                    <a:lnTo>
                      <a:pt x="2627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842 9133"/>
                  <a:gd name="T1" fmla="*/ T0 w 2627"/>
                  <a:gd name="T2" fmla="+- 0 14958 14901"/>
                  <a:gd name="T3" fmla="*/ 14958 h 308"/>
                  <a:gd name="T4" fmla="+- 0 9683 9133"/>
                  <a:gd name="T5" fmla="*/ T4 w 2627"/>
                  <a:gd name="T6" fmla="+- 0 14958 14901"/>
                  <a:gd name="T7" fmla="*/ 14958 h 308"/>
                  <a:gd name="T8" fmla="+- 0 9683 9133"/>
                  <a:gd name="T9" fmla="*/ T8 w 2627"/>
                  <a:gd name="T10" fmla="+- 0 15081 14901"/>
                  <a:gd name="T11" fmla="*/ 15081 h 308"/>
                  <a:gd name="T12" fmla="+- 0 9680 9133"/>
                  <a:gd name="T13" fmla="*/ T12 w 2627"/>
                  <a:gd name="T14" fmla="+- 0 15105 14901"/>
                  <a:gd name="T15" fmla="*/ 15105 h 308"/>
                  <a:gd name="T16" fmla="+- 0 9671 9133"/>
                  <a:gd name="T17" fmla="*/ T16 w 2627"/>
                  <a:gd name="T18" fmla="+- 0 15125 14901"/>
                  <a:gd name="T19" fmla="*/ 15125 h 308"/>
                  <a:gd name="T20" fmla="+- 0 9658 9133"/>
                  <a:gd name="T21" fmla="*/ T20 w 2627"/>
                  <a:gd name="T22" fmla="+- 0 15141 14901"/>
                  <a:gd name="T23" fmla="*/ 15141 h 308"/>
                  <a:gd name="T24" fmla="+- 0 9639 9133"/>
                  <a:gd name="T25" fmla="*/ T24 w 2627"/>
                  <a:gd name="T26" fmla="+- 0 15152 14901"/>
                  <a:gd name="T27" fmla="*/ 15152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10552 9133"/>
                  <a:gd name="T33" fmla="*/ T32 w 2627"/>
                  <a:gd name="T34" fmla="+- 0 15156 14901"/>
                  <a:gd name="T35" fmla="*/ 15156 h 308"/>
                  <a:gd name="T36" fmla="+- 0 10530 9133"/>
                  <a:gd name="T37" fmla="*/ T36 w 2627"/>
                  <a:gd name="T38" fmla="+- 0 15154 14901"/>
                  <a:gd name="T39" fmla="*/ 15154 h 308"/>
                  <a:gd name="T40" fmla="+- 0 10526 9133"/>
                  <a:gd name="T41" fmla="*/ T40 w 2627"/>
                  <a:gd name="T42" fmla="+- 0 15152 14901"/>
                  <a:gd name="T43" fmla="*/ 15152 h 308"/>
                  <a:gd name="T44" fmla="+- 0 9887 9133"/>
                  <a:gd name="T45" fmla="*/ T44 w 2627"/>
                  <a:gd name="T46" fmla="+- 0 15152 14901"/>
                  <a:gd name="T47" fmla="*/ 15152 h 308"/>
                  <a:gd name="T48" fmla="+- 0 9887 9133"/>
                  <a:gd name="T49" fmla="*/ T48 w 2627"/>
                  <a:gd name="T50" fmla="+- 0 14980 14901"/>
                  <a:gd name="T51" fmla="*/ 14980 h 308"/>
                  <a:gd name="T52" fmla="+- 0 9842 9133"/>
                  <a:gd name="T53" fmla="*/ T52 w 2627"/>
                  <a:gd name="T54" fmla="+- 0 14980 14901"/>
                  <a:gd name="T55" fmla="*/ 14980 h 308"/>
                  <a:gd name="T56" fmla="+- 0 9842 9133"/>
                  <a:gd name="T57" fmla="*/ T56 w 2627"/>
                  <a:gd name="T58" fmla="+- 0 14958 14901"/>
                  <a:gd name="T5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627" h="308">
                    <a:moveTo>
                      <a:pt x="709" y="57"/>
                    </a:moveTo>
                    <a:lnTo>
                      <a:pt x="550" y="57"/>
                    </a:lnTo>
                    <a:lnTo>
                      <a:pt x="550" y="180"/>
                    </a:lnTo>
                    <a:lnTo>
                      <a:pt x="547" y="204"/>
                    </a:lnTo>
                    <a:lnTo>
                      <a:pt x="538" y="224"/>
                    </a:lnTo>
                    <a:lnTo>
                      <a:pt x="525" y="240"/>
                    </a:lnTo>
                    <a:lnTo>
                      <a:pt x="506" y="251"/>
                    </a:lnTo>
                    <a:lnTo>
                      <a:pt x="484" y="255"/>
                    </a:lnTo>
                    <a:lnTo>
                      <a:pt x="1419" y="255"/>
                    </a:lnTo>
                    <a:lnTo>
                      <a:pt x="1397" y="253"/>
                    </a:lnTo>
                    <a:lnTo>
                      <a:pt x="1393" y="251"/>
                    </a:lnTo>
                    <a:lnTo>
                      <a:pt x="754" y="251"/>
                    </a:lnTo>
                    <a:lnTo>
                      <a:pt x="754" y="79"/>
                    </a:lnTo>
                    <a:lnTo>
                      <a:pt x="709" y="79"/>
                    </a:lnTo>
                    <a:lnTo>
                      <a:pt x="70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357 9133"/>
                  <a:gd name="T1" fmla="*/ T0 w 2627"/>
                  <a:gd name="T2" fmla="+- 0 15104 14901"/>
                  <a:gd name="T3" fmla="*/ 15104 h 308"/>
                  <a:gd name="T4" fmla="+- 0 9271 9133"/>
                  <a:gd name="T5" fmla="*/ T4 w 2627"/>
                  <a:gd name="T6" fmla="+- 0 15104 14901"/>
                  <a:gd name="T7" fmla="*/ 15104 h 308"/>
                  <a:gd name="T8" fmla="+- 0 9249 9133"/>
                  <a:gd name="T9" fmla="*/ T8 w 2627"/>
                  <a:gd name="T10" fmla="+- 0 15152 14901"/>
                  <a:gd name="T11" fmla="*/ 15152 h 308"/>
                  <a:gd name="T12" fmla="+- 0 9378 9133"/>
                  <a:gd name="T13" fmla="*/ T12 w 2627"/>
                  <a:gd name="T14" fmla="+- 0 15152 14901"/>
                  <a:gd name="T15" fmla="*/ 15152 h 308"/>
                  <a:gd name="T16" fmla="+- 0 9357 9133"/>
                  <a:gd name="T17" fmla="*/ T16 w 2627"/>
                  <a:gd name="T18" fmla="+- 0 15104 14901"/>
                  <a:gd name="T19" fmla="*/ 1510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224" y="203"/>
                    </a:moveTo>
                    <a:lnTo>
                      <a:pt x="138" y="203"/>
                    </a:lnTo>
                    <a:lnTo>
                      <a:pt x="116" y="251"/>
                    </a:lnTo>
                    <a:lnTo>
                      <a:pt x="245" y="251"/>
                    </a:lnTo>
                    <a:lnTo>
                      <a:pt x="224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0 14901"/>
                  <a:gd name="T3" fmla="*/ 14950 h 308"/>
                  <a:gd name="T4" fmla="+- 0 9314 9133"/>
                  <a:gd name="T5" fmla="*/ T4 w 2627"/>
                  <a:gd name="T6" fmla="+- 0 14950 14901"/>
                  <a:gd name="T7" fmla="*/ 14950 h 308"/>
                  <a:gd name="T8" fmla="+- 0 9403 9133"/>
                  <a:gd name="T9" fmla="*/ T8 w 2627"/>
                  <a:gd name="T10" fmla="+- 0 15152 14901"/>
                  <a:gd name="T11" fmla="*/ 15152 h 308"/>
                  <a:gd name="T12" fmla="+- 0 9591 9133"/>
                  <a:gd name="T13" fmla="*/ T12 w 2627"/>
                  <a:gd name="T14" fmla="+- 0 15152 14901"/>
                  <a:gd name="T15" fmla="*/ 15152 h 308"/>
                  <a:gd name="T16" fmla="+- 0 9573 9133"/>
                  <a:gd name="T17" fmla="*/ T16 w 2627"/>
                  <a:gd name="T18" fmla="+- 0 15143 14901"/>
                  <a:gd name="T19" fmla="*/ 15143 h 308"/>
                  <a:gd name="T20" fmla="+- 0 9559 9133"/>
                  <a:gd name="T21" fmla="*/ T20 w 2627"/>
                  <a:gd name="T22" fmla="+- 0 15128 14901"/>
                  <a:gd name="T23" fmla="*/ 15128 h 308"/>
                  <a:gd name="T24" fmla="+- 0 9549 9133"/>
                  <a:gd name="T25" fmla="*/ T24 w 2627"/>
                  <a:gd name="T26" fmla="+- 0 15109 14901"/>
                  <a:gd name="T27" fmla="*/ 15109 h 308"/>
                  <a:gd name="T28" fmla="+- 0 9545 9133"/>
                  <a:gd name="T29" fmla="*/ T28 w 2627"/>
                  <a:gd name="T30" fmla="+- 0 15086 14901"/>
                  <a:gd name="T31" fmla="*/ 15086 h 308"/>
                  <a:gd name="T32" fmla="+- 0 9545 9133"/>
                  <a:gd name="T33" fmla="*/ T32 w 2627"/>
                  <a:gd name="T34" fmla="+- 0 14958 14901"/>
                  <a:gd name="T35" fmla="*/ 14958 h 308"/>
                  <a:gd name="T36" fmla="+- 0 10526 9133"/>
                  <a:gd name="T37" fmla="*/ T36 w 2627"/>
                  <a:gd name="T38" fmla="+- 0 14958 14901"/>
                  <a:gd name="T39" fmla="*/ 14958 h 308"/>
                  <a:gd name="T40" fmla="+- 0 10528 9133"/>
                  <a:gd name="T41" fmla="*/ T40 w 2627"/>
                  <a:gd name="T42" fmla="+- 0 14957 14901"/>
                  <a:gd name="T43" fmla="*/ 14957 h 308"/>
                  <a:gd name="T44" fmla="+- 0 10550 9133"/>
                  <a:gd name="T45" fmla="*/ T44 w 2627"/>
                  <a:gd name="T46" fmla="+- 0 14954 14901"/>
                  <a:gd name="T47" fmla="*/ 14954 h 308"/>
                  <a:gd name="T48" fmla="+- 0 11760 9133"/>
                  <a:gd name="T49" fmla="*/ T48 w 2627"/>
                  <a:gd name="T50" fmla="+- 0 14954 14901"/>
                  <a:gd name="T51" fmla="*/ 14954 h 308"/>
                  <a:gd name="T52" fmla="+- 0 11760 9133"/>
                  <a:gd name="T53" fmla="*/ T52 w 2627"/>
                  <a:gd name="T54" fmla="+- 0 14950 14901"/>
                  <a:gd name="T55" fmla="*/ 1495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49"/>
                    </a:moveTo>
                    <a:lnTo>
                      <a:pt x="181" y="49"/>
                    </a:lnTo>
                    <a:lnTo>
                      <a:pt x="270" y="251"/>
                    </a:lnTo>
                    <a:lnTo>
                      <a:pt x="458" y="251"/>
                    </a:lnTo>
                    <a:lnTo>
                      <a:pt x="440" y="242"/>
                    </a:lnTo>
                    <a:lnTo>
                      <a:pt x="426" y="227"/>
                    </a:lnTo>
                    <a:lnTo>
                      <a:pt x="416" y="208"/>
                    </a:lnTo>
                    <a:lnTo>
                      <a:pt x="412" y="185"/>
                    </a:lnTo>
                    <a:lnTo>
                      <a:pt x="412" y="57"/>
                    </a:lnTo>
                    <a:lnTo>
                      <a:pt x="1393" y="57"/>
                    </a:lnTo>
                    <a:lnTo>
                      <a:pt x="1395" y="56"/>
                    </a:lnTo>
                    <a:lnTo>
                      <a:pt x="1417" y="53"/>
                    </a:lnTo>
                    <a:lnTo>
                      <a:pt x="2627" y="53"/>
                    </a:lnTo>
                    <a:lnTo>
                      <a:pt x="2627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158 9133"/>
                  <a:gd name="T1" fmla="*/ T0 w 2627"/>
                  <a:gd name="T2" fmla="+- 0 14958 14901"/>
                  <a:gd name="T3" fmla="*/ 14958 h 308"/>
                  <a:gd name="T4" fmla="+- 0 9954 9133"/>
                  <a:gd name="T5" fmla="*/ T4 w 2627"/>
                  <a:gd name="T6" fmla="+- 0 14958 14901"/>
                  <a:gd name="T7" fmla="*/ 14958 h 308"/>
                  <a:gd name="T8" fmla="+- 0 9954 9133"/>
                  <a:gd name="T9" fmla="*/ T8 w 2627"/>
                  <a:gd name="T10" fmla="+- 0 14980 14901"/>
                  <a:gd name="T11" fmla="*/ 14980 h 308"/>
                  <a:gd name="T12" fmla="+- 0 9910 9133"/>
                  <a:gd name="T13" fmla="*/ T12 w 2627"/>
                  <a:gd name="T14" fmla="+- 0 14980 14901"/>
                  <a:gd name="T15" fmla="*/ 14980 h 308"/>
                  <a:gd name="T16" fmla="+- 0 9910 9133"/>
                  <a:gd name="T17" fmla="*/ T16 w 2627"/>
                  <a:gd name="T18" fmla="+- 0 15152 14901"/>
                  <a:gd name="T19" fmla="*/ 15152 h 308"/>
                  <a:gd name="T20" fmla="+- 0 10158 9133"/>
                  <a:gd name="T21" fmla="*/ T20 w 2627"/>
                  <a:gd name="T22" fmla="+- 0 15152 14901"/>
                  <a:gd name="T23" fmla="*/ 15152 h 308"/>
                  <a:gd name="T24" fmla="+- 0 10158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1025" y="57"/>
                    </a:moveTo>
                    <a:lnTo>
                      <a:pt x="821" y="57"/>
                    </a:lnTo>
                    <a:lnTo>
                      <a:pt x="821" y="79"/>
                    </a:lnTo>
                    <a:lnTo>
                      <a:pt x="777" y="79"/>
                    </a:lnTo>
                    <a:lnTo>
                      <a:pt x="777" y="251"/>
                    </a:lnTo>
                    <a:lnTo>
                      <a:pt x="1025" y="251"/>
                    </a:lnTo>
                    <a:lnTo>
                      <a:pt x="1025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5059 14901"/>
                  <a:gd name="T3" fmla="*/ 15059 h 308"/>
                  <a:gd name="T4" fmla="+- 0 10181 9133"/>
                  <a:gd name="T5" fmla="*/ T4 w 2627"/>
                  <a:gd name="T6" fmla="+- 0 15059 14901"/>
                  <a:gd name="T7" fmla="*/ 15059 h 308"/>
                  <a:gd name="T8" fmla="+- 0 10181 9133"/>
                  <a:gd name="T9" fmla="*/ T8 w 2627"/>
                  <a:gd name="T10" fmla="+- 0 15152 14901"/>
                  <a:gd name="T11" fmla="*/ 15152 h 308"/>
                  <a:gd name="T12" fmla="+- 0 10271 9133"/>
                  <a:gd name="T13" fmla="*/ T12 w 2627"/>
                  <a:gd name="T14" fmla="+- 0 15152 14901"/>
                  <a:gd name="T15" fmla="*/ 15152 h 308"/>
                  <a:gd name="T16" fmla="+- 0 10271 9133"/>
                  <a:gd name="T17" fmla="*/ T16 w 2627"/>
                  <a:gd name="T18" fmla="+- 0 15059 14901"/>
                  <a:gd name="T19" fmla="*/ 15059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158"/>
                    </a:moveTo>
                    <a:lnTo>
                      <a:pt x="1048" y="158"/>
                    </a:lnTo>
                    <a:lnTo>
                      <a:pt x="1048" y="251"/>
                    </a:lnTo>
                    <a:lnTo>
                      <a:pt x="1138" y="251"/>
                    </a:lnTo>
                    <a:lnTo>
                      <a:pt x="113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526 9133"/>
                  <a:gd name="T1" fmla="*/ T0 w 2627"/>
                  <a:gd name="T2" fmla="+- 0 14958 14901"/>
                  <a:gd name="T3" fmla="*/ 14958 h 308"/>
                  <a:gd name="T4" fmla="+- 0 10294 9133"/>
                  <a:gd name="T5" fmla="*/ T4 w 2627"/>
                  <a:gd name="T6" fmla="+- 0 14958 14901"/>
                  <a:gd name="T7" fmla="*/ 14958 h 308"/>
                  <a:gd name="T8" fmla="+- 0 10294 9133"/>
                  <a:gd name="T9" fmla="*/ T8 w 2627"/>
                  <a:gd name="T10" fmla="+- 0 15152 14901"/>
                  <a:gd name="T11" fmla="*/ 15152 h 308"/>
                  <a:gd name="T12" fmla="+- 0 10526 9133"/>
                  <a:gd name="T13" fmla="*/ T12 w 2627"/>
                  <a:gd name="T14" fmla="+- 0 15152 14901"/>
                  <a:gd name="T15" fmla="*/ 15152 h 308"/>
                  <a:gd name="T16" fmla="+- 0 10509 9133"/>
                  <a:gd name="T17" fmla="*/ T16 w 2627"/>
                  <a:gd name="T18" fmla="+- 0 15147 14901"/>
                  <a:gd name="T19" fmla="*/ 15147 h 308"/>
                  <a:gd name="T20" fmla="+- 0 10491 9133"/>
                  <a:gd name="T21" fmla="*/ T20 w 2627"/>
                  <a:gd name="T22" fmla="+- 0 15135 14901"/>
                  <a:gd name="T23" fmla="*/ 15135 h 308"/>
                  <a:gd name="T24" fmla="+- 0 10476 9133"/>
                  <a:gd name="T25" fmla="*/ T24 w 2627"/>
                  <a:gd name="T26" fmla="+- 0 15120 14901"/>
                  <a:gd name="T27" fmla="*/ 15120 h 308"/>
                  <a:gd name="T28" fmla="+- 0 10464 9133"/>
                  <a:gd name="T29" fmla="*/ T28 w 2627"/>
                  <a:gd name="T30" fmla="+- 0 15101 14901"/>
                  <a:gd name="T31" fmla="*/ 15101 h 308"/>
                  <a:gd name="T32" fmla="+- 0 10457 9133"/>
                  <a:gd name="T33" fmla="*/ T32 w 2627"/>
                  <a:gd name="T34" fmla="+- 0 15080 14901"/>
                  <a:gd name="T35" fmla="*/ 15080 h 308"/>
                  <a:gd name="T36" fmla="+- 0 10454 9133"/>
                  <a:gd name="T37" fmla="*/ T36 w 2627"/>
                  <a:gd name="T38" fmla="+- 0 15057 14901"/>
                  <a:gd name="T39" fmla="*/ 15057 h 308"/>
                  <a:gd name="T40" fmla="+- 0 10457 9133"/>
                  <a:gd name="T41" fmla="*/ T40 w 2627"/>
                  <a:gd name="T42" fmla="+- 0 15033 14901"/>
                  <a:gd name="T43" fmla="*/ 15033 h 308"/>
                  <a:gd name="T44" fmla="+- 0 10464 9133"/>
                  <a:gd name="T45" fmla="*/ T44 w 2627"/>
                  <a:gd name="T46" fmla="+- 0 15012 14901"/>
                  <a:gd name="T47" fmla="*/ 15012 h 308"/>
                  <a:gd name="T48" fmla="+- 0 10475 9133"/>
                  <a:gd name="T49" fmla="*/ T48 w 2627"/>
                  <a:gd name="T50" fmla="+- 0 14993 14901"/>
                  <a:gd name="T51" fmla="*/ 14993 h 308"/>
                  <a:gd name="T52" fmla="+- 0 10490 9133"/>
                  <a:gd name="T53" fmla="*/ T52 w 2627"/>
                  <a:gd name="T54" fmla="+- 0 14977 14901"/>
                  <a:gd name="T55" fmla="*/ 14977 h 308"/>
                  <a:gd name="T56" fmla="+- 0 10508 9133"/>
                  <a:gd name="T57" fmla="*/ T56 w 2627"/>
                  <a:gd name="T58" fmla="+- 0 14965 14901"/>
                  <a:gd name="T59" fmla="*/ 14965 h 308"/>
                  <a:gd name="T60" fmla="+- 0 10526 9133"/>
                  <a:gd name="T61" fmla="*/ T60 w 2627"/>
                  <a:gd name="T62" fmla="+- 0 14958 14901"/>
                  <a:gd name="T6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1393" y="57"/>
                    </a:moveTo>
                    <a:lnTo>
                      <a:pt x="1161" y="57"/>
                    </a:lnTo>
                    <a:lnTo>
                      <a:pt x="1161" y="251"/>
                    </a:lnTo>
                    <a:lnTo>
                      <a:pt x="1393" y="251"/>
                    </a:lnTo>
                    <a:lnTo>
                      <a:pt x="1376" y="246"/>
                    </a:lnTo>
                    <a:lnTo>
                      <a:pt x="1358" y="234"/>
                    </a:lnTo>
                    <a:lnTo>
                      <a:pt x="1343" y="219"/>
                    </a:lnTo>
                    <a:lnTo>
                      <a:pt x="1331" y="200"/>
                    </a:lnTo>
                    <a:lnTo>
                      <a:pt x="1324" y="179"/>
                    </a:lnTo>
                    <a:lnTo>
                      <a:pt x="1321" y="156"/>
                    </a:lnTo>
                    <a:lnTo>
                      <a:pt x="1324" y="132"/>
                    </a:lnTo>
                    <a:lnTo>
                      <a:pt x="1331" y="111"/>
                    </a:lnTo>
                    <a:lnTo>
                      <a:pt x="1342" y="92"/>
                    </a:lnTo>
                    <a:lnTo>
                      <a:pt x="1357" y="76"/>
                    </a:lnTo>
                    <a:lnTo>
                      <a:pt x="1375" y="64"/>
                    </a:lnTo>
                    <a:lnTo>
                      <a:pt x="1393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840 9133"/>
                  <a:gd name="T1" fmla="*/ T0 w 2627"/>
                  <a:gd name="T2" fmla="+- 0 15070 14901"/>
                  <a:gd name="T3" fmla="*/ 15070 h 308"/>
                  <a:gd name="T4" fmla="+- 0 10831 9133"/>
                  <a:gd name="T5" fmla="*/ T4 w 2627"/>
                  <a:gd name="T6" fmla="+- 0 15070 14901"/>
                  <a:gd name="T7" fmla="*/ 15070 h 308"/>
                  <a:gd name="T8" fmla="+- 0 10831 9133"/>
                  <a:gd name="T9" fmla="*/ T8 w 2627"/>
                  <a:gd name="T10" fmla="+- 0 15152 14901"/>
                  <a:gd name="T11" fmla="*/ 15152 h 308"/>
                  <a:gd name="T12" fmla="+- 0 10896 9133"/>
                  <a:gd name="T13" fmla="*/ T12 w 2627"/>
                  <a:gd name="T14" fmla="+- 0 15152 14901"/>
                  <a:gd name="T15" fmla="*/ 15152 h 308"/>
                  <a:gd name="T16" fmla="+- 0 10840 9133"/>
                  <a:gd name="T17" fmla="*/ T16 w 2627"/>
                  <a:gd name="T18" fmla="+- 0 15070 14901"/>
                  <a:gd name="T19" fmla="*/ 1507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707" y="169"/>
                    </a:moveTo>
                    <a:lnTo>
                      <a:pt x="1698" y="169"/>
                    </a:lnTo>
                    <a:lnTo>
                      <a:pt x="1698" y="251"/>
                    </a:lnTo>
                    <a:lnTo>
                      <a:pt x="1763" y="251"/>
                    </a:lnTo>
                    <a:lnTo>
                      <a:pt x="1707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081 9133"/>
                  <a:gd name="T1" fmla="*/ T0 w 2627"/>
                  <a:gd name="T2" fmla="+- 0 14958 14901"/>
                  <a:gd name="T3" fmla="*/ 14958 h 308"/>
                  <a:gd name="T4" fmla="+- 0 10836 9133"/>
                  <a:gd name="T5" fmla="*/ T4 w 2627"/>
                  <a:gd name="T6" fmla="+- 0 14958 14901"/>
                  <a:gd name="T7" fmla="*/ 14958 h 308"/>
                  <a:gd name="T8" fmla="+- 0 10856 9133"/>
                  <a:gd name="T9" fmla="*/ T8 w 2627"/>
                  <a:gd name="T10" fmla="+- 0 14959 14901"/>
                  <a:gd name="T11" fmla="*/ 14959 h 308"/>
                  <a:gd name="T12" fmla="+- 0 10875 9133"/>
                  <a:gd name="T13" fmla="*/ T12 w 2627"/>
                  <a:gd name="T14" fmla="+- 0 14963 14901"/>
                  <a:gd name="T15" fmla="*/ 14963 h 308"/>
                  <a:gd name="T16" fmla="+- 0 10895 9133"/>
                  <a:gd name="T17" fmla="*/ T16 w 2627"/>
                  <a:gd name="T18" fmla="+- 0 14978 14901"/>
                  <a:gd name="T19" fmla="*/ 14978 h 308"/>
                  <a:gd name="T20" fmla="+- 0 10906 9133"/>
                  <a:gd name="T21" fmla="*/ T20 w 2627"/>
                  <a:gd name="T22" fmla="+- 0 14994 14901"/>
                  <a:gd name="T23" fmla="*/ 14994 h 308"/>
                  <a:gd name="T24" fmla="+- 0 10910 9133"/>
                  <a:gd name="T25" fmla="*/ T24 w 2627"/>
                  <a:gd name="T26" fmla="+- 0 15012 14901"/>
                  <a:gd name="T27" fmla="*/ 15012 h 308"/>
                  <a:gd name="T28" fmla="+- 0 10906 9133"/>
                  <a:gd name="T29" fmla="*/ T28 w 2627"/>
                  <a:gd name="T30" fmla="+- 0 15035 14901"/>
                  <a:gd name="T31" fmla="*/ 15035 h 308"/>
                  <a:gd name="T32" fmla="+- 0 10894 9133"/>
                  <a:gd name="T33" fmla="*/ T32 w 2627"/>
                  <a:gd name="T34" fmla="+- 0 15053 14901"/>
                  <a:gd name="T35" fmla="*/ 15053 h 308"/>
                  <a:gd name="T36" fmla="+- 0 10877 9133"/>
                  <a:gd name="T37" fmla="*/ T36 w 2627"/>
                  <a:gd name="T38" fmla="+- 0 15065 14901"/>
                  <a:gd name="T39" fmla="*/ 15065 h 308"/>
                  <a:gd name="T40" fmla="+- 0 10924 9133"/>
                  <a:gd name="T41" fmla="*/ T40 w 2627"/>
                  <a:gd name="T42" fmla="+- 0 15152 14901"/>
                  <a:gd name="T43" fmla="*/ 15152 h 308"/>
                  <a:gd name="T44" fmla="+- 0 11081 9133"/>
                  <a:gd name="T45" fmla="*/ T44 w 2627"/>
                  <a:gd name="T46" fmla="+- 0 15152 14901"/>
                  <a:gd name="T47" fmla="*/ 15152 h 308"/>
                  <a:gd name="T48" fmla="+- 0 11081 9133"/>
                  <a:gd name="T49" fmla="*/ T48 w 2627"/>
                  <a:gd name="T50" fmla="+- 0 14958 14901"/>
                  <a:gd name="T5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627" h="308">
                    <a:moveTo>
                      <a:pt x="1948" y="57"/>
                    </a:moveTo>
                    <a:lnTo>
                      <a:pt x="1703" y="57"/>
                    </a:lnTo>
                    <a:lnTo>
                      <a:pt x="1723" y="58"/>
                    </a:lnTo>
                    <a:lnTo>
                      <a:pt x="1742" y="62"/>
                    </a:lnTo>
                    <a:lnTo>
                      <a:pt x="1762" y="77"/>
                    </a:lnTo>
                    <a:lnTo>
                      <a:pt x="1773" y="93"/>
                    </a:lnTo>
                    <a:lnTo>
                      <a:pt x="1777" y="111"/>
                    </a:lnTo>
                    <a:lnTo>
                      <a:pt x="1773" y="134"/>
                    </a:lnTo>
                    <a:lnTo>
                      <a:pt x="1761" y="152"/>
                    </a:lnTo>
                    <a:lnTo>
                      <a:pt x="1744" y="164"/>
                    </a:lnTo>
                    <a:lnTo>
                      <a:pt x="1791" y="251"/>
                    </a:lnTo>
                    <a:lnTo>
                      <a:pt x="1948" y="251"/>
                    </a:lnTo>
                    <a:lnTo>
                      <a:pt x="194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251 9133"/>
                  <a:gd name="T1" fmla="*/ T0 w 2627"/>
                  <a:gd name="T2" fmla="+- 0 14958 14901"/>
                  <a:gd name="T3" fmla="*/ 14958 h 308"/>
                  <a:gd name="T4" fmla="+- 0 11104 9133"/>
                  <a:gd name="T5" fmla="*/ T4 w 2627"/>
                  <a:gd name="T6" fmla="+- 0 14958 14901"/>
                  <a:gd name="T7" fmla="*/ 14958 h 308"/>
                  <a:gd name="T8" fmla="+- 0 11104 9133"/>
                  <a:gd name="T9" fmla="*/ T8 w 2627"/>
                  <a:gd name="T10" fmla="+- 0 15152 14901"/>
                  <a:gd name="T11" fmla="*/ 15152 h 308"/>
                  <a:gd name="T12" fmla="+- 0 11296 9133"/>
                  <a:gd name="T13" fmla="*/ T12 w 2627"/>
                  <a:gd name="T14" fmla="+- 0 15152 14901"/>
                  <a:gd name="T15" fmla="*/ 15152 h 308"/>
                  <a:gd name="T16" fmla="+- 0 11296 9133"/>
                  <a:gd name="T17" fmla="*/ T16 w 2627"/>
                  <a:gd name="T18" fmla="+- 0 14980 14901"/>
                  <a:gd name="T19" fmla="*/ 14980 h 308"/>
                  <a:gd name="T20" fmla="+- 0 11251 9133"/>
                  <a:gd name="T21" fmla="*/ T20 w 2627"/>
                  <a:gd name="T22" fmla="+- 0 14980 14901"/>
                  <a:gd name="T23" fmla="*/ 14980 h 308"/>
                  <a:gd name="T24" fmla="+- 0 11251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2118" y="57"/>
                    </a:moveTo>
                    <a:lnTo>
                      <a:pt x="1971" y="57"/>
                    </a:lnTo>
                    <a:lnTo>
                      <a:pt x="1971" y="251"/>
                    </a:lnTo>
                    <a:lnTo>
                      <a:pt x="2163" y="251"/>
                    </a:lnTo>
                    <a:lnTo>
                      <a:pt x="2163" y="79"/>
                    </a:lnTo>
                    <a:lnTo>
                      <a:pt x="2118" y="79"/>
                    </a:lnTo>
                    <a:lnTo>
                      <a:pt x="211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492 9133"/>
                  <a:gd name="T1" fmla="*/ T0 w 2627"/>
                  <a:gd name="T2" fmla="+- 0 14958 14901"/>
                  <a:gd name="T3" fmla="*/ 14958 h 308"/>
                  <a:gd name="T4" fmla="+- 0 11364 9133"/>
                  <a:gd name="T5" fmla="*/ T4 w 2627"/>
                  <a:gd name="T6" fmla="+- 0 14958 14901"/>
                  <a:gd name="T7" fmla="*/ 14958 h 308"/>
                  <a:gd name="T8" fmla="+- 0 11364 9133"/>
                  <a:gd name="T9" fmla="*/ T8 w 2627"/>
                  <a:gd name="T10" fmla="+- 0 14980 14901"/>
                  <a:gd name="T11" fmla="*/ 14980 h 308"/>
                  <a:gd name="T12" fmla="+- 0 11319 9133"/>
                  <a:gd name="T13" fmla="*/ T12 w 2627"/>
                  <a:gd name="T14" fmla="+- 0 14980 14901"/>
                  <a:gd name="T15" fmla="*/ 14980 h 308"/>
                  <a:gd name="T16" fmla="+- 0 11319 9133"/>
                  <a:gd name="T17" fmla="*/ T16 w 2627"/>
                  <a:gd name="T18" fmla="+- 0 15152 14901"/>
                  <a:gd name="T19" fmla="*/ 15152 h 308"/>
                  <a:gd name="T20" fmla="+- 0 11553 9133"/>
                  <a:gd name="T21" fmla="*/ T20 w 2627"/>
                  <a:gd name="T22" fmla="+- 0 15152 14901"/>
                  <a:gd name="T23" fmla="*/ 15152 h 308"/>
                  <a:gd name="T24" fmla="+- 0 11553 9133"/>
                  <a:gd name="T25" fmla="*/ T24 w 2627"/>
                  <a:gd name="T26" fmla="+- 0 15068 14901"/>
                  <a:gd name="T27" fmla="*/ 15068 h 308"/>
                  <a:gd name="T28" fmla="+- 0 11492 9133"/>
                  <a:gd name="T29" fmla="*/ T28 w 2627"/>
                  <a:gd name="T30" fmla="+- 0 14958 14901"/>
                  <a:gd name="T3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627" h="308">
                    <a:moveTo>
                      <a:pt x="2359" y="57"/>
                    </a:moveTo>
                    <a:lnTo>
                      <a:pt x="2231" y="57"/>
                    </a:lnTo>
                    <a:lnTo>
                      <a:pt x="2231" y="79"/>
                    </a:lnTo>
                    <a:lnTo>
                      <a:pt x="2186" y="79"/>
                    </a:lnTo>
                    <a:lnTo>
                      <a:pt x="2186" y="251"/>
                    </a:lnTo>
                    <a:lnTo>
                      <a:pt x="2420" y="251"/>
                    </a:lnTo>
                    <a:lnTo>
                      <a:pt x="2420" y="167"/>
                    </a:lnTo>
                    <a:lnTo>
                      <a:pt x="235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8 14901"/>
                  <a:gd name="T3" fmla="*/ 14958 h 308"/>
                  <a:gd name="T4" fmla="+- 0 11638 9133"/>
                  <a:gd name="T5" fmla="*/ T4 w 2627"/>
                  <a:gd name="T6" fmla="+- 0 14958 14901"/>
                  <a:gd name="T7" fmla="*/ 14958 h 308"/>
                  <a:gd name="T8" fmla="+- 0 11577 9133"/>
                  <a:gd name="T9" fmla="*/ T8 w 2627"/>
                  <a:gd name="T10" fmla="+- 0 15068 14901"/>
                  <a:gd name="T11" fmla="*/ 15068 h 308"/>
                  <a:gd name="T12" fmla="+- 0 11577 9133"/>
                  <a:gd name="T13" fmla="*/ T12 w 2627"/>
                  <a:gd name="T14" fmla="+- 0 15152 14901"/>
                  <a:gd name="T15" fmla="*/ 15152 h 308"/>
                  <a:gd name="T16" fmla="+- 0 11760 9133"/>
                  <a:gd name="T17" fmla="*/ T16 w 2627"/>
                  <a:gd name="T18" fmla="+- 0 15152 14901"/>
                  <a:gd name="T19" fmla="*/ 15152 h 308"/>
                  <a:gd name="T20" fmla="+- 0 11760 9133"/>
                  <a:gd name="T21" fmla="*/ T20 w 2627"/>
                  <a:gd name="T22" fmla="+- 0 14958 14901"/>
                  <a:gd name="T2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627" h="308">
                    <a:moveTo>
                      <a:pt x="2627" y="57"/>
                    </a:moveTo>
                    <a:lnTo>
                      <a:pt x="2505" y="57"/>
                    </a:lnTo>
                    <a:lnTo>
                      <a:pt x="2444" y="167"/>
                    </a:lnTo>
                    <a:lnTo>
                      <a:pt x="2444" y="251"/>
                    </a:lnTo>
                    <a:lnTo>
                      <a:pt x="2627" y="251"/>
                    </a:lnTo>
                    <a:lnTo>
                      <a:pt x="262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659 9133"/>
                  <a:gd name="T1" fmla="*/ T0 w 2627"/>
                  <a:gd name="T2" fmla="+- 0 14958 14901"/>
                  <a:gd name="T3" fmla="*/ 14958 h 308"/>
                  <a:gd name="T4" fmla="+- 0 9569 9133"/>
                  <a:gd name="T5" fmla="*/ T4 w 2627"/>
                  <a:gd name="T6" fmla="+- 0 14958 14901"/>
                  <a:gd name="T7" fmla="*/ 14958 h 308"/>
                  <a:gd name="T8" fmla="+- 0 9569 9133"/>
                  <a:gd name="T9" fmla="*/ T8 w 2627"/>
                  <a:gd name="T10" fmla="+- 0 15073 14901"/>
                  <a:gd name="T11" fmla="*/ 15073 h 308"/>
                  <a:gd name="T12" fmla="+- 0 9571 9133"/>
                  <a:gd name="T13" fmla="*/ T12 w 2627"/>
                  <a:gd name="T14" fmla="+- 0 15097 14901"/>
                  <a:gd name="T15" fmla="*/ 15097 h 308"/>
                  <a:gd name="T16" fmla="+- 0 9579 9133"/>
                  <a:gd name="T17" fmla="*/ T16 w 2627"/>
                  <a:gd name="T18" fmla="+- 0 15117 14901"/>
                  <a:gd name="T19" fmla="*/ 15117 h 308"/>
                  <a:gd name="T20" fmla="+- 0 9595 9133"/>
                  <a:gd name="T21" fmla="*/ T20 w 2627"/>
                  <a:gd name="T22" fmla="+- 0 15130 14901"/>
                  <a:gd name="T23" fmla="*/ 15130 h 308"/>
                  <a:gd name="T24" fmla="+- 0 9625 9133"/>
                  <a:gd name="T25" fmla="*/ T24 w 2627"/>
                  <a:gd name="T26" fmla="+- 0 15128 14901"/>
                  <a:gd name="T27" fmla="*/ 15128 h 308"/>
                  <a:gd name="T28" fmla="+- 0 9644 9133"/>
                  <a:gd name="T29" fmla="*/ T28 w 2627"/>
                  <a:gd name="T30" fmla="+- 0 15118 14901"/>
                  <a:gd name="T31" fmla="*/ 15118 h 308"/>
                  <a:gd name="T32" fmla="+- 0 9655 9133"/>
                  <a:gd name="T33" fmla="*/ T32 w 2627"/>
                  <a:gd name="T34" fmla="+- 0 15103 14901"/>
                  <a:gd name="T35" fmla="*/ 15103 h 308"/>
                  <a:gd name="T36" fmla="+- 0 9659 9133"/>
                  <a:gd name="T37" fmla="*/ T36 w 2627"/>
                  <a:gd name="T38" fmla="+- 0 15084 14901"/>
                  <a:gd name="T39" fmla="*/ 15084 h 308"/>
                  <a:gd name="T40" fmla="+- 0 9659 9133"/>
                  <a:gd name="T41" fmla="*/ T40 w 2627"/>
                  <a:gd name="T42" fmla="+- 0 14958 14901"/>
                  <a:gd name="T4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627" h="308">
                    <a:moveTo>
                      <a:pt x="526" y="57"/>
                    </a:moveTo>
                    <a:lnTo>
                      <a:pt x="436" y="57"/>
                    </a:lnTo>
                    <a:lnTo>
                      <a:pt x="436" y="172"/>
                    </a:lnTo>
                    <a:lnTo>
                      <a:pt x="438" y="196"/>
                    </a:lnTo>
                    <a:lnTo>
                      <a:pt x="446" y="216"/>
                    </a:lnTo>
                    <a:lnTo>
                      <a:pt x="462" y="229"/>
                    </a:lnTo>
                    <a:lnTo>
                      <a:pt x="492" y="227"/>
                    </a:lnTo>
                    <a:lnTo>
                      <a:pt x="511" y="217"/>
                    </a:lnTo>
                    <a:lnTo>
                      <a:pt x="522" y="202"/>
                    </a:lnTo>
                    <a:lnTo>
                      <a:pt x="526" y="183"/>
                    </a:lnTo>
                    <a:lnTo>
                      <a:pt x="526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611 9133"/>
                  <a:gd name="T1" fmla="*/ T0 w 2627"/>
                  <a:gd name="T2" fmla="+- 0 14958 14901"/>
                  <a:gd name="T3" fmla="*/ 14958 h 308"/>
                  <a:gd name="T4" fmla="+- 0 11519 9133"/>
                  <a:gd name="T5" fmla="*/ T4 w 2627"/>
                  <a:gd name="T6" fmla="+- 0 14958 14901"/>
                  <a:gd name="T7" fmla="*/ 14958 h 308"/>
                  <a:gd name="T8" fmla="+- 0 11565 9133"/>
                  <a:gd name="T9" fmla="*/ T8 w 2627"/>
                  <a:gd name="T10" fmla="+- 0 15041 14901"/>
                  <a:gd name="T11" fmla="*/ 15041 h 308"/>
                  <a:gd name="T12" fmla="+- 0 11611 9133"/>
                  <a:gd name="T13" fmla="*/ T12 w 2627"/>
                  <a:gd name="T14" fmla="+- 0 14958 14901"/>
                  <a:gd name="T15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627" h="308">
                    <a:moveTo>
                      <a:pt x="2478" y="57"/>
                    </a:moveTo>
                    <a:lnTo>
                      <a:pt x="2386" y="57"/>
                    </a:lnTo>
                    <a:lnTo>
                      <a:pt x="2432" y="140"/>
                    </a:lnTo>
                    <a:lnTo>
                      <a:pt x="247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4958 14901"/>
                  <a:gd name="T3" fmla="*/ 14958 h 308"/>
                  <a:gd name="T4" fmla="+- 0 10181 9133"/>
                  <a:gd name="T5" fmla="*/ T4 w 2627"/>
                  <a:gd name="T6" fmla="+- 0 14958 14901"/>
                  <a:gd name="T7" fmla="*/ 14958 h 308"/>
                  <a:gd name="T8" fmla="+- 0 10181 9133"/>
                  <a:gd name="T9" fmla="*/ T8 w 2627"/>
                  <a:gd name="T10" fmla="+- 0 15036 14901"/>
                  <a:gd name="T11" fmla="*/ 15036 h 308"/>
                  <a:gd name="T12" fmla="+- 0 10271 9133"/>
                  <a:gd name="T13" fmla="*/ T12 w 2627"/>
                  <a:gd name="T14" fmla="+- 0 15036 14901"/>
                  <a:gd name="T15" fmla="*/ 15036 h 308"/>
                  <a:gd name="T16" fmla="+- 0 10271 9133"/>
                  <a:gd name="T17" fmla="*/ T16 w 2627"/>
                  <a:gd name="T18" fmla="+- 0 14958 14901"/>
                  <a:gd name="T1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57"/>
                    </a:moveTo>
                    <a:lnTo>
                      <a:pt x="1048" y="57"/>
                    </a:lnTo>
                    <a:lnTo>
                      <a:pt x="1048" y="135"/>
                    </a:lnTo>
                    <a:lnTo>
                      <a:pt x="1138" y="135"/>
                    </a:lnTo>
                    <a:lnTo>
                      <a:pt x="113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5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8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5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200"/>
            <a:ext cx="7886700" cy="99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977810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309320"/>
            <a:ext cx="9144000" cy="548680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31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9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9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4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9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3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3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200"/>
            <a:ext cx="7886700" cy="99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977810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/>
              <a:t>‹#›</a:t>
            </a:fld>
            <a:endParaRPr lang="en-US"/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309320"/>
            <a:ext cx="9144000" cy="548680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70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200"/>
            <a:ext cx="7886700" cy="99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977810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5479380"/>
            <a:ext cx="9144000" cy="1378620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1384300" y="5479380"/>
            <a:ext cx="7759700" cy="1358900"/>
            <a:chOff x="10" y="13690"/>
            <a:chExt cx="12220" cy="2140"/>
          </a:xfrm>
        </p:grpSpPr>
        <p:grpSp>
          <p:nvGrpSpPr>
            <p:cNvPr id="8" name="Group 7"/>
            <p:cNvGrpSpPr>
              <a:grpSpLocks/>
            </p:cNvGrpSpPr>
            <p:nvPr userDrawn="1"/>
          </p:nvGrpSpPr>
          <p:grpSpPr bwMode="auto">
            <a:xfrm>
              <a:off x="10" y="13690"/>
              <a:ext cx="12220" cy="2140"/>
              <a:chOff x="10" y="13690"/>
              <a:chExt cx="12220" cy="2140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>
                <a:off x="10" y="13690"/>
                <a:ext cx="12220" cy="2140"/>
              </a:xfrm>
              <a:custGeom>
                <a:avLst/>
                <a:gdLst>
                  <a:gd name="T0" fmla="+- 0 10 10"/>
                  <a:gd name="T1" fmla="*/ T0 w 12220"/>
                  <a:gd name="T2" fmla="+- 0 15830 13690"/>
                  <a:gd name="T3" fmla="*/ 15830 h 2140"/>
                  <a:gd name="T4" fmla="+- 0 12230 10"/>
                  <a:gd name="T5" fmla="*/ T4 w 12220"/>
                  <a:gd name="T6" fmla="+- 0 15830 13690"/>
                  <a:gd name="T7" fmla="*/ 15830 h 2140"/>
                  <a:gd name="T8" fmla="+- 0 12230 10"/>
                  <a:gd name="T9" fmla="*/ T8 w 12220"/>
                  <a:gd name="T10" fmla="+- 0 13690 13690"/>
                  <a:gd name="T11" fmla="*/ 13690 h 2140"/>
                  <a:gd name="T12" fmla="+- 0 10 10"/>
                  <a:gd name="T13" fmla="*/ T12 w 12220"/>
                  <a:gd name="T14" fmla="+- 0 13690 13690"/>
                  <a:gd name="T15" fmla="*/ 13690 h 2140"/>
                  <a:gd name="T16" fmla="+- 0 10 10"/>
                  <a:gd name="T17" fmla="*/ T16 w 12220"/>
                  <a:gd name="T18" fmla="+- 0 15830 13690"/>
                  <a:gd name="T19" fmla="*/ 15830 h 2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220" h="2140">
                    <a:moveTo>
                      <a:pt x="0" y="2140"/>
                    </a:moveTo>
                    <a:lnTo>
                      <a:pt x="12220" y="2140"/>
                    </a:lnTo>
                    <a:lnTo>
                      <a:pt x="12220" y="0"/>
                    </a:lnTo>
                    <a:lnTo>
                      <a:pt x="0" y="0"/>
                    </a:lnTo>
                    <a:lnTo>
                      <a:pt x="0" y="2140"/>
                    </a:lnTo>
                    <a:close/>
                  </a:path>
                </a:pathLst>
              </a:custGeom>
              <a:solidFill>
                <a:srgbClr val="217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10831" y="14980"/>
              <a:ext cx="58" cy="71"/>
              <a:chOff x="10831" y="14980"/>
              <a:chExt cx="58" cy="71"/>
            </a:xfrm>
          </p:grpSpPr>
          <p:sp>
            <p:nvSpPr>
              <p:cNvPr id="56" name="Freeform 55"/>
              <p:cNvSpPr>
                <a:spLocks/>
              </p:cNvSpPr>
              <p:nvPr userDrawn="1"/>
            </p:nvSpPr>
            <p:spPr bwMode="auto">
              <a:xfrm>
                <a:off x="10831" y="14980"/>
                <a:ext cx="58" cy="71"/>
              </a:xfrm>
              <a:custGeom>
                <a:avLst/>
                <a:gdLst>
                  <a:gd name="T0" fmla="+- 0 10831 10831"/>
                  <a:gd name="T1" fmla="*/ T0 w 58"/>
                  <a:gd name="T2" fmla="+- 0 14980 14980"/>
                  <a:gd name="T3" fmla="*/ 14980 h 71"/>
                  <a:gd name="T4" fmla="+- 0 10831 10831"/>
                  <a:gd name="T5" fmla="*/ T4 w 58"/>
                  <a:gd name="T6" fmla="+- 0 15050 14980"/>
                  <a:gd name="T7" fmla="*/ 15050 h 71"/>
                  <a:gd name="T8" fmla="+- 0 10838 10831"/>
                  <a:gd name="T9" fmla="*/ T8 w 58"/>
                  <a:gd name="T10" fmla="+- 0 15050 14980"/>
                  <a:gd name="T11" fmla="*/ 15050 h 71"/>
                  <a:gd name="T12" fmla="+- 0 10861 10831"/>
                  <a:gd name="T13" fmla="*/ T12 w 58"/>
                  <a:gd name="T14" fmla="+- 0 15048 14980"/>
                  <a:gd name="T15" fmla="*/ 15048 h 71"/>
                  <a:gd name="T16" fmla="+- 0 10880 10831"/>
                  <a:gd name="T17" fmla="*/ T16 w 58"/>
                  <a:gd name="T18" fmla="+- 0 15038 14980"/>
                  <a:gd name="T19" fmla="*/ 15038 h 71"/>
                  <a:gd name="T20" fmla="+- 0 10888 10831"/>
                  <a:gd name="T21" fmla="*/ T20 w 58"/>
                  <a:gd name="T22" fmla="+- 0 15016 14980"/>
                  <a:gd name="T23" fmla="*/ 15016 h 71"/>
                  <a:gd name="T24" fmla="+- 0 10888 10831"/>
                  <a:gd name="T25" fmla="*/ T24 w 58"/>
                  <a:gd name="T26" fmla="+- 0 15015 14980"/>
                  <a:gd name="T27" fmla="*/ 15015 h 71"/>
                  <a:gd name="T28" fmla="+- 0 10880 10831"/>
                  <a:gd name="T29" fmla="*/ T28 w 58"/>
                  <a:gd name="T30" fmla="+- 0 14992 14980"/>
                  <a:gd name="T31" fmla="*/ 14992 h 71"/>
                  <a:gd name="T32" fmla="+- 0 10862 10831"/>
                  <a:gd name="T33" fmla="*/ T32 w 58"/>
                  <a:gd name="T34" fmla="+- 0 14982 14980"/>
                  <a:gd name="T35" fmla="*/ 14982 h 71"/>
                  <a:gd name="T36" fmla="+- 0 10839 10831"/>
                  <a:gd name="T37" fmla="*/ T36 w 58"/>
                  <a:gd name="T38" fmla="+- 0 14980 14980"/>
                  <a:gd name="T39" fmla="*/ 14980 h 71"/>
                  <a:gd name="T40" fmla="+- 0 10831 10831"/>
                  <a:gd name="T41" fmla="*/ T40 w 58"/>
                  <a:gd name="T42" fmla="+- 0 14980 14980"/>
                  <a:gd name="T43" fmla="*/ 14980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8" h="71">
                    <a:moveTo>
                      <a:pt x="0" y="0"/>
                    </a:moveTo>
                    <a:lnTo>
                      <a:pt x="0" y="70"/>
                    </a:lnTo>
                    <a:lnTo>
                      <a:pt x="7" y="70"/>
                    </a:lnTo>
                    <a:lnTo>
                      <a:pt x="30" y="68"/>
                    </a:lnTo>
                    <a:lnTo>
                      <a:pt x="49" y="58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49" y="12"/>
                    </a:lnTo>
                    <a:lnTo>
                      <a:pt x="31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9"/>
            <p:cNvGrpSpPr>
              <a:grpSpLocks/>
            </p:cNvGrpSpPr>
            <p:nvPr userDrawn="1"/>
          </p:nvGrpSpPr>
          <p:grpSpPr bwMode="auto">
            <a:xfrm>
              <a:off x="9280" y="15003"/>
              <a:ext cx="67" cy="79"/>
              <a:chOff x="9280" y="15003"/>
              <a:chExt cx="67" cy="79"/>
            </a:xfrm>
          </p:grpSpPr>
          <p:sp>
            <p:nvSpPr>
              <p:cNvPr id="55" name="Freeform 54"/>
              <p:cNvSpPr>
                <a:spLocks/>
              </p:cNvSpPr>
              <p:nvPr userDrawn="1"/>
            </p:nvSpPr>
            <p:spPr bwMode="auto">
              <a:xfrm>
                <a:off x="9280" y="15003"/>
                <a:ext cx="67" cy="79"/>
              </a:xfrm>
              <a:custGeom>
                <a:avLst/>
                <a:gdLst>
                  <a:gd name="T0" fmla="+- 0 9314 9280"/>
                  <a:gd name="T1" fmla="*/ T0 w 67"/>
                  <a:gd name="T2" fmla="+- 0 15003 15003"/>
                  <a:gd name="T3" fmla="*/ 15003 h 79"/>
                  <a:gd name="T4" fmla="+- 0 9280 9280"/>
                  <a:gd name="T5" fmla="*/ T4 w 67"/>
                  <a:gd name="T6" fmla="+- 0 15081 15003"/>
                  <a:gd name="T7" fmla="*/ 15081 h 79"/>
                  <a:gd name="T8" fmla="+- 0 9347 9280"/>
                  <a:gd name="T9" fmla="*/ T8 w 67"/>
                  <a:gd name="T10" fmla="+- 0 15081 15003"/>
                  <a:gd name="T11" fmla="*/ 15081 h 79"/>
                  <a:gd name="T12" fmla="+- 0 9314 9280"/>
                  <a:gd name="T13" fmla="*/ T12 w 67"/>
                  <a:gd name="T14" fmla="+- 0 15003 15003"/>
                  <a:gd name="T15" fmla="*/ 1500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7" h="79">
                    <a:moveTo>
                      <a:pt x="34" y="0"/>
                    </a:moveTo>
                    <a:lnTo>
                      <a:pt x="0" y="78"/>
                    </a:lnTo>
                    <a:lnTo>
                      <a:pt x="67" y="7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 userDrawn="1"/>
          </p:nvGrpSpPr>
          <p:grpSpPr bwMode="auto">
            <a:xfrm>
              <a:off x="10478" y="14977"/>
              <a:ext cx="150" cy="156"/>
              <a:chOff x="10478" y="14977"/>
              <a:chExt cx="150" cy="156"/>
            </a:xfrm>
          </p:grpSpPr>
          <p:sp>
            <p:nvSpPr>
              <p:cNvPr id="54" name="Freeform 53"/>
              <p:cNvSpPr>
                <a:spLocks/>
              </p:cNvSpPr>
              <p:nvPr userDrawn="1"/>
            </p:nvSpPr>
            <p:spPr bwMode="auto">
              <a:xfrm>
                <a:off x="10478" y="14977"/>
                <a:ext cx="150" cy="156"/>
              </a:xfrm>
              <a:custGeom>
                <a:avLst/>
                <a:gdLst>
                  <a:gd name="T0" fmla="+- 0 10552 10478"/>
                  <a:gd name="T1" fmla="*/ T0 w 150"/>
                  <a:gd name="T2" fmla="+- 0 14977 14977"/>
                  <a:gd name="T3" fmla="*/ 14977 h 156"/>
                  <a:gd name="T4" fmla="+- 0 10494 10478"/>
                  <a:gd name="T5" fmla="*/ T4 w 150"/>
                  <a:gd name="T6" fmla="+- 0 15005 14977"/>
                  <a:gd name="T7" fmla="*/ 15005 h 156"/>
                  <a:gd name="T8" fmla="+- 0 10478 10478"/>
                  <a:gd name="T9" fmla="*/ T8 w 150"/>
                  <a:gd name="T10" fmla="+- 0 15045 14977"/>
                  <a:gd name="T11" fmla="*/ 15045 h 156"/>
                  <a:gd name="T12" fmla="+- 0 10481 10478"/>
                  <a:gd name="T13" fmla="*/ T12 w 150"/>
                  <a:gd name="T14" fmla="+- 0 15071 14977"/>
                  <a:gd name="T15" fmla="*/ 15071 h 156"/>
                  <a:gd name="T16" fmla="+- 0 10489 10478"/>
                  <a:gd name="T17" fmla="*/ T16 w 150"/>
                  <a:gd name="T18" fmla="+- 0 15094 14977"/>
                  <a:gd name="T19" fmla="*/ 15094 h 156"/>
                  <a:gd name="T20" fmla="+- 0 10501 10478"/>
                  <a:gd name="T21" fmla="*/ T20 w 150"/>
                  <a:gd name="T22" fmla="+- 0 15111 14977"/>
                  <a:gd name="T23" fmla="*/ 15111 h 156"/>
                  <a:gd name="T24" fmla="+- 0 10517 10478"/>
                  <a:gd name="T25" fmla="*/ T24 w 150"/>
                  <a:gd name="T26" fmla="+- 0 15124 14977"/>
                  <a:gd name="T27" fmla="*/ 15124 h 156"/>
                  <a:gd name="T28" fmla="+- 0 10536 10478"/>
                  <a:gd name="T29" fmla="*/ T28 w 150"/>
                  <a:gd name="T30" fmla="+- 0 15132 14977"/>
                  <a:gd name="T31" fmla="*/ 15132 h 156"/>
                  <a:gd name="T32" fmla="+- 0 10562 10478"/>
                  <a:gd name="T33" fmla="*/ T32 w 150"/>
                  <a:gd name="T34" fmla="+- 0 15130 14977"/>
                  <a:gd name="T35" fmla="*/ 15130 h 156"/>
                  <a:gd name="T36" fmla="+- 0 10616 10478"/>
                  <a:gd name="T37" fmla="*/ T36 w 150"/>
                  <a:gd name="T38" fmla="+- 0 15096 14977"/>
                  <a:gd name="T39" fmla="*/ 15096 h 156"/>
                  <a:gd name="T40" fmla="+- 0 10627 10478"/>
                  <a:gd name="T41" fmla="*/ T40 w 150"/>
                  <a:gd name="T42" fmla="+- 0 15057 14977"/>
                  <a:gd name="T43" fmla="*/ 15057 h 156"/>
                  <a:gd name="T44" fmla="+- 0 10624 10478"/>
                  <a:gd name="T45" fmla="*/ T44 w 150"/>
                  <a:gd name="T46" fmla="+- 0 15034 14977"/>
                  <a:gd name="T47" fmla="*/ 15034 h 156"/>
                  <a:gd name="T48" fmla="+- 0 10585 10478"/>
                  <a:gd name="T49" fmla="*/ T48 w 150"/>
                  <a:gd name="T50" fmla="+- 0 14984 14977"/>
                  <a:gd name="T51" fmla="*/ 14984 h 156"/>
                  <a:gd name="T52" fmla="+- 0 10552 10478"/>
                  <a:gd name="T53" fmla="*/ T52 w 150"/>
                  <a:gd name="T54" fmla="+- 0 14977 14977"/>
                  <a:gd name="T55" fmla="*/ 14977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50" h="156">
                    <a:moveTo>
                      <a:pt x="74" y="0"/>
                    </a:moveTo>
                    <a:lnTo>
                      <a:pt x="16" y="28"/>
                    </a:lnTo>
                    <a:lnTo>
                      <a:pt x="0" y="68"/>
                    </a:lnTo>
                    <a:lnTo>
                      <a:pt x="3" y="94"/>
                    </a:lnTo>
                    <a:lnTo>
                      <a:pt x="11" y="117"/>
                    </a:lnTo>
                    <a:lnTo>
                      <a:pt x="23" y="134"/>
                    </a:lnTo>
                    <a:lnTo>
                      <a:pt x="39" y="147"/>
                    </a:lnTo>
                    <a:lnTo>
                      <a:pt x="58" y="155"/>
                    </a:lnTo>
                    <a:lnTo>
                      <a:pt x="84" y="153"/>
                    </a:lnTo>
                    <a:lnTo>
                      <a:pt x="138" y="119"/>
                    </a:lnTo>
                    <a:lnTo>
                      <a:pt x="149" y="80"/>
                    </a:lnTo>
                    <a:lnTo>
                      <a:pt x="146" y="57"/>
                    </a:lnTo>
                    <a:lnTo>
                      <a:pt x="107" y="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8424" y="14312"/>
              <a:ext cx="3336" cy="897"/>
              <a:chOff x="8424" y="14312"/>
              <a:chExt cx="3336" cy="897"/>
            </a:xfrm>
          </p:grpSpPr>
          <p:sp>
            <p:nvSpPr>
              <p:cNvPr id="36" name="Freeform 35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01 14901"/>
                  <a:gd name="T3" fmla="*/ 14901 h 308"/>
                  <a:gd name="T4" fmla="+- 0 9133 9133"/>
                  <a:gd name="T5" fmla="*/ T4 w 2627"/>
                  <a:gd name="T6" fmla="+- 0 14901 14901"/>
                  <a:gd name="T7" fmla="*/ 14901 h 308"/>
                  <a:gd name="T8" fmla="+- 0 9133 9133"/>
                  <a:gd name="T9" fmla="*/ T8 w 2627"/>
                  <a:gd name="T10" fmla="+- 0 15208 14901"/>
                  <a:gd name="T11" fmla="*/ 15208 h 308"/>
                  <a:gd name="T12" fmla="+- 0 11760 9133"/>
                  <a:gd name="T13" fmla="*/ T12 w 2627"/>
                  <a:gd name="T14" fmla="+- 0 15208 14901"/>
                  <a:gd name="T15" fmla="*/ 15208 h 308"/>
                  <a:gd name="T16" fmla="+- 0 11760 9133"/>
                  <a:gd name="T17" fmla="*/ T16 w 2627"/>
                  <a:gd name="T18" fmla="+- 0 15156 14901"/>
                  <a:gd name="T19" fmla="*/ 15156 h 308"/>
                  <a:gd name="T20" fmla="+- 0 10552 9133"/>
                  <a:gd name="T21" fmla="*/ T20 w 2627"/>
                  <a:gd name="T22" fmla="+- 0 15156 14901"/>
                  <a:gd name="T23" fmla="*/ 15156 h 308"/>
                  <a:gd name="T24" fmla="+- 0 10552 9133"/>
                  <a:gd name="T25" fmla="*/ T24 w 2627"/>
                  <a:gd name="T26" fmla="+- 0 15156 14901"/>
                  <a:gd name="T27" fmla="*/ 15156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9592 9133"/>
                  <a:gd name="T33" fmla="*/ T32 w 2627"/>
                  <a:gd name="T34" fmla="+- 0 15153 14901"/>
                  <a:gd name="T35" fmla="*/ 15153 h 308"/>
                  <a:gd name="T36" fmla="+- 0 9591 9133"/>
                  <a:gd name="T37" fmla="*/ T36 w 2627"/>
                  <a:gd name="T38" fmla="+- 0 15152 14901"/>
                  <a:gd name="T39" fmla="*/ 15152 h 308"/>
                  <a:gd name="T40" fmla="+- 0 9224 9133"/>
                  <a:gd name="T41" fmla="*/ T40 w 2627"/>
                  <a:gd name="T42" fmla="+- 0 15152 14901"/>
                  <a:gd name="T43" fmla="*/ 15152 h 308"/>
                  <a:gd name="T44" fmla="+- 0 9314 9133"/>
                  <a:gd name="T45" fmla="*/ T44 w 2627"/>
                  <a:gd name="T46" fmla="+- 0 14950 14901"/>
                  <a:gd name="T47" fmla="*/ 14950 h 308"/>
                  <a:gd name="T48" fmla="+- 0 11760 9133"/>
                  <a:gd name="T49" fmla="*/ T48 w 2627"/>
                  <a:gd name="T50" fmla="+- 0 14950 14901"/>
                  <a:gd name="T51" fmla="*/ 14950 h 308"/>
                  <a:gd name="T52" fmla="+- 0 11760 9133"/>
                  <a:gd name="T53" fmla="*/ T52 w 2627"/>
                  <a:gd name="T54" fmla="+- 0 14901 14901"/>
                  <a:gd name="T55" fmla="*/ 14901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2627" y="307"/>
                    </a:lnTo>
                    <a:lnTo>
                      <a:pt x="2627" y="255"/>
                    </a:lnTo>
                    <a:lnTo>
                      <a:pt x="1419" y="255"/>
                    </a:lnTo>
                    <a:lnTo>
                      <a:pt x="484" y="255"/>
                    </a:lnTo>
                    <a:lnTo>
                      <a:pt x="459" y="252"/>
                    </a:lnTo>
                    <a:lnTo>
                      <a:pt x="458" y="251"/>
                    </a:lnTo>
                    <a:lnTo>
                      <a:pt x="91" y="251"/>
                    </a:lnTo>
                    <a:lnTo>
                      <a:pt x="181" y="49"/>
                    </a:lnTo>
                    <a:lnTo>
                      <a:pt x="2627" y="49"/>
                    </a:lnTo>
                    <a:lnTo>
                      <a:pt x="26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4 14901"/>
                  <a:gd name="T3" fmla="*/ 14954 h 308"/>
                  <a:gd name="T4" fmla="+- 0 10550 9133"/>
                  <a:gd name="T5" fmla="*/ T4 w 2627"/>
                  <a:gd name="T6" fmla="+- 0 14954 14901"/>
                  <a:gd name="T7" fmla="*/ 14954 h 308"/>
                  <a:gd name="T8" fmla="+- 0 10573 9133"/>
                  <a:gd name="T9" fmla="*/ T8 w 2627"/>
                  <a:gd name="T10" fmla="+- 0 14957 14901"/>
                  <a:gd name="T11" fmla="*/ 14957 h 308"/>
                  <a:gd name="T12" fmla="+- 0 10594 9133"/>
                  <a:gd name="T13" fmla="*/ T12 w 2627"/>
                  <a:gd name="T14" fmla="+- 0 14964 14901"/>
                  <a:gd name="T15" fmla="*/ 14964 h 308"/>
                  <a:gd name="T16" fmla="+- 0 10640 9133"/>
                  <a:gd name="T17" fmla="*/ T16 w 2627"/>
                  <a:gd name="T18" fmla="+- 0 15009 14901"/>
                  <a:gd name="T19" fmla="*/ 15009 h 308"/>
                  <a:gd name="T20" fmla="+- 0 10651 9133"/>
                  <a:gd name="T21" fmla="*/ T20 w 2627"/>
                  <a:gd name="T22" fmla="+- 0 15052 14901"/>
                  <a:gd name="T23" fmla="*/ 15052 h 308"/>
                  <a:gd name="T24" fmla="+- 0 10648 9133"/>
                  <a:gd name="T25" fmla="*/ T24 w 2627"/>
                  <a:gd name="T26" fmla="+- 0 15076 14901"/>
                  <a:gd name="T27" fmla="*/ 15076 h 308"/>
                  <a:gd name="T28" fmla="+- 0 10616 9133"/>
                  <a:gd name="T29" fmla="*/ T28 w 2627"/>
                  <a:gd name="T30" fmla="+- 0 15133 14901"/>
                  <a:gd name="T31" fmla="*/ 15133 h 308"/>
                  <a:gd name="T32" fmla="+- 0 10556 9133"/>
                  <a:gd name="T33" fmla="*/ T32 w 2627"/>
                  <a:gd name="T34" fmla="+- 0 15156 14901"/>
                  <a:gd name="T35" fmla="*/ 15156 h 308"/>
                  <a:gd name="T36" fmla="+- 0 10552 9133"/>
                  <a:gd name="T37" fmla="*/ T36 w 2627"/>
                  <a:gd name="T38" fmla="+- 0 15156 14901"/>
                  <a:gd name="T39" fmla="*/ 15156 h 308"/>
                  <a:gd name="T40" fmla="+- 0 11760 9133"/>
                  <a:gd name="T41" fmla="*/ T40 w 2627"/>
                  <a:gd name="T42" fmla="+- 0 15156 14901"/>
                  <a:gd name="T43" fmla="*/ 15156 h 308"/>
                  <a:gd name="T44" fmla="+- 0 11760 9133"/>
                  <a:gd name="T45" fmla="*/ T44 w 2627"/>
                  <a:gd name="T46" fmla="+- 0 15152 14901"/>
                  <a:gd name="T47" fmla="*/ 15152 h 308"/>
                  <a:gd name="T48" fmla="+- 0 10807 9133"/>
                  <a:gd name="T49" fmla="*/ T48 w 2627"/>
                  <a:gd name="T50" fmla="+- 0 15152 14901"/>
                  <a:gd name="T51" fmla="*/ 15152 h 308"/>
                  <a:gd name="T52" fmla="+- 0 10807 9133"/>
                  <a:gd name="T53" fmla="*/ T52 w 2627"/>
                  <a:gd name="T54" fmla="+- 0 14958 14901"/>
                  <a:gd name="T55" fmla="*/ 14958 h 308"/>
                  <a:gd name="T56" fmla="+- 0 11760 9133"/>
                  <a:gd name="T57" fmla="*/ T56 w 2627"/>
                  <a:gd name="T58" fmla="+- 0 14958 14901"/>
                  <a:gd name="T59" fmla="*/ 14958 h 308"/>
                  <a:gd name="T60" fmla="+- 0 11760 9133"/>
                  <a:gd name="T61" fmla="*/ T60 w 2627"/>
                  <a:gd name="T62" fmla="+- 0 14954 14901"/>
                  <a:gd name="T63" fmla="*/ 1495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2627" y="53"/>
                    </a:moveTo>
                    <a:lnTo>
                      <a:pt x="1417" y="53"/>
                    </a:lnTo>
                    <a:lnTo>
                      <a:pt x="1440" y="56"/>
                    </a:lnTo>
                    <a:lnTo>
                      <a:pt x="1461" y="63"/>
                    </a:lnTo>
                    <a:lnTo>
                      <a:pt x="1507" y="108"/>
                    </a:lnTo>
                    <a:lnTo>
                      <a:pt x="1518" y="151"/>
                    </a:lnTo>
                    <a:lnTo>
                      <a:pt x="1515" y="175"/>
                    </a:lnTo>
                    <a:lnTo>
                      <a:pt x="1483" y="232"/>
                    </a:lnTo>
                    <a:lnTo>
                      <a:pt x="1423" y="255"/>
                    </a:lnTo>
                    <a:lnTo>
                      <a:pt x="1419" y="255"/>
                    </a:lnTo>
                    <a:lnTo>
                      <a:pt x="2627" y="255"/>
                    </a:lnTo>
                    <a:lnTo>
                      <a:pt x="2627" y="251"/>
                    </a:lnTo>
                    <a:lnTo>
                      <a:pt x="1674" y="251"/>
                    </a:lnTo>
                    <a:lnTo>
                      <a:pt x="1674" y="57"/>
                    </a:lnTo>
                    <a:lnTo>
                      <a:pt x="2627" y="57"/>
                    </a:lnTo>
                    <a:lnTo>
                      <a:pt x="2627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842 9133"/>
                  <a:gd name="T1" fmla="*/ T0 w 2627"/>
                  <a:gd name="T2" fmla="+- 0 14958 14901"/>
                  <a:gd name="T3" fmla="*/ 14958 h 308"/>
                  <a:gd name="T4" fmla="+- 0 9683 9133"/>
                  <a:gd name="T5" fmla="*/ T4 w 2627"/>
                  <a:gd name="T6" fmla="+- 0 14958 14901"/>
                  <a:gd name="T7" fmla="*/ 14958 h 308"/>
                  <a:gd name="T8" fmla="+- 0 9683 9133"/>
                  <a:gd name="T9" fmla="*/ T8 w 2627"/>
                  <a:gd name="T10" fmla="+- 0 15081 14901"/>
                  <a:gd name="T11" fmla="*/ 15081 h 308"/>
                  <a:gd name="T12" fmla="+- 0 9680 9133"/>
                  <a:gd name="T13" fmla="*/ T12 w 2627"/>
                  <a:gd name="T14" fmla="+- 0 15105 14901"/>
                  <a:gd name="T15" fmla="*/ 15105 h 308"/>
                  <a:gd name="T16" fmla="+- 0 9671 9133"/>
                  <a:gd name="T17" fmla="*/ T16 w 2627"/>
                  <a:gd name="T18" fmla="+- 0 15125 14901"/>
                  <a:gd name="T19" fmla="*/ 15125 h 308"/>
                  <a:gd name="T20" fmla="+- 0 9658 9133"/>
                  <a:gd name="T21" fmla="*/ T20 w 2627"/>
                  <a:gd name="T22" fmla="+- 0 15141 14901"/>
                  <a:gd name="T23" fmla="*/ 15141 h 308"/>
                  <a:gd name="T24" fmla="+- 0 9639 9133"/>
                  <a:gd name="T25" fmla="*/ T24 w 2627"/>
                  <a:gd name="T26" fmla="+- 0 15152 14901"/>
                  <a:gd name="T27" fmla="*/ 15152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10552 9133"/>
                  <a:gd name="T33" fmla="*/ T32 w 2627"/>
                  <a:gd name="T34" fmla="+- 0 15156 14901"/>
                  <a:gd name="T35" fmla="*/ 15156 h 308"/>
                  <a:gd name="T36" fmla="+- 0 10530 9133"/>
                  <a:gd name="T37" fmla="*/ T36 w 2627"/>
                  <a:gd name="T38" fmla="+- 0 15154 14901"/>
                  <a:gd name="T39" fmla="*/ 15154 h 308"/>
                  <a:gd name="T40" fmla="+- 0 10526 9133"/>
                  <a:gd name="T41" fmla="*/ T40 w 2627"/>
                  <a:gd name="T42" fmla="+- 0 15152 14901"/>
                  <a:gd name="T43" fmla="*/ 15152 h 308"/>
                  <a:gd name="T44" fmla="+- 0 9887 9133"/>
                  <a:gd name="T45" fmla="*/ T44 w 2627"/>
                  <a:gd name="T46" fmla="+- 0 15152 14901"/>
                  <a:gd name="T47" fmla="*/ 15152 h 308"/>
                  <a:gd name="T48" fmla="+- 0 9887 9133"/>
                  <a:gd name="T49" fmla="*/ T48 w 2627"/>
                  <a:gd name="T50" fmla="+- 0 14980 14901"/>
                  <a:gd name="T51" fmla="*/ 14980 h 308"/>
                  <a:gd name="T52" fmla="+- 0 9842 9133"/>
                  <a:gd name="T53" fmla="*/ T52 w 2627"/>
                  <a:gd name="T54" fmla="+- 0 14980 14901"/>
                  <a:gd name="T55" fmla="*/ 14980 h 308"/>
                  <a:gd name="T56" fmla="+- 0 9842 9133"/>
                  <a:gd name="T57" fmla="*/ T56 w 2627"/>
                  <a:gd name="T58" fmla="+- 0 14958 14901"/>
                  <a:gd name="T5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627" h="308">
                    <a:moveTo>
                      <a:pt x="709" y="57"/>
                    </a:moveTo>
                    <a:lnTo>
                      <a:pt x="550" y="57"/>
                    </a:lnTo>
                    <a:lnTo>
                      <a:pt x="550" y="180"/>
                    </a:lnTo>
                    <a:lnTo>
                      <a:pt x="547" y="204"/>
                    </a:lnTo>
                    <a:lnTo>
                      <a:pt x="538" y="224"/>
                    </a:lnTo>
                    <a:lnTo>
                      <a:pt x="525" y="240"/>
                    </a:lnTo>
                    <a:lnTo>
                      <a:pt x="506" y="251"/>
                    </a:lnTo>
                    <a:lnTo>
                      <a:pt x="484" y="255"/>
                    </a:lnTo>
                    <a:lnTo>
                      <a:pt x="1419" y="255"/>
                    </a:lnTo>
                    <a:lnTo>
                      <a:pt x="1397" y="253"/>
                    </a:lnTo>
                    <a:lnTo>
                      <a:pt x="1393" y="251"/>
                    </a:lnTo>
                    <a:lnTo>
                      <a:pt x="754" y="251"/>
                    </a:lnTo>
                    <a:lnTo>
                      <a:pt x="754" y="79"/>
                    </a:lnTo>
                    <a:lnTo>
                      <a:pt x="709" y="79"/>
                    </a:lnTo>
                    <a:lnTo>
                      <a:pt x="70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357 9133"/>
                  <a:gd name="T1" fmla="*/ T0 w 2627"/>
                  <a:gd name="T2" fmla="+- 0 15104 14901"/>
                  <a:gd name="T3" fmla="*/ 15104 h 308"/>
                  <a:gd name="T4" fmla="+- 0 9271 9133"/>
                  <a:gd name="T5" fmla="*/ T4 w 2627"/>
                  <a:gd name="T6" fmla="+- 0 15104 14901"/>
                  <a:gd name="T7" fmla="*/ 15104 h 308"/>
                  <a:gd name="T8" fmla="+- 0 9249 9133"/>
                  <a:gd name="T9" fmla="*/ T8 w 2627"/>
                  <a:gd name="T10" fmla="+- 0 15152 14901"/>
                  <a:gd name="T11" fmla="*/ 15152 h 308"/>
                  <a:gd name="T12" fmla="+- 0 9378 9133"/>
                  <a:gd name="T13" fmla="*/ T12 w 2627"/>
                  <a:gd name="T14" fmla="+- 0 15152 14901"/>
                  <a:gd name="T15" fmla="*/ 15152 h 308"/>
                  <a:gd name="T16" fmla="+- 0 9357 9133"/>
                  <a:gd name="T17" fmla="*/ T16 w 2627"/>
                  <a:gd name="T18" fmla="+- 0 15104 14901"/>
                  <a:gd name="T19" fmla="*/ 1510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224" y="203"/>
                    </a:moveTo>
                    <a:lnTo>
                      <a:pt x="138" y="203"/>
                    </a:lnTo>
                    <a:lnTo>
                      <a:pt x="116" y="251"/>
                    </a:lnTo>
                    <a:lnTo>
                      <a:pt x="245" y="251"/>
                    </a:lnTo>
                    <a:lnTo>
                      <a:pt x="224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0 14901"/>
                  <a:gd name="T3" fmla="*/ 14950 h 308"/>
                  <a:gd name="T4" fmla="+- 0 9314 9133"/>
                  <a:gd name="T5" fmla="*/ T4 w 2627"/>
                  <a:gd name="T6" fmla="+- 0 14950 14901"/>
                  <a:gd name="T7" fmla="*/ 14950 h 308"/>
                  <a:gd name="T8" fmla="+- 0 9403 9133"/>
                  <a:gd name="T9" fmla="*/ T8 w 2627"/>
                  <a:gd name="T10" fmla="+- 0 15152 14901"/>
                  <a:gd name="T11" fmla="*/ 15152 h 308"/>
                  <a:gd name="T12" fmla="+- 0 9591 9133"/>
                  <a:gd name="T13" fmla="*/ T12 w 2627"/>
                  <a:gd name="T14" fmla="+- 0 15152 14901"/>
                  <a:gd name="T15" fmla="*/ 15152 h 308"/>
                  <a:gd name="T16" fmla="+- 0 9573 9133"/>
                  <a:gd name="T17" fmla="*/ T16 w 2627"/>
                  <a:gd name="T18" fmla="+- 0 15143 14901"/>
                  <a:gd name="T19" fmla="*/ 15143 h 308"/>
                  <a:gd name="T20" fmla="+- 0 9559 9133"/>
                  <a:gd name="T21" fmla="*/ T20 w 2627"/>
                  <a:gd name="T22" fmla="+- 0 15128 14901"/>
                  <a:gd name="T23" fmla="*/ 15128 h 308"/>
                  <a:gd name="T24" fmla="+- 0 9549 9133"/>
                  <a:gd name="T25" fmla="*/ T24 w 2627"/>
                  <a:gd name="T26" fmla="+- 0 15109 14901"/>
                  <a:gd name="T27" fmla="*/ 15109 h 308"/>
                  <a:gd name="T28" fmla="+- 0 9545 9133"/>
                  <a:gd name="T29" fmla="*/ T28 w 2627"/>
                  <a:gd name="T30" fmla="+- 0 15086 14901"/>
                  <a:gd name="T31" fmla="*/ 15086 h 308"/>
                  <a:gd name="T32" fmla="+- 0 9545 9133"/>
                  <a:gd name="T33" fmla="*/ T32 w 2627"/>
                  <a:gd name="T34" fmla="+- 0 14958 14901"/>
                  <a:gd name="T35" fmla="*/ 14958 h 308"/>
                  <a:gd name="T36" fmla="+- 0 10526 9133"/>
                  <a:gd name="T37" fmla="*/ T36 w 2627"/>
                  <a:gd name="T38" fmla="+- 0 14958 14901"/>
                  <a:gd name="T39" fmla="*/ 14958 h 308"/>
                  <a:gd name="T40" fmla="+- 0 10528 9133"/>
                  <a:gd name="T41" fmla="*/ T40 w 2627"/>
                  <a:gd name="T42" fmla="+- 0 14957 14901"/>
                  <a:gd name="T43" fmla="*/ 14957 h 308"/>
                  <a:gd name="T44" fmla="+- 0 10550 9133"/>
                  <a:gd name="T45" fmla="*/ T44 w 2627"/>
                  <a:gd name="T46" fmla="+- 0 14954 14901"/>
                  <a:gd name="T47" fmla="*/ 14954 h 308"/>
                  <a:gd name="T48" fmla="+- 0 11760 9133"/>
                  <a:gd name="T49" fmla="*/ T48 w 2627"/>
                  <a:gd name="T50" fmla="+- 0 14954 14901"/>
                  <a:gd name="T51" fmla="*/ 14954 h 308"/>
                  <a:gd name="T52" fmla="+- 0 11760 9133"/>
                  <a:gd name="T53" fmla="*/ T52 w 2627"/>
                  <a:gd name="T54" fmla="+- 0 14950 14901"/>
                  <a:gd name="T55" fmla="*/ 1495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49"/>
                    </a:moveTo>
                    <a:lnTo>
                      <a:pt x="181" y="49"/>
                    </a:lnTo>
                    <a:lnTo>
                      <a:pt x="270" y="251"/>
                    </a:lnTo>
                    <a:lnTo>
                      <a:pt x="458" y="251"/>
                    </a:lnTo>
                    <a:lnTo>
                      <a:pt x="440" y="242"/>
                    </a:lnTo>
                    <a:lnTo>
                      <a:pt x="426" y="227"/>
                    </a:lnTo>
                    <a:lnTo>
                      <a:pt x="416" y="208"/>
                    </a:lnTo>
                    <a:lnTo>
                      <a:pt x="412" y="185"/>
                    </a:lnTo>
                    <a:lnTo>
                      <a:pt x="412" y="57"/>
                    </a:lnTo>
                    <a:lnTo>
                      <a:pt x="1393" y="57"/>
                    </a:lnTo>
                    <a:lnTo>
                      <a:pt x="1395" y="56"/>
                    </a:lnTo>
                    <a:lnTo>
                      <a:pt x="1417" y="53"/>
                    </a:lnTo>
                    <a:lnTo>
                      <a:pt x="2627" y="53"/>
                    </a:lnTo>
                    <a:lnTo>
                      <a:pt x="2627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158 9133"/>
                  <a:gd name="T1" fmla="*/ T0 w 2627"/>
                  <a:gd name="T2" fmla="+- 0 14958 14901"/>
                  <a:gd name="T3" fmla="*/ 14958 h 308"/>
                  <a:gd name="T4" fmla="+- 0 9954 9133"/>
                  <a:gd name="T5" fmla="*/ T4 w 2627"/>
                  <a:gd name="T6" fmla="+- 0 14958 14901"/>
                  <a:gd name="T7" fmla="*/ 14958 h 308"/>
                  <a:gd name="T8" fmla="+- 0 9954 9133"/>
                  <a:gd name="T9" fmla="*/ T8 w 2627"/>
                  <a:gd name="T10" fmla="+- 0 14980 14901"/>
                  <a:gd name="T11" fmla="*/ 14980 h 308"/>
                  <a:gd name="T12" fmla="+- 0 9910 9133"/>
                  <a:gd name="T13" fmla="*/ T12 w 2627"/>
                  <a:gd name="T14" fmla="+- 0 14980 14901"/>
                  <a:gd name="T15" fmla="*/ 14980 h 308"/>
                  <a:gd name="T16" fmla="+- 0 9910 9133"/>
                  <a:gd name="T17" fmla="*/ T16 w 2627"/>
                  <a:gd name="T18" fmla="+- 0 15152 14901"/>
                  <a:gd name="T19" fmla="*/ 15152 h 308"/>
                  <a:gd name="T20" fmla="+- 0 10158 9133"/>
                  <a:gd name="T21" fmla="*/ T20 w 2627"/>
                  <a:gd name="T22" fmla="+- 0 15152 14901"/>
                  <a:gd name="T23" fmla="*/ 15152 h 308"/>
                  <a:gd name="T24" fmla="+- 0 10158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1025" y="57"/>
                    </a:moveTo>
                    <a:lnTo>
                      <a:pt x="821" y="57"/>
                    </a:lnTo>
                    <a:lnTo>
                      <a:pt x="821" y="79"/>
                    </a:lnTo>
                    <a:lnTo>
                      <a:pt x="777" y="79"/>
                    </a:lnTo>
                    <a:lnTo>
                      <a:pt x="777" y="251"/>
                    </a:lnTo>
                    <a:lnTo>
                      <a:pt x="1025" y="251"/>
                    </a:lnTo>
                    <a:lnTo>
                      <a:pt x="1025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5059 14901"/>
                  <a:gd name="T3" fmla="*/ 15059 h 308"/>
                  <a:gd name="T4" fmla="+- 0 10181 9133"/>
                  <a:gd name="T5" fmla="*/ T4 w 2627"/>
                  <a:gd name="T6" fmla="+- 0 15059 14901"/>
                  <a:gd name="T7" fmla="*/ 15059 h 308"/>
                  <a:gd name="T8" fmla="+- 0 10181 9133"/>
                  <a:gd name="T9" fmla="*/ T8 w 2627"/>
                  <a:gd name="T10" fmla="+- 0 15152 14901"/>
                  <a:gd name="T11" fmla="*/ 15152 h 308"/>
                  <a:gd name="T12" fmla="+- 0 10271 9133"/>
                  <a:gd name="T13" fmla="*/ T12 w 2627"/>
                  <a:gd name="T14" fmla="+- 0 15152 14901"/>
                  <a:gd name="T15" fmla="*/ 15152 h 308"/>
                  <a:gd name="T16" fmla="+- 0 10271 9133"/>
                  <a:gd name="T17" fmla="*/ T16 w 2627"/>
                  <a:gd name="T18" fmla="+- 0 15059 14901"/>
                  <a:gd name="T19" fmla="*/ 15059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158"/>
                    </a:moveTo>
                    <a:lnTo>
                      <a:pt x="1048" y="158"/>
                    </a:lnTo>
                    <a:lnTo>
                      <a:pt x="1048" y="251"/>
                    </a:lnTo>
                    <a:lnTo>
                      <a:pt x="1138" y="251"/>
                    </a:lnTo>
                    <a:lnTo>
                      <a:pt x="113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526 9133"/>
                  <a:gd name="T1" fmla="*/ T0 w 2627"/>
                  <a:gd name="T2" fmla="+- 0 14958 14901"/>
                  <a:gd name="T3" fmla="*/ 14958 h 308"/>
                  <a:gd name="T4" fmla="+- 0 10294 9133"/>
                  <a:gd name="T5" fmla="*/ T4 w 2627"/>
                  <a:gd name="T6" fmla="+- 0 14958 14901"/>
                  <a:gd name="T7" fmla="*/ 14958 h 308"/>
                  <a:gd name="T8" fmla="+- 0 10294 9133"/>
                  <a:gd name="T9" fmla="*/ T8 w 2627"/>
                  <a:gd name="T10" fmla="+- 0 15152 14901"/>
                  <a:gd name="T11" fmla="*/ 15152 h 308"/>
                  <a:gd name="T12" fmla="+- 0 10526 9133"/>
                  <a:gd name="T13" fmla="*/ T12 w 2627"/>
                  <a:gd name="T14" fmla="+- 0 15152 14901"/>
                  <a:gd name="T15" fmla="*/ 15152 h 308"/>
                  <a:gd name="T16" fmla="+- 0 10509 9133"/>
                  <a:gd name="T17" fmla="*/ T16 w 2627"/>
                  <a:gd name="T18" fmla="+- 0 15147 14901"/>
                  <a:gd name="T19" fmla="*/ 15147 h 308"/>
                  <a:gd name="T20" fmla="+- 0 10491 9133"/>
                  <a:gd name="T21" fmla="*/ T20 w 2627"/>
                  <a:gd name="T22" fmla="+- 0 15135 14901"/>
                  <a:gd name="T23" fmla="*/ 15135 h 308"/>
                  <a:gd name="T24" fmla="+- 0 10476 9133"/>
                  <a:gd name="T25" fmla="*/ T24 w 2627"/>
                  <a:gd name="T26" fmla="+- 0 15120 14901"/>
                  <a:gd name="T27" fmla="*/ 15120 h 308"/>
                  <a:gd name="T28" fmla="+- 0 10464 9133"/>
                  <a:gd name="T29" fmla="*/ T28 w 2627"/>
                  <a:gd name="T30" fmla="+- 0 15101 14901"/>
                  <a:gd name="T31" fmla="*/ 15101 h 308"/>
                  <a:gd name="T32" fmla="+- 0 10457 9133"/>
                  <a:gd name="T33" fmla="*/ T32 w 2627"/>
                  <a:gd name="T34" fmla="+- 0 15080 14901"/>
                  <a:gd name="T35" fmla="*/ 15080 h 308"/>
                  <a:gd name="T36" fmla="+- 0 10454 9133"/>
                  <a:gd name="T37" fmla="*/ T36 w 2627"/>
                  <a:gd name="T38" fmla="+- 0 15057 14901"/>
                  <a:gd name="T39" fmla="*/ 15057 h 308"/>
                  <a:gd name="T40" fmla="+- 0 10457 9133"/>
                  <a:gd name="T41" fmla="*/ T40 w 2627"/>
                  <a:gd name="T42" fmla="+- 0 15033 14901"/>
                  <a:gd name="T43" fmla="*/ 15033 h 308"/>
                  <a:gd name="T44" fmla="+- 0 10464 9133"/>
                  <a:gd name="T45" fmla="*/ T44 w 2627"/>
                  <a:gd name="T46" fmla="+- 0 15012 14901"/>
                  <a:gd name="T47" fmla="*/ 15012 h 308"/>
                  <a:gd name="T48" fmla="+- 0 10475 9133"/>
                  <a:gd name="T49" fmla="*/ T48 w 2627"/>
                  <a:gd name="T50" fmla="+- 0 14993 14901"/>
                  <a:gd name="T51" fmla="*/ 14993 h 308"/>
                  <a:gd name="T52" fmla="+- 0 10490 9133"/>
                  <a:gd name="T53" fmla="*/ T52 w 2627"/>
                  <a:gd name="T54" fmla="+- 0 14977 14901"/>
                  <a:gd name="T55" fmla="*/ 14977 h 308"/>
                  <a:gd name="T56" fmla="+- 0 10508 9133"/>
                  <a:gd name="T57" fmla="*/ T56 w 2627"/>
                  <a:gd name="T58" fmla="+- 0 14965 14901"/>
                  <a:gd name="T59" fmla="*/ 14965 h 308"/>
                  <a:gd name="T60" fmla="+- 0 10526 9133"/>
                  <a:gd name="T61" fmla="*/ T60 w 2627"/>
                  <a:gd name="T62" fmla="+- 0 14958 14901"/>
                  <a:gd name="T6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1393" y="57"/>
                    </a:moveTo>
                    <a:lnTo>
                      <a:pt x="1161" y="57"/>
                    </a:lnTo>
                    <a:lnTo>
                      <a:pt x="1161" y="251"/>
                    </a:lnTo>
                    <a:lnTo>
                      <a:pt x="1393" y="251"/>
                    </a:lnTo>
                    <a:lnTo>
                      <a:pt x="1376" y="246"/>
                    </a:lnTo>
                    <a:lnTo>
                      <a:pt x="1358" y="234"/>
                    </a:lnTo>
                    <a:lnTo>
                      <a:pt x="1343" y="219"/>
                    </a:lnTo>
                    <a:lnTo>
                      <a:pt x="1331" y="200"/>
                    </a:lnTo>
                    <a:lnTo>
                      <a:pt x="1324" y="179"/>
                    </a:lnTo>
                    <a:lnTo>
                      <a:pt x="1321" y="156"/>
                    </a:lnTo>
                    <a:lnTo>
                      <a:pt x="1324" y="132"/>
                    </a:lnTo>
                    <a:lnTo>
                      <a:pt x="1331" y="111"/>
                    </a:lnTo>
                    <a:lnTo>
                      <a:pt x="1342" y="92"/>
                    </a:lnTo>
                    <a:lnTo>
                      <a:pt x="1357" y="76"/>
                    </a:lnTo>
                    <a:lnTo>
                      <a:pt x="1375" y="64"/>
                    </a:lnTo>
                    <a:lnTo>
                      <a:pt x="1393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840 9133"/>
                  <a:gd name="T1" fmla="*/ T0 w 2627"/>
                  <a:gd name="T2" fmla="+- 0 15070 14901"/>
                  <a:gd name="T3" fmla="*/ 15070 h 308"/>
                  <a:gd name="T4" fmla="+- 0 10831 9133"/>
                  <a:gd name="T5" fmla="*/ T4 w 2627"/>
                  <a:gd name="T6" fmla="+- 0 15070 14901"/>
                  <a:gd name="T7" fmla="*/ 15070 h 308"/>
                  <a:gd name="T8" fmla="+- 0 10831 9133"/>
                  <a:gd name="T9" fmla="*/ T8 w 2627"/>
                  <a:gd name="T10" fmla="+- 0 15152 14901"/>
                  <a:gd name="T11" fmla="*/ 15152 h 308"/>
                  <a:gd name="T12" fmla="+- 0 10896 9133"/>
                  <a:gd name="T13" fmla="*/ T12 w 2627"/>
                  <a:gd name="T14" fmla="+- 0 15152 14901"/>
                  <a:gd name="T15" fmla="*/ 15152 h 308"/>
                  <a:gd name="T16" fmla="+- 0 10840 9133"/>
                  <a:gd name="T17" fmla="*/ T16 w 2627"/>
                  <a:gd name="T18" fmla="+- 0 15070 14901"/>
                  <a:gd name="T19" fmla="*/ 1507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707" y="169"/>
                    </a:moveTo>
                    <a:lnTo>
                      <a:pt x="1698" y="169"/>
                    </a:lnTo>
                    <a:lnTo>
                      <a:pt x="1698" y="251"/>
                    </a:lnTo>
                    <a:lnTo>
                      <a:pt x="1763" y="251"/>
                    </a:lnTo>
                    <a:lnTo>
                      <a:pt x="1707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081 9133"/>
                  <a:gd name="T1" fmla="*/ T0 w 2627"/>
                  <a:gd name="T2" fmla="+- 0 14958 14901"/>
                  <a:gd name="T3" fmla="*/ 14958 h 308"/>
                  <a:gd name="T4" fmla="+- 0 10836 9133"/>
                  <a:gd name="T5" fmla="*/ T4 w 2627"/>
                  <a:gd name="T6" fmla="+- 0 14958 14901"/>
                  <a:gd name="T7" fmla="*/ 14958 h 308"/>
                  <a:gd name="T8" fmla="+- 0 10856 9133"/>
                  <a:gd name="T9" fmla="*/ T8 w 2627"/>
                  <a:gd name="T10" fmla="+- 0 14959 14901"/>
                  <a:gd name="T11" fmla="*/ 14959 h 308"/>
                  <a:gd name="T12" fmla="+- 0 10875 9133"/>
                  <a:gd name="T13" fmla="*/ T12 w 2627"/>
                  <a:gd name="T14" fmla="+- 0 14963 14901"/>
                  <a:gd name="T15" fmla="*/ 14963 h 308"/>
                  <a:gd name="T16" fmla="+- 0 10895 9133"/>
                  <a:gd name="T17" fmla="*/ T16 w 2627"/>
                  <a:gd name="T18" fmla="+- 0 14978 14901"/>
                  <a:gd name="T19" fmla="*/ 14978 h 308"/>
                  <a:gd name="T20" fmla="+- 0 10906 9133"/>
                  <a:gd name="T21" fmla="*/ T20 w 2627"/>
                  <a:gd name="T22" fmla="+- 0 14994 14901"/>
                  <a:gd name="T23" fmla="*/ 14994 h 308"/>
                  <a:gd name="T24" fmla="+- 0 10910 9133"/>
                  <a:gd name="T25" fmla="*/ T24 w 2627"/>
                  <a:gd name="T26" fmla="+- 0 15012 14901"/>
                  <a:gd name="T27" fmla="*/ 15012 h 308"/>
                  <a:gd name="T28" fmla="+- 0 10906 9133"/>
                  <a:gd name="T29" fmla="*/ T28 w 2627"/>
                  <a:gd name="T30" fmla="+- 0 15035 14901"/>
                  <a:gd name="T31" fmla="*/ 15035 h 308"/>
                  <a:gd name="T32" fmla="+- 0 10894 9133"/>
                  <a:gd name="T33" fmla="*/ T32 w 2627"/>
                  <a:gd name="T34" fmla="+- 0 15053 14901"/>
                  <a:gd name="T35" fmla="*/ 15053 h 308"/>
                  <a:gd name="T36" fmla="+- 0 10877 9133"/>
                  <a:gd name="T37" fmla="*/ T36 w 2627"/>
                  <a:gd name="T38" fmla="+- 0 15065 14901"/>
                  <a:gd name="T39" fmla="*/ 15065 h 308"/>
                  <a:gd name="T40" fmla="+- 0 10924 9133"/>
                  <a:gd name="T41" fmla="*/ T40 w 2627"/>
                  <a:gd name="T42" fmla="+- 0 15152 14901"/>
                  <a:gd name="T43" fmla="*/ 15152 h 308"/>
                  <a:gd name="T44" fmla="+- 0 11081 9133"/>
                  <a:gd name="T45" fmla="*/ T44 w 2627"/>
                  <a:gd name="T46" fmla="+- 0 15152 14901"/>
                  <a:gd name="T47" fmla="*/ 15152 h 308"/>
                  <a:gd name="T48" fmla="+- 0 11081 9133"/>
                  <a:gd name="T49" fmla="*/ T48 w 2627"/>
                  <a:gd name="T50" fmla="+- 0 14958 14901"/>
                  <a:gd name="T5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627" h="308">
                    <a:moveTo>
                      <a:pt x="1948" y="57"/>
                    </a:moveTo>
                    <a:lnTo>
                      <a:pt x="1703" y="57"/>
                    </a:lnTo>
                    <a:lnTo>
                      <a:pt x="1723" y="58"/>
                    </a:lnTo>
                    <a:lnTo>
                      <a:pt x="1742" y="62"/>
                    </a:lnTo>
                    <a:lnTo>
                      <a:pt x="1762" y="77"/>
                    </a:lnTo>
                    <a:lnTo>
                      <a:pt x="1773" y="93"/>
                    </a:lnTo>
                    <a:lnTo>
                      <a:pt x="1777" y="111"/>
                    </a:lnTo>
                    <a:lnTo>
                      <a:pt x="1773" y="134"/>
                    </a:lnTo>
                    <a:lnTo>
                      <a:pt x="1761" y="152"/>
                    </a:lnTo>
                    <a:lnTo>
                      <a:pt x="1744" y="164"/>
                    </a:lnTo>
                    <a:lnTo>
                      <a:pt x="1791" y="251"/>
                    </a:lnTo>
                    <a:lnTo>
                      <a:pt x="1948" y="251"/>
                    </a:lnTo>
                    <a:lnTo>
                      <a:pt x="194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251 9133"/>
                  <a:gd name="T1" fmla="*/ T0 w 2627"/>
                  <a:gd name="T2" fmla="+- 0 14958 14901"/>
                  <a:gd name="T3" fmla="*/ 14958 h 308"/>
                  <a:gd name="T4" fmla="+- 0 11104 9133"/>
                  <a:gd name="T5" fmla="*/ T4 w 2627"/>
                  <a:gd name="T6" fmla="+- 0 14958 14901"/>
                  <a:gd name="T7" fmla="*/ 14958 h 308"/>
                  <a:gd name="T8" fmla="+- 0 11104 9133"/>
                  <a:gd name="T9" fmla="*/ T8 w 2627"/>
                  <a:gd name="T10" fmla="+- 0 15152 14901"/>
                  <a:gd name="T11" fmla="*/ 15152 h 308"/>
                  <a:gd name="T12" fmla="+- 0 11296 9133"/>
                  <a:gd name="T13" fmla="*/ T12 w 2627"/>
                  <a:gd name="T14" fmla="+- 0 15152 14901"/>
                  <a:gd name="T15" fmla="*/ 15152 h 308"/>
                  <a:gd name="T16" fmla="+- 0 11296 9133"/>
                  <a:gd name="T17" fmla="*/ T16 w 2627"/>
                  <a:gd name="T18" fmla="+- 0 14980 14901"/>
                  <a:gd name="T19" fmla="*/ 14980 h 308"/>
                  <a:gd name="T20" fmla="+- 0 11251 9133"/>
                  <a:gd name="T21" fmla="*/ T20 w 2627"/>
                  <a:gd name="T22" fmla="+- 0 14980 14901"/>
                  <a:gd name="T23" fmla="*/ 14980 h 308"/>
                  <a:gd name="T24" fmla="+- 0 11251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2118" y="57"/>
                    </a:moveTo>
                    <a:lnTo>
                      <a:pt x="1971" y="57"/>
                    </a:lnTo>
                    <a:lnTo>
                      <a:pt x="1971" y="251"/>
                    </a:lnTo>
                    <a:lnTo>
                      <a:pt x="2163" y="251"/>
                    </a:lnTo>
                    <a:lnTo>
                      <a:pt x="2163" y="79"/>
                    </a:lnTo>
                    <a:lnTo>
                      <a:pt x="2118" y="79"/>
                    </a:lnTo>
                    <a:lnTo>
                      <a:pt x="211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492 9133"/>
                  <a:gd name="T1" fmla="*/ T0 w 2627"/>
                  <a:gd name="T2" fmla="+- 0 14958 14901"/>
                  <a:gd name="T3" fmla="*/ 14958 h 308"/>
                  <a:gd name="T4" fmla="+- 0 11364 9133"/>
                  <a:gd name="T5" fmla="*/ T4 w 2627"/>
                  <a:gd name="T6" fmla="+- 0 14958 14901"/>
                  <a:gd name="T7" fmla="*/ 14958 h 308"/>
                  <a:gd name="T8" fmla="+- 0 11364 9133"/>
                  <a:gd name="T9" fmla="*/ T8 w 2627"/>
                  <a:gd name="T10" fmla="+- 0 14980 14901"/>
                  <a:gd name="T11" fmla="*/ 14980 h 308"/>
                  <a:gd name="T12" fmla="+- 0 11319 9133"/>
                  <a:gd name="T13" fmla="*/ T12 w 2627"/>
                  <a:gd name="T14" fmla="+- 0 14980 14901"/>
                  <a:gd name="T15" fmla="*/ 14980 h 308"/>
                  <a:gd name="T16" fmla="+- 0 11319 9133"/>
                  <a:gd name="T17" fmla="*/ T16 w 2627"/>
                  <a:gd name="T18" fmla="+- 0 15152 14901"/>
                  <a:gd name="T19" fmla="*/ 15152 h 308"/>
                  <a:gd name="T20" fmla="+- 0 11553 9133"/>
                  <a:gd name="T21" fmla="*/ T20 w 2627"/>
                  <a:gd name="T22" fmla="+- 0 15152 14901"/>
                  <a:gd name="T23" fmla="*/ 15152 h 308"/>
                  <a:gd name="T24" fmla="+- 0 11553 9133"/>
                  <a:gd name="T25" fmla="*/ T24 w 2627"/>
                  <a:gd name="T26" fmla="+- 0 15068 14901"/>
                  <a:gd name="T27" fmla="*/ 15068 h 308"/>
                  <a:gd name="T28" fmla="+- 0 11492 9133"/>
                  <a:gd name="T29" fmla="*/ T28 w 2627"/>
                  <a:gd name="T30" fmla="+- 0 14958 14901"/>
                  <a:gd name="T3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627" h="308">
                    <a:moveTo>
                      <a:pt x="2359" y="57"/>
                    </a:moveTo>
                    <a:lnTo>
                      <a:pt x="2231" y="57"/>
                    </a:lnTo>
                    <a:lnTo>
                      <a:pt x="2231" y="79"/>
                    </a:lnTo>
                    <a:lnTo>
                      <a:pt x="2186" y="79"/>
                    </a:lnTo>
                    <a:lnTo>
                      <a:pt x="2186" y="251"/>
                    </a:lnTo>
                    <a:lnTo>
                      <a:pt x="2420" y="251"/>
                    </a:lnTo>
                    <a:lnTo>
                      <a:pt x="2420" y="167"/>
                    </a:lnTo>
                    <a:lnTo>
                      <a:pt x="235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8 14901"/>
                  <a:gd name="T3" fmla="*/ 14958 h 308"/>
                  <a:gd name="T4" fmla="+- 0 11638 9133"/>
                  <a:gd name="T5" fmla="*/ T4 w 2627"/>
                  <a:gd name="T6" fmla="+- 0 14958 14901"/>
                  <a:gd name="T7" fmla="*/ 14958 h 308"/>
                  <a:gd name="T8" fmla="+- 0 11577 9133"/>
                  <a:gd name="T9" fmla="*/ T8 w 2627"/>
                  <a:gd name="T10" fmla="+- 0 15068 14901"/>
                  <a:gd name="T11" fmla="*/ 15068 h 308"/>
                  <a:gd name="T12" fmla="+- 0 11577 9133"/>
                  <a:gd name="T13" fmla="*/ T12 w 2627"/>
                  <a:gd name="T14" fmla="+- 0 15152 14901"/>
                  <a:gd name="T15" fmla="*/ 15152 h 308"/>
                  <a:gd name="T16" fmla="+- 0 11760 9133"/>
                  <a:gd name="T17" fmla="*/ T16 w 2627"/>
                  <a:gd name="T18" fmla="+- 0 15152 14901"/>
                  <a:gd name="T19" fmla="*/ 15152 h 308"/>
                  <a:gd name="T20" fmla="+- 0 11760 9133"/>
                  <a:gd name="T21" fmla="*/ T20 w 2627"/>
                  <a:gd name="T22" fmla="+- 0 14958 14901"/>
                  <a:gd name="T2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627" h="308">
                    <a:moveTo>
                      <a:pt x="2627" y="57"/>
                    </a:moveTo>
                    <a:lnTo>
                      <a:pt x="2505" y="57"/>
                    </a:lnTo>
                    <a:lnTo>
                      <a:pt x="2444" y="167"/>
                    </a:lnTo>
                    <a:lnTo>
                      <a:pt x="2444" y="251"/>
                    </a:lnTo>
                    <a:lnTo>
                      <a:pt x="2627" y="251"/>
                    </a:lnTo>
                    <a:lnTo>
                      <a:pt x="262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659 9133"/>
                  <a:gd name="T1" fmla="*/ T0 w 2627"/>
                  <a:gd name="T2" fmla="+- 0 14958 14901"/>
                  <a:gd name="T3" fmla="*/ 14958 h 308"/>
                  <a:gd name="T4" fmla="+- 0 9569 9133"/>
                  <a:gd name="T5" fmla="*/ T4 w 2627"/>
                  <a:gd name="T6" fmla="+- 0 14958 14901"/>
                  <a:gd name="T7" fmla="*/ 14958 h 308"/>
                  <a:gd name="T8" fmla="+- 0 9569 9133"/>
                  <a:gd name="T9" fmla="*/ T8 w 2627"/>
                  <a:gd name="T10" fmla="+- 0 15073 14901"/>
                  <a:gd name="T11" fmla="*/ 15073 h 308"/>
                  <a:gd name="T12" fmla="+- 0 9571 9133"/>
                  <a:gd name="T13" fmla="*/ T12 w 2627"/>
                  <a:gd name="T14" fmla="+- 0 15097 14901"/>
                  <a:gd name="T15" fmla="*/ 15097 h 308"/>
                  <a:gd name="T16" fmla="+- 0 9579 9133"/>
                  <a:gd name="T17" fmla="*/ T16 w 2627"/>
                  <a:gd name="T18" fmla="+- 0 15117 14901"/>
                  <a:gd name="T19" fmla="*/ 15117 h 308"/>
                  <a:gd name="T20" fmla="+- 0 9595 9133"/>
                  <a:gd name="T21" fmla="*/ T20 w 2627"/>
                  <a:gd name="T22" fmla="+- 0 15130 14901"/>
                  <a:gd name="T23" fmla="*/ 15130 h 308"/>
                  <a:gd name="T24" fmla="+- 0 9625 9133"/>
                  <a:gd name="T25" fmla="*/ T24 w 2627"/>
                  <a:gd name="T26" fmla="+- 0 15128 14901"/>
                  <a:gd name="T27" fmla="*/ 15128 h 308"/>
                  <a:gd name="T28" fmla="+- 0 9644 9133"/>
                  <a:gd name="T29" fmla="*/ T28 w 2627"/>
                  <a:gd name="T30" fmla="+- 0 15118 14901"/>
                  <a:gd name="T31" fmla="*/ 15118 h 308"/>
                  <a:gd name="T32" fmla="+- 0 9655 9133"/>
                  <a:gd name="T33" fmla="*/ T32 w 2627"/>
                  <a:gd name="T34" fmla="+- 0 15103 14901"/>
                  <a:gd name="T35" fmla="*/ 15103 h 308"/>
                  <a:gd name="T36" fmla="+- 0 9659 9133"/>
                  <a:gd name="T37" fmla="*/ T36 w 2627"/>
                  <a:gd name="T38" fmla="+- 0 15084 14901"/>
                  <a:gd name="T39" fmla="*/ 15084 h 308"/>
                  <a:gd name="T40" fmla="+- 0 9659 9133"/>
                  <a:gd name="T41" fmla="*/ T40 w 2627"/>
                  <a:gd name="T42" fmla="+- 0 14958 14901"/>
                  <a:gd name="T4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627" h="308">
                    <a:moveTo>
                      <a:pt x="526" y="57"/>
                    </a:moveTo>
                    <a:lnTo>
                      <a:pt x="436" y="57"/>
                    </a:lnTo>
                    <a:lnTo>
                      <a:pt x="436" y="172"/>
                    </a:lnTo>
                    <a:lnTo>
                      <a:pt x="438" y="196"/>
                    </a:lnTo>
                    <a:lnTo>
                      <a:pt x="446" y="216"/>
                    </a:lnTo>
                    <a:lnTo>
                      <a:pt x="462" y="229"/>
                    </a:lnTo>
                    <a:lnTo>
                      <a:pt x="492" y="227"/>
                    </a:lnTo>
                    <a:lnTo>
                      <a:pt x="511" y="217"/>
                    </a:lnTo>
                    <a:lnTo>
                      <a:pt x="522" y="202"/>
                    </a:lnTo>
                    <a:lnTo>
                      <a:pt x="526" y="183"/>
                    </a:lnTo>
                    <a:lnTo>
                      <a:pt x="526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611 9133"/>
                  <a:gd name="T1" fmla="*/ T0 w 2627"/>
                  <a:gd name="T2" fmla="+- 0 14958 14901"/>
                  <a:gd name="T3" fmla="*/ 14958 h 308"/>
                  <a:gd name="T4" fmla="+- 0 11519 9133"/>
                  <a:gd name="T5" fmla="*/ T4 w 2627"/>
                  <a:gd name="T6" fmla="+- 0 14958 14901"/>
                  <a:gd name="T7" fmla="*/ 14958 h 308"/>
                  <a:gd name="T8" fmla="+- 0 11565 9133"/>
                  <a:gd name="T9" fmla="*/ T8 w 2627"/>
                  <a:gd name="T10" fmla="+- 0 15041 14901"/>
                  <a:gd name="T11" fmla="*/ 15041 h 308"/>
                  <a:gd name="T12" fmla="+- 0 11611 9133"/>
                  <a:gd name="T13" fmla="*/ T12 w 2627"/>
                  <a:gd name="T14" fmla="+- 0 14958 14901"/>
                  <a:gd name="T15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627" h="308">
                    <a:moveTo>
                      <a:pt x="2478" y="57"/>
                    </a:moveTo>
                    <a:lnTo>
                      <a:pt x="2386" y="57"/>
                    </a:lnTo>
                    <a:lnTo>
                      <a:pt x="2432" y="140"/>
                    </a:lnTo>
                    <a:lnTo>
                      <a:pt x="247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4958 14901"/>
                  <a:gd name="T3" fmla="*/ 14958 h 308"/>
                  <a:gd name="T4" fmla="+- 0 10181 9133"/>
                  <a:gd name="T5" fmla="*/ T4 w 2627"/>
                  <a:gd name="T6" fmla="+- 0 14958 14901"/>
                  <a:gd name="T7" fmla="*/ 14958 h 308"/>
                  <a:gd name="T8" fmla="+- 0 10181 9133"/>
                  <a:gd name="T9" fmla="*/ T8 w 2627"/>
                  <a:gd name="T10" fmla="+- 0 15036 14901"/>
                  <a:gd name="T11" fmla="*/ 15036 h 308"/>
                  <a:gd name="T12" fmla="+- 0 10271 9133"/>
                  <a:gd name="T13" fmla="*/ T12 w 2627"/>
                  <a:gd name="T14" fmla="+- 0 15036 14901"/>
                  <a:gd name="T15" fmla="*/ 15036 h 308"/>
                  <a:gd name="T16" fmla="+- 0 10271 9133"/>
                  <a:gd name="T17" fmla="*/ T16 w 2627"/>
                  <a:gd name="T18" fmla="+- 0 14958 14901"/>
                  <a:gd name="T1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57"/>
                    </a:moveTo>
                    <a:lnTo>
                      <a:pt x="1048" y="57"/>
                    </a:lnTo>
                    <a:lnTo>
                      <a:pt x="1048" y="135"/>
                    </a:lnTo>
                    <a:lnTo>
                      <a:pt x="1138" y="135"/>
                    </a:lnTo>
                    <a:lnTo>
                      <a:pt x="113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52" name="Picture 51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4" y="14473"/>
                <a:ext cx="2626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2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" y="14312"/>
                <a:ext cx="550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10831" y="14980"/>
              <a:ext cx="58" cy="71"/>
              <a:chOff x="10831" y="14980"/>
              <a:chExt cx="58" cy="71"/>
            </a:xfrm>
          </p:grpSpPr>
          <p:sp>
            <p:nvSpPr>
              <p:cNvPr id="35" name="Freeform 34"/>
              <p:cNvSpPr>
                <a:spLocks/>
              </p:cNvSpPr>
              <p:nvPr userDrawn="1"/>
            </p:nvSpPr>
            <p:spPr bwMode="auto">
              <a:xfrm>
                <a:off x="10831" y="14980"/>
                <a:ext cx="58" cy="71"/>
              </a:xfrm>
              <a:custGeom>
                <a:avLst/>
                <a:gdLst>
                  <a:gd name="T0" fmla="+- 0 10831 10831"/>
                  <a:gd name="T1" fmla="*/ T0 w 58"/>
                  <a:gd name="T2" fmla="+- 0 14980 14980"/>
                  <a:gd name="T3" fmla="*/ 14980 h 71"/>
                  <a:gd name="T4" fmla="+- 0 10831 10831"/>
                  <a:gd name="T5" fmla="*/ T4 w 58"/>
                  <a:gd name="T6" fmla="+- 0 15050 14980"/>
                  <a:gd name="T7" fmla="*/ 15050 h 71"/>
                  <a:gd name="T8" fmla="+- 0 10838 10831"/>
                  <a:gd name="T9" fmla="*/ T8 w 58"/>
                  <a:gd name="T10" fmla="+- 0 15050 14980"/>
                  <a:gd name="T11" fmla="*/ 15050 h 71"/>
                  <a:gd name="T12" fmla="+- 0 10861 10831"/>
                  <a:gd name="T13" fmla="*/ T12 w 58"/>
                  <a:gd name="T14" fmla="+- 0 15048 14980"/>
                  <a:gd name="T15" fmla="*/ 15048 h 71"/>
                  <a:gd name="T16" fmla="+- 0 10880 10831"/>
                  <a:gd name="T17" fmla="*/ T16 w 58"/>
                  <a:gd name="T18" fmla="+- 0 15038 14980"/>
                  <a:gd name="T19" fmla="*/ 15038 h 71"/>
                  <a:gd name="T20" fmla="+- 0 10888 10831"/>
                  <a:gd name="T21" fmla="*/ T20 w 58"/>
                  <a:gd name="T22" fmla="+- 0 15016 14980"/>
                  <a:gd name="T23" fmla="*/ 15016 h 71"/>
                  <a:gd name="T24" fmla="+- 0 10888 10831"/>
                  <a:gd name="T25" fmla="*/ T24 w 58"/>
                  <a:gd name="T26" fmla="+- 0 15015 14980"/>
                  <a:gd name="T27" fmla="*/ 15015 h 71"/>
                  <a:gd name="T28" fmla="+- 0 10880 10831"/>
                  <a:gd name="T29" fmla="*/ T28 w 58"/>
                  <a:gd name="T30" fmla="+- 0 14992 14980"/>
                  <a:gd name="T31" fmla="*/ 14992 h 71"/>
                  <a:gd name="T32" fmla="+- 0 10862 10831"/>
                  <a:gd name="T33" fmla="*/ T32 w 58"/>
                  <a:gd name="T34" fmla="+- 0 14982 14980"/>
                  <a:gd name="T35" fmla="*/ 14982 h 71"/>
                  <a:gd name="T36" fmla="+- 0 10839 10831"/>
                  <a:gd name="T37" fmla="*/ T36 w 58"/>
                  <a:gd name="T38" fmla="+- 0 14980 14980"/>
                  <a:gd name="T39" fmla="*/ 14980 h 71"/>
                  <a:gd name="T40" fmla="+- 0 10831 10831"/>
                  <a:gd name="T41" fmla="*/ T40 w 58"/>
                  <a:gd name="T42" fmla="+- 0 14980 14980"/>
                  <a:gd name="T43" fmla="*/ 14980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8" h="71">
                    <a:moveTo>
                      <a:pt x="0" y="0"/>
                    </a:moveTo>
                    <a:lnTo>
                      <a:pt x="0" y="70"/>
                    </a:lnTo>
                    <a:lnTo>
                      <a:pt x="7" y="70"/>
                    </a:lnTo>
                    <a:lnTo>
                      <a:pt x="30" y="68"/>
                    </a:lnTo>
                    <a:lnTo>
                      <a:pt x="49" y="58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49" y="12"/>
                    </a:lnTo>
                    <a:lnTo>
                      <a:pt x="31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9280" y="15003"/>
              <a:ext cx="67" cy="79"/>
              <a:chOff x="9280" y="15003"/>
              <a:chExt cx="67" cy="79"/>
            </a:xfrm>
          </p:grpSpPr>
          <p:sp>
            <p:nvSpPr>
              <p:cNvPr id="34" name="Freeform 33"/>
              <p:cNvSpPr>
                <a:spLocks/>
              </p:cNvSpPr>
              <p:nvPr userDrawn="1"/>
            </p:nvSpPr>
            <p:spPr bwMode="auto">
              <a:xfrm>
                <a:off x="9280" y="15003"/>
                <a:ext cx="67" cy="79"/>
              </a:xfrm>
              <a:custGeom>
                <a:avLst/>
                <a:gdLst>
                  <a:gd name="T0" fmla="+- 0 9314 9280"/>
                  <a:gd name="T1" fmla="*/ T0 w 67"/>
                  <a:gd name="T2" fmla="+- 0 15003 15003"/>
                  <a:gd name="T3" fmla="*/ 15003 h 79"/>
                  <a:gd name="T4" fmla="+- 0 9280 9280"/>
                  <a:gd name="T5" fmla="*/ T4 w 67"/>
                  <a:gd name="T6" fmla="+- 0 15081 15003"/>
                  <a:gd name="T7" fmla="*/ 15081 h 79"/>
                  <a:gd name="T8" fmla="+- 0 9347 9280"/>
                  <a:gd name="T9" fmla="*/ T8 w 67"/>
                  <a:gd name="T10" fmla="+- 0 15081 15003"/>
                  <a:gd name="T11" fmla="*/ 15081 h 79"/>
                  <a:gd name="T12" fmla="+- 0 9314 9280"/>
                  <a:gd name="T13" fmla="*/ T12 w 67"/>
                  <a:gd name="T14" fmla="+- 0 15003 15003"/>
                  <a:gd name="T15" fmla="*/ 1500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7" h="79">
                    <a:moveTo>
                      <a:pt x="34" y="0"/>
                    </a:moveTo>
                    <a:lnTo>
                      <a:pt x="0" y="78"/>
                    </a:lnTo>
                    <a:lnTo>
                      <a:pt x="67" y="7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10478" y="14977"/>
              <a:ext cx="150" cy="156"/>
              <a:chOff x="10478" y="14977"/>
              <a:chExt cx="150" cy="156"/>
            </a:xfrm>
          </p:grpSpPr>
          <p:sp>
            <p:nvSpPr>
              <p:cNvPr id="33" name="Freeform 32"/>
              <p:cNvSpPr>
                <a:spLocks/>
              </p:cNvSpPr>
              <p:nvPr userDrawn="1"/>
            </p:nvSpPr>
            <p:spPr bwMode="auto">
              <a:xfrm>
                <a:off x="10478" y="14977"/>
                <a:ext cx="150" cy="156"/>
              </a:xfrm>
              <a:custGeom>
                <a:avLst/>
                <a:gdLst>
                  <a:gd name="T0" fmla="+- 0 10552 10478"/>
                  <a:gd name="T1" fmla="*/ T0 w 150"/>
                  <a:gd name="T2" fmla="+- 0 14977 14977"/>
                  <a:gd name="T3" fmla="*/ 14977 h 156"/>
                  <a:gd name="T4" fmla="+- 0 10494 10478"/>
                  <a:gd name="T5" fmla="*/ T4 w 150"/>
                  <a:gd name="T6" fmla="+- 0 15005 14977"/>
                  <a:gd name="T7" fmla="*/ 15005 h 156"/>
                  <a:gd name="T8" fmla="+- 0 10478 10478"/>
                  <a:gd name="T9" fmla="*/ T8 w 150"/>
                  <a:gd name="T10" fmla="+- 0 15045 14977"/>
                  <a:gd name="T11" fmla="*/ 15045 h 156"/>
                  <a:gd name="T12" fmla="+- 0 10481 10478"/>
                  <a:gd name="T13" fmla="*/ T12 w 150"/>
                  <a:gd name="T14" fmla="+- 0 15071 14977"/>
                  <a:gd name="T15" fmla="*/ 15071 h 156"/>
                  <a:gd name="T16" fmla="+- 0 10489 10478"/>
                  <a:gd name="T17" fmla="*/ T16 w 150"/>
                  <a:gd name="T18" fmla="+- 0 15094 14977"/>
                  <a:gd name="T19" fmla="*/ 15094 h 156"/>
                  <a:gd name="T20" fmla="+- 0 10501 10478"/>
                  <a:gd name="T21" fmla="*/ T20 w 150"/>
                  <a:gd name="T22" fmla="+- 0 15111 14977"/>
                  <a:gd name="T23" fmla="*/ 15111 h 156"/>
                  <a:gd name="T24" fmla="+- 0 10517 10478"/>
                  <a:gd name="T25" fmla="*/ T24 w 150"/>
                  <a:gd name="T26" fmla="+- 0 15124 14977"/>
                  <a:gd name="T27" fmla="*/ 15124 h 156"/>
                  <a:gd name="T28" fmla="+- 0 10536 10478"/>
                  <a:gd name="T29" fmla="*/ T28 w 150"/>
                  <a:gd name="T30" fmla="+- 0 15132 14977"/>
                  <a:gd name="T31" fmla="*/ 15132 h 156"/>
                  <a:gd name="T32" fmla="+- 0 10562 10478"/>
                  <a:gd name="T33" fmla="*/ T32 w 150"/>
                  <a:gd name="T34" fmla="+- 0 15130 14977"/>
                  <a:gd name="T35" fmla="*/ 15130 h 156"/>
                  <a:gd name="T36" fmla="+- 0 10616 10478"/>
                  <a:gd name="T37" fmla="*/ T36 w 150"/>
                  <a:gd name="T38" fmla="+- 0 15096 14977"/>
                  <a:gd name="T39" fmla="*/ 15096 h 156"/>
                  <a:gd name="T40" fmla="+- 0 10627 10478"/>
                  <a:gd name="T41" fmla="*/ T40 w 150"/>
                  <a:gd name="T42" fmla="+- 0 15057 14977"/>
                  <a:gd name="T43" fmla="*/ 15057 h 156"/>
                  <a:gd name="T44" fmla="+- 0 10624 10478"/>
                  <a:gd name="T45" fmla="*/ T44 w 150"/>
                  <a:gd name="T46" fmla="+- 0 15034 14977"/>
                  <a:gd name="T47" fmla="*/ 15034 h 156"/>
                  <a:gd name="T48" fmla="+- 0 10585 10478"/>
                  <a:gd name="T49" fmla="*/ T48 w 150"/>
                  <a:gd name="T50" fmla="+- 0 14984 14977"/>
                  <a:gd name="T51" fmla="*/ 14984 h 156"/>
                  <a:gd name="T52" fmla="+- 0 10552 10478"/>
                  <a:gd name="T53" fmla="*/ T52 w 150"/>
                  <a:gd name="T54" fmla="+- 0 14977 14977"/>
                  <a:gd name="T55" fmla="*/ 14977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50" h="156">
                    <a:moveTo>
                      <a:pt x="74" y="0"/>
                    </a:moveTo>
                    <a:lnTo>
                      <a:pt x="16" y="28"/>
                    </a:lnTo>
                    <a:lnTo>
                      <a:pt x="0" y="68"/>
                    </a:lnTo>
                    <a:lnTo>
                      <a:pt x="3" y="94"/>
                    </a:lnTo>
                    <a:lnTo>
                      <a:pt x="11" y="117"/>
                    </a:lnTo>
                    <a:lnTo>
                      <a:pt x="23" y="134"/>
                    </a:lnTo>
                    <a:lnTo>
                      <a:pt x="39" y="147"/>
                    </a:lnTo>
                    <a:lnTo>
                      <a:pt x="58" y="155"/>
                    </a:lnTo>
                    <a:lnTo>
                      <a:pt x="84" y="153"/>
                    </a:lnTo>
                    <a:lnTo>
                      <a:pt x="138" y="119"/>
                    </a:lnTo>
                    <a:lnTo>
                      <a:pt x="149" y="80"/>
                    </a:lnTo>
                    <a:lnTo>
                      <a:pt x="146" y="57"/>
                    </a:lnTo>
                    <a:lnTo>
                      <a:pt x="107" y="7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9133" y="14901"/>
              <a:ext cx="2627" cy="308"/>
              <a:chOff x="9133" y="14901"/>
              <a:chExt cx="2627" cy="308"/>
            </a:xfrm>
          </p:grpSpPr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01 14901"/>
                  <a:gd name="T3" fmla="*/ 14901 h 308"/>
                  <a:gd name="T4" fmla="+- 0 9133 9133"/>
                  <a:gd name="T5" fmla="*/ T4 w 2627"/>
                  <a:gd name="T6" fmla="+- 0 14901 14901"/>
                  <a:gd name="T7" fmla="*/ 14901 h 308"/>
                  <a:gd name="T8" fmla="+- 0 9133 9133"/>
                  <a:gd name="T9" fmla="*/ T8 w 2627"/>
                  <a:gd name="T10" fmla="+- 0 15208 14901"/>
                  <a:gd name="T11" fmla="*/ 15208 h 308"/>
                  <a:gd name="T12" fmla="+- 0 11760 9133"/>
                  <a:gd name="T13" fmla="*/ T12 w 2627"/>
                  <a:gd name="T14" fmla="+- 0 15208 14901"/>
                  <a:gd name="T15" fmla="*/ 15208 h 308"/>
                  <a:gd name="T16" fmla="+- 0 11760 9133"/>
                  <a:gd name="T17" fmla="*/ T16 w 2627"/>
                  <a:gd name="T18" fmla="+- 0 15156 14901"/>
                  <a:gd name="T19" fmla="*/ 15156 h 308"/>
                  <a:gd name="T20" fmla="+- 0 10552 9133"/>
                  <a:gd name="T21" fmla="*/ T20 w 2627"/>
                  <a:gd name="T22" fmla="+- 0 15156 14901"/>
                  <a:gd name="T23" fmla="*/ 15156 h 308"/>
                  <a:gd name="T24" fmla="+- 0 10552 9133"/>
                  <a:gd name="T25" fmla="*/ T24 w 2627"/>
                  <a:gd name="T26" fmla="+- 0 15156 14901"/>
                  <a:gd name="T27" fmla="*/ 15156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9592 9133"/>
                  <a:gd name="T33" fmla="*/ T32 w 2627"/>
                  <a:gd name="T34" fmla="+- 0 15153 14901"/>
                  <a:gd name="T35" fmla="*/ 15153 h 308"/>
                  <a:gd name="T36" fmla="+- 0 9591 9133"/>
                  <a:gd name="T37" fmla="*/ T36 w 2627"/>
                  <a:gd name="T38" fmla="+- 0 15152 14901"/>
                  <a:gd name="T39" fmla="*/ 15152 h 308"/>
                  <a:gd name="T40" fmla="+- 0 9224 9133"/>
                  <a:gd name="T41" fmla="*/ T40 w 2627"/>
                  <a:gd name="T42" fmla="+- 0 15152 14901"/>
                  <a:gd name="T43" fmla="*/ 15152 h 308"/>
                  <a:gd name="T44" fmla="+- 0 9314 9133"/>
                  <a:gd name="T45" fmla="*/ T44 w 2627"/>
                  <a:gd name="T46" fmla="+- 0 14950 14901"/>
                  <a:gd name="T47" fmla="*/ 14950 h 308"/>
                  <a:gd name="T48" fmla="+- 0 11760 9133"/>
                  <a:gd name="T49" fmla="*/ T48 w 2627"/>
                  <a:gd name="T50" fmla="+- 0 14950 14901"/>
                  <a:gd name="T51" fmla="*/ 14950 h 308"/>
                  <a:gd name="T52" fmla="+- 0 11760 9133"/>
                  <a:gd name="T53" fmla="*/ T52 w 2627"/>
                  <a:gd name="T54" fmla="+- 0 14901 14901"/>
                  <a:gd name="T55" fmla="*/ 14901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2627" y="307"/>
                    </a:lnTo>
                    <a:lnTo>
                      <a:pt x="2627" y="255"/>
                    </a:lnTo>
                    <a:lnTo>
                      <a:pt x="1419" y="255"/>
                    </a:lnTo>
                    <a:lnTo>
                      <a:pt x="484" y="255"/>
                    </a:lnTo>
                    <a:lnTo>
                      <a:pt x="459" y="252"/>
                    </a:lnTo>
                    <a:lnTo>
                      <a:pt x="458" y="251"/>
                    </a:lnTo>
                    <a:lnTo>
                      <a:pt x="91" y="251"/>
                    </a:lnTo>
                    <a:lnTo>
                      <a:pt x="181" y="49"/>
                    </a:lnTo>
                    <a:lnTo>
                      <a:pt x="2627" y="49"/>
                    </a:lnTo>
                    <a:lnTo>
                      <a:pt x="26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4 14901"/>
                  <a:gd name="T3" fmla="*/ 14954 h 308"/>
                  <a:gd name="T4" fmla="+- 0 10550 9133"/>
                  <a:gd name="T5" fmla="*/ T4 w 2627"/>
                  <a:gd name="T6" fmla="+- 0 14954 14901"/>
                  <a:gd name="T7" fmla="*/ 14954 h 308"/>
                  <a:gd name="T8" fmla="+- 0 10573 9133"/>
                  <a:gd name="T9" fmla="*/ T8 w 2627"/>
                  <a:gd name="T10" fmla="+- 0 14957 14901"/>
                  <a:gd name="T11" fmla="*/ 14957 h 308"/>
                  <a:gd name="T12" fmla="+- 0 10594 9133"/>
                  <a:gd name="T13" fmla="*/ T12 w 2627"/>
                  <a:gd name="T14" fmla="+- 0 14964 14901"/>
                  <a:gd name="T15" fmla="*/ 14964 h 308"/>
                  <a:gd name="T16" fmla="+- 0 10640 9133"/>
                  <a:gd name="T17" fmla="*/ T16 w 2627"/>
                  <a:gd name="T18" fmla="+- 0 15009 14901"/>
                  <a:gd name="T19" fmla="*/ 15009 h 308"/>
                  <a:gd name="T20" fmla="+- 0 10651 9133"/>
                  <a:gd name="T21" fmla="*/ T20 w 2627"/>
                  <a:gd name="T22" fmla="+- 0 15052 14901"/>
                  <a:gd name="T23" fmla="*/ 15052 h 308"/>
                  <a:gd name="T24" fmla="+- 0 10648 9133"/>
                  <a:gd name="T25" fmla="*/ T24 w 2627"/>
                  <a:gd name="T26" fmla="+- 0 15076 14901"/>
                  <a:gd name="T27" fmla="*/ 15076 h 308"/>
                  <a:gd name="T28" fmla="+- 0 10616 9133"/>
                  <a:gd name="T29" fmla="*/ T28 w 2627"/>
                  <a:gd name="T30" fmla="+- 0 15133 14901"/>
                  <a:gd name="T31" fmla="*/ 15133 h 308"/>
                  <a:gd name="T32" fmla="+- 0 10556 9133"/>
                  <a:gd name="T33" fmla="*/ T32 w 2627"/>
                  <a:gd name="T34" fmla="+- 0 15156 14901"/>
                  <a:gd name="T35" fmla="*/ 15156 h 308"/>
                  <a:gd name="T36" fmla="+- 0 10552 9133"/>
                  <a:gd name="T37" fmla="*/ T36 w 2627"/>
                  <a:gd name="T38" fmla="+- 0 15156 14901"/>
                  <a:gd name="T39" fmla="*/ 15156 h 308"/>
                  <a:gd name="T40" fmla="+- 0 11760 9133"/>
                  <a:gd name="T41" fmla="*/ T40 w 2627"/>
                  <a:gd name="T42" fmla="+- 0 15156 14901"/>
                  <a:gd name="T43" fmla="*/ 15156 h 308"/>
                  <a:gd name="T44" fmla="+- 0 11760 9133"/>
                  <a:gd name="T45" fmla="*/ T44 w 2627"/>
                  <a:gd name="T46" fmla="+- 0 15152 14901"/>
                  <a:gd name="T47" fmla="*/ 15152 h 308"/>
                  <a:gd name="T48" fmla="+- 0 10807 9133"/>
                  <a:gd name="T49" fmla="*/ T48 w 2627"/>
                  <a:gd name="T50" fmla="+- 0 15152 14901"/>
                  <a:gd name="T51" fmla="*/ 15152 h 308"/>
                  <a:gd name="T52" fmla="+- 0 10807 9133"/>
                  <a:gd name="T53" fmla="*/ T52 w 2627"/>
                  <a:gd name="T54" fmla="+- 0 14958 14901"/>
                  <a:gd name="T55" fmla="*/ 14958 h 308"/>
                  <a:gd name="T56" fmla="+- 0 11760 9133"/>
                  <a:gd name="T57" fmla="*/ T56 w 2627"/>
                  <a:gd name="T58" fmla="+- 0 14958 14901"/>
                  <a:gd name="T59" fmla="*/ 14958 h 308"/>
                  <a:gd name="T60" fmla="+- 0 11760 9133"/>
                  <a:gd name="T61" fmla="*/ T60 w 2627"/>
                  <a:gd name="T62" fmla="+- 0 14954 14901"/>
                  <a:gd name="T63" fmla="*/ 1495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2627" y="53"/>
                    </a:moveTo>
                    <a:lnTo>
                      <a:pt x="1417" y="53"/>
                    </a:lnTo>
                    <a:lnTo>
                      <a:pt x="1440" y="56"/>
                    </a:lnTo>
                    <a:lnTo>
                      <a:pt x="1461" y="63"/>
                    </a:lnTo>
                    <a:lnTo>
                      <a:pt x="1507" y="108"/>
                    </a:lnTo>
                    <a:lnTo>
                      <a:pt x="1518" y="151"/>
                    </a:lnTo>
                    <a:lnTo>
                      <a:pt x="1515" y="175"/>
                    </a:lnTo>
                    <a:lnTo>
                      <a:pt x="1483" y="232"/>
                    </a:lnTo>
                    <a:lnTo>
                      <a:pt x="1423" y="255"/>
                    </a:lnTo>
                    <a:lnTo>
                      <a:pt x="1419" y="255"/>
                    </a:lnTo>
                    <a:lnTo>
                      <a:pt x="2627" y="255"/>
                    </a:lnTo>
                    <a:lnTo>
                      <a:pt x="2627" y="251"/>
                    </a:lnTo>
                    <a:lnTo>
                      <a:pt x="1674" y="251"/>
                    </a:lnTo>
                    <a:lnTo>
                      <a:pt x="1674" y="57"/>
                    </a:lnTo>
                    <a:lnTo>
                      <a:pt x="2627" y="57"/>
                    </a:lnTo>
                    <a:lnTo>
                      <a:pt x="2627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842 9133"/>
                  <a:gd name="T1" fmla="*/ T0 w 2627"/>
                  <a:gd name="T2" fmla="+- 0 14958 14901"/>
                  <a:gd name="T3" fmla="*/ 14958 h 308"/>
                  <a:gd name="T4" fmla="+- 0 9683 9133"/>
                  <a:gd name="T5" fmla="*/ T4 w 2627"/>
                  <a:gd name="T6" fmla="+- 0 14958 14901"/>
                  <a:gd name="T7" fmla="*/ 14958 h 308"/>
                  <a:gd name="T8" fmla="+- 0 9683 9133"/>
                  <a:gd name="T9" fmla="*/ T8 w 2627"/>
                  <a:gd name="T10" fmla="+- 0 15081 14901"/>
                  <a:gd name="T11" fmla="*/ 15081 h 308"/>
                  <a:gd name="T12" fmla="+- 0 9680 9133"/>
                  <a:gd name="T13" fmla="*/ T12 w 2627"/>
                  <a:gd name="T14" fmla="+- 0 15105 14901"/>
                  <a:gd name="T15" fmla="*/ 15105 h 308"/>
                  <a:gd name="T16" fmla="+- 0 9671 9133"/>
                  <a:gd name="T17" fmla="*/ T16 w 2627"/>
                  <a:gd name="T18" fmla="+- 0 15125 14901"/>
                  <a:gd name="T19" fmla="*/ 15125 h 308"/>
                  <a:gd name="T20" fmla="+- 0 9658 9133"/>
                  <a:gd name="T21" fmla="*/ T20 w 2627"/>
                  <a:gd name="T22" fmla="+- 0 15141 14901"/>
                  <a:gd name="T23" fmla="*/ 15141 h 308"/>
                  <a:gd name="T24" fmla="+- 0 9639 9133"/>
                  <a:gd name="T25" fmla="*/ T24 w 2627"/>
                  <a:gd name="T26" fmla="+- 0 15152 14901"/>
                  <a:gd name="T27" fmla="*/ 15152 h 308"/>
                  <a:gd name="T28" fmla="+- 0 9617 9133"/>
                  <a:gd name="T29" fmla="*/ T28 w 2627"/>
                  <a:gd name="T30" fmla="+- 0 15156 14901"/>
                  <a:gd name="T31" fmla="*/ 15156 h 308"/>
                  <a:gd name="T32" fmla="+- 0 10552 9133"/>
                  <a:gd name="T33" fmla="*/ T32 w 2627"/>
                  <a:gd name="T34" fmla="+- 0 15156 14901"/>
                  <a:gd name="T35" fmla="*/ 15156 h 308"/>
                  <a:gd name="T36" fmla="+- 0 10530 9133"/>
                  <a:gd name="T37" fmla="*/ T36 w 2627"/>
                  <a:gd name="T38" fmla="+- 0 15154 14901"/>
                  <a:gd name="T39" fmla="*/ 15154 h 308"/>
                  <a:gd name="T40" fmla="+- 0 10526 9133"/>
                  <a:gd name="T41" fmla="*/ T40 w 2627"/>
                  <a:gd name="T42" fmla="+- 0 15152 14901"/>
                  <a:gd name="T43" fmla="*/ 15152 h 308"/>
                  <a:gd name="T44" fmla="+- 0 9887 9133"/>
                  <a:gd name="T45" fmla="*/ T44 w 2627"/>
                  <a:gd name="T46" fmla="+- 0 15152 14901"/>
                  <a:gd name="T47" fmla="*/ 15152 h 308"/>
                  <a:gd name="T48" fmla="+- 0 9887 9133"/>
                  <a:gd name="T49" fmla="*/ T48 w 2627"/>
                  <a:gd name="T50" fmla="+- 0 14980 14901"/>
                  <a:gd name="T51" fmla="*/ 14980 h 308"/>
                  <a:gd name="T52" fmla="+- 0 9842 9133"/>
                  <a:gd name="T53" fmla="*/ T52 w 2627"/>
                  <a:gd name="T54" fmla="+- 0 14980 14901"/>
                  <a:gd name="T55" fmla="*/ 14980 h 308"/>
                  <a:gd name="T56" fmla="+- 0 9842 9133"/>
                  <a:gd name="T57" fmla="*/ T56 w 2627"/>
                  <a:gd name="T58" fmla="+- 0 14958 14901"/>
                  <a:gd name="T5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627" h="308">
                    <a:moveTo>
                      <a:pt x="709" y="57"/>
                    </a:moveTo>
                    <a:lnTo>
                      <a:pt x="550" y="57"/>
                    </a:lnTo>
                    <a:lnTo>
                      <a:pt x="550" y="180"/>
                    </a:lnTo>
                    <a:lnTo>
                      <a:pt x="547" y="204"/>
                    </a:lnTo>
                    <a:lnTo>
                      <a:pt x="538" y="224"/>
                    </a:lnTo>
                    <a:lnTo>
                      <a:pt x="525" y="240"/>
                    </a:lnTo>
                    <a:lnTo>
                      <a:pt x="506" y="251"/>
                    </a:lnTo>
                    <a:lnTo>
                      <a:pt x="484" y="255"/>
                    </a:lnTo>
                    <a:lnTo>
                      <a:pt x="1419" y="255"/>
                    </a:lnTo>
                    <a:lnTo>
                      <a:pt x="1397" y="253"/>
                    </a:lnTo>
                    <a:lnTo>
                      <a:pt x="1393" y="251"/>
                    </a:lnTo>
                    <a:lnTo>
                      <a:pt x="754" y="251"/>
                    </a:lnTo>
                    <a:lnTo>
                      <a:pt x="754" y="79"/>
                    </a:lnTo>
                    <a:lnTo>
                      <a:pt x="709" y="79"/>
                    </a:lnTo>
                    <a:lnTo>
                      <a:pt x="70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357 9133"/>
                  <a:gd name="T1" fmla="*/ T0 w 2627"/>
                  <a:gd name="T2" fmla="+- 0 15104 14901"/>
                  <a:gd name="T3" fmla="*/ 15104 h 308"/>
                  <a:gd name="T4" fmla="+- 0 9271 9133"/>
                  <a:gd name="T5" fmla="*/ T4 w 2627"/>
                  <a:gd name="T6" fmla="+- 0 15104 14901"/>
                  <a:gd name="T7" fmla="*/ 15104 h 308"/>
                  <a:gd name="T8" fmla="+- 0 9249 9133"/>
                  <a:gd name="T9" fmla="*/ T8 w 2627"/>
                  <a:gd name="T10" fmla="+- 0 15152 14901"/>
                  <a:gd name="T11" fmla="*/ 15152 h 308"/>
                  <a:gd name="T12" fmla="+- 0 9378 9133"/>
                  <a:gd name="T13" fmla="*/ T12 w 2627"/>
                  <a:gd name="T14" fmla="+- 0 15152 14901"/>
                  <a:gd name="T15" fmla="*/ 15152 h 308"/>
                  <a:gd name="T16" fmla="+- 0 9357 9133"/>
                  <a:gd name="T17" fmla="*/ T16 w 2627"/>
                  <a:gd name="T18" fmla="+- 0 15104 14901"/>
                  <a:gd name="T19" fmla="*/ 15104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224" y="203"/>
                    </a:moveTo>
                    <a:lnTo>
                      <a:pt x="138" y="203"/>
                    </a:lnTo>
                    <a:lnTo>
                      <a:pt x="116" y="251"/>
                    </a:lnTo>
                    <a:lnTo>
                      <a:pt x="245" y="251"/>
                    </a:lnTo>
                    <a:lnTo>
                      <a:pt x="224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0 14901"/>
                  <a:gd name="T3" fmla="*/ 14950 h 308"/>
                  <a:gd name="T4" fmla="+- 0 9314 9133"/>
                  <a:gd name="T5" fmla="*/ T4 w 2627"/>
                  <a:gd name="T6" fmla="+- 0 14950 14901"/>
                  <a:gd name="T7" fmla="*/ 14950 h 308"/>
                  <a:gd name="T8" fmla="+- 0 9403 9133"/>
                  <a:gd name="T9" fmla="*/ T8 w 2627"/>
                  <a:gd name="T10" fmla="+- 0 15152 14901"/>
                  <a:gd name="T11" fmla="*/ 15152 h 308"/>
                  <a:gd name="T12" fmla="+- 0 9591 9133"/>
                  <a:gd name="T13" fmla="*/ T12 w 2627"/>
                  <a:gd name="T14" fmla="+- 0 15152 14901"/>
                  <a:gd name="T15" fmla="*/ 15152 h 308"/>
                  <a:gd name="T16" fmla="+- 0 9573 9133"/>
                  <a:gd name="T17" fmla="*/ T16 w 2627"/>
                  <a:gd name="T18" fmla="+- 0 15143 14901"/>
                  <a:gd name="T19" fmla="*/ 15143 h 308"/>
                  <a:gd name="T20" fmla="+- 0 9559 9133"/>
                  <a:gd name="T21" fmla="*/ T20 w 2627"/>
                  <a:gd name="T22" fmla="+- 0 15128 14901"/>
                  <a:gd name="T23" fmla="*/ 15128 h 308"/>
                  <a:gd name="T24" fmla="+- 0 9549 9133"/>
                  <a:gd name="T25" fmla="*/ T24 w 2627"/>
                  <a:gd name="T26" fmla="+- 0 15109 14901"/>
                  <a:gd name="T27" fmla="*/ 15109 h 308"/>
                  <a:gd name="T28" fmla="+- 0 9545 9133"/>
                  <a:gd name="T29" fmla="*/ T28 w 2627"/>
                  <a:gd name="T30" fmla="+- 0 15086 14901"/>
                  <a:gd name="T31" fmla="*/ 15086 h 308"/>
                  <a:gd name="T32" fmla="+- 0 9545 9133"/>
                  <a:gd name="T33" fmla="*/ T32 w 2627"/>
                  <a:gd name="T34" fmla="+- 0 14958 14901"/>
                  <a:gd name="T35" fmla="*/ 14958 h 308"/>
                  <a:gd name="T36" fmla="+- 0 10526 9133"/>
                  <a:gd name="T37" fmla="*/ T36 w 2627"/>
                  <a:gd name="T38" fmla="+- 0 14958 14901"/>
                  <a:gd name="T39" fmla="*/ 14958 h 308"/>
                  <a:gd name="T40" fmla="+- 0 10528 9133"/>
                  <a:gd name="T41" fmla="*/ T40 w 2627"/>
                  <a:gd name="T42" fmla="+- 0 14957 14901"/>
                  <a:gd name="T43" fmla="*/ 14957 h 308"/>
                  <a:gd name="T44" fmla="+- 0 10550 9133"/>
                  <a:gd name="T45" fmla="*/ T44 w 2627"/>
                  <a:gd name="T46" fmla="+- 0 14954 14901"/>
                  <a:gd name="T47" fmla="*/ 14954 h 308"/>
                  <a:gd name="T48" fmla="+- 0 11760 9133"/>
                  <a:gd name="T49" fmla="*/ T48 w 2627"/>
                  <a:gd name="T50" fmla="+- 0 14954 14901"/>
                  <a:gd name="T51" fmla="*/ 14954 h 308"/>
                  <a:gd name="T52" fmla="+- 0 11760 9133"/>
                  <a:gd name="T53" fmla="*/ T52 w 2627"/>
                  <a:gd name="T54" fmla="+- 0 14950 14901"/>
                  <a:gd name="T55" fmla="*/ 1495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627" h="308">
                    <a:moveTo>
                      <a:pt x="2627" y="49"/>
                    </a:moveTo>
                    <a:lnTo>
                      <a:pt x="181" y="49"/>
                    </a:lnTo>
                    <a:lnTo>
                      <a:pt x="270" y="251"/>
                    </a:lnTo>
                    <a:lnTo>
                      <a:pt x="458" y="251"/>
                    </a:lnTo>
                    <a:lnTo>
                      <a:pt x="440" y="242"/>
                    </a:lnTo>
                    <a:lnTo>
                      <a:pt x="426" y="227"/>
                    </a:lnTo>
                    <a:lnTo>
                      <a:pt x="416" y="208"/>
                    </a:lnTo>
                    <a:lnTo>
                      <a:pt x="412" y="185"/>
                    </a:lnTo>
                    <a:lnTo>
                      <a:pt x="412" y="57"/>
                    </a:lnTo>
                    <a:lnTo>
                      <a:pt x="1393" y="57"/>
                    </a:lnTo>
                    <a:lnTo>
                      <a:pt x="1395" y="56"/>
                    </a:lnTo>
                    <a:lnTo>
                      <a:pt x="1417" y="53"/>
                    </a:lnTo>
                    <a:lnTo>
                      <a:pt x="2627" y="53"/>
                    </a:lnTo>
                    <a:lnTo>
                      <a:pt x="2627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158 9133"/>
                  <a:gd name="T1" fmla="*/ T0 w 2627"/>
                  <a:gd name="T2" fmla="+- 0 14958 14901"/>
                  <a:gd name="T3" fmla="*/ 14958 h 308"/>
                  <a:gd name="T4" fmla="+- 0 9954 9133"/>
                  <a:gd name="T5" fmla="*/ T4 w 2627"/>
                  <a:gd name="T6" fmla="+- 0 14958 14901"/>
                  <a:gd name="T7" fmla="*/ 14958 h 308"/>
                  <a:gd name="T8" fmla="+- 0 9954 9133"/>
                  <a:gd name="T9" fmla="*/ T8 w 2627"/>
                  <a:gd name="T10" fmla="+- 0 14980 14901"/>
                  <a:gd name="T11" fmla="*/ 14980 h 308"/>
                  <a:gd name="T12" fmla="+- 0 9910 9133"/>
                  <a:gd name="T13" fmla="*/ T12 w 2627"/>
                  <a:gd name="T14" fmla="+- 0 14980 14901"/>
                  <a:gd name="T15" fmla="*/ 14980 h 308"/>
                  <a:gd name="T16" fmla="+- 0 9910 9133"/>
                  <a:gd name="T17" fmla="*/ T16 w 2627"/>
                  <a:gd name="T18" fmla="+- 0 15152 14901"/>
                  <a:gd name="T19" fmla="*/ 15152 h 308"/>
                  <a:gd name="T20" fmla="+- 0 10158 9133"/>
                  <a:gd name="T21" fmla="*/ T20 w 2627"/>
                  <a:gd name="T22" fmla="+- 0 15152 14901"/>
                  <a:gd name="T23" fmla="*/ 15152 h 308"/>
                  <a:gd name="T24" fmla="+- 0 10158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1025" y="57"/>
                    </a:moveTo>
                    <a:lnTo>
                      <a:pt x="821" y="57"/>
                    </a:lnTo>
                    <a:lnTo>
                      <a:pt x="821" y="79"/>
                    </a:lnTo>
                    <a:lnTo>
                      <a:pt x="777" y="79"/>
                    </a:lnTo>
                    <a:lnTo>
                      <a:pt x="777" y="251"/>
                    </a:lnTo>
                    <a:lnTo>
                      <a:pt x="1025" y="251"/>
                    </a:lnTo>
                    <a:lnTo>
                      <a:pt x="1025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5059 14901"/>
                  <a:gd name="T3" fmla="*/ 15059 h 308"/>
                  <a:gd name="T4" fmla="+- 0 10181 9133"/>
                  <a:gd name="T5" fmla="*/ T4 w 2627"/>
                  <a:gd name="T6" fmla="+- 0 15059 14901"/>
                  <a:gd name="T7" fmla="*/ 15059 h 308"/>
                  <a:gd name="T8" fmla="+- 0 10181 9133"/>
                  <a:gd name="T9" fmla="*/ T8 w 2627"/>
                  <a:gd name="T10" fmla="+- 0 15152 14901"/>
                  <a:gd name="T11" fmla="*/ 15152 h 308"/>
                  <a:gd name="T12" fmla="+- 0 10271 9133"/>
                  <a:gd name="T13" fmla="*/ T12 w 2627"/>
                  <a:gd name="T14" fmla="+- 0 15152 14901"/>
                  <a:gd name="T15" fmla="*/ 15152 h 308"/>
                  <a:gd name="T16" fmla="+- 0 10271 9133"/>
                  <a:gd name="T17" fmla="*/ T16 w 2627"/>
                  <a:gd name="T18" fmla="+- 0 15059 14901"/>
                  <a:gd name="T19" fmla="*/ 15059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158"/>
                    </a:moveTo>
                    <a:lnTo>
                      <a:pt x="1048" y="158"/>
                    </a:lnTo>
                    <a:lnTo>
                      <a:pt x="1048" y="251"/>
                    </a:lnTo>
                    <a:lnTo>
                      <a:pt x="1138" y="251"/>
                    </a:lnTo>
                    <a:lnTo>
                      <a:pt x="1138" y="1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526 9133"/>
                  <a:gd name="T1" fmla="*/ T0 w 2627"/>
                  <a:gd name="T2" fmla="+- 0 14958 14901"/>
                  <a:gd name="T3" fmla="*/ 14958 h 308"/>
                  <a:gd name="T4" fmla="+- 0 10294 9133"/>
                  <a:gd name="T5" fmla="*/ T4 w 2627"/>
                  <a:gd name="T6" fmla="+- 0 14958 14901"/>
                  <a:gd name="T7" fmla="*/ 14958 h 308"/>
                  <a:gd name="T8" fmla="+- 0 10294 9133"/>
                  <a:gd name="T9" fmla="*/ T8 w 2627"/>
                  <a:gd name="T10" fmla="+- 0 15152 14901"/>
                  <a:gd name="T11" fmla="*/ 15152 h 308"/>
                  <a:gd name="T12" fmla="+- 0 10526 9133"/>
                  <a:gd name="T13" fmla="*/ T12 w 2627"/>
                  <a:gd name="T14" fmla="+- 0 15152 14901"/>
                  <a:gd name="T15" fmla="*/ 15152 h 308"/>
                  <a:gd name="T16" fmla="+- 0 10509 9133"/>
                  <a:gd name="T17" fmla="*/ T16 w 2627"/>
                  <a:gd name="T18" fmla="+- 0 15147 14901"/>
                  <a:gd name="T19" fmla="*/ 15147 h 308"/>
                  <a:gd name="T20" fmla="+- 0 10491 9133"/>
                  <a:gd name="T21" fmla="*/ T20 w 2627"/>
                  <a:gd name="T22" fmla="+- 0 15135 14901"/>
                  <a:gd name="T23" fmla="*/ 15135 h 308"/>
                  <a:gd name="T24" fmla="+- 0 10476 9133"/>
                  <a:gd name="T25" fmla="*/ T24 w 2627"/>
                  <a:gd name="T26" fmla="+- 0 15120 14901"/>
                  <a:gd name="T27" fmla="*/ 15120 h 308"/>
                  <a:gd name="T28" fmla="+- 0 10464 9133"/>
                  <a:gd name="T29" fmla="*/ T28 w 2627"/>
                  <a:gd name="T30" fmla="+- 0 15101 14901"/>
                  <a:gd name="T31" fmla="*/ 15101 h 308"/>
                  <a:gd name="T32" fmla="+- 0 10457 9133"/>
                  <a:gd name="T33" fmla="*/ T32 w 2627"/>
                  <a:gd name="T34" fmla="+- 0 15080 14901"/>
                  <a:gd name="T35" fmla="*/ 15080 h 308"/>
                  <a:gd name="T36" fmla="+- 0 10454 9133"/>
                  <a:gd name="T37" fmla="*/ T36 w 2627"/>
                  <a:gd name="T38" fmla="+- 0 15057 14901"/>
                  <a:gd name="T39" fmla="*/ 15057 h 308"/>
                  <a:gd name="T40" fmla="+- 0 10457 9133"/>
                  <a:gd name="T41" fmla="*/ T40 w 2627"/>
                  <a:gd name="T42" fmla="+- 0 15033 14901"/>
                  <a:gd name="T43" fmla="*/ 15033 h 308"/>
                  <a:gd name="T44" fmla="+- 0 10464 9133"/>
                  <a:gd name="T45" fmla="*/ T44 w 2627"/>
                  <a:gd name="T46" fmla="+- 0 15012 14901"/>
                  <a:gd name="T47" fmla="*/ 15012 h 308"/>
                  <a:gd name="T48" fmla="+- 0 10475 9133"/>
                  <a:gd name="T49" fmla="*/ T48 w 2627"/>
                  <a:gd name="T50" fmla="+- 0 14993 14901"/>
                  <a:gd name="T51" fmla="*/ 14993 h 308"/>
                  <a:gd name="T52" fmla="+- 0 10490 9133"/>
                  <a:gd name="T53" fmla="*/ T52 w 2627"/>
                  <a:gd name="T54" fmla="+- 0 14977 14901"/>
                  <a:gd name="T55" fmla="*/ 14977 h 308"/>
                  <a:gd name="T56" fmla="+- 0 10508 9133"/>
                  <a:gd name="T57" fmla="*/ T56 w 2627"/>
                  <a:gd name="T58" fmla="+- 0 14965 14901"/>
                  <a:gd name="T59" fmla="*/ 14965 h 308"/>
                  <a:gd name="T60" fmla="+- 0 10526 9133"/>
                  <a:gd name="T61" fmla="*/ T60 w 2627"/>
                  <a:gd name="T62" fmla="+- 0 14958 14901"/>
                  <a:gd name="T6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627" h="308">
                    <a:moveTo>
                      <a:pt x="1393" y="57"/>
                    </a:moveTo>
                    <a:lnTo>
                      <a:pt x="1161" y="57"/>
                    </a:lnTo>
                    <a:lnTo>
                      <a:pt x="1161" y="251"/>
                    </a:lnTo>
                    <a:lnTo>
                      <a:pt x="1393" y="251"/>
                    </a:lnTo>
                    <a:lnTo>
                      <a:pt x="1376" y="246"/>
                    </a:lnTo>
                    <a:lnTo>
                      <a:pt x="1358" y="234"/>
                    </a:lnTo>
                    <a:lnTo>
                      <a:pt x="1343" y="219"/>
                    </a:lnTo>
                    <a:lnTo>
                      <a:pt x="1331" y="200"/>
                    </a:lnTo>
                    <a:lnTo>
                      <a:pt x="1324" y="179"/>
                    </a:lnTo>
                    <a:lnTo>
                      <a:pt x="1321" y="156"/>
                    </a:lnTo>
                    <a:lnTo>
                      <a:pt x="1324" y="132"/>
                    </a:lnTo>
                    <a:lnTo>
                      <a:pt x="1331" y="111"/>
                    </a:lnTo>
                    <a:lnTo>
                      <a:pt x="1342" y="92"/>
                    </a:lnTo>
                    <a:lnTo>
                      <a:pt x="1357" y="76"/>
                    </a:lnTo>
                    <a:lnTo>
                      <a:pt x="1375" y="64"/>
                    </a:lnTo>
                    <a:lnTo>
                      <a:pt x="1393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840 9133"/>
                  <a:gd name="T1" fmla="*/ T0 w 2627"/>
                  <a:gd name="T2" fmla="+- 0 15070 14901"/>
                  <a:gd name="T3" fmla="*/ 15070 h 308"/>
                  <a:gd name="T4" fmla="+- 0 10831 9133"/>
                  <a:gd name="T5" fmla="*/ T4 w 2627"/>
                  <a:gd name="T6" fmla="+- 0 15070 14901"/>
                  <a:gd name="T7" fmla="*/ 15070 h 308"/>
                  <a:gd name="T8" fmla="+- 0 10831 9133"/>
                  <a:gd name="T9" fmla="*/ T8 w 2627"/>
                  <a:gd name="T10" fmla="+- 0 15152 14901"/>
                  <a:gd name="T11" fmla="*/ 15152 h 308"/>
                  <a:gd name="T12" fmla="+- 0 10896 9133"/>
                  <a:gd name="T13" fmla="*/ T12 w 2627"/>
                  <a:gd name="T14" fmla="+- 0 15152 14901"/>
                  <a:gd name="T15" fmla="*/ 15152 h 308"/>
                  <a:gd name="T16" fmla="+- 0 10840 9133"/>
                  <a:gd name="T17" fmla="*/ T16 w 2627"/>
                  <a:gd name="T18" fmla="+- 0 15070 14901"/>
                  <a:gd name="T19" fmla="*/ 15070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707" y="169"/>
                    </a:moveTo>
                    <a:lnTo>
                      <a:pt x="1698" y="169"/>
                    </a:lnTo>
                    <a:lnTo>
                      <a:pt x="1698" y="251"/>
                    </a:lnTo>
                    <a:lnTo>
                      <a:pt x="1763" y="251"/>
                    </a:lnTo>
                    <a:lnTo>
                      <a:pt x="1707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081 9133"/>
                  <a:gd name="T1" fmla="*/ T0 w 2627"/>
                  <a:gd name="T2" fmla="+- 0 14958 14901"/>
                  <a:gd name="T3" fmla="*/ 14958 h 308"/>
                  <a:gd name="T4" fmla="+- 0 10836 9133"/>
                  <a:gd name="T5" fmla="*/ T4 w 2627"/>
                  <a:gd name="T6" fmla="+- 0 14958 14901"/>
                  <a:gd name="T7" fmla="*/ 14958 h 308"/>
                  <a:gd name="T8" fmla="+- 0 10856 9133"/>
                  <a:gd name="T9" fmla="*/ T8 w 2627"/>
                  <a:gd name="T10" fmla="+- 0 14959 14901"/>
                  <a:gd name="T11" fmla="*/ 14959 h 308"/>
                  <a:gd name="T12" fmla="+- 0 10875 9133"/>
                  <a:gd name="T13" fmla="*/ T12 w 2627"/>
                  <a:gd name="T14" fmla="+- 0 14963 14901"/>
                  <a:gd name="T15" fmla="*/ 14963 h 308"/>
                  <a:gd name="T16" fmla="+- 0 10895 9133"/>
                  <a:gd name="T17" fmla="*/ T16 w 2627"/>
                  <a:gd name="T18" fmla="+- 0 14978 14901"/>
                  <a:gd name="T19" fmla="*/ 14978 h 308"/>
                  <a:gd name="T20" fmla="+- 0 10906 9133"/>
                  <a:gd name="T21" fmla="*/ T20 w 2627"/>
                  <a:gd name="T22" fmla="+- 0 14994 14901"/>
                  <a:gd name="T23" fmla="*/ 14994 h 308"/>
                  <a:gd name="T24" fmla="+- 0 10910 9133"/>
                  <a:gd name="T25" fmla="*/ T24 w 2627"/>
                  <a:gd name="T26" fmla="+- 0 15012 14901"/>
                  <a:gd name="T27" fmla="*/ 15012 h 308"/>
                  <a:gd name="T28" fmla="+- 0 10906 9133"/>
                  <a:gd name="T29" fmla="*/ T28 w 2627"/>
                  <a:gd name="T30" fmla="+- 0 15035 14901"/>
                  <a:gd name="T31" fmla="*/ 15035 h 308"/>
                  <a:gd name="T32" fmla="+- 0 10894 9133"/>
                  <a:gd name="T33" fmla="*/ T32 w 2627"/>
                  <a:gd name="T34" fmla="+- 0 15053 14901"/>
                  <a:gd name="T35" fmla="*/ 15053 h 308"/>
                  <a:gd name="T36" fmla="+- 0 10877 9133"/>
                  <a:gd name="T37" fmla="*/ T36 w 2627"/>
                  <a:gd name="T38" fmla="+- 0 15065 14901"/>
                  <a:gd name="T39" fmla="*/ 15065 h 308"/>
                  <a:gd name="T40" fmla="+- 0 10924 9133"/>
                  <a:gd name="T41" fmla="*/ T40 w 2627"/>
                  <a:gd name="T42" fmla="+- 0 15152 14901"/>
                  <a:gd name="T43" fmla="*/ 15152 h 308"/>
                  <a:gd name="T44" fmla="+- 0 11081 9133"/>
                  <a:gd name="T45" fmla="*/ T44 w 2627"/>
                  <a:gd name="T46" fmla="+- 0 15152 14901"/>
                  <a:gd name="T47" fmla="*/ 15152 h 308"/>
                  <a:gd name="T48" fmla="+- 0 11081 9133"/>
                  <a:gd name="T49" fmla="*/ T48 w 2627"/>
                  <a:gd name="T50" fmla="+- 0 14958 14901"/>
                  <a:gd name="T5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627" h="308">
                    <a:moveTo>
                      <a:pt x="1948" y="57"/>
                    </a:moveTo>
                    <a:lnTo>
                      <a:pt x="1703" y="57"/>
                    </a:lnTo>
                    <a:lnTo>
                      <a:pt x="1723" y="58"/>
                    </a:lnTo>
                    <a:lnTo>
                      <a:pt x="1742" y="62"/>
                    </a:lnTo>
                    <a:lnTo>
                      <a:pt x="1762" y="77"/>
                    </a:lnTo>
                    <a:lnTo>
                      <a:pt x="1773" y="93"/>
                    </a:lnTo>
                    <a:lnTo>
                      <a:pt x="1777" y="111"/>
                    </a:lnTo>
                    <a:lnTo>
                      <a:pt x="1773" y="134"/>
                    </a:lnTo>
                    <a:lnTo>
                      <a:pt x="1761" y="152"/>
                    </a:lnTo>
                    <a:lnTo>
                      <a:pt x="1744" y="164"/>
                    </a:lnTo>
                    <a:lnTo>
                      <a:pt x="1791" y="251"/>
                    </a:lnTo>
                    <a:lnTo>
                      <a:pt x="1948" y="251"/>
                    </a:lnTo>
                    <a:lnTo>
                      <a:pt x="194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251 9133"/>
                  <a:gd name="T1" fmla="*/ T0 w 2627"/>
                  <a:gd name="T2" fmla="+- 0 14958 14901"/>
                  <a:gd name="T3" fmla="*/ 14958 h 308"/>
                  <a:gd name="T4" fmla="+- 0 11104 9133"/>
                  <a:gd name="T5" fmla="*/ T4 w 2627"/>
                  <a:gd name="T6" fmla="+- 0 14958 14901"/>
                  <a:gd name="T7" fmla="*/ 14958 h 308"/>
                  <a:gd name="T8" fmla="+- 0 11104 9133"/>
                  <a:gd name="T9" fmla="*/ T8 w 2627"/>
                  <a:gd name="T10" fmla="+- 0 15152 14901"/>
                  <a:gd name="T11" fmla="*/ 15152 h 308"/>
                  <a:gd name="T12" fmla="+- 0 11296 9133"/>
                  <a:gd name="T13" fmla="*/ T12 w 2627"/>
                  <a:gd name="T14" fmla="+- 0 15152 14901"/>
                  <a:gd name="T15" fmla="*/ 15152 h 308"/>
                  <a:gd name="T16" fmla="+- 0 11296 9133"/>
                  <a:gd name="T17" fmla="*/ T16 w 2627"/>
                  <a:gd name="T18" fmla="+- 0 14980 14901"/>
                  <a:gd name="T19" fmla="*/ 14980 h 308"/>
                  <a:gd name="T20" fmla="+- 0 11251 9133"/>
                  <a:gd name="T21" fmla="*/ T20 w 2627"/>
                  <a:gd name="T22" fmla="+- 0 14980 14901"/>
                  <a:gd name="T23" fmla="*/ 14980 h 308"/>
                  <a:gd name="T24" fmla="+- 0 11251 9133"/>
                  <a:gd name="T25" fmla="*/ T24 w 2627"/>
                  <a:gd name="T26" fmla="+- 0 14958 14901"/>
                  <a:gd name="T27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27" h="308">
                    <a:moveTo>
                      <a:pt x="2118" y="57"/>
                    </a:moveTo>
                    <a:lnTo>
                      <a:pt x="1971" y="57"/>
                    </a:lnTo>
                    <a:lnTo>
                      <a:pt x="1971" y="251"/>
                    </a:lnTo>
                    <a:lnTo>
                      <a:pt x="2163" y="251"/>
                    </a:lnTo>
                    <a:lnTo>
                      <a:pt x="2163" y="79"/>
                    </a:lnTo>
                    <a:lnTo>
                      <a:pt x="2118" y="79"/>
                    </a:lnTo>
                    <a:lnTo>
                      <a:pt x="211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492 9133"/>
                  <a:gd name="T1" fmla="*/ T0 w 2627"/>
                  <a:gd name="T2" fmla="+- 0 14958 14901"/>
                  <a:gd name="T3" fmla="*/ 14958 h 308"/>
                  <a:gd name="T4" fmla="+- 0 11364 9133"/>
                  <a:gd name="T5" fmla="*/ T4 w 2627"/>
                  <a:gd name="T6" fmla="+- 0 14958 14901"/>
                  <a:gd name="T7" fmla="*/ 14958 h 308"/>
                  <a:gd name="T8" fmla="+- 0 11364 9133"/>
                  <a:gd name="T9" fmla="*/ T8 w 2627"/>
                  <a:gd name="T10" fmla="+- 0 14980 14901"/>
                  <a:gd name="T11" fmla="*/ 14980 h 308"/>
                  <a:gd name="T12" fmla="+- 0 11319 9133"/>
                  <a:gd name="T13" fmla="*/ T12 w 2627"/>
                  <a:gd name="T14" fmla="+- 0 14980 14901"/>
                  <a:gd name="T15" fmla="*/ 14980 h 308"/>
                  <a:gd name="T16" fmla="+- 0 11319 9133"/>
                  <a:gd name="T17" fmla="*/ T16 w 2627"/>
                  <a:gd name="T18" fmla="+- 0 15152 14901"/>
                  <a:gd name="T19" fmla="*/ 15152 h 308"/>
                  <a:gd name="T20" fmla="+- 0 11553 9133"/>
                  <a:gd name="T21" fmla="*/ T20 w 2627"/>
                  <a:gd name="T22" fmla="+- 0 15152 14901"/>
                  <a:gd name="T23" fmla="*/ 15152 h 308"/>
                  <a:gd name="T24" fmla="+- 0 11553 9133"/>
                  <a:gd name="T25" fmla="*/ T24 w 2627"/>
                  <a:gd name="T26" fmla="+- 0 15068 14901"/>
                  <a:gd name="T27" fmla="*/ 15068 h 308"/>
                  <a:gd name="T28" fmla="+- 0 11492 9133"/>
                  <a:gd name="T29" fmla="*/ T28 w 2627"/>
                  <a:gd name="T30" fmla="+- 0 14958 14901"/>
                  <a:gd name="T31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627" h="308">
                    <a:moveTo>
                      <a:pt x="2359" y="57"/>
                    </a:moveTo>
                    <a:lnTo>
                      <a:pt x="2231" y="57"/>
                    </a:lnTo>
                    <a:lnTo>
                      <a:pt x="2231" y="79"/>
                    </a:lnTo>
                    <a:lnTo>
                      <a:pt x="2186" y="79"/>
                    </a:lnTo>
                    <a:lnTo>
                      <a:pt x="2186" y="251"/>
                    </a:lnTo>
                    <a:lnTo>
                      <a:pt x="2420" y="251"/>
                    </a:lnTo>
                    <a:lnTo>
                      <a:pt x="2420" y="167"/>
                    </a:lnTo>
                    <a:lnTo>
                      <a:pt x="2359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760 9133"/>
                  <a:gd name="T1" fmla="*/ T0 w 2627"/>
                  <a:gd name="T2" fmla="+- 0 14958 14901"/>
                  <a:gd name="T3" fmla="*/ 14958 h 308"/>
                  <a:gd name="T4" fmla="+- 0 11638 9133"/>
                  <a:gd name="T5" fmla="*/ T4 w 2627"/>
                  <a:gd name="T6" fmla="+- 0 14958 14901"/>
                  <a:gd name="T7" fmla="*/ 14958 h 308"/>
                  <a:gd name="T8" fmla="+- 0 11577 9133"/>
                  <a:gd name="T9" fmla="*/ T8 w 2627"/>
                  <a:gd name="T10" fmla="+- 0 15068 14901"/>
                  <a:gd name="T11" fmla="*/ 15068 h 308"/>
                  <a:gd name="T12" fmla="+- 0 11577 9133"/>
                  <a:gd name="T13" fmla="*/ T12 w 2627"/>
                  <a:gd name="T14" fmla="+- 0 15152 14901"/>
                  <a:gd name="T15" fmla="*/ 15152 h 308"/>
                  <a:gd name="T16" fmla="+- 0 11760 9133"/>
                  <a:gd name="T17" fmla="*/ T16 w 2627"/>
                  <a:gd name="T18" fmla="+- 0 15152 14901"/>
                  <a:gd name="T19" fmla="*/ 15152 h 308"/>
                  <a:gd name="T20" fmla="+- 0 11760 9133"/>
                  <a:gd name="T21" fmla="*/ T20 w 2627"/>
                  <a:gd name="T22" fmla="+- 0 14958 14901"/>
                  <a:gd name="T2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627" h="308">
                    <a:moveTo>
                      <a:pt x="2627" y="57"/>
                    </a:moveTo>
                    <a:lnTo>
                      <a:pt x="2505" y="57"/>
                    </a:lnTo>
                    <a:lnTo>
                      <a:pt x="2444" y="167"/>
                    </a:lnTo>
                    <a:lnTo>
                      <a:pt x="2444" y="251"/>
                    </a:lnTo>
                    <a:lnTo>
                      <a:pt x="2627" y="251"/>
                    </a:lnTo>
                    <a:lnTo>
                      <a:pt x="2627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9659 9133"/>
                  <a:gd name="T1" fmla="*/ T0 w 2627"/>
                  <a:gd name="T2" fmla="+- 0 14958 14901"/>
                  <a:gd name="T3" fmla="*/ 14958 h 308"/>
                  <a:gd name="T4" fmla="+- 0 9569 9133"/>
                  <a:gd name="T5" fmla="*/ T4 w 2627"/>
                  <a:gd name="T6" fmla="+- 0 14958 14901"/>
                  <a:gd name="T7" fmla="*/ 14958 h 308"/>
                  <a:gd name="T8" fmla="+- 0 9569 9133"/>
                  <a:gd name="T9" fmla="*/ T8 w 2627"/>
                  <a:gd name="T10" fmla="+- 0 15073 14901"/>
                  <a:gd name="T11" fmla="*/ 15073 h 308"/>
                  <a:gd name="T12" fmla="+- 0 9571 9133"/>
                  <a:gd name="T13" fmla="*/ T12 w 2627"/>
                  <a:gd name="T14" fmla="+- 0 15097 14901"/>
                  <a:gd name="T15" fmla="*/ 15097 h 308"/>
                  <a:gd name="T16" fmla="+- 0 9579 9133"/>
                  <a:gd name="T17" fmla="*/ T16 w 2627"/>
                  <a:gd name="T18" fmla="+- 0 15117 14901"/>
                  <a:gd name="T19" fmla="*/ 15117 h 308"/>
                  <a:gd name="T20" fmla="+- 0 9595 9133"/>
                  <a:gd name="T21" fmla="*/ T20 w 2627"/>
                  <a:gd name="T22" fmla="+- 0 15130 14901"/>
                  <a:gd name="T23" fmla="*/ 15130 h 308"/>
                  <a:gd name="T24" fmla="+- 0 9625 9133"/>
                  <a:gd name="T25" fmla="*/ T24 w 2627"/>
                  <a:gd name="T26" fmla="+- 0 15128 14901"/>
                  <a:gd name="T27" fmla="*/ 15128 h 308"/>
                  <a:gd name="T28" fmla="+- 0 9644 9133"/>
                  <a:gd name="T29" fmla="*/ T28 w 2627"/>
                  <a:gd name="T30" fmla="+- 0 15118 14901"/>
                  <a:gd name="T31" fmla="*/ 15118 h 308"/>
                  <a:gd name="T32" fmla="+- 0 9655 9133"/>
                  <a:gd name="T33" fmla="*/ T32 w 2627"/>
                  <a:gd name="T34" fmla="+- 0 15103 14901"/>
                  <a:gd name="T35" fmla="*/ 15103 h 308"/>
                  <a:gd name="T36" fmla="+- 0 9659 9133"/>
                  <a:gd name="T37" fmla="*/ T36 w 2627"/>
                  <a:gd name="T38" fmla="+- 0 15084 14901"/>
                  <a:gd name="T39" fmla="*/ 15084 h 308"/>
                  <a:gd name="T40" fmla="+- 0 9659 9133"/>
                  <a:gd name="T41" fmla="*/ T40 w 2627"/>
                  <a:gd name="T42" fmla="+- 0 14958 14901"/>
                  <a:gd name="T43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627" h="308">
                    <a:moveTo>
                      <a:pt x="526" y="57"/>
                    </a:moveTo>
                    <a:lnTo>
                      <a:pt x="436" y="57"/>
                    </a:lnTo>
                    <a:lnTo>
                      <a:pt x="436" y="172"/>
                    </a:lnTo>
                    <a:lnTo>
                      <a:pt x="438" y="196"/>
                    </a:lnTo>
                    <a:lnTo>
                      <a:pt x="446" y="216"/>
                    </a:lnTo>
                    <a:lnTo>
                      <a:pt x="462" y="229"/>
                    </a:lnTo>
                    <a:lnTo>
                      <a:pt x="492" y="227"/>
                    </a:lnTo>
                    <a:lnTo>
                      <a:pt x="511" y="217"/>
                    </a:lnTo>
                    <a:lnTo>
                      <a:pt x="522" y="202"/>
                    </a:lnTo>
                    <a:lnTo>
                      <a:pt x="526" y="183"/>
                    </a:lnTo>
                    <a:lnTo>
                      <a:pt x="526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1611 9133"/>
                  <a:gd name="T1" fmla="*/ T0 w 2627"/>
                  <a:gd name="T2" fmla="+- 0 14958 14901"/>
                  <a:gd name="T3" fmla="*/ 14958 h 308"/>
                  <a:gd name="T4" fmla="+- 0 11519 9133"/>
                  <a:gd name="T5" fmla="*/ T4 w 2627"/>
                  <a:gd name="T6" fmla="+- 0 14958 14901"/>
                  <a:gd name="T7" fmla="*/ 14958 h 308"/>
                  <a:gd name="T8" fmla="+- 0 11565 9133"/>
                  <a:gd name="T9" fmla="*/ T8 w 2627"/>
                  <a:gd name="T10" fmla="+- 0 15041 14901"/>
                  <a:gd name="T11" fmla="*/ 15041 h 308"/>
                  <a:gd name="T12" fmla="+- 0 11611 9133"/>
                  <a:gd name="T13" fmla="*/ T12 w 2627"/>
                  <a:gd name="T14" fmla="+- 0 14958 14901"/>
                  <a:gd name="T15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627" h="308">
                    <a:moveTo>
                      <a:pt x="2478" y="57"/>
                    </a:moveTo>
                    <a:lnTo>
                      <a:pt x="2386" y="57"/>
                    </a:lnTo>
                    <a:lnTo>
                      <a:pt x="2432" y="140"/>
                    </a:lnTo>
                    <a:lnTo>
                      <a:pt x="247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 userDrawn="1"/>
            </p:nvSpPr>
            <p:spPr bwMode="auto">
              <a:xfrm>
                <a:off x="9133" y="14901"/>
                <a:ext cx="2627" cy="308"/>
              </a:xfrm>
              <a:custGeom>
                <a:avLst/>
                <a:gdLst>
                  <a:gd name="T0" fmla="+- 0 10271 9133"/>
                  <a:gd name="T1" fmla="*/ T0 w 2627"/>
                  <a:gd name="T2" fmla="+- 0 14958 14901"/>
                  <a:gd name="T3" fmla="*/ 14958 h 308"/>
                  <a:gd name="T4" fmla="+- 0 10181 9133"/>
                  <a:gd name="T5" fmla="*/ T4 w 2627"/>
                  <a:gd name="T6" fmla="+- 0 14958 14901"/>
                  <a:gd name="T7" fmla="*/ 14958 h 308"/>
                  <a:gd name="T8" fmla="+- 0 10181 9133"/>
                  <a:gd name="T9" fmla="*/ T8 w 2627"/>
                  <a:gd name="T10" fmla="+- 0 15036 14901"/>
                  <a:gd name="T11" fmla="*/ 15036 h 308"/>
                  <a:gd name="T12" fmla="+- 0 10271 9133"/>
                  <a:gd name="T13" fmla="*/ T12 w 2627"/>
                  <a:gd name="T14" fmla="+- 0 15036 14901"/>
                  <a:gd name="T15" fmla="*/ 15036 h 308"/>
                  <a:gd name="T16" fmla="+- 0 10271 9133"/>
                  <a:gd name="T17" fmla="*/ T16 w 2627"/>
                  <a:gd name="T18" fmla="+- 0 14958 14901"/>
                  <a:gd name="T19" fmla="*/ 14958 h 3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627" h="308">
                    <a:moveTo>
                      <a:pt x="1138" y="57"/>
                    </a:moveTo>
                    <a:lnTo>
                      <a:pt x="1048" y="57"/>
                    </a:lnTo>
                    <a:lnTo>
                      <a:pt x="1048" y="135"/>
                    </a:lnTo>
                    <a:lnTo>
                      <a:pt x="1138" y="135"/>
                    </a:lnTo>
                    <a:lnTo>
                      <a:pt x="1138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00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/>
              <a:t>‹#›</a:t>
            </a:fld>
            <a:endParaRPr lang="en-US"/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55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2" r:id="rId2"/>
    <p:sldLayoutId id="21474838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0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18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2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9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2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/>
          </p:cNvGrpSpPr>
          <p:nvPr userDrawn="1"/>
        </p:nvGrpSpPr>
        <p:grpSpPr bwMode="auto">
          <a:xfrm>
            <a:off x="4564" y="-14190"/>
            <a:ext cx="9144000" cy="346846"/>
            <a:chOff x="-414" y="2069"/>
            <a:chExt cx="12220" cy="1180"/>
          </a:xfrm>
        </p:grpSpPr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-414" y="2069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200" y="6576900"/>
            <a:ext cx="2057400" cy="2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grpSp>
        <p:nvGrpSpPr>
          <p:cNvPr id="58" name="Group 57"/>
          <p:cNvGrpSpPr>
            <a:grpSpLocks/>
          </p:cNvGrpSpPr>
          <p:nvPr userDrawn="1"/>
        </p:nvGrpSpPr>
        <p:grpSpPr bwMode="auto">
          <a:xfrm>
            <a:off x="0" y="6525344"/>
            <a:ext cx="9144000" cy="332656"/>
            <a:chOff x="10" y="10"/>
            <a:chExt cx="12220" cy="1180"/>
          </a:xfrm>
        </p:grpSpPr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1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paceauthority.org/?page_id=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paceauthority.org/?page_id=1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paceauthority.org/?page_id=1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7744"/>
            <a:ext cx="9144000" cy="972984"/>
            <a:chOff x="10" y="10"/>
            <a:chExt cx="12220" cy="118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5805264"/>
            <a:ext cx="9144000" cy="1065600"/>
            <a:chOff x="10" y="10"/>
            <a:chExt cx="12220" cy="118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" y="10"/>
              <a:ext cx="12220" cy="1180"/>
            </a:xfrm>
            <a:custGeom>
              <a:avLst/>
              <a:gdLst>
                <a:gd name="T0" fmla="+- 0 10 10"/>
                <a:gd name="T1" fmla="*/ T0 w 12220"/>
                <a:gd name="T2" fmla="+- 0 1190 10"/>
                <a:gd name="T3" fmla="*/ 1190 h 1180"/>
                <a:gd name="T4" fmla="+- 0 12230 10"/>
                <a:gd name="T5" fmla="*/ T4 w 12220"/>
                <a:gd name="T6" fmla="+- 0 1190 10"/>
                <a:gd name="T7" fmla="*/ 1190 h 1180"/>
                <a:gd name="T8" fmla="+- 0 12230 10"/>
                <a:gd name="T9" fmla="*/ T8 w 12220"/>
                <a:gd name="T10" fmla="+- 0 10 10"/>
                <a:gd name="T11" fmla="*/ 10 h 1180"/>
                <a:gd name="T12" fmla="+- 0 10 10"/>
                <a:gd name="T13" fmla="*/ T12 w 12220"/>
                <a:gd name="T14" fmla="+- 0 10 10"/>
                <a:gd name="T15" fmla="*/ 10 h 1180"/>
                <a:gd name="T16" fmla="+- 0 10 10"/>
                <a:gd name="T17" fmla="*/ T16 w 12220"/>
                <a:gd name="T18" fmla="+- 0 1190 10"/>
                <a:gd name="T19" fmla="*/ 1190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220" h="1180">
                  <a:moveTo>
                    <a:pt x="0" y="1180"/>
                  </a:moveTo>
                  <a:lnTo>
                    <a:pt x="12220" y="1180"/>
                  </a:lnTo>
                  <a:lnTo>
                    <a:pt x="12220" y="0"/>
                  </a:lnTo>
                  <a:lnTo>
                    <a:pt x="0" y="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2179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 descr="C:\Users\jblack6572\Dropbox\PACE\Marketing Materials\TPA Material\LOGOS\On Screen (RGB)\TPA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6" y="1196752"/>
            <a:ext cx="46259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69576" y="3169781"/>
            <a:ext cx="7128792" cy="1483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255905">
              <a:spcBef>
                <a:spcPts val="135"/>
              </a:spcBef>
              <a:spcAft>
                <a:spcPts val="600"/>
              </a:spcAft>
            </a:pPr>
            <a:r>
              <a:rPr lang="en-US" sz="3600" b="1" cap="all" spc="75" dirty="0">
                <a:solidFill>
                  <a:srgbClr val="21799E"/>
                </a:solidFill>
                <a:latin typeface="Futura Book"/>
                <a:ea typeface="Calibri" panose="020F0502020204030204" pitchFamily="34" charset="0"/>
                <a:cs typeface="Times New Roman" panose="02020603050405020304" pitchFamily="18" charset="0"/>
              </a:rPr>
              <a:t>PACE FINANCING</a:t>
            </a:r>
          </a:p>
          <a:p>
            <a:pPr marL="914400" marR="259080">
              <a:lnSpc>
                <a:spcPts val="2970"/>
              </a:lnSpc>
            </a:pPr>
            <a:r>
              <a:rPr lang="en-US" spc="105" dirty="0">
                <a:solidFill>
                  <a:srgbClr val="231F20"/>
                </a:solidFill>
                <a:latin typeface="Futura Book" panose="020B08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spc="105" dirty="0">
              <a:solidFill>
                <a:srgbClr val="231F20"/>
              </a:solidFill>
              <a:latin typeface="Futura Book" panose="020B08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259080">
              <a:lnSpc>
                <a:spcPts val="2970"/>
              </a:lnSpc>
            </a:pPr>
            <a:r>
              <a:rPr lang="en-US" sz="2400" spc="105" dirty="0">
                <a:solidFill>
                  <a:srgbClr val="FAB829"/>
                </a:solidFill>
                <a:latin typeface="Futura Book" panose="020B08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PACE FOR MULTIFAMILY HOUSING</a:t>
            </a:r>
            <a:endParaRPr lang="en-US" spc="105" dirty="0">
              <a:solidFill>
                <a:srgbClr val="FAB829"/>
              </a:solidFill>
              <a:latin typeface="Futura Book" panose="020B08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8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apezoid 28"/>
          <p:cNvSpPr>
            <a:spLocks noChangeAspect="1"/>
          </p:cNvSpPr>
          <p:nvPr/>
        </p:nvSpPr>
        <p:spPr>
          <a:xfrm>
            <a:off x="1043742" y="2893777"/>
            <a:ext cx="7056515" cy="3433549"/>
          </a:xfrm>
          <a:custGeom>
            <a:avLst/>
            <a:gdLst>
              <a:gd name="connsiteX0" fmla="*/ 0 w 2338587"/>
              <a:gd name="connsiteY0" fmla="*/ 1476570 h 1476570"/>
              <a:gd name="connsiteX1" fmla="*/ 25973 w 2338587"/>
              <a:gd name="connsiteY1" fmla="*/ 0 h 1476570"/>
              <a:gd name="connsiteX2" fmla="*/ 2312614 w 2338587"/>
              <a:gd name="connsiteY2" fmla="*/ 0 h 1476570"/>
              <a:gd name="connsiteX3" fmla="*/ 2338587 w 2338587"/>
              <a:gd name="connsiteY3" fmla="*/ 1476570 h 1476570"/>
              <a:gd name="connsiteX4" fmla="*/ 0 w 2338587"/>
              <a:gd name="connsiteY4" fmla="*/ 1476570 h 1476570"/>
              <a:gd name="connsiteX0" fmla="*/ 0 w 2788864"/>
              <a:gd name="connsiteY0" fmla="*/ 1781370 h 1781370"/>
              <a:gd name="connsiteX1" fmla="*/ 25973 w 2788864"/>
              <a:gd name="connsiteY1" fmla="*/ 304800 h 1781370"/>
              <a:gd name="connsiteX2" fmla="*/ 2788864 w 2788864"/>
              <a:gd name="connsiteY2" fmla="*/ 0 h 1781370"/>
              <a:gd name="connsiteX3" fmla="*/ 2338587 w 2788864"/>
              <a:gd name="connsiteY3" fmla="*/ 1781370 h 1781370"/>
              <a:gd name="connsiteX4" fmla="*/ 0 w 2788864"/>
              <a:gd name="connsiteY4" fmla="*/ 1781370 h 1781370"/>
              <a:gd name="connsiteX0" fmla="*/ 0 w 2788864"/>
              <a:gd name="connsiteY0" fmla="*/ 1781370 h 1781370"/>
              <a:gd name="connsiteX1" fmla="*/ 45023 w 2788864"/>
              <a:gd name="connsiteY1" fmla="*/ 1181100 h 1781370"/>
              <a:gd name="connsiteX2" fmla="*/ 2788864 w 2788864"/>
              <a:gd name="connsiteY2" fmla="*/ 0 h 1781370"/>
              <a:gd name="connsiteX3" fmla="*/ 2338587 w 2788864"/>
              <a:gd name="connsiteY3" fmla="*/ 1781370 h 1781370"/>
              <a:gd name="connsiteX4" fmla="*/ 0 w 2788864"/>
              <a:gd name="connsiteY4" fmla="*/ 1781370 h 1781370"/>
              <a:gd name="connsiteX0" fmla="*/ 12127 w 2743841"/>
              <a:gd name="connsiteY0" fmla="*/ 1733745 h 1781370"/>
              <a:gd name="connsiteX1" fmla="*/ 0 w 2743841"/>
              <a:gd name="connsiteY1" fmla="*/ 1181100 h 1781370"/>
              <a:gd name="connsiteX2" fmla="*/ 2743841 w 2743841"/>
              <a:gd name="connsiteY2" fmla="*/ 0 h 1781370"/>
              <a:gd name="connsiteX3" fmla="*/ 2293564 w 2743841"/>
              <a:gd name="connsiteY3" fmla="*/ 1781370 h 1781370"/>
              <a:gd name="connsiteX4" fmla="*/ 12127 w 2743841"/>
              <a:gd name="connsiteY4" fmla="*/ 1733745 h 1781370"/>
              <a:gd name="connsiteX0" fmla="*/ 59752 w 2743841"/>
              <a:gd name="connsiteY0" fmla="*/ 1800420 h 1800420"/>
              <a:gd name="connsiteX1" fmla="*/ 0 w 2743841"/>
              <a:gd name="connsiteY1" fmla="*/ 1181100 h 1800420"/>
              <a:gd name="connsiteX2" fmla="*/ 2743841 w 2743841"/>
              <a:gd name="connsiteY2" fmla="*/ 0 h 1800420"/>
              <a:gd name="connsiteX3" fmla="*/ 2293564 w 2743841"/>
              <a:gd name="connsiteY3" fmla="*/ 1781370 h 1800420"/>
              <a:gd name="connsiteX4" fmla="*/ 59752 w 2743841"/>
              <a:gd name="connsiteY4" fmla="*/ 1800420 h 1800420"/>
              <a:gd name="connsiteX0" fmla="*/ 0 w 2760289"/>
              <a:gd name="connsiteY0" fmla="*/ 1790895 h 1790895"/>
              <a:gd name="connsiteX1" fmla="*/ 16448 w 2760289"/>
              <a:gd name="connsiteY1" fmla="*/ 1181100 h 1790895"/>
              <a:gd name="connsiteX2" fmla="*/ 2760289 w 2760289"/>
              <a:gd name="connsiteY2" fmla="*/ 0 h 1790895"/>
              <a:gd name="connsiteX3" fmla="*/ 2310012 w 2760289"/>
              <a:gd name="connsiteY3" fmla="*/ 1781370 h 1790895"/>
              <a:gd name="connsiteX4" fmla="*/ 0 w 2760289"/>
              <a:gd name="connsiteY4" fmla="*/ 1790895 h 1790895"/>
              <a:gd name="connsiteX0" fmla="*/ 0 w 2760289"/>
              <a:gd name="connsiteY0" fmla="*/ 1790895 h 1790895"/>
              <a:gd name="connsiteX1" fmla="*/ 16448 w 2760289"/>
              <a:gd name="connsiteY1" fmla="*/ 1181100 h 1790895"/>
              <a:gd name="connsiteX2" fmla="*/ 2760289 w 2760289"/>
              <a:gd name="connsiteY2" fmla="*/ 0 h 1790895"/>
              <a:gd name="connsiteX3" fmla="*/ 2710062 w 2760289"/>
              <a:gd name="connsiteY3" fmla="*/ 1781370 h 1790895"/>
              <a:gd name="connsiteX4" fmla="*/ 0 w 2760289"/>
              <a:gd name="connsiteY4" fmla="*/ 1790895 h 1790895"/>
              <a:gd name="connsiteX0" fmla="*/ 50812 w 2811101"/>
              <a:gd name="connsiteY0" fmla="*/ 1790895 h 1790895"/>
              <a:gd name="connsiteX1" fmla="*/ 0 w 2811101"/>
              <a:gd name="connsiteY1" fmla="*/ 720405 h 1790895"/>
              <a:gd name="connsiteX2" fmla="*/ 2811101 w 2811101"/>
              <a:gd name="connsiteY2" fmla="*/ 0 h 1790895"/>
              <a:gd name="connsiteX3" fmla="*/ 2760874 w 2811101"/>
              <a:gd name="connsiteY3" fmla="*/ 1781370 h 1790895"/>
              <a:gd name="connsiteX4" fmla="*/ 50812 w 2811101"/>
              <a:gd name="connsiteY4" fmla="*/ 1790895 h 1790895"/>
              <a:gd name="connsiteX0" fmla="*/ 0 w 2827548"/>
              <a:gd name="connsiteY0" fmla="*/ 1790895 h 1790895"/>
              <a:gd name="connsiteX1" fmla="*/ 16447 w 2827548"/>
              <a:gd name="connsiteY1" fmla="*/ 720405 h 1790895"/>
              <a:gd name="connsiteX2" fmla="*/ 2827548 w 2827548"/>
              <a:gd name="connsiteY2" fmla="*/ 0 h 1790895"/>
              <a:gd name="connsiteX3" fmla="*/ 2777321 w 2827548"/>
              <a:gd name="connsiteY3" fmla="*/ 1781370 h 1790895"/>
              <a:gd name="connsiteX4" fmla="*/ 0 w 2827548"/>
              <a:gd name="connsiteY4" fmla="*/ 1790895 h 1790895"/>
              <a:gd name="connsiteX0" fmla="*/ 0 w 2854189"/>
              <a:gd name="connsiteY0" fmla="*/ 1790895 h 1790895"/>
              <a:gd name="connsiteX1" fmla="*/ 16447 w 2854189"/>
              <a:gd name="connsiteY1" fmla="*/ 720405 h 1790895"/>
              <a:gd name="connsiteX2" fmla="*/ 2827548 w 2854189"/>
              <a:gd name="connsiteY2" fmla="*/ 0 h 1790895"/>
              <a:gd name="connsiteX3" fmla="*/ 2854189 w 2854189"/>
              <a:gd name="connsiteY3" fmla="*/ 1747245 h 1790895"/>
              <a:gd name="connsiteX4" fmla="*/ 0 w 2854189"/>
              <a:gd name="connsiteY4" fmla="*/ 1790895 h 1790895"/>
              <a:gd name="connsiteX0" fmla="*/ 0 w 2842052"/>
              <a:gd name="connsiteY0" fmla="*/ 1769342 h 1769342"/>
              <a:gd name="connsiteX1" fmla="*/ 4310 w 2842052"/>
              <a:gd name="connsiteY1" fmla="*/ 720405 h 1769342"/>
              <a:gd name="connsiteX2" fmla="*/ 2815411 w 2842052"/>
              <a:gd name="connsiteY2" fmla="*/ 0 h 1769342"/>
              <a:gd name="connsiteX3" fmla="*/ 2842052 w 2842052"/>
              <a:gd name="connsiteY3" fmla="*/ 1747245 h 1769342"/>
              <a:gd name="connsiteX4" fmla="*/ 0 w 2842052"/>
              <a:gd name="connsiteY4" fmla="*/ 1769342 h 1769342"/>
              <a:gd name="connsiteX0" fmla="*/ 0 w 2848121"/>
              <a:gd name="connsiteY0" fmla="*/ 1769342 h 1790351"/>
              <a:gd name="connsiteX1" fmla="*/ 4310 w 2848121"/>
              <a:gd name="connsiteY1" fmla="*/ 720405 h 1790351"/>
              <a:gd name="connsiteX2" fmla="*/ 2815411 w 2848121"/>
              <a:gd name="connsiteY2" fmla="*/ 0 h 1790351"/>
              <a:gd name="connsiteX3" fmla="*/ 2848121 w 2848121"/>
              <a:gd name="connsiteY3" fmla="*/ 1790351 h 1790351"/>
              <a:gd name="connsiteX4" fmla="*/ 0 w 2848121"/>
              <a:gd name="connsiteY4" fmla="*/ 1769342 h 1790351"/>
              <a:gd name="connsiteX0" fmla="*/ 0 w 2848121"/>
              <a:gd name="connsiteY0" fmla="*/ 1780119 h 1801128"/>
              <a:gd name="connsiteX1" fmla="*/ 4310 w 2848121"/>
              <a:gd name="connsiteY1" fmla="*/ 731182 h 1801128"/>
              <a:gd name="connsiteX2" fmla="*/ 2845754 w 2848121"/>
              <a:gd name="connsiteY2" fmla="*/ 0 h 1801128"/>
              <a:gd name="connsiteX3" fmla="*/ 2848121 w 2848121"/>
              <a:gd name="connsiteY3" fmla="*/ 1801128 h 1801128"/>
              <a:gd name="connsiteX4" fmla="*/ 0 w 2848121"/>
              <a:gd name="connsiteY4" fmla="*/ 1780119 h 180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121" h="1801128">
                <a:moveTo>
                  <a:pt x="0" y="1780119"/>
                </a:moveTo>
                <a:cubicBezTo>
                  <a:pt x="1437" y="1430473"/>
                  <a:pt x="2873" y="1080828"/>
                  <a:pt x="4310" y="731182"/>
                </a:cubicBezTo>
                <a:lnTo>
                  <a:pt x="2845754" y="0"/>
                </a:lnTo>
                <a:lnTo>
                  <a:pt x="2848121" y="1801128"/>
                </a:lnTo>
                <a:lnTo>
                  <a:pt x="0" y="1780119"/>
                </a:lnTo>
                <a:close/>
              </a:path>
            </a:pathLst>
          </a:custGeom>
          <a:solidFill>
            <a:srgbClr val="21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059704" y="5112703"/>
            <a:ext cx="5195005" cy="1214623"/>
          </a:xfrm>
          <a:prstGeom prst="rect">
            <a:avLst/>
          </a:prstGeom>
          <a:solidFill>
            <a:srgbClr val="FEBC18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 noChangeAspect="1"/>
          </p:cNvSpPr>
          <p:nvPr>
            <p:ph type="ctrTitle"/>
          </p:nvPr>
        </p:nvSpPr>
        <p:spPr>
          <a:xfrm>
            <a:off x="1059704" y="5661248"/>
            <a:ext cx="5195005" cy="434846"/>
          </a:xfrm>
        </p:spPr>
        <p:txBody>
          <a:bodyPr>
            <a:noAutofit/>
          </a:bodyPr>
          <a:lstStyle/>
          <a:p>
            <a:r>
              <a:rPr lang="en-US" sz="3600" b="1" spc="300" dirty="0">
                <a:solidFill>
                  <a:schemeClr val="bg1"/>
                </a:solidFill>
                <a:latin typeface="Futura Book"/>
              </a:rPr>
              <a:t>REPAYMENT</a:t>
            </a:r>
          </a:p>
        </p:txBody>
      </p:sp>
      <p:cxnSp>
        <p:nvCxnSpPr>
          <p:cNvPr id="4" name="Straight Arrow Connector 3"/>
          <p:cNvCxnSpPr>
            <a:cxnSpLocks noChangeAspect="1"/>
          </p:cNvCxnSpPr>
          <p:nvPr/>
        </p:nvCxnSpPr>
        <p:spPr>
          <a:xfrm>
            <a:off x="1009010" y="6327326"/>
            <a:ext cx="7467632" cy="82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  <a:stCxn id="15" idx="1"/>
            <a:endCxn id="15" idx="2"/>
          </p:cNvCxnSpPr>
          <p:nvPr/>
        </p:nvCxnSpPr>
        <p:spPr>
          <a:xfrm flipV="1">
            <a:off x="1054420" y="2893777"/>
            <a:ext cx="6964274" cy="1378888"/>
          </a:xfrm>
          <a:prstGeom prst="straightConnector1">
            <a:avLst/>
          </a:prstGeom>
          <a:ln w="168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179511" y="-653165"/>
            <a:ext cx="8784976" cy="19980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pc="300" dirty="0">
                <a:solidFill>
                  <a:srgbClr val="21799E"/>
                </a:solidFill>
                <a:latin typeface="Futura Book"/>
              </a:rPr>
              <a:t>LONG SIMPLE PAYBACK? </a:t>
            </a:r>
          </a:p>
          <a:p>
            <a:pPr algn="l"/>
            <a:r>
              <a:rPr lang="en-US" sz="4000" b="1" spc="300" dirty="0">
                <a:solidFill>
                  <a:srgbClr val="21799E"/>
                </a:solidFill>
                <a:latin typeface="Futura Book"/>
              </a:rPr>
              <a:t>NO PROBLEM!</a:t>
            </a:r>
          </a:p>
        </p:txBody>
      </p:sp>
      <p:sp>
        <p:nvSpPr>
          <p:cNvPr id="29" name="Title 1"/>
          <p:cNvSpPr txBox="1">
            <a:spLocks noChangeAspect="1"/>
          </p:cNvSpPr>
          <p:nvPr/>
        </p:nvSpPr>
        <p:spPr>
          <a:xfrm rot="20923308">
            <a:off x="1127024" y="2794868"/>
            <a:ext cx="6312245" cy="756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spc="600" dirty="0">
                <a:solidFill>
                  <a:srgbClr val="21799E"/>
                </a:solidFill>
                <a:latin typeface="Futura Book"/>
              </a:rPr>
              <a:t>UTILITY SAVINGS</a:t>
            </a:r>
            <a:endParaRPr lang="en-US" sz="2000" b="1" spc="600" dirty="0">
              <a:solidFill>
                <a:srgbClr val="21799E"/>
              </a:solidFill>
              <a:latin typeface="Futura Book"/>
            </a:endParaRPr>
          </a:p>
        </p:txBody>
      </p:sp>
      <p:cxnSp>
        <p:nvCxnSpPr>
          <p:cNvPr id="3" name="Straight Arrow Connector 2"/>
          <p:cNvCxnSpPr>
            <a:cxnSpLocks noChangeAspect="1"/>
          </p:cNvCxnSpPr>
          <p:nvPr/>
        </p:nvCxnSpPr>
        <p:spPr>
          <a:xfrm>
            <a:off x="5257481" y="3693315"/>
            <a:ext cx="0" cy="1391192"/>
          </a:xfrm>
          <a:prstGeom prst="straightConnector1">
            <a:avLst/>
          </a:prstGeom>
          <a:ln w="76200" cmpd="sng"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 noChangeAspect="1"/>
          </p:cNvSpPr>
          <p:nvPr/>
        </p:nvSpPr>
        <p:spPr>
          <a:xfrm>
            <a:off x="5401497" y="4053355"/>
            <a:ext cx="3179872" cy="677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pc="600" dirty="0">
                <a:solidFill>
                  <a:schemeClr val="bg1"/>
                </a:solidFill>
                <a:latin typeface="Futura Book"/>
              </a:rPr>
              <a:t>INCREASED NOI</a:t>
            </a:r>
            <a:endParaRPr lang="en-US" sz="1100" b="1" spc="600" dirty="0">
              <a:solidFill>
                <a:schemeClr val="bg1"/>
              </a:solidFill>
              <a:latin typeface="Futura Book"/>
            </a:endParaRPr>
          </a:p>
        </p:txBody>
      </p:sp>
      <p:cxnSp>
        <p:nvCxnSpPr>
          <p:cNvPr id="5" name="Straight Arrow Connector 4"/>
          <p:cNvCxnSpPr>
            <a:cxnSpLocks noChangeAspect="1"/>
          </p:cNvCxnSpPr>
          <p:nvPr/>
        </p:nvCxnSpPr>
        <p:spPr>
          <a:xfrm flipH="1" flipV="1">
            <a:off x="1012051" y="1988840"/>
            <a:ext cx="28916" cy="43635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11EC-A126-47F7-BE9E-FAAD8D614F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Displaying IMG_6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" b="40838"/>
          <a:stretch/>
        </p:blipFill>
        <p:spPr bwMode="auto">
          <a:xfrm>
            <a:off x="1821180" y="2207260"/>
            <a:ext cx="5501640" cy="2443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92696"/>
            <a:ext cx="57775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>
                <a:solidFill>
                  <a:srgbClr val="21799E"/>
                </a:solidFill>
                <a:latin typeface="Futura Book"/>
              </a:rPr>
              <a:t>R.J. Liebe Company</a:t>
            </a:r>
          </a:p>
          <a:p>
            <a:r>
              <a:rPr lang="en-US" sz="3600" spc="300" dirty="0">
                <a:solidFill>
                  <a:srgbClr val="21799E"/>
                </a:solidFill>
                <a:latin typeface="Futura Book"/>
              </a:rPr>
              <a:t>Navarro County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5839"/>
            <a:ext cx="1828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911269"/>
            <a:ext cx="219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Measures: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HVAC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Lighting</a:t>
            </a:r>
            <a:br>
              <a:rPr lang="en-US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</a:br>
            <a:endParaRPr lang="en-US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08518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6396" y="4925778"/>
            <a:ext cx="548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Investment:  $325,000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187,000 annual KWh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60 – 80 new, permanent manufacturing jobs</a:t>
            </a:r>
          </a:p>
        </p:txBody>
      </p:sp>
    </p:spTree>
    <p:extLst>
      <p:ext uri="{BB962C8B-B14F-4D97-AF65-F5344CB8AC3E}">
        <p14:creationId xmlns:p14="http://schemas.microsoft.com/office/powerpoint/2010/main" val="94365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01" y="1825691"/>
            <a:ext cx="89644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2800" b="1" spc="600" dirty="0">
              <a:solidFill>
                <a:prstClr val="black"/>
              </a:solidFill>
              <a:latin typeface="Calibri Light"/>
            </a:endParaRPr>
          </a:p>
          <a:p>
            <a:pPr fontAlgn="base"/>
            <a:r>
              <a:rPr lang="en-US" sz="2800" b="1" spc="600" dirty="0">
                <a:solidFill>
                  <a:prstClr val="black"/>
                </a:solidFill>
                <a:latin typeface="Calibri Light"/>
              </a:rPr>
              <a:t>Measures:</a:t>
            </a:r>
            <a:endParaRPr lang="en-US" sz="2400" b="1" spc="600" dirty="0">
              <a:solidFill>
                <a:prstClr val="black"/>
              </a:solidFill>
              <a:latin typeface="Calibri Light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sz="1600" b="1" spc="600" dirty="0">
              <a:solidFill>
                <a:prstClr val="black"/>
              </a:solidFill>
              <a:latin typeface="Calibri Light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HVAC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Lighting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Windows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Insulation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Roof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Water Fixtures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endParaRPr lang="en-US" sz="2000" b="1" spc="600" dirty="0">
              <a:solidFill>
                <a:prstClr val="black"/>
              </a:solidFill>
              <a:latin typeface="Calibri Light"/>
            </a:endParaRPr>
          </a:p>
          <a:p>
            <a:pPr fontAlgn="base"/>
            <a:endParaRPr lang="en-US" sz="2000" b="1" spc="600" dirty="0">
              <a:solidFill>
                <a:prstClr val="black"/>
              </a:solidFill>
              <a:latin typeface="Calibri Light"/>
            </a:endParaRPr>
          </a:p>
          <a:p>
            <a:pPr fontAlgn="base"/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Assessment Total: $24MM</a:t>
            </a:r>
          </a:p>
          <a:p>
            <a:pPr fontAlgn="base"/>
            <a:r>
              <a:rPr lang="en-US" sz="2000" b="1" spc="600" dirty="0">
                <a:solidFill>
                  <a:prstClr val="black"/>
                </a:solidFill>
                <a:latin typeface="Calibri Light"/>
              </a:rPr>
              <a:t>Annual Savings: $2MM</a:t>
            </a:r>
          </a:p>
          <a:p>
            <a:pPr fontAlgn="base"/>
            <a:endParaRPr lang="en-US" sz="2000" b="1" spc="600" dirty="0">
              <a:solidFill>
                <a:prstClr val="black"/>
              </a:solidFill>
              <a:latin typeface="Calibri Light"/>
            </a:endParaRPr>
          </a:p>
          <a:p>
            <a:pPr fontAlgn="base"/>
            <a:endParaRPr lang="en-US" sz="2400" b="1" spc="600" dirty="0">
              <a:solidFill>
                <a:prstClr val="black"/>
              </a:solidFill>
              <a:latin typeface="Calibri Light"/>
            </a:endParaRPr>
          </a:p>
          <a:p>
            <a:pPr fontAlgn="base"/>
            <a:endParaRPr lang="en-US" sz="2800" b="1" spc="600" dirty="0">
              <a:solidFill>
                <a:prstClr val="black"/>
              </a:solidFill>
              <a:latin typeface="Calibri Light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b="1" spc="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85129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>
                <a:solidFill>
                  <a:prstClr val="black"/>
                </a:solidFill>
                <a:latin typeface="Calibri Light"/>
              </a:rPr>
              <a:t>Historic Dallas Butler Brothers Building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5640982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423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" y="692696"/>
            <a:ext cx="9133443" cy="51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3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" y="188640"/>
            <a:ext cx="9129128" cy="65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518832" cy="63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32"/>
          <p:cNvSpPr/>
          <p:nvPr/>
        </p:nvSpPr>
        <p:spPr>
          <a:xfrm>
            <a:off x="3563888" y="1196752"/>
            <a:ext cx="2628755" cy="2088232"/>
          </a:xfrm>
          <a:prstGeom prst="can">
            <a:avLst>
              <a:gd name="adj" fmla="val 232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6.25% </a:t>
            </a:r>
          </a:p>
        </p:txBody>
      </p:sp>
      <p:sp>
        <p:nvSpPr>
          <p:cNvPr id="6" name="Shape 228"/>
          <p:cNvSpPr/>
          <p:nvPr/>
        </p:nvSpPr>
        <p:spPr>
          <a:xfrm>
            <a:off x="3563888" y="4869160"/>
            <a:ext cx="2678609" cy="1579918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1000"/>
              </a:spcBef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</a:rPr>
              <a:t>10%</a:t>
            </a:r>
          </a:p>
        </p:txBody>
      </p:sp>
      <p:sp>
        <p:nvSpPr>
          <p:cNvPr id="7" name="Shape 230"/>
          <p:cNvSpPr txBox="1">
            <a:spLocks/>
          </p:cNvSpPr>
          <p:nvPr/>
        </p:nvSpPr>
        <p:spPr>
          <a:xfrm>
            <a:off x="304800" y="228600"/>
            <a:ext cx="8229600" cy="91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Butler Capital Stack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8" name="Shape 231"/>
          <p:cNvSpPr/>
          <p:nvPr/>
        </p:nvSpPr>
        <p:spPr>
          <a:xfrm>
            <a:off x="3563888" y="2852936"/>
            <a:ext cx="2644351" cy="1473144"/>
          </a:xfrm>
          <a:prstGeom prst="can">
            <a:avLst>
              <a:gd name="adj" fmla="val 232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3% </a:t>
            </a:r>
          </a:p>
        </p:txBody>
      </p:sp>
      <p:sp>
        <p:nvSpPr>
          <p:cNvPr id="10" name="Shape 233"/>
          <p:cNvSpPr txBox="1"/>
          <p:nvPr/>
        </p:nvSpPr>
        <p:spPr>
          <a:xfrm>
            <a:off x="1835696" y="5517232"/>
            <a:ext cx="1352400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Equity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$22.4M</a:t>
            </a:r>
          </a:p>
        </p:txBody>
      </p:sp>
      <p:sp>
        <p:nvSpPr>
          <p:cNvPr id="11" name="Shape 234"/>
          <p:cNvSpPr txBox="1"/>
          <p:nvPr/>
        </p:nvSpPr>
        <p:spPr>
          <a:xfrm>
            <a:off x="1475656" y="3284984"/>
            <a:ext cx="2267744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Historic Tax Credits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$21.9MM</a:t>
            </a:r>
          </a:p>
        </p:txBody>
      </p:sp>
      <p:sp>
        <p:nvSpPr>
          <p:cNvPr id="12" name="Shape 235"/>
          <p:cNvSpPr txBox="1"/>
          <p:nvPr/>
        </p:nvSpPr>
        <p:spPr>
          <a:xfrm>
            <a:off x="1835696" y="1844824"/>
            <a:ext cx="1619099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Senior Debt (EB-5)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$49.5MM</a:t>
            </a:r>
          </a:p>
          <a:p>
            <a:pPr algn="ctr"/>
            <a:endParaRPr sz="1600" b="1" dirty="0">
              <a:solidFill>
                <a:srgbClr val="434343"/>
              </a:solidFill>
            </a:endParaRPr>
          </a:p>
        </p:txBody>
      </p:sp>
      <p:sp>
        <p:nvSpPr>
          <p:cNvPr id="13" name="Shape 236"/>
          <p:cNvSpPr txBox="1"/>
          <p:nvPr/>
        </p:nvSpPr>
        <p:spPr>
          <a:xfrm>
            <a:off x="6732240" y="3284984"/>
            <a:ext cx="2095242" cy="6471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8.02% WACC</a:t>
            </a:r>
          </a:p>
        </p:txBody>
      </p:sp>
      <p:sp>
        <p:nvSpPr>
          <p:cNvPr id="22" name="Shape 245"/>
          <p:cNvSpPr txBox="1"/>
          <p:nvPr/>
        </p:nvSpPr>
        <p:spPr>
          <a:xfrm>
            <a:off x="304800" y="1143000"/>
            <a:ext cx="75761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BEFORE PACE</a:t>
            </a: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5" name="Shape 231"/>
          <p:cNvSpPr/>
          <p:nvPr/>
        </p:nvSpPr>
        <p:spPr>
          <a:xfrm>
            <a:off x="3563888" y="4077072"/>
            <a:ext cx="2678609" cy="1172807"/>
          </a:xfrm>
          <a:prstGeom prst="can">
            <a:avLst>
              <a:gd name="adj" fmla="val 232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15%</a:t>
            </a:r>
          </a:p>
        </p:txBody>
      </p:sp>
      <p:sp>
        <p:nvSpPr>
          <p:cNvPr id="26" name="Shape 234"/>
          <p:cNvSpPr txBox="1"/>
          <p:nvPr/>
        </p:nvSpPr>
        <p:spPr>
          <a:xfrm>
            <a:off x="1547664" y="4365104"/>
            <a:ext cx="1989012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Mezzanine loan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$22MM</a:t>
            </a:r>
          </a:p>
        </p:txBody>
      </p:sp>
    </p:spTree>
    <p:extLst>
      <p:ext uri="{BB962C8B-B14F-4D97-AF65-F5344CB8AC3E}">
        <p14:creationId xmlns:p14="http://schemas.microsoft.com/office/powerpoint/2010/main" val="224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0" grpId="0"/>
      <p:bldP spid="11" grpId="0"/>
      <p:bldP spid="12" grpId="0"/>
      <p:bldP spid="13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32"/>
          <p:cNvSpPr/>
          <p:nvPr/>
        </p:nvSpPr>
        <p:spPr>
          <a:xfrm>
            <a:off x="3563888" y="1196752"/>
            <a:ext cx="2628755" cy="2088232"/>
          </a:xfrm>
          <a:prstGeom prst="can">
            <a:avLst>
              <a:gd name="adj" fmla="val 232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6.25% </a:t>
            </a:r>
          </a:p>
        </p:txBody>
      </p:sp>
      <p:sp>
        <p:nvSpPr>
          <p:cNvPr id="6" name="Shape 228"/>
          <p:cNvSpPr/>
          <p:nvPr/>
        </p:nvSpPr>
        <p:spPr>
          <a:xfrm>
            <a:off x="3563888" y="4869160"/>
            <a:ext cx="2678609" cy="1579918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1000"/>
              </a:spcBef>
            </a:pP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</a:rPr>
              <a:t>10%</a:t>
            </a:r>
          </a:p>
        </p:txBody>
      </p:sp>
      <p:sp>
        <p:nvSpPr>
          <p:cNvPr id="7" name="Shape 230"/>
          <p:cNvSpPr txBox="1">
            <a:spLocks/>
          </p:cNvSpPr>
          <p:nvPr/>
        </p:nvSpPr>
        <p:spPr>
          <a:xfrm>
            <a:off x="304800" y="228600"/>
            <a:ext cx="8229600" cy="91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Butler Capital Stack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8" name="Shape 231"/>
          <p:cNvSpPr/>
          <p:nvPr/>
        </p:nvSpPr>
        <p:spPr>
          <a:xfrm>
            <a:off x="3563888" y="2852936"/>
            <a:ext cx="2644351" cy="1473144"/>
          </a:xfrm>
          <a:prstGeom prst="can">
            <a:avLst>
              <a:gd name="adj" fmla="val 232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3% </a:t>
            </a:r>
          </a:p>
        </p:txBody>
      </p:sp>
      <p:sp>
        <p:nvSpPr>
          <p:cNvPr id="10" name="Shape 233"/>
          <p:cNvSpPr txBox="1"/>
          <p:nvPr/>
        </p:nvSpPr>
        <p:spPr>
          <a:xfrm>
            <a:off x="1835696" y="5517232"/>
            <a:ext cx="1352400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Equity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$22.4M</a:t>
            </a:r>
          </a:p>
        </p:txBody>
      </p:sp>
      <p:sp>
        <p:nvSpPr>
          <p:cNvPr id="11" name="Shape 234"/>
          <p:cNvSpPr txBox="1"/>
          <p:nvPr/>
        </p:nvSpPr>
        <p:spPr>
          <a:xfrm>
            <a:off x="1475656" y="3284984"/>
            <a:ext cx="2267744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Historic Tax Credits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$21.9MM</a:t>
            </a:r>
          </a:p>
        </p:txBody>
      </p:sp>
      <p:sp>
        <p:nvSpPr>
          <p:cNvPr id="12" name="Shape 235"/>
          <p:cNvSpPr txBox="1"/>
          <p:nvPr/>
        </p:nvSpPr>
        <p:spPr>
          <a:xfrm>
            <a:off x="1835696" y="1844824"/>
            <a:ext cx="1619099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Senior Debt (EB-5)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$49.5MM</a:t>
            </a:r>
          </a:p>
          <a:p>
            <a:pPr algn="ctr"/>
            <a:endParaRPr sz="1600" b="1" dirty="0">
              <a:solidFill>
                <a:srgbClr val="434343"/>
              </a:solidFill>
            </a:endParaRPr>
          </a:p>
        </p:txBody>
      </p:sp>
      <p:sp>
        <p:nvSpPr>
          <p:cNvPr id="13" name="Shape 236"/>
          <p:cNvSpPr txBox="1"/>
          <p:nvPr/>
        </p:nvSpPr>
        <p:spPr>
          <a:xfrm>
            <a:off x="6732240" y="3284984"/>
            <a:ext cx="2095242" cy="6471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6.34% WACC</a:t>
            </a:r>
          </a:p>
        </p:txBody>
      </p:sp>
      <p:sp>
        <p:nvSpPr>
          <p:cNvPr id="22" name="Shape 245"/>
          <p:cNvSpPr txBox="1"/>
          <p:nvPr/>
        </p:nvSpPr>
        <p:spPr>
          <a:xfrm>
            <a:off x="304800" y="1143000"/>
            <a:ext cx="75761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AFTER PACE</a:t>
            </a: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5" name="Shape 231"/>
          <p:cNvSpPr/>
          <p:nvPr/>
        </p:nvSpPr>
        <p:spPr>
          <a:xfrm>
            <a:off x="3563888" y="4077072"/>
            <a:ext cx="2678609" cy="1172807"/>
          </a:xfrm>
          <a:prstGeom prst="can">
            <a:avLst>
              <a:gd name="adj" fmla="val 232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15%</a:t>
            </a:r>
          </a:p>
        </p:txBody>
      </p:sp>
      <p:sp>
        <p:nvSpPr>
          <p:cNvPr id="26" name="Shape 234"/>
          <p:cNvSpPr txBox="1"/>
          <p:nvPr/>
        </p:nvSpPr>
        <p:spPr>
          <a:xfrm>
            <a:off x="1547664" y="4365104"/>
            <a:ext cx="1989012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Mezzanine loan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$22MM</a:t>
            </a:r>
          </a:p>
        </p:txBody>
      </p:sp>
      <p:sp>
        <p:nvSpPr>
          <p:cNvPr id="14" name="Shape 231"/>
          <p:cNvSpPr/>
          <p:nvPr/>
        </p:nvSpPr>
        <p:spPr>
          <a:xfrm>
            <a:off x="3563888" y="4077072"/>
            <a:ext cx="2678609" cy="1172807"/>
          </a:xfrm>
          <a:prstGeom prst="can">
            <a:avLst>
              <a:gd name="adj" fmla="val 23200"/>
            </a:avLst>
          </a:prstGeom>
          <a:solidFill>
            <a:schemeClr val="bg1">
              <a:lumMod val="6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6.13%</a:t>
            </a:r>
          </a:p>
        </p:txBody>
      </p:sp>
      <p:sp>
        <p:nvSpPr>
          <p:cNvPr id="15" name="Shape 234"/>
          <p:cNvSpPr txBox="1"/>
          <p:nvPr/>
        </p:nvSpPr>
        <p:spPr>
          <a:xfrm>
            <a:off x="1475656" y="4385351"/>
            <a:ext cx="1989012" cy="5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</a:rPr>
              <a:t>PACE loan</a:t>
            </a: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$24MM</a:t>
            </a:r>
          </a:p>
        </p:txBody>
      </p:sp>
    </p:spTree>
    <p:extLst>
      <p:ext uri="{BB962C8B-B14F-4D97-AF65-F5344CB8AC3E}">
        <p14:creationId xmlns:p14="http://schemas.microsoft.com/office/powerpoint/2010/main" val="10653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6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" y="0"/>
            <a:ext cx="5028047" cy="276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0374" y="2204864"/>
            <a:ext cx="475020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18" y="4317211"/>
            <a:ext cx="4768484" cy="249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788889"/>
            <a:ext cx="3801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BARTON CREEK</a:t>
            </a:r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518" y="3139341"/>
            <a:ext cx="3801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ROUND ROCK OUTLETS</a:t>
            </a:r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79" y="5693138"/>
            <a:ext cx="3801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LAKELINE</a:t>
            </a:r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lvl="1" algn="ctr" fontAlgn="base">
              <a:buFont typeface="Wingdings" panose="05000000000000000000" pitchFamily="2" charset="2"/>
              <a:buChar char="Ø"/>
            </a:pPr>
            <a:endParaRPr lang="en-US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2240" y="548680"/>
            <a:ext cx="20779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2569" y="118571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600" dirty="0">
                <a:solidFill>
                  <a:srgbClr val="21799E"/>
                </a:solidFill>
                <a:latin typeface="FUTURA BOOK"/>
              </a:rPr>
              <a:t>+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6732240" y="5457359"/>
            <a:ext cx="19956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2536" y="908720"/>
            <a:ext cx="45264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solidFill>
                  <a:srgbClr val="21799E"/>
                </a:solidFill>
                <a:latin typeface="FUTURA BOOK"/>
              </a:rPr>
              <a:t>HIGH CAPITAL COST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908720"/>
            <a:ext cx="4435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solidFill>
                  <a:srgbClr val="21799E"/>
                </a:solidFill>
                <a:latin typeface="FUTURA BOOK"/>
              </a:rPr>
              <a:t>LOW ENERGY PRICES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416" y="309070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600" dirty="0">
                <a:solidFill>
                  <a:srgbClr val="21799E"/>
                </a:solidFill>
                <a:latin typeface="FUTURA BOOK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7" y="49956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600" dirty="0">
                <a:solidFill>
                  <a:srgbClr val="21799E"/>
                </a:solidFill>
                <a:latin typeface="FUTURA BOOK"/>
              </a:rPr>
              <a:t>LONG PAYBACK</a:t>
            </a:r>
          </a:p>
        </p:txBody>
      </p:sp>
    </p:spTree>
    <p:extLst>
      <p:ext uri="{BB962C8B-B14F-4D97-AF65-F5344CB8AC3E}">
        <p14:creationId xmlns:p14="http://schemas.microsoft.com/office/powerpoint/2010/main" val="5616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2080" y="788889"/>
            <a:ext cx="3801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CIELO VISTA</a:t>
            </a:r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18" y="3149389"/>
            <a:ext cx="44885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HOUSTON PREMIUM OUTLETS</a:t>
            </a:r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79" y="5693138"/>
            <a:ext cx="3801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SAN MARCOS OUTLETS</a:t>
            </a:r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436"/>
            <a:ext cx="4655591" cy="270934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28" y="2311823"/>
            <a:ext cx="4612754" cy="306720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8" y="4084344"/>
            <a:ext cx="4211311" cy="277365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08661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7275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MALL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00" y="2041715"/>
            <a:ext cx="89644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Measures:</a:t>
            </a:r>
            <a:endParaRPr lang="en-US" sz="24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sz="16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Exterior LEDs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HVAC 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VFDs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BAS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Weatherization of building shell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Low flow water fixtures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Total Project Cost: ~$4M</a:t>
            </a:r>
          </a:p>
          <a:p>
            <a:pPr fontAlgn="base"/>
            <a:r>
              <a:rPr lang="en-US" sz="2000" b="1" spc="600" dirty="0">
                <a:solidFill>
                  <a:srgbClr val="21799E"/>
                </a:solidFill>
                <a:latin typeface="Century Gothic" panose="020B0502020202020204" pitchFamily="34" charset="0"/>
              </a:rPr>
              <a:t>Annual Savings: $500,000</a:t>
            </a:r>
          </a:p>
          <a:p>
            <a:pPr fontAlgn="base"/>
            <a:endParaRPr lang="en-US" sz="20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fontAlgn="base"/>
            <a:endParaRPr lang="en-US" sz="24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fontAlgn="base"/>
            <a:endParaRPr lang="en-US" sz="2800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Ø"/>
            </a:pPr>
            <a:endParaRPr lang="en-US" b="1" spc="600" dirty="0">
              <a:solidFill>
                <a:srgbClr val="2179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25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300" dirty="0">
                <a:solidFill>
                  <a:srgbClr val="21799E"/>
                </a:solidFill>
                <a:latin typeface="Futura Book"/>
              </a:rPr>
              <a:t>WHERE</a:t>
            </a:r>
            <a:r>
              <a:rPr lang="en-US" sz="5400" b="1" spc="300" dirty="0">
                <a:solidFill>
                  <a:srgbClr val="21799E"/>
                </a:solidFill>
                <a:latin typeface="FUTURA BOOK"/>
              </a:rPr>
              <a:t> IS PACE?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11560" y="1484784"/>
            <a:ext cx="8424936" cy="47254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Live PACE Regions</a:t>
            </a:r>
            <a:r>
              <a:rPr lang="en-US" u="sng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 </a:t>
            </a:r>
            <a:endParaRPr lang="en-US" sz="1000" u="sng" dirty="0">
              <a:solidFill>
                <a:srgbClr val="5B9BD5">
                  <a:lumMod val="75000"/>
                </a:srgbClr>
              </a:solidFill>
              <a:latin typeface="FUTURA BOOK"/>
              <a:cs typeface="Century Gothic"/>
            </a:endParaRPr>
          </a:p>
          <a:p>
            <a:pPr marL="342900" lvl="1" indent="-342900">
              <a:lnSpc>
                <a:spcPct val="120000"/>
              </a:lnSpc>
              <a:buClr>
                <a:srgbClr val="ED7D3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North Texas:  Amarillo</a:t>
            </a:r>
          </a:p>
          <a:p>
            <a:pPr marL="342900" lvl="1" indent="-342900">
              <a:lnSpc>
                <a:spcPct val="120000"/>
              </a:lnSpc>
              <a:buClr>
                <a:srgbClr val="ED7D3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DFW:  Cities of Dallas &amp; Farmers Branch, Navarro &amp; Tarrant Counties</a:t>
            </a:r>
          </a:p>
          <a:p>
            <a:pPr marL="342900" lvl="1" indent="-342900">
              <a:lnSpc>
                <a:spcPct val="120000"/>
              </a:lnSpc>
              <a:buClr>
                <a:srgbClr val="ED7D3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Central Texas:  Travis, Hays &amp; Williamson Counties</a:t>
            </a:r>
          </a:p>
          <a:p>
            <a:pPr marL="342900" lvl="1" indent="-342900">
              <a:lnSpc>
                <a:spcPct val="120000"/>
              </a:lnSpc>
              <a:buClr>
                <a:srgbClr val="ED7D3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South Texas:  Nueces, Cameron, Hidalgo, &amp; Willacy Counties</a:t>
            </a:r>
          </a:p>
          <a:p>
            <a:pPr>
              <a:lnSpc>
                <a:spcPct val="120000"/>
              </a:lnSpc>
              <a:buClr>
                <a:srgbClr val="ED7D3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 SE Texas:  Brazos, Fort Bend &amp; Jefferson Counties, </a:t>
            </a:r>
          </a:p>
          <a:p>
            <a:pPr marL="0" indent="0">
              <a:lnSpc>
                <a:spcPct val="120000"/>
              </a:lnSpc>
              <a:buClr>
                <a:srgbClr val="ED7D31"/>
              </a:buClr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	City of Houston</a:t>
            </a:r>
          </a:p>
          <a:p>
            <a:pPr marL="342900" lvl="1" indent="-342900">
              <a:lnSpc>
                <a:spcPct val="120000"/>
              </a:lnSpc>
              <a:buClr>
                <a:srgbClr val="ED7D3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5B9BD5">
                    <a:lumMod val="75000"/>
                  </a:srgbClr>
                </a:solidFill>
                <a:latin typeface="FUTURA BOOK"/>
                <a:cs typeface="Century Gothic"/>
              </a:rPr>
              <a:t>West Texas:  El Paso County</a:t>
            </a:r>
          </a:p>
          <a:p>
            <a:pPr marL="0" lvl="1" indent="0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None/>
            </a:pPr>
            <a:endParaRPr lang="en-US" sz="1000" dirty="0">
              <a:solidFill>
                <a:srgbClr val="5B9BD5">
                  <a:lumMod val="75000"/>
                </a:srgbClr>
              </a:solidFill>
              <a:latin typeface="FUTURA BOOK"/>
              <a:cs typeface="Century Gothic"/>
            </a:endParaRPr>
          </a:p>
          <a:p>
            <a:pPr marL="458788" lvl="1" indent="-458788">
              <a:lnSpc>
                <a:spcPct val="120000"/>
              </a:lnSpc>
              <a:buClr>
                <a:prstClr val="black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  <a:latin typeface="FUTURA BOOK"/>
              <a:cs typeface="Century Gothic"/>
            </a:endParaRPr>
          </a:p>
          <a:p>
            <a:pPr marL="0" lvl="1" indent="0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None/>
            </a:pPr>
            <a:endParaRPr lang="en-US" u="sng" dirty="0">
              <a:solidFill>
                <a:prstClr val="black"/>
              </a:solidFill>
              <a:latin typeface="FUTURA BOOK"/>
              <a:cs typeface="Century Gothic"/>
            </a:endParaRPr>
          </a:p>
          <a:p>
            <a:pPr marL="0" lvl="1" indent="0">
              <a:lnSpc>
                <a:spcPct val="120000"/>
              </a:lnSpc>
              <a:buClr>
                <a:prstClr val="black"/>
              </a:buClr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latin typeface="FUTURA BOOK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47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4077072"/>
            <a:ext cx="6484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300" dirty="0">
                <a:solidFill>
                  <a:srgbClr val="21799E"/>
                </a:solidFill>
                <a:latin typeface="Futura Book"/>
              </a:rPr>
              <a:t>TEXAS’ OPEN-MARKET PACE PROGRAM ADMINISTRATOR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3" y="1484784"/>
            <a:ext cx="8136213" cy="2186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8104" y="404664"/>
            <a:ext cx="338437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96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877788" y="4987744"/>
            <a:ext cx="3676650" cy="203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95350" y="2212364"/>
            <a:ext cx="0" cy="28058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924248" y="3289985"/>
            <a:ext cx="2309690" cy="1687593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5350" y="3289985"/>
            <a:ext cx="2941320" cy="21552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04048" y="4997910"/>
            <a:ext cx="3676650" cy="203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1"/>
          </p:cNvCxnSpPr>
          <p:nvPr/>
        </p:nvCxnSpPr>
        <p:spPr>
          <a:xfrm flipV="1">
            <a:off x="5030368" y="2739891"/>
            <a:ext cx="3665957" cy="16278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04048" y="2260228"/>
            <a:ext cx="0" cy="28058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rapezoid 28"/>
          <p:cNvSpPr/>
          <p:nvPr/>
        </p:nvSpPr>
        <p:spPr>
          <a:xfrm>
            <a:off x="5013920" y="3186683"/>
            <a:ext cx="2760289" cy="1790895"/>
          </a:xfrm>
          <a:custGeom>
            <a:avLst/>
            <a:gdLst>
              <a:gd name="connsiteX0" fmla="*/ 0 w 2338587"/>
              <a:gd name="connsiteY0" fmla="*/ 1476570 h 1476570"/>
              <a:gd name="connsiteX1" fmla="*/ 25973 w 2338587"/>
              <a:gd name="connsiteY1" fmla="*/ 0 h 1476570"/>
              <a:gd name="connsiteX2" fmla="*/ 2312614 w 2338587"/>
              <a:gd name="connsiteY2" fmla="*/ 0 h 1476570"/>
              <a:gd name="connsiteX3" fmla="*/ 2338587 w 2338587"/>
              <a:gd name="connsiteY3" fmla="*/ 1476570 h 1476570"/>
              <a:gd name="connsiteX4" fmla="*/ 0 w 2338587"/>
              <a:gd name="connsiteY4" fmla="*/ 1476570 h 1476570"/>
              <a:gd name="connsiteX0" fmla="*/ 0 w 2788864"/>
              <a:gd name="connsiteY0" fmla="*/ 1781370 h 1781370"/>
              <a:gd name="connsiteX1" fmla="*/ 25973 w 2788864"/>
              <a:gd name="connsiteY1" fmla="*/ 304800 h 1781370"/>
              <a:gd name="connsiteX2" fmla="*/ 2788864 w 2788864"/>
              <a:gd name="connsiteY2" fmla="*/ 0 h 1781370"/>
              <a:gd name="connsiteX3" fmla="*/ 2338587 w 2788864"/>
              <a:gd name="connsiteY3" fmla="*/ 1781370 h 1781370"/>
              <a:gd name="connsiteX4" fmla="*/ 0 w 2788864"/>
              <a:gd name="connsiteY4" fmla="*/ 1781370 h 1781370"/>
              <a:gd name="connsiteX0" fmla="*/ 0 w 2788864"/>
              <a:gd name="connsiteY0" fmla="*/ 1781370 h 1781370"/>
              <a:gd name="connsiteX1" fmla="*/ 45023 w 2788864"/>
              <a:gd name="connsiteY1" fmla="*/ 1181100 h 1781370"/>
              <a:gd name="connsiteX2" fmla="*/ 2788864 w 2788864"/>
              <a:gd name="connsiteY2" fmla="*/ 0 h 1781370"/>
              <a:gd name="connsiteX3" fmla="*/ 2338587 w 2788864"/>
              <a:gd name="connsiteY3" fmla="*/ 1781370 h 1781370"/>
              <a:gd name="connsiteX4" fmla="*/ 0 w 2788864"/>
              <a:gd name="connsiteY4" fmla="*/ 1781370 h 1781370"/>
              <a:gd name="connsiteX0" fmla="*/ 12127 w 2743841"/>
              <a:gd name="connsiteY0" fmla="*/ 1733745 h 1781370"/>
              <a:gd name="connsiteX1" fmla="*/ 0 w 2743841"/>
              <a:gd name="connsiteY1" fmla="*/ 1181100 h 1781370"/>
              <a:gd name="connsiteX2" fmla="*/ 2743841 w 2743841"/>
              <a:gd name="connsiteY2" fmla="*/ 0 h 1781370"/>
              <a:gd name="connsiteX3" fmla="*/ 2293564 w 2743841"/>
              <a:gd name="connsiteY3" fmla="*/ 1781370 h 1781370"/>
              <a:gd name="connsiteX4" fmla="*/ 12127 w 2743841"/>
              <a:gd name="connsiteY4" fmla="*/ 1733745 h 1781370"/>
              <a:gd name="connsiteX0" fmla="*/ 59752 w 2743841"/>
              <a:gd name="connsiteY0" fmla="*/ 1800420 h 1800420"/>
              <a:gd name="connsiteX1" fmla="*/ 0 w 2743841"/>
              <a:gd name="connsiteY1" fmla="*/ 1181100 h 1800420"/>
              <a:gd name="connsiteX2" fmla="*/ 2743841 w 2743841"/>
              <a:gd name="connsiteY2" fmla="*/ 0 h 1800420"/>
              <a:gd name="connsiteX3" fmla="*/ 2293564 w 2743841"/>
              <a:gd name="connsiteY3" fmla="*/ 1781370 h 1800420"/>
              <a:gd name="connsiteX4" fmla="*/ 59752 w 2743841"/>
              <a:gd name="connsiteY4" fmla="*/ 1800420 h 1800420"/>
              <a:gd name="connsiteX0" fmla="*/ 0 w 2760289"/>
              <a:gd name="connsiteY0" fmla="*/ 1790895 h 1790895"/>
              <a:gd name="connsiteX1" fmla="*/ 16448 w 2760289"/>
              <a:gd name="connsiteY1" fmla="*/ 1181100 h 1790895"/>
              <a:gd name="connsiteX2" fmla="*/ 2760289 w 2760289"/>
              <a:gd name="connsiteY2" fmla="*/ 0 h 1790895"/>
              <a:gd name="connsiteX3" fmla="*/ 2310012 w 2760289"/>
              <a:gd name="connsiteY3" fmla="*/ 1781370 h 1790895"/>
              <a:gd name="connsiteX4" fmla="*/ 0 w 2760289"/>
              <a:gd name="connsiteY4" fmla="*/ 1790895 h 1790895"/>
              <a:gd name="connsiteX0" fmla="*/ 0 w 2760289"/>
              <a:gd name="connsiteY0" fmla="*/ 1790895 h 1790895"/>
              <a:gd name="connsiteX1" fmla="*/ 16448 w 2760289"/>
              <a:gd name="connsiteY1" fmla="*/ 1181100 h 1790895"/>
              <a:gd name="connsiteX2" fmla="*/ 2760289 w 2760289"/>
              <a:gd name="connsiteY2" fmla="*/ 0 h 1790895"/>
              <a:gd name="connsiteX3" fmla="*/ 2710062 w 2760289"/>
              <a:gd name="connsiteY3" fmla="*/ 1781370 h 1790895"/>
              <a:gd name="connsiteX4" fmla="*/ 0 w 2760289"/>
              <a:gd name="connsiteY4" fmla="*/ 1790895 h 1790895"/>
              <a:gd name="connsiteX0" fmla="*/ 0 w 2760289"/>
              <a:gd name="connsiteY0" fmla="*/ 1790895 h 1790895"/>
              <a:gd name="connsiteX1" fmla="*/ 16448 w 2760289"/>
              <a:gd name="connsiteY1" fmla="*/ 1181100 h 1790895"/>
              <a:gd name="connsiteX2" fmla="*/ 2760289 w 2760289"/>
              <a:gd name="connsiteY2" fmla="*/ 0 h 1790895"/>
              <a:gd name="connsiteX3" fmla="*/ 2757770 w 2760289"/>
              <a:gd name="connsiteY3" fmla="*/ 1781370 h 1790895"/>
              <a:gd name="connsiteX4" fmla="*/ 0 w 2760289"/>
              <a:gd name="connsiteY4" fmla="*/ 1790895 h 179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289" h="1790895">
                <a:moveTo>
                  <a:pt x="0" y="1790895"/>
                </a:moveTo>
                <a:lnTo>
                  <a:pt x="16448" y="1181100"/>
                </a:lnTo>
                <a:lnTo>
                  <a:pt x="2760289" y="0"/>
                </a:lnTo>
                <a:cubicBezTo>
                  <a:pt x="2759449" y="593790"/>
                  <a:pt x="2758610" y="1187580"/>
                  <a:pt x="2757770" y="1781370"/>
                </a:cubicBezTo>
                <a:lnTo>
                  <a:pt x="0" y="1790895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692696"/>
            <a:ext cx="3887788" cy="1096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spc="600" dirty="0">
                <a:solidFill>
                  <a:srgbClr val="000000"/>
                </a:solidFill>
                <a:latin typeface="Futura Book"/>
              </a:rPr>
              <a:t>LOWER</a:t>
            </a:r>
            <a:r>
              <a:rPr lang="en-US" sz="4400" b="1" spc="600" dirty="0">
                <a:solidFill>
                  <a:srgbClr val="000000"/>
                </a:solidFill>
                <a:latin typeface="Futura Book"/>
              </a:rPr>
              <a:t/>
            </a:r>
            <a:br>
              <a:rPr lang="en-US" sz="4400" b="1" spc="600" dirty="0">
                <a:solidFill>
                  <a:srgbClr val="000000"/>
                </a:solidFill>
                <a:latin typeface="Futura Book"/>
              </a:rPr>
            </a:br>
            <a:r>
              <a:rPr lang="en-US" sz="2400" b="1" dirty="0">
                <a:solidFill>
                  <a:srgbClr val="000000"/>
                </a:solidFill>
                <a:latin typeface="Futura Book"/>
              </a:rPr>
              <a:t>Utility Costs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58878" y="692696"/>
            <a:ext cx="4589562" cy="1096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pc="600" dirty="0">
                <a:solidFill>
                  <a:srgbClr val="000000"/>
                </a:solidFill>
              </a:rPr>
              <a:t>INCREASE</a:t>
            </a:r>
            <a:br>
              <a:rPr lang="en-US" sz="4400" b="1" spc="600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Net Operating Income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5504368"/>
            <a:ext cx="9144000" cy="699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00"/>
                </a:solidFill>
              </a:rPr>
              <a:t>Bottom Line: Increased Building Value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2240" y="548680"/>
            <a:ext cx="20779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03" y="20608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600" dirty="0">
                <a:solidFill>
                  <a:srgbClr val="21799E"/>
                </a:solidFill>
                <a:latin typeface="FUTURA BOOK"/>
              </a:rPr>
              <a:t>WHAT IS PACE?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6732240" y="5457359"/>
            <a:ext cx="19956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8498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21799E"/>
                </a:solidFill>
                <a:latin typeface="Futura Book"/>
              </a:rPr>
              <a:t>A Way Of Paying For Capital Projects With No Money Out Of Pocket</a:t>
            </a:r>
          </a:p>
        </p:txBody>
      </p:sp>
    </p:spTree>
    <p:extLst>
      <p:ext uri="{BB962C8B-B14F-4D97-AF65-F5344CB8AC3E}">
        <p14:creationId xmlns:p14="http://schemas.microsoft.com/office/powerpoint/2010/main" val="40359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8586E-6 3.15034E-7 L -0.00157 -0.17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8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2240" y="548680"/>
            <a:ext cx="20779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2" y="148478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charset="2"/>
              <a:buChar char="Ø"/>
            </a:pPr>
            <a:r>
              <a:rPr lang="en-US" sz="4800" b="1" spc="600" dirty="0">
                <a:solidFill>
                  <a:srgbClr val="000000"/>
                </a:solidFill>
                <a:latin typeface="+mj-lt"/>
              </a:rPr>
              <a:t>100% LONG TERM FINANCING</a:t>
            </a:r>
          </a:p>
          <a:p>
            <a:pPr algn="ctr"/>
            <a:endParaRPr lang="en-US" sz="4800" b="1" spc="600" dirty="0">
              <a:solidFill>
                <a:srgbClr val="000000"/>
              </a:solidFill>
              <a:latin typeface="+mj-lt"/>
            </a:endParaRPr>
          </a:p>
          <a:p>
            <a:pPr marL="685800" indent="-685800" algn="ctr">
              <a:buFont typeface="Wingdings" charset="2"/>
              <a:buChar char="Ø"/>
            </a:pPr>
            <a:r>
              <a:rPr lang="en-US" sz="4800" b="1" spc="600" dirty="0">
                <a:solidFill>
                  <a:srgbClr val="000000"/>
                </a:solidFill>
                <a:latin typeface="+mj-lt"/>
              </a:rPr>
              <a:t>IMMEDIATE POSITIVE CASH FLOW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6732240" y="5457359"/>
            <a:ext cx="19956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How PACE Works</a:t>
            </a:r>
            <a:endParaRPr lang="en-US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553200" y="2133600"/>
            <a:ext cx="1981200" cy="3048000"/>
            <a:chOff x="6629400" y="1981200"/>
            <a:chExt cx="1981200" cy="3048000"/>
          </a:xfrm>
        </p:grpSpPr>
        <p:sp>
          <p:nvSpPr>
            <p:cNvPr id="7" name="Rounded Rectangle 29"/>
            <p:cNvSpPr>
              <a:spLocks noChangeArrowheads="1"/>
            </p:cNvSpPr>
            <p:nvPr/>
          </p:nvSpPr>
          <p:spPr bwMode="auto">
            <a:xfrm>
              <a:off x="6629400" y="1981200"/>
              <a:ext cx="1981200" cy="3048000"/>
            </a:xfrm>
            <a:prstGeom prst="roundRect">
              <a:avLst>
                <a:gd name="adj" fmla="val 16667"/>
              </a:avLst>
            </a:prstGeom>
            <a:solidFill>
              <a:srgbClr val="EF96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u="sng">
                <a:solidFill>
                  <a:prstClr val="black"/>
                </a:solidFill>
              </a:endParaRPr>
            </a:p>
          </p:txBody>
        </p:sp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6781800" y="2209800"/>
              <a:ext cx="18288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Property owner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repays loan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through property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assessment</a:t>
              </a:r>
            </a:p>
            <a:p>
              <a:endParaRPr lang="en-US" sz="1600" dirty="0">
                <a:solidFill>
                  <a:prstClr val="white"/>
                </a:solidFill>
                <a:latin typeface="Trebuchet MS" pitchFamily="-28" charset="0"/>
                <a:ea typeface="Trebuchet MS" pitchFamily="-28" charset="0"/>
                <a:cs typeface="Trebuchet MS" pitchFamily="-28" charset="0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3150" y="3948113"/>
              <a:ext cx="958850" cy="85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/>
          <p:nvPr/>
        </p:nvGrpSpPr>
        <p:grpSpPr>
          <a:xfrm>
            <a:off x="4572000" y="2133600"/>
            <a:ext cx="2160285" cy="3048000"/>
            <a:chOff x="4648200" y="1981200"/>
            <a:chExt cx="2160285" cy="3048000"/>
          </a:xfrm>
        </p:grpSpPr>
        <p:grpSp>
          <p:nvGrpSpPr>
            <p:cNvPr id="4" name="Group 22"/>
            <p:cNvGrpSpPr/>
            <p:nvPr/>
          </p:nvGrpSpPr>
          <p:grpSpPr>
            <a:xfrm>
              <a:off x="4648200" y="1981200"/>
              <a:ext cx="2160285" cy="3048000"/>
              <a:chOff x="4648200" y="1981200"/>
              <a:chExt cx="2160285" cy="3048000"/>
            </a:xfrm>
          </p:grpSpPr>
          <p:sp>
            <p:nvSpPr>
              <p:cNvPr id="14" name="Rounded Rectangle 32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1981200" cy="3048000"/>
              </a:xfrm>
              <a:prstGeom prst="roundRect">
                <a:avLst>
                  <a:gd name="adj" fmla="val 16667"/>
                </a:avLst>
              </a:prstGeom>
              <a:solidFill>
                <a:srgbClr val="79BCE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u="sng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ounded Rectangle 27"/>
              <p:cNvSpPr>
                <a:spLocks noChangeArrowheads="1"/>
              </p:cNvSpPr>
              <p:nvPr/>
            </p:nvSpPr>
            <p:spPr bwMode="auto">
              <a:xfrm rot="2700000">
                <a:off x="5742956" y="3722239"/>
                <a:ext cx="993775" cy="1137283"/>
              </a:xfrm>
              <a:prstGeom prst="roundRect">
                <a:avLst>
                  <a:gd name="adj" fmla="val 16667"/>
                </a:avLst>
              </a:prstGeom>
              <a:solidFill>
                <a:srgbClr val="79BCE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u="sng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4800600" y="2209800"/>
              <a:ext cx="17526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Financing provided to property owner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to pay for energy     project</a:t>
              </a:r>
            </a:p>
          </p:txBody>
        </p:sp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9207" y="3886201"/>
              <a:ext cx="465393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5"/>
          <p:cNvGrpSpPr/>
          <p:nvPr/>
        </p:nvGrpSpPr>
        <p:grpSpPr>
          <a:xfrm>
            <a:off x="2590800" y="2133600"/>
            <a:ext cx="2160285" cy="3048000"/>
            <a:chOff x="2667000" y="1981200"/>
            <a:chExt cx="2160285" cy="3048000"/>
          </a:xfrm>
        </p:grpSpPr>
        <p:grpSp>
          <p:nvGrpSpPr>
            <p:cNvPr id="6" name="Group 20"/>
            <p:cNvGrpSpPr/>
            <p:nvPr/>
          </p:nvGrpSpPr>
          <p:grpSpPr>
            <a:xfrm>
              <a:off x="2667000" y="1981200"/>
              <a:ext cx="2160285" cy="3048000"/>
              <a:chOff x="2667000" y="1981200"/>
              <a:chExt cx="2160285" cy="3048000"/>
            </a:xfrm>
          </p:grpSpPr>
          <p:sp>
            <p:nvSpPr>
              <p:cNvPr id="20" name="Rounded Rectangle 26"/>
              <p:cNvSpPr>
                <a:spLocks noChangeArrowheads="1"/>
              </p:cNvSpPr>
              <p:nvPr/>
            </p:nvSpPr>
            <p:spPr bwMode="auto">
              <a:xfrm>
                <a:off x="2667000" y="1981200"/>
                <a:ext cx="1981200" cy="3048000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u="sng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ounded Rectangle 27"/>
              <p:cNvSpPr>
                <a:spLocks noChangeArrowheads="1"/>
              </p:cNvSpPr>
              <p:nvPr/>
            </p:nvSpPr>
            <p:spPr bwMode="auto">
              <a:xfrm rot="2700000">
                <a:off x="3761756" y="3722239"/>
                <a:ext cx="993775" cy="1137283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u="sng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2819400" y="2209800"/>
              <a:ext cx="1752600" cy="181610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Property owners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voluntarily sign-up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for financing and 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install energy/water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projects</a:t>
              </a:r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375" y="3902075"/>
              <a:ext cx="555625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1"/>
          <p:cNvGrpSpPr/>
          <p:nvPr/>
        </p:nvGrpSpPr>
        <p:grpSpPr>
          <a:xfrm>
            <a:off x="609600" y="2133600"/>
            <a:ext cx="2160285" cy="3048000"/>
            <a:chOff x="685800" y="1981200"/>
            <a:chExt cx="2160285" cy="3048000"/>
          </a:xfrm>
        </p:grpSpPr>
        <p:grpSp>
          <p:nvGrpSpPr>
            <p:cNvPr id="11" name="Group 21"/>
            <p:cNvGrpSpPr/>
            <p:nvPr/>
          </p:nvGrpSpPr>
          <p:grpSpPr>
            <a:xfrm>
              <a:off x="685800" y="1981200"/>
              <a:ext cx="2160285" cy="3048000"/>
              <a:chOff x="685800" y="1981200"/>
              <a:chExt cx="2160285" cy="3048000"/>
            </a:xfrm>
          </p:grpSpPr>
          <p:sp>
            <p:nvSpPr>
              <p:cNvPr id="26" name="Rounded Rectangle 18"/>
              <p:cNvSpPr>
                <a:spLocks noChangeArrowheads="1"/>
              </p:cNvSpPr>
              <p:nvPr/>
            </p:nvSpPr>
            <p:spPr bwMode="auto">
              <a:xfrm>
                <a:off x="685800" y="1981200"/>
                <a:ext cx="1981200" cy="3048000"/>
              </a:xfrm>
              <a:prstGeom prst="roundRect">
                <a:avLst>
                  <a:gd name="adj" fmla="val 16667"/>
                </a:avLst>
              </a:prstGeom>
              <a:solidFill>
                <a:srgbClr val="00639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ounded Rectangle 27"/>
              <p:cNvSpPr>
                <a:spLocks noChangeArrowheads="1"/>
              </p:cNvSpPr>
              <p:nvPr/>
            </p:nvSpPr>
            <p:spPr bwMode="auto">
              <a:xfrm rot="2700000">
                <a:off x="1780556" y="3722239"/>
                <a:ext cx="993775" cy="1137283"/>
              </a:xfrm>
              <a:prstGeom prst="roundRect">
                <a:avLst>
                  <a:gd name="adj" fmla="val 16667"/>
                </a:avLst>
              </a:prstGeom>
              <a:solidFill>
                <a:srgbClr val="00639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u="sng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838200" y="2209800"/>
              <a:ext cx="18288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City or county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creates type of </a:t>
              </a:r>
            </a:p>
            <a:p>
              <a:r>
                <a:rPr lang="en-US" sz="1600" dirty="0">
                  <a:solidFill>
                    <a:prstClr val="white"/>
                  </a:solidFill>
                  <a:latin typeface="Trebuchet MS" pitchFamily="-28" charset="0"/>
                  <a:ea typeface="Trebuchet MS" pitchFamily="-28" charset="0"/>
                  <a:cs typeface="Trebuchet MS" pitchFamily="-28" charset="0"/>
                </a:rPr>
                <a:t>assessment district</a:t>
              </a:r>
            </a:p>
          </p:txBody>
        </p:sp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4488" y="3962400"/>
              <a:ext cx="67151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2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300" dirty="0">
                <a:solidFill>
                  <a:srgbClr val="000000"/>
                </a:solidFill>
                <a:latin typeface="Futura Book"/>
              </a:rPr>
              <a:t>ELIGIBLE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276872"/>
            <a:ext cx="8506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Wingdings" charset="2"/>
              <a:buChar char="Ø"/>
            </a:pPr>
            <a:r>
              <a:rPr lang="en-US" sz="3200" b="1" spc="300" dirty="0">
                <a:solidFill>
                  <a:srgbClr val="000000"/>
                </a:solidFill>
                <a:latin typeface="Futura Book"/>
              </a:rPr>
              <a:t>OFFICE/RETAIL</a:t>
            </a:r>
            <a:endParaRPr lang="en-US" sz="2400" b="1" dirty="0">
              <a:solidFill>
                <a:srgbClr val="000000"/>
              </a:solidFill>
              <a:latin typeface="Futura Book"/>
            </a:endParaRPr>
          </a:p>
          <a:p>
            <a:pPr marL="457200" indent="-457200" fontAlgn="base">
              <a:buFont typeface="Wingdings" charset="2"/>
              <a:buChar char="Ø"/>
            </a:pPr>
            <a:endParaRPr lang="en-US" sz="2000" b="1" spc="600" dirty="0">
              <a:solidFill>
                <a:srgbClr val="000000"/>
              </a:solidFill>
              <a:latin typeface="Futura Book"/>
            </a:endParaRPr>
          </a:p>
          <a:p>
            <a:pPr marL="457200" indent="-457200" fontAlgn="base">
              <a:buFont typeface="Wingdings" charset="2"/>
              <a:buChar char="Ø"/>
            </a:pPr>
            <a:r>
              <a:rPr lang="en-US" sz="3200" b="1" spc="300" dirty="0">
                <a:solidFill>
                  <a:srgbClr val="000000"/>
                </a:solidFill>
                <a:latin typeface="Futura Book"/>
              </a:rPr>
              <a:t>INDUSTRIAL</a:t>
            </a:r>
          </a:p>
          <a:p>
            <a:pPr marL="457200" indent="-457200" fontAlgn="base">
              <a:buFont typeface="Wingdings" charset="2"/>
              <a:buChar char="Ø"/>
            </a:pPr>
            <a:endParaRPr lang="en-US" sz="2000" b="1" spc="600" dirty="0">
              <a:solidFill>
                <a:srgbClr val="000000"/>
              </a:solidFill>
              <a:latin typeface="Futura Book"/>
            </a:endParaRPr>
          </a:p>
          <a:p>
            <a:pPr marL="457200" indent="-457200" fontAlgn="base">
              <a:buFont typeface="Wingdings" charset="2"/>
              <a:buChar char="Ø"/>
            </a:pPr>
            <a:r>
              <a:rPr lang="en-US" sz="3200" b="1" spc="300" dirty="0">
                <a:solidFill>
                  <a:srgbClr val="000000"/>
                </a:solidFill>
                <a:latin typeface="Futura Book"/>
              </a:rPr>
              <a:t>MULTIFAMILY (5+ UNITS)</a:t>
            </a:r>
          </a:p>
          <a:p>
            <a:pPr fontAlgn="base"/>
            <a:endParaRPr lang="en-US" sz="2000" b="1" spc="300" dirty="0">
              <a:solidFill>
                <a:srgbClr val="000000"/>
              </a:solidFill>
              <a:latin typeface="Futura Book"/>
            </a:endParaRPr>
          </a:p>
          <a:p>
            <a:pPr marL="457200" indent="-457200" fontAlgn="base">
              <a:buFont typeface="Wingdings" charset="2"/>
              <a:buChar char="Ø"/>
            </a:pPr>
            <a:r>
              <a:rPr lang="en-US" sz="3200" b="1" spc="300" dirty="0">
                <a:solidFill>
                  <a:srgbClr val="000000"/>
                </a:solidFill>
                <a:latin typeface="Futura Book"/>
              </a:rPr>
              <a:t>NONPROFITS</a:t>
            </a:r>
          </a:p>
          <a:p>
            <a:pPr marL="457200" indent="-457200" fontAlgn="base">
              <a:buFont typeface="Wingdings" charset="2"/>
              <a:buChar char="Ø"/>
            </a:pPr>
            <a:endParaRPr lang="en-US" sz="3200" b="1" spc="300" dirty="0">
              <a:solidFill>
                <a:srgbClr val="000000"/>
              </a:solidFill>
              <a:latin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166017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76672"/>
            <a:ext cx="7275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300" dirty="0">
                <a:solidFill>
                  <a:srgbClr val="000000"/>
                </a:solidFill>
                <a:latin typeface="Futura Book"/>
              </a:rPr>
              <a:t>NOT </a:t>
            </a:r>
            <a:r>
              <a:rPr lang="en-US" sz="6000" b="1" spc="300" dirty="0">
                <a:solidFill>
                  <a:srgbClr val="000000"/>
                </a:solidFill>
                <a:latin typeface="Futura Book"/>
              </a:rPr>
              <a:t>ELIGIBLE</a:t>
            </a:r>
            <a:endParaRPr lang="en-US" sz="5400" b="1" spc="300" dirty="0">
              <a:solidFill>
                <a:srgbClr val="000000"/>
              </a:solidFill>
              <a:latin typeface="Futura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85060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 spc="300" dirty="0">
                <a:solidFill>
                  <a:srgbClr val="000000"/>
                </a:solidFill>
                <a:latin typeface="Futura Book"/>
              </a:rPr>
              <a:t>NEW CONSTRUCTION</a:t>
            </a:r>
          </a:p>
          <a:p>
            <a:pPr lvl="2" indent="-457200" fontAlgn="base">
              <a:buFont typeface="Arial" panose="020B0604020202020204" pitchFamily="34" charset="0"/>
              <a:buChar char="•"/>
            </a:pPr>
            <a:r>
              <a:rPr lang="en-US" sz="2400" b="1" spc="600" dirty="0">
                <a:solidFill>
                  <a:srgbClr val="000000"/>
                </a:solidFill>
                <a:latin typeface="Futura Book"/>
              </a:rPr>
              <a:t>i.e. </a:t>
            </a:r>
            <a:r>
              <a:rPr lang="en-US" sz="2800" b="1" dirty="0">
                <a:solidFill>
                  <a:srgbClr val="000000"/>
                </a:solidFill>
                <a:latin typeface="Futura Book"/>
              </a:rPr>
              <a:t>Greenfield</a:t>
            </a:r>
          </a:p>
          <a:p>
            <a:pPr marL="457200" lvl="2" fontAlgn="base"/>
            <a:endParaRPr lang="en-US" sz="2800" b="1" dirty="0">
              <a:solidFill>
                <a:srgbClr val="000000"/>
              </a:solidFill>
              <a:latin typeface="Futura Book"/>
            </a:endParaRPr>
          </a:p>
          <a:p>
            <a:pPr fontAlgn="base"/>
            <a:r>
              <a:rPr lang="en-US" sz="3600" b="1" spc="300" dirty="0">
                <a:solidFill>
                  <a:srgbClr val="000000"/>
                </a:solidFill>
                <a:latin typeface="Futura Book"/>
              </a:rPr>
              <a:t>GOVERNMENT PROPERTY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Futura Book"/>
              </a:rPr>
              <a:t>Includes school districts, water authorities, etc.</a:t>
            </a:r>
            <a:endParaRPr lang="en-US" sz="2400" b="1" spc="600" dirty="0">
              <a:solidFill>
                <a:srgbClr val="000000"/>
              </a:solidFill>
              <a:latin typeface="Futura Book"/>
            </a:endParaRPr>
          </a:p>
          <a:p>
            <a:pPr lvl="2" indent="-457200" fontAlgn="base">
              <a:buFont typeface="Arial" panose="020B0604020202020204" pitchFamily="34" charset="0"/>
              <a:buChar char="•"/>
            </a:pPr>
            <a:endParaRPr lang="en-US" sz="2400" b="1" spc="600" dirty="0">
              <a:solidFill>
                <a:srgbClr val="000000"/>
              </a:solidFill>
              <a:latin typeface="Futura Book"/>
            </a:endParaRPr>
          </a:p>
          <a:p>
            <a:pPr fontAlgn="base"/>
            <a:r>
              <a:rPr lang="en-US" sz="3600" b="1" spc="300" dirty="0">
                <a:solidFill>
                  <a:srgbClr val="000000"/>
                </a:solidFill>
                <a:latin typeface="Futura Book"/>
              </a:rPr>
              <a:t>SINGLE FAMILY RESIDENTIAL</a:t>
            </a:r>
          </a:p>
        </p:txBody>
      </p:sp>
    </p:spTree>
    <p:extLst>
      <p:ext uri="{BB962C8B-B14F-4D97-AF65-F5344CB8AC3E}">
        <p14:creationId xmlns:p14="http://schemas.microsoft.com/office/powerpoint/2010/main" val="130682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6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300" dirty="0">
                <a:solidFill>
                  <a:srgbClr val="000000"/>
                </a:solidFill>
                <a:latin typeface="Futura Book"/>
              </a:rPr>
              <a:t>ELIGIBLE MEASURES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2060848"/>
            <a:ext cx="9144000" cy="3816424"/>
          </a:xfrm>
          <a:prstGeom prst="rect">
            <a:avLst/>
          </a:prstGeom>
        </p:spPr>
        <p:txBody>
          <a:bodyPr vert="horz" lIns="0" tIns="45720" rIns="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5B9BD5"/>
              </a:buClr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Energy Efficiency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HVAC modification or replacement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Automated control systems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LED Lighting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Insulation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Windows and doors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Caulking, weather-stripping or air sealing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FUTURA BOOK"/>
            </a:endParaRPr>
          </a:p>
          <a:p>
            <a:pPr marL="0" indent="0" fontAlgn="base">
              <a:buClr>
                <a:srgbClr val="5B9BD5"/>
              </a:buClr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Water Efficiency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Water Fixtures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FUTURA BOOK"/>
            </a:endParaRP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Reclaimed Water Systems</a:t>
            </a:r>
          </a:p>
          <a:p>
            <a:pPr fontAlgn="base"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Rainwater collection</a:t>
            </a:r>
          </a:p>
          <a:p>
            <a:pPr marL="0" indent="0" fontAlgn="base">
              <a:buClr>
                <a:srgbClr val="5B9BD5"/>
              </a:buClr>
              <a:buFont typeface="Calibri" panose="020F0502020204030204" pitchFamily="34" charset="0"/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FUTURA BOOK"/>
            </a:endParaRPr>
          </a:p>
          <a:p>
            <a:pPr marL="0" indent="0" fontAlgn="base">
              <a:buClr>
                <a:srgbClr val="5B9BD5"/>
              </a:buClr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On-Site Generation</a:t>
            </a:r>
          </a:p>
          <a:p>
            <a:pPr fontAlgn="base">
              <a:buClr>
                <a:srgbClr val="5B9BD5"/>
              </a:buClr>
              <a:buFont typeface="Wingdings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Solar panels</a:t>
            </a:r>
          </a:p>
          <a:p>
            <a:pPr fontAlgn="base">
              <a:buClr>
                <a:srgbClr val="5B9BD5"/>
              </a:buClr>
              <a:buFont typeface="Wingdings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UTURA BOOK"/>
              </a:rPr>
              <a:t>CHP</a:t>
            </a:r>
          </a:p>
          <a:p>
            <a:pPr marL="0" indent="0" fontAlgn="base">
              <a:buClr>
                <a:srgbClr val="5B9BD5"/>
              </a:buClr>
              <a:buFont typeface="Calibri" panose="020F0502020204030204" pitchFamily="34" charset="0"/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5303184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BOO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399</Words>
  <Application>Microsoft Office PowerPoint</Application>
  <PresentationFormat>On-screen Show (4:3)</PresentationFormat>
  <Paragraphs>164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23</vt:i4>
      </vt:variant>
    </vt:vector>
  </HeadingPairs>
  <TitlesOfParts>
    <vt:vector size="54" baseType="lpstr">
      <vt:lpstr>ＭＳ Ｐゴシック</vt:lpstr>
      <vt:lpstr>Arial</vt:lpstr>
      <vt:lpstr>Calibri</vt:lpstr>
      <vt:lpstr>Calibri Light</vt:lpstr>
      <vt:lpstr>Century Gothic</vt:lpstr>
      <vt:lpstr>FUTURA BOOK</vt:lpstr>
      <vt:lpstr>FUTURA BOOK</vt:lpstr>
      <vt:lpstr>MS Mincho</vt:lpstr>
      <vt:lpstr>Times New Roman</vt:lpstr>
      <vt:lpstr>Trebuchet MS</vt:lpstr>
      <vt:lpstr>Wingdings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17_Custom Design</vt:lpstr>
      <vt:lpstr>16_Custom Design</vt:lpstr>
      <vt:lpstr>18_Custom Design</vt:lpstr>
      <vt:lpstr>19_Custom Design</vt:lpstr>
      <vt:lpstr>PowerPoint Presentation</vt:lpstr>
      <vt:lpstr>PowerPoint Presentation</vt:lpstr>
      <vt:lpstr>LOWER Utility Costs</vt:lpstr>
      <vt:lpstr>PowerPoint Presentation</vt:lpstr>
      <vt:lpstr>PowerPoint Presentation</vt:lpstr>
      <vt:lpstr>How PACE Works</vt:lpstr>
      <vt:lpstr>PowerPoint Presentation</vt:lpstr>
      <vt:lpstr>PowerPoint Presentation</vt:lpstr>
      <vt:lpstr>PowerPoint Presentation</vt:lpstr>
      <vt:lpstr>REPAYMENT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Blackburn</dc:creator>
  <cp:lastModifiedBy>Michael Wilt</cp:lastModifiedBy>
  <cp:revision>27</cp:revision>
  <dcterms:modified xsi:type="dcterms:W3CDTF">2018-07-03T19:48:42Z</dcterms:modified>
</cp:coreProperties>
</file>