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79" r:id="rId6"/>
    <p:sldId id="278" r:id="rId7"/>
    <p:sldId id="280" r:id="rId8"/>
    <p:sldId id="281" r:id="rId9"/>
    <p:sldId id="262" r:id="rId10"/>
    <p:sldId id="263"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90"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D8DC-6CC9-4BAB-B89F-268BCC2594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25010-3BFE-48B1-9508-6A1B16C79E5E}">
      <dgm:prSet custT="1"/>
      <dgm:spPr>
        <a:xfrm rot="10800000">
          <a:off x="1052408" y="2194043"/>
          <a:ext cx="7191582" cy="656336"/>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smtClean="0">
              <a:solidFill>
                <a:sysClr val="window" lastClr="FFFFFF"/>
              </a:solidFill>
              <a:latin typeface="Cambria" panose="02040503050406030204" pitchFamily="18" charset="0"/>
              <a:ea typeface="+mn-ea"/>
              <a:cs typeface="+mn-cs"/>
            </a:rPr>
            <a:t>Borrower can purchase anywhere in Texas.</a:t>
          </a:r>
          <a:endParaRPr lang="en-US" sz="2400" b="1" dirty="0">
            <a:solidFill>
              <a:sysClr val="window" lastClr="FFFFFF"/>
            </a:solidFill>
            <a:latin typeface="Cambria" panose="02040503050406030204" pitchFamily="18" charset="0"/>
            <a:ea typeface="+mn-ea"/>
            <a:cs typeface="+mn-cs"/>
          </a:endParaRPr>
        </a:p>
      </dgm:t>
    </dgm:pt>
    <dgm:pt modelId="{A3546492-E190-4024-BBFD-5CD169BCFABA}" type="parTrans" cxnId="{CCDABBED-BB32-4A52-B55D-3F58937D2BCA}">
      <dgm:prSet/>
      <dgm:spPr/>
      <dgm:t>
        <a:bodyPr/>
        <a:lstStyle/>
        <a:p>
          <a:endParaRPr lang="en-US"/>
        </a:p>
      </dgm:t>
    </dgm:pt>
    <dgm:pt modelId="{7DCF3ACF-E06D-460E-A246-970FFBD7CB02}" type="sibTrans" cxnId="{CCDABBED-BB32-4A52-B55D-3F58937D2BCA}">
      <dgm:prSet/>
      <dgm:spPr/>
      <dgm:t>
        <a:bodyPr/>
        <a:lstStyle/>
        <a:p>
          <a:endParaRPr lang="en-US"/>
        </a:p>
      </dgm:t>
    </dgm:pt>
    <dgm:pt modelId="{0B7A9FEF-0A53-4F3A-989E-6FE774EBE116}">
      <dgm:prSet custT="1"/>
      <dgm:spPr>
        <a:xfrm rot="10800000">
          <a:off x="1052408" y="2915291"/>
          <a:ext cx="7191582" cy="685112"/>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i="1" u="sng" dirty="0" smtClean="0">
              <a:solidFill>
                <a:sysClr val="window" lastClr="FFFFFF"/>
              </a:solidFill>
              <a:latin typeface="Cambria" panose="02040503050406030204" pitchFamily="18" charset="0"/>
              <a:ea typeface="+mn-ea"/>
              <a:cs typeface="+mn-cs"/>
            </a:rPr>
            <a:t>FREE</a:t>
          </a:r>
          <a:r>
            <a:rPr lang="en-US" sz="2400" b="1" dirty="0" smtClean="0">
              <a:solidFill>
                <a:sysClr val="window" lastClr="FFFFFF"/>
              </a:solidFill>
              <a:latin typeface="Cambria" panose="02040503050406030204" pitchFamily="18" charset="0"/>
              <a:ea typeface="+mn-ea"/>
              <a:cs typeface="+mn-cs"/>
            </a:rPr>
            <a:t> MCC for Texas Heroes using DPA</a:t>
          </a:r>
          <a:endParaRPr lang="en-US" sz="2400" b="1" dirty="0">
            <a:solidFill>
              <a:sysClr val="window" lastClr="FFFFFF"/>
            </a:solidFill>
            <a:latin typeface="Calibri"/>
            <a:ea typeface="+mn-ea"/>
            <a:cs typeface="+mn-cs"/>
          </a:endParaRPr>
        </a:p>
      </dgm:t>
    </dgm:pt>
    <dgm:pt modelId="{DA8A767D-B18C-4412-990C-3CEE17018043}" type="parTrans" cxnId="{673CFEBF-1AFF-4CDB-81A5-A55976F0B0E6}">
      <dgm:prSet/>
      <dgm:spPr/>
      <dgm:t>
        <a:bodyPr/>
        <a:lstStyle/>
        <a:p>
          <a:endParaRPr lang="en-US"/>
        </a:p>
      </dgm:t>
    </dgm:pt>
    <dgm:pt modelId="{86296171-5FDC-4284-8792-3AF930A24F0E}" type="sibTrans" cxnId="{673CFEBF-1AFF-4CDB-81A5-A55976F0B0E6}">
      <dgm:prSet/>
      <dgm:spPr/>
      <dgm:t>
        <a:bodyPr/>
        <a:lstStyle/>
        <a:p>
          <a:endParaRPr lang="en-US"/>
        </a:p>
      </dgm:t>
    </dgm:pt>
    <dgm:pt modelId="{D93C7A52-5201-434A-BF4E-48032723784E}">
      <dgm:prSet custT="1"/>
      <dgm:spPr>
        <a:xfrm rot="10800000">
          <a:off x="1052408" y="3665315"/>
          <a:ext cx="7191582" cy="6481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smtClean="0">
              <a:solidFill>
                <a:sysClr val="window" lastClr="FFFFFF"/>
              </a:solidFill>
              <a:latin typeface="Cambria" panose="02040503050406030204" pitchFamily="18" charset="0"/>
              <a:ea typeface="+mn-ea"/>
              <a:cs typeface="+mn-cs"/>
            </a:rPr>
            <a:t>Turnaround times are fast!</a:t>
          </a:r>
          <a:endParaRPr lang="en-US" sz="2400" b="1" dirty="0">
            <a:solidFill>
              <a:sysClr val="window" lastClr="FFFFFF"/>
            </a:solidFill>
            <a:latin typeface="Cambria" panose="02040503050406030204" pitchFamily="18" charset="0"/>
            <a:ea typeface="+mn-ea"/>
            <a:cs typeface="+mn-cs"/>
          </a:endParaRPr>
        </a:p>
      </dgm:t>
    </dgm:pt>
    <dgm:pt modelId="{46E5A637-F70F-4D22-9188-042BA9F1AF1A}" type="parTrans" cxnId="{CD3590B1-F63C-469D-9B49-66975C4BA68F}">
      <dgm:prSet/>
      <dgm:spPr/>
      <dgm:t>
        <a:bodyPr/>
        <a:lstStyle/>
        <a:p>
          <a:endParaRPr lang="en-US"/>
        </a:p>
      </dgm:t>
    </dgm:pt>
    <dgm:pt modelId="{9E435E6C-AA76-40E5-8E29-32950E53AC58}" type="sibTrans" cxnId="{CD3590B1-F63C-469D-9B49-66975C4BA68F}">
      <dgm:prSet/>
      <dgm:spPr/>
      <dgm:t>
        <a:bodyPr/>
        <a:lstStyle/>
        <a:p>
          <a:endParaRPr lang="en-US"/>
        </a:p>
      </dgm:t>
    </dgm:pt>
    <dgm:pt modelId="{A630CF27-F787-4356-A21E-0398E8AB294C}">
      <dgm:prSet custT="1"/>
      <dgm:spPr>
        <a:xfrm rot="10800000">
          <a:off x="1052408" y="149"/>
          <a:ext cx="7191582" cy="685307"/>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smtClean="0">
              <a:solidFill>
                <a:sysClr val="window" lastClr="FFFFFF"/>
              </a:solidFill>
              <a:latin typeface="Cambria" panose="02040503050406030204" pitchFamily="18" charset="0"/>
              <a:ea typeface="+mn-ea"/>
              <a:cs typeface="+mn-cs"/>
            </a:rPr>
            <a:t>No need to be a first-time buyer to use TSAHC DPA</a:t>
          </a:r>
          <a:endParaRPr lang="en-US" sz="2400" b="1" dirty="0">
            <a:solidFill>
              <a:sysClr val="window" lastClr="FFFFFF"/>
            </a:solidFill>
            <a:latin typeface="Cambria" panose="02040503050406030204" pitchFamily="18" charset="0"/>
            <a:ea typeface="+mn-ea"/>
            <a:cs typeface="+mn-cs"/>
          </a:endParaRPr>
        </a:p>
      </dgm:t>
    </dgm:pt>
    <dgm:pt modelId="{5FF2EB77-6E37-4B2D-8F53-0DEADF9A0871}" type="parTrans" cxnId="{24128429-8F7D-4203-AFA6-B4FDC2F03574}">
      <dgm:prSet/>
      <dgm:spPr/>
      <dgm:t>
        <a:bodyPr/>
        <a:lstStyle/>
        <a:p>
          <a:endParaRPr lang="en-US"/>
        </a:p>
      </dgm:t>
    </dgm:pt>
    <dgm:pt modelId="{E8E2E3D1-2EFD-42B7-B2F8-7F40D5C1290E}" type="sibTrans" cxnId="{24128429-8F7D-4203-AFA6-B4FDC2F03574}">
      <dgm:prSet/>
      <dgm:spPr/>
      <dgm:t>
        <a:bodyPr/>
        <a:lstStyle/>
        <a:p>
          <a:endParaRPr lang="en-US"/>
        </a:p>
      </dgm:t>
    </dgm:pt>
    <dgm:pt modelId="{3A32A3D3-578E-43C9-BB60-5CF3CB0B2CBF}">
      <dgm:prSet custT="1"/>
      <dgm:spPr>
        <a:xfrm rot="10800000">
          <a:off x="1052408" y="750368"/>
          <a:ext cx="7191582" cy="648308"/>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smtClean="0">
              <a:solidFill>
                <a:sysClr val="window" lastClr="FFFFFF"/>
              </a:solidFill>
              <a:latin typeface="Cambria" panose="02040503050406030204" pitchFamily="18" charset="0"/>
              <a:ea typeface="+mn-ea"/>
              <a:cs typeface="+mn-cs"/>
            </a:rPr>
            <a:t>2 DPA Options: TRUE GRANT </a:t>
          </a:r>
          <a:r>
            <a:rPr lang="en-US" sz="2000" b="1" u="sng" dirty="0" smtClean="0">
              <a:solidFill>
                <a:sysClr val="window" lastClr="FFFFFF"/>
              </a:solidFill>
              <a:latin typeface="Cambria" panose="02040503050406030204" pitchFamily="18" charset="0"/>
              <a:ea typeface="+mn-ea"/>
              <a:cs typeface="+mn-cs"/>
            </a:rPr>
            <a:t>or</a:t>
          </a:r>
          <a:r>
            <a:rPr lang="en-US" sz="2400" b="1" u="none" dirty="0" smtClean="0">
              <a:solidFill>
                <a:sysClr val="window" lastClr="FFFFFF"/>
              </a:solidFill>
              <a:latin typeface="Cambria" panose="02040503050406030204" pitchFamily="18" charset="0"/>
              <a:ea typeface="+mn-ea"/>
              <a:cs typeface="+mn-cs"/>
            </a:rPr>
            <a:t> Low Interest Repayable</a:t>
          </a:r>
          <a:endParaRPr lang="en-US" sz="2400" b="1" dirty="0">
            <a:solidFill>
              <a:sysClr val="window" lastClr="FFFFFF"/>
            </a:solidFill>
            <a:latin typeface="Cambria" panose="02040503050406030204" pitchFamily="18" charset="0"/>
            <a:ea typeface="+mn-ea"/>
            <a:cs typeface="+mn-cs"/>
          </a:endParaRPr>
        </a:p>
      </dgm:t>
    </dgm:pt>
    <dgm:pt modelId="{B5F9AB2E-4355-4CC3-A917-4883F82A97FE}" type="parTrans" cxnId="{52E4A848-8846-4897-8506-3D0C2CE96948}">
      <dgm:prSet/>
      <dgm:spPr/>
      <dgm:t>
        <a:bodyPr/>
        <a:lstStyle/>
        <a:p>
          <a:endParaRPr lang="en-US"/>
        </a:p>
      </dgm:t>
    </dgm:pt>
    <dgm:pt modelId="{3EEB40BE-4D32-45E8-A98B-EA92CB610E8B}" type="sibTrans" cxnId="{52E4A848-8846-4897-8506-3D0C2CE96948}">
      <dgm:prSet/>
      <dgm:spPr/>
      <dgm:t>
        <a:bodyPr/>
        <a:lstStyle/>
        <a:p>
          <a:endParaRPr lang="en-US"/>
        </a:p>
      </dgm:t>
    </dgm:pt>
    <dgm:pt modelId="{2B0EE336-3353-4A86-8BCB-BCBD6AFC0ECA}">
      <dgm:prSet custT="1"/>
      <dgm:spPr>
        <a:xfrm rot="10800000">
          <a:off x="1053119" y="1463588"/>
          <a:ext cx="7190160" cy="665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smtClean="0">
              <a:solidFill>
                <a:sysClr val="window" lastClr="FFFFFF"/>
              </a:solidFill>
              <a:latin typeface="Cambria" panose="02040503050406030204" pitchFamily="18" charset="0"/>
              <a:ea typeface="+mn-ea"/>
              <a:cs typeface="+mn-cs"/>
            </a:rPr>
            <a:t>Not required to stay in the home any number of years</a:t>
          </a:r>
          <a:endParaRPr lang="en-US" sz="2400" dirty="0">
            <a:solidFill>
              <a:sysClr val="window" lastClr="FFFFFF"/>
            </a:solidFill>
            <a:latin typeface="Cambria" panose="02040503050406030204" pitchFamily="18" charset="0"/>
            <a:ea typeface="+mn-ea"/>
            <a:cs typeface="+mn-cs"/>
          </a:endParaRPr>
        </a:p>
      </dgm:t>
    </dgm:pt>
    <dgm:pt modelId="{45EB92E3-9D69-406F-B6EF-EBBCFA6FA27D}" type="parTrans" cxnId="{A8EE71CD-B36A-40A2-80DB-D1A5D1B2372B}">
      <dgm:prSet/>
      <dgm:spPr/>
      <dgm:t>
        <a:bodyPr/>
        <a:lstStyle/>
        <a:p>
          <a:endParaRPr lang="en-US"/>
        </a:p>
      </dgm:t>
    </dgm:pt>
    <dgm:pt modelId="{2F6F4784-D4E1-4C7E-A964-1225073110D7}" type="sibTrans" cxnId="{A8EE71CD-B36A-40A2-80DB-D1A5D1B2372B}">
      <dgm:prSet/>
      <dgm:spPr/>
      <dgm:t>
        <a:bodyPr/>
        <a:lstStyle/>
        <a:p>
          <a:endParaRPr lang="en-US"/>
        </a:p>
      </dgm:t>
    </dgm:pt>
    <dgm:pt modelId="{429534E8-1635-4AB8-BA91-E3B9005BBD36}" type="pres">
      <dgm:prSet presAssocID="{6844D8DC-6CC9-4BAB-B89F-268BCC2594E1}" presName="linearFlow" presStyleCnt="0">
        <dgm:presLayoutVars>
          <dgm:dir/>
          <dgm:resizeHandles val="exact"/>
        </dgm:presLayoutVars>
      </dgm:prSet>
      <dgm:spPr/>
      <dgm:t>
        <a:bodyPr/>
        <a:lstStyle/>
        <a:p>
          <a:endParaRPr lang="en-US"/>
        </a:p>
      </dgm:t>
    </dgm:pt>
    <dgm:pt modelId="{0125F5FA-420F-4997-98A8-5BB3533F2E8E}" type="pres">
      <dgm:prSet presAssocID="{A630CF27-F787-4356-A21E-0398E8AB294C}" presName="composite" presStyleCnt="0"/>
      <dgm:spPr/>
    </dgm:pt>
    <dgm:pt modelId="{C703A222-A277-45D5-B856-31CA782EFE5C}" type="pres">
      <dgm:prSet presAssocID="{A630CF27-F787-4356-A21E-0398E8AB294C}" presName="imgShp" presStyleLbl="fgImgPlace1" presStyleIdx="0" presStyleCnt="6"/>
      <dgm:spPr>
        <a:xfrm>
          <a:off x="1448420" y="234077"/>
          <a:ext cx="217453" cy="2174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32DEEC9A-D7EA-4952-A17F-BB96281A67EC}" type="pres">
      <dgm:prSet presAssocID="{A630CF27-F787-4356-A21E-0398E8AB294C}" presName="txShp" presStyleLbl="node1" presStyleIdx="0" presStyleCnt="6" custScaleX="116329" custScaleY="315152">
        <dgm:presLayoutVars>
          <dgm:bulletEnabled val="1"/>
        </dgm:presLayoutVars>
      </dgm:prSet>
      <dgm:spPr>
        <a:prstGeom prst="homePlate">
          <a:avLst/>
        </a:prstGeom>
      </dgm:spPr>
      <dgm:t>
        <a:bodyPr/>
        <a:lstStyle/>
        <a:p>
          <a:endParaRPr lang="en-US"/>
        </a:p>
      </dgm:t>
    </dgm:pt>
    <dgm:pt modelId="{0CB2A300-6E0E-4D94-8BB1-DDE7F8F5BAC9}" type="pres">
      <dgm:prSet presAssocID="{E8E2E3D1-2EFD-42B7-B2F8-7F40D5C1290E}" presName="spacing" presStyleCnt="0"/>
      <dgm:spPr/>
    </dgm:pt>
    <dgm:pt modelId="{7876392E-3EF4-4B54-BB3C-B712026B7EF5}" type="pres">
      <dgm:prSet presAssocID="{3A32A3D3-578E-43C9-BB60-5CF3CB0B2CBF}" presName="composite" presStyleCnt="0"/>
      <dgm:spPr/>
    </dgm:pt>
    <dgm:pt modelId="{C89C1EB2-BA2D-45AA-81E2-01929CEE48B6}" type="pres">
      <dgm:prSet presAssocID="{3A32A3D3-578E-43C9-BB60-5CF3CB0B2CBF}" presName="imgShp" presStyleLbl="fgImgPlace1" presStyleIdx="1" presStyleCnt="6"/>
      <dgm:spPr>
        <a:xfrm>
          <a:off x="1448420" y="965796"/>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DD0A921-8BBA-44D7-8383-4B4C5FBA24DA}" type="pres">
      <dgm:prSet presAssocID="{3A32A3D3-578E-43C9-BB60-5CF3CB0B2CBF}" presName="txShp" presStyleLbl="node1" presStyleIdx="1" presStyleCnt="6" custScaleX="116329" custScaleY="298137">
        <dgm:presLayoutVars>
          <dgm:bulletEnabled val="1"/>
        </dgm:presLayoutVars>
      </dgm:prSet>
      <dgm:spPr>
        <a:prstGeom prst="homePlate">
          <a:avLst/>
        </a:prstGeom>
      </dgm:spPr>
      <dgm:t>
        <a:bodyPr/>
        <a:lstStyle/>
        <a:p>
          <a:endParaRPr lang="en-US"/>
        </a:p>
      </dgm:t>
    </dgm:pt>
    <dgm:pt modelId="{3C73EACE-54A9-4D24-B409-8CED6D6C1510}" type="pres">
      <dgm:prSet presAssocID="{3EEB40BE-4D32-45E8-A98B-EA92CB610E8B}" presName="spacing" presStyleCnt="0"/>
      <dgm:spPr/>
    </dgm:pt>
    <dgm:pt modelId="{36788C4A-0F28-4B51-BFD9-2B12419BB6CC}" type="pres">
      <dgm:prSet presAssocID="{2B0EE336-3353-4A86-8BCB-BCBD6AFC0ECA}" presName="composite" presStyleCnt="0"/>
      <dgm:spPr/>
    </dgm:pt>
    <dgm:pt modelId="{A4D4F247-FDFE-4D26-9DC1-EFBFDC7D2A8F}" type="pres">
      <dgm:prSet presAssocID="{2B0EE336-3353-4A86-8BCB-BCBD6AFC0ECA}" presName="imgShp" presStyleLbl="fgImgPlace1" presStyleIdx="2" presStyleCnt="6"/>
      <dgm:spPr>
        <a:xfrm>
          <a:off x="1448420" y="1687633"/>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FEF8BB6F-B814-48DD-9F89-B936201D9D08}" type="pres">
      <dgm:prSet presAssocID="{2B0EE336-3353-4A86-8BCB-BCBD6AFC0ECA}" presName="txShp" presStyleLbl="node1" presStyleIdx="2" presStyleCnt="6" custScaleX="116306" custScaleY="306063">
        <dgm:presLayoutVars>
          <dgm:bulletEnabled val="1"/>
        </dgm:presLayoutVars>
      </dgm:prSet>
      <dgm:spPr>
        <a:prstGeom prst="homePlate">
          <a:avLst/>
        </a:prstGeom>
      </dgm:spPr>
      <dgm:t>
        <a:bodyPr/>
        <a:lstStyle/>
        <a:p>
          <a:endParaRPr lang="en-US"/>
        </a:p>
      </dgm:t>
    </dgm:pt>
    <dgm:pt modelId="{450F9250-46DA-4343-879B-8206D490D2F4}" type="pres">
      <dgm:prSet presAssocID="{2F6F4784-D4E1-4C7E-A964-1225073110D7}" presName="spacing" presStyleCnt="0"/>
      <dgm:spPr/>
    </dgm:pt>
    <dgm:pt modelId="{02F1E3BC-37DD-4BFF-8F1A-08D1DA5E73F6}" type="pres">
      <dgm:prSet presAssocID="{59525010-3BFE-48B1-9508-6A1B16C79E5E}" presName="composite" presStyleCnt="0"/>
      <dgm:spPr/>
    </dgm:pt>
    <dgm:pt modelId="{B04759EC-FDCD-4B1E-97DC-91C7CF2EF1BC}" type="pres">
      <dgm:prSet presAssocID="{59525010-3BFE-48B1-9508-6A1B16C79E5E}" presName="imgShp" presStyleLbl="fgImgPlace1" presStyleIdx="3" presStyleCnt="6"/>
      <dgm:spPr>
        <a:xfrm>
          <a:off x="1448420" y="2413485"/>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C2869B87-E560-4DFC-849E-9768B2B93579}" type="pres">
      <dgm:prSet presAssocID="{59525010-3BFE-48B1-9508-6A1B16C79E5E}" presName="txShp" presStyleLbl="node1" presStyleIdx="3" presStyleCnt="6" custScaleX="116329" custScaleY="301829">
        <dgm:presLayoutVars>
          <dgm:bulletEnabled val="1"/>
        </dgm:presLayoutVars>
      </dgm:prSet>
      <dgm:spPr>
        <a:prstGeom prst="homePlate">
          <a:avLst/>
        </a:prstGeom>
      </dgm:spPr>
      <dgm:t>
        <a:bodyPr/>
        <a:lstStyle/>
        <a:p>
          <a:endParaRPr lang="en-US"/>
        </a:p>
      </dgm:t>
    </dgm:pt>
    <dgm:pt modelId="{D51CF720-F4BC-456E-8C93-1576E885A243}" type="pres">
      <dgm:prSet presAssocID="{7DCF3ACF-E06D-460E-A246-970FFBD7CB02}" presName="spacing" presStyleCnt="0"/>
      <dgm:spPr/>
    </dgm:pt>
    <dgm:pt modelId="{51C8FBAD-6C49-42A8-A92A-96D55E3D3BAC}" type="pres">
      <dgm:prSet presAssocID="{0B7A9FEF-0A53-4F3A-989E-6FE774EBE116}" presName="composite" presStyleCnt="0"/>
      <dgm:spPr/>
    </dgm:pt>
    <dgm:pt modelId="{465FC331-F35C-4FCC-8439-ED5D6BD1C715}" type="pres">
      <dgm:prSet presAssocID="{0B7A9FEF-0A53-4F3A-989E-6FE774EBE116}" presName="imgShp" presStyleLbl="fgImgPlace1" presStyleIdx="4" presStyleCnt="6"/>
      <dgm:spPr>
        <a:xfrm>
          <a:off x="1448420" y="3149121"/>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27A75FE1-9400-41E3-890C-FC9EE5DCE567}" type="pres">
      <dgm:prSet presAssocID="{0B7A9FEF-0A53-4F3A-989E-6FE774EBE116}" presName="txShp" presStyleLbl="node1" presStyleIdx="4" presStyleCnt="6" custScaleX="116329" custScaleY="315062">
        <dgm:presLayoutVars>
          <dgm:bulletEnabled val="1"/>
        </dgm:presLayoutVars>
      </dgm:prSet>
      <dgm:spPr>
        <a:prstGeom prst="homePlate">
          <a:avLst/>
        </a:prstGeom>
      </dgm:spPr>
      <dgm:t>
        <a:bodyPr/>
        <a:lstStyle/>
        <a:p>
          <a:endParaRPr lang="en-US"/>
        </a:p>
      </dgm:t>
    </dgm:pt>
    <dgm:pt modelId="{5FCCB6BC-3EC8-441D-9827-F2D22A12CF24}" type="pres">
      <dgm:prSet presAssocID="{86296171-5FDC-4284-8792-3AF930A24F0E}" presName="spacing" presStyleCnt="0"/>
      <dgm:spPr/>
    </dgm:pt>
    <dgm:pt modelId="{BEE8D1AA-4357-4072-BA9D-F5EE5323924B}" type="pres">
      <dgm:prSet presAssocID="{D93C7A52-5201-434A-BF4E-48032723784E}" presName="composite" presStyleCnt="0"/>
      <dgm:spPr/>
    </dgm:pt>
    <dgm:pt modelId="{1345BEBD-202B-47ED-9D88-EB82FE758961}" type="pres">
      <dgm:prSet presAssocID="{D93C7A52-5201-434A-BF4E-48032723784E}" presName="imgShp" presStyleLbl="fgImgPlace1" presStyleIdx="5" presStyleCnt="6" custScaleX="104444" custScaleY="104317"/>
      <dgm:spPr>
        <a:xfrm>
          <a:off x="1443588" y="3875968"/>
          <a:ext cx="227116" cy="2268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CC9F7C7-C877-4F35-934A-5B439FDC08E7}" type="pres">
      <dgm:prSet presAssocID="{D93C7A52-5201-434A-BF4E-48032723784E}" presName="txShp" presStyleLbl="node1" presStyleIdx="5" presStyleCnt="6" custScaleX="116329" custScaleY="298063">
        <dgm:presLayoutVars>
          <dgm:bulletEnabled val="1"/>
        </dgm:presLayoutVars>
      </dgm:prSet>
      <dgm:spPr>
        <a:prstGeom prst="homePlate">
          <a:avLst/>
        </a:prstGeom>
      </dgm:spPr>
      <dgm:t>
        <a:bodyPr/>
        <a:lstStyle/>
        <a:p>
          <a:endParaRPr lang="en-US"/>
        </a:p>
      </dgm:t>
    </dgm:pt>
  </dgm:ptLst>
  <dgm:cxnLst>
    <dgm:cxn modelId="{CD3590B1-F63C-469D-9B49-66975C4BA68F}" srcId="{6844D8DC-6CC9-4BAB-B89F-268BCC2594E1}" destId="{D93C7A52-5201-434A-BF4E-48032723784E}" srcOrd="5" destOrd="0" parTransId="{46E5A637-F70F-4D22-9188-042BA9F1AF1A}" sibTransId="{9E435E6C-AA76-40E5-8E29-32950E53AC58}"/>
    <dgm:cxn modelId="{FAC7B161-8E1E-477D-8D0D-CF1EF8A8527D}" type="presOf" srcId="{3A32A3D3-578E-43C9-BB60-5CF3CB0B2CBF}" destId="{1DD0A921-8BBA-44D7-8383-4B4C5FBA24DA}" srcOrd="0" destOrd="0" presId="urn:microsoft.com/office/officeart/2005/8/layout/vList3"/>
    <dgm:cxn modelId="{4190A228-431F-4672-B6C8-65CAA1064894}" type="presOf" srcId="{D93C7A52-5201-434A-BF4E-48032723784E}" destId="{1CC9F7C7-C877-4F35-934A-5B439FDC08E7}" srcOrd="0" destOrd="0" presId="urn:microsoft.com/office/officeart/2005/8/layout/vList3"/>
    <dgm:cxn modelId="{52E4A848-8846-4897-8506-3D0C2CE96948}" srcId="{6844D8DC-6CC9-4BAB-B89F-268BCC2594E1}" destId="{3A32A3D3-578E-43C9-BB60-5CF3CB0B2CBF}" srcOrd="1" destOrd="0" parTransId="{B5F9AB2E-4355-4CC3-A917-4883F82A97FE}" sibTransId="{3EEB40BE-4D32-45E8-A98B-EA92CB610E8B}"/>
    <dgm:cxn modelId="{4249132E-594F-41E8-89D1-BFBC46D061B6}" type="presOf" srcId="{0B7A9FEF-0A53-4F3A-989E-6FE774EBE116}" destId="{27A75FE1-9400-41E3-890C-FC9EE5DCE567}" srcOrd="0" destOrd="0" presId="urn:microsoft.com/office/officeart/2005/8/layout/vList3"/>
    <dgm:cxn modelId="{673CFEBF-1AFF-4CDB-81A5-A55976F0B0E6}" srcId="{6844D8DC-6CC9-4BAB-B89F-268BCC2594E1}" destId="{0B7A9FEF-0A53-4F3A-989E-6FE774EBE116}" srcOrd="4" destOrd="0" parTransId="{DA8A767D-B18C-4412-990C-3CEE17018043}" sibTransId="{86296171-5FDC-4284-8792-3AF930A24F0E}"/>
    <dgm:cxn modelId="{A8EE71CD-B36A-40A2-80DB-D1A5D1B2372B}" srcId="{6844D8DC-6CC9-4BAB-B89F-268BCC2594E1}" destId="{2B0EE336-3353-4A86-8BCB-BCBD6AFC0ECA}" srcOrd="2" destOrd="0" parTransId="{45EB92E3-9D69-406F-B6EF-EBBCFA6FA27D}" sibTransId="{2F6F4784-D4E1-4C7E-A964-1225073110D7}"/>
    <dgm:cxn modelId="{24128429-8F7D-4203-AFA6-B4FDC2F03574}" srcId="{6844D8DC-6CC9-4BAB-B89F-268BCC2594E1}" destId="{A630CF27-F787-4356-A21E-0398E8AB294C}" srcOrd="0" destOrd="0" parTransId="{5FF2EB77-6E37-4B2D-8F53-0DEADF9A0871}" sibTransId="{E8E2E3D1-2EFD-42B7-B2F8-7F40D5C1290E}"/>
    <dgm:cxn modelId="{DA88A339-9B8A-4354-B4BB-EB2558A28E4D}" type="presOf" srcId="{6844D8DC-6CC9-4BAB-B89F-268BCC2594E1}" destId="{429534E8-1635-4AB8-BA91-E3B9005BBD36}" srcOrd="0" destOrd="0" presId="urn:microsoft.com/office/officeart/2005/8/layout/vList3"/>
    <dgm:cxn modelId="{08FDB8EB-1C03-4049-B30E-BDAE0C192183}" type="presOf" srcId="{2B0EE336-3353-4A86-8BCB-BCBD6AFC0ECA}" destId="{FEF8BB6F-B814-48DD-9F89-B936201D9D08}" srcOrd="0" destOrd="0" presId="urn:microsoft.com/office/officeart/2005/8/layout/vList3"/>
    <dgm:cxn modelId="{FDCF474D-FE18-4756-831B-DDB42D0D4992}" type="presOf" srcId="{A630CF27-F787-4356-A21E-0398E8AB294C}" destId="{32DEEC9A-D7EA-4952-A17F-BB96281A67EC}" srcOrd="0" destOrd="0" presId="urn:microsoft.com/office/officeart/2005/8/layout/vList3"/>
    <dgm:cxn modelId="{CCDABBED-BB32-4A52-B55D-3F58937D2BCA}" srcId="{6844D8DC-6CC9-4BAB-B89F-268BCC2594E1}" destId="{59525010-3BFE-48B1-9508-6A1B16C79E5E}" srcOrd="3" destOrd="0" parTransId="{A3546492-E190-4024-BBFD-5CD169BCFABA}" sibTransId="{7DCF3ACF-E06D-460E-A246-970FFBD7CB02}"/>
    <dgm:cxn modelId="{6B1A2933-97C7-4E39-BBCD-9A0703CBE4A1}" type="presOf" srcId="{59525010-3BFE-48B1-9508-6A1B16C79E5E}" destId="{C2869B87-E560-4DFC-849E-9768B2B93579}" srcOrd="0" destOrd="0" presId="urn:microsoft.com/office/officeart/2005/8/layout/vList3"/>
    <dgm:cxn modelId="{26106E36-001B-4274-9C72-AF26A80D4152}" type="presParOf" srcId="{429534E8-1635-4AB8-BA91-E3B9005BBD36}" destId="{0125F5FA-420F-4997-98A8-5BB3533F2E8E}" srcOrd="0" destOrd="0" presId="urn:microsoft.com/office/officeart/2005/8/layout/vList3"/>
    <dgm:cxn modelId="{1CEA48DE-EEF2-4989-9215-A09FACECF4D3}" type="presParOf" srcId="{0125F5FA-420F-4997-98A8-5BB3533F2E8E}" destId="{C703A222-A277-45D5-B856-31CA782EFE5C}" srcOrd="0" destOrd="0" presId="urn:microsoft.com/office/officeart/2005/8/layout/vList3"/>
    <dgm:cxn modelId="{D86D53FD-5295-42F6-A769-1204E45C52F6}" type="presParOf" srcId="{0125F5FA-420F-4997-98A8-5BB3533F2E8E}" destId="{32DEEC9A-D7EA-4952-A17F-BB96281A67EC}" srcOrd="1" destOrd="0" presId="urn:microsoft.com/office/officeart/2005/8/layout/vList3"/>
    <dgm:cxn modelId="{B0C52289-0438-4F7E-9BAE-B0E9B90D97B7}" type="presParOf" srcId="{429534E8-1635-4AB8-BA91-E3B9005BBD36}" destId="{0CB2A300-6E0E-4D94-8BB1-DDE7F8F5BAC9}" srcOrd="1" destOrd="0" presId="urn:microsoft.com/office/officeart/2005/8/layout/vList3"/>
    <dgm:cxn modelId="{70958F26-6E1C-4BA1-9820-B52037FDBA4B}" type="presParOf" srcId="{429534E8-1635-4AB8-BA91-E3B9005BBD36}" destId="{7876392E-3EF4-4B54-BB3C-B712026B7EF5}" srcOrd="2" destOrd="0" presId="urn:microsoft.com/office/officeart/2005/8/layout/vList3"/>
    <dgm:cxn modelId="{24A64106-BD15-41CD-9968-5B9B42B0FD78}" type="presParOf" srcId="{7876392E-3EF4-4B54-BB3C-B712026B7EF5}" destId="{C89C1EB2-BA2D-45AA-81E2-01929CEE48B6}" srcOrd="0" destOrd="0" presId="urn:microsoft.com/office/officeart/2005/8/layout/vList3"/>
    <dgm:cxn modelId="{D8514E9A-3A52-475C-88B1-5B6AF0C82319}" type="presParOf" srcId="{7876392E-3EF4-4B54-BB3C-B712026B7EF5}" destId="{1DD0A921-8BBA-44D7-8383-4B4C5FBA24DA}" srcOrd="1" destOrd="0" presId="urn:microsoft.com/office/officeart/2005/8/layout/vList3"/>
    <dgm:cxn modelId="{D6582E79-A39A-45C8-9A46-35791643EB0E}" type="presParOf" srcId="{429534E8-1635-4AB8-BA91-E3B9005BBD36}" destId="{3C73EACE-54A9-4D24-B409-8CED6D6C1510}" srcOrd="3" destOrd="0" presId="urn:microsoft.com/office/officeart/2005/8/layout/vList3"/>
    <dgm:cxn modelId="{AEDB6BD6-632A-48EA-9C08-08C7E581698B}" type="presParOf" srcId="{429534E8-1635-4AB8-BA91-E3B9005BBD36}" destId="{36788C4A-0F28-4B51-BFD9-2B12419BB6CC}" srcOrd="4" destOrd="0" presId="urn:microsoft.com/office/officeart/2005/8/layout/vList3"/>
    <dgm:cxn modelId="{97C97CF5-DBCE-43E8-B8A7-D97F38F676A2}" type="presParOf" srcId="{36788C4A-0F28-4B51-BFD9-2B12419BB6CC}" destId="{A4D4F247-FDFE-4D26-9DC1-EFBFDC7D2A8F}" srcOrd="0" destOrd="0" presId="urn:microsoft.com/office/officeart/2005/8/layout/vList3"/>
    <dgm:cxn modelId="{43EA4BDD-792B-49D5-A83D-0B133D3BC719}" type="presParOf" srcId="{36788C4A-0F28-4B51-BFD9-2B12419BB6CC}" destId="{FEF8BB6F-B814-48DD-9F89-B936201D9D08}" srcOrd="1" destOrd="0" presId="urn:microsoft.com/office/officeart/2005/8/layout/vList3"/>
    <dgm:cxn modelId="{05ADCE11-3C56-4B38-81FB-7066F60A412B}" type="presParOf" srcId="{429534E8-1635-4AB8-BA91-E3B9005BBD36}" destId="{450F9250-46DA-4343-879B-8206D490D2F4}" srcOrd="5" destOrd="0" presId="urn:microsoft.com/office/officeart/2005/8/layout/vList3"/>
    <dgm:cxn modelId="{55AEF29F-1E3B-4168-883A-982E8C3B2749}" type="presParOf" srcId="{429534E8-1635-4AB8-BA91-E3B9005BBD36}" destId="{02F1E3BC-37DD-4BFF-8F1A-08D1DA5E73F6}" srcOrd="6" destOrd="0" presId="urn:microsoft.com/office/officeart/2005/8/layout/vList3"/>
    <dgm:cxn modelId="{98894A83-A6C4-495A-8026-C559E21D6171}" type="presParOf" srcId="{02F1E3BC-37DD-4BFF-8F1A-08D1DA5E73F6}" destId="{B04759EC-FDCD-4B1E-97DC-91C7CF2EF1BC}" srcOrd="0" destOrd="0" presId="urn:microsoft.com/office/officeart/2005/8/layout/vList3"/>
    <dgm:cxn modelId="{B7E2C029-2920-45F2-B019-A5C6FC9710EC}" type="presParOf" srcId="{02F1E3BC-37DD-4BFF-8F1A-08D1DA5E73F6}" destId="{C2869B87-E560-4DFC-849E-9768B2B93579}" srcOrd="1" destOrd="0" presId="urn:microsoft.com/office/officeart/2005/8/layout/vList3"/>
    <dgm:cxn modelId="{502A271F-90B6-453E-A8B3-D943430491DA}" type="presParOf" srcId="{429534E8-1635-4AB8-BA91-E3B9005BBD36}" destId="{D51CF720-F4BC-456E-8C93-1576E885A243}" srcOrd="7" destOrd="0" presId="urn:microsoft.com/office/officeart/2005/8/layout/vList3"/>
    <dgm:cxn modelId="{6C5C035D-584E-40B2-9A41-ACDCEBBD1B43}" type="presParOf" srcId="{429534E8-1635-4AB8-BA91-E3B9005BBD36}" destId="{51C8FBAD-6C49-42A8-A92A-96D55E3D3BAC}" srcOrd="8" destOrd="0" presId="urn:microsoft.com/office/officeart/2005/8/layout/vList3"/>
    <dgm:cxn modelId="{BC5458A0-4234-4BDE-A18A-243D1F3CD5F6}" type="presParOf" srcId="{51C8FBAD-6C49-42A8-A92A-96D55E3D3BAC}" destId="{465FC331-F35C-4FCC-8439-ED5D6BD1C715}" srcOrd="0" destOrd="0" presId="urn:microsoft.com/office/officeart/2005/8/layout/vList3"/>
    <dgm:cxn modelId="{0F092B21-5FE3-4340-B551-051CB8C65404}" type="presParOf" srcId="{51C8FBAD-6C49-42A8-A92A-96D55E3D3BAC}" destId="{27A75FE1-9400-41E3-890C-FC9EE5DCE567}" srcOrd="1" destOrd="0" presId="urn:microsoft.com/office/officeart/2005/8/layout/vList3"/>
    <dgm:cxn modelId="{F0261A28-4EAB-41EE-BEFE-358FFAD9E2E7}" type="presParOf" srcId="{429534E8-1635-4AB8-BA91-E3B9005BBD36}" destId="{5FCCB6BC-3EC8-441D-9827-F2D22A12CF24}" srcOrd="9" destOrd="0" presId="urn:microsoft.com/office/officeart/2005/8/layout/vList3"/>
    <dgm:cxn modelId="{6BD9449E-E267-4255-A1F9-414A3AF1CDDB}" type="presParOf" srcId="{429534E8-1635-4AB8-BA91-E3B9005BBD36}" destId="{BEE8D1AA-4357-4072-BA9D-F5EE5323924B}" srcOrd="10" destOrd="0" presId="urn:microsoft.com/office/officeart/2005/8/layout/vList3"/>
    <dgm:cxn modelId="{8B3B7175-E798-4EC5-AB80-16E33CBB4D58}" type="presParOf" srcId="{BEE8D1AA-4357-4072-BA9D-F5EE5323924B}" destId="{1345BEBD-202B-47ED-9D88-EB82FE758961}" srcOrd="0" destOrd="0" presId="urn:microsoft.com/office/officeart/2005/8/layout/vList3"/>
    <dgm:cxn modelId="{F41FB7EC-082F-4D5F-843C-A99506302A37}" type="presParOf" srcId="{BEE8D1AA-4357-4072-BA9D-F5EE5323924B}" destId="{1CC9F7C7-C877-4F35-934A-5B439FDC08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8/31/2018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Welcome to Texas</a:t>
            </a:r>
            <a:r>
              <a:rPr lang="en-US" altLang="en-US" baseline="0" dirty="0" smtClean="0"/>
              <a:t> State Affordable Housing Corporation’s Home Buyer programs presentation. I am _________________ and I have been trained and certified by TSAHC to provide you with information regarding their programs. (Provide an introduction of yourself here and what you hope to accomplish by giving this training.)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Any modification to the slides must be approved by TSAHC. Please email Joniel Crim at jcrim@tsahc.org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lnSpc>
                <a:spcPct val="150000"/>
              </a:lnSpc>
            </a:pPr>
            <a:r>
              <a:rPr lang="en-US" dirty="0" smtClean="0">
                <a:latin typeface="Times" charset="0"/>
              </a:rPr>
              <a:t>Let's say that Sally, again, has an income tax liability of $10,000 a year but this time she bought a new house as a first time home buyer and took advantage of the benefits of an MCC. Because Sally had an MCC, the $2000 MCC went into the bucket before any of her payroll deductions.</a:t>
            </a:r>
            <a:r>
              <a:rPr lang="en-US" baseline="0" dirty="0" smtClean="0">
                <a:latin typeface="Times" charset="0"/>
              </a:rPr>
              <a:t> N</a:t>
            </a:r>
            <a:r>
              <a:rPr lang="en-US" dirty="0" smtClean="0">
                <a:latin typeface="Times" charset="0"/>
              </a:rPr>
              <a:t>ow, her remaining tax liability is only $8000. It directly reduced what she owed dollar for dollar. Let's assume Sally has the same amount taken out of each paycheck from her employer. Remember the bucket started off with the $2000 from the MCC in it first, so it's $2000 fuller now and more of the money that is being deducted from her paycheck is falling out of the bucket. Sally has more than covered her remaining tax liability of $8000 because she kept her payroll deductions the same, which means her tax refund has also increased by $2000. So, in this example Sally paid too much and gets her own money back as a tax refund which</a:t>
            </a:r>
            <a:r>
              <a:rPr lang="en-US" baseline="0" dirty="0" smtClean="0">
                <a:latin typeface="Times" charset="0"/>
              </a:rPr>
              <a:t> i</a:t>
            </a:r>
            <a:r>
              <a:rPr lang="en-US" dirty="0" smtClean="0">
                <a:latin typeface="Times" charset="0"/>
              </a:rPr>
              <a:t>s now $2000 higher because of the MCC credit. Sally, instead, could update her W-4 form with her employer to reduce the amount of her payroll deductions by $166.67 a month. This is the $2,000 credit divided by 12. If Sally adjusts her W-4, then she will realize the credit every month by increasing her take home pay in the amount of $166.67.</a:t>
            </a:r>
            <a:endParaRPr lang="en-US" altLang="en-US" dirty="0" smtClean="0">
              <a:latin typeface="Times" panose="02020603050405020304" pitchFamily="18" charset="0"/>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845FB-C86F-4938-B48B-F0D2566C73C4}" type="slidenum">
              <a:rPr lang="en-US" altLang="en-US" sz="1200" smtClean="0"/>
              <a:pPr/>
              <a:t>14</a:t>
            </a:fld>
            <a:endParaRPr lang="en-US" altLang="en-US" sz="1200" smtClean="0"/>
          </a:p>
        </p:txBody>
      </p:sp>
    </p:spTree>
    <p:extLst>
      <p:ext uri="{BB962C8B-B14F-4D97-AF65-F5344CB8AC3E}">
        <p14:creationId xmlns:p14="http://schemas.microsoft.com/office/powerpoint/2010/main" val="102260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is important that you check with a CPA to confirm that an</a:t>
            </a:r>
            <a:r>
              <a:rPr lang="en-US" altLang="en-US" baseline="0" dirty="0" smtClean="0"/>
              <a:t> MCC </a:t>
            </a:r>
            <a:r>
              <a:rPr lang="en-US" altLang="en-US" dirty="0" smtClean="0"/>
              <a:t>will benefit you.</a:t>
            </a:r>
            <a:r>
              <a:rPr lang="en-US" altLang="en-US" baseline="0" dirty="0" smtClean="0"/>
              <a:t> A</a:t>
            </a:r>
            <a:r>
              <a:rPr lang="en-US" altLang="en-US" dirty="0" smtClean="0"/>
              <a:t>nd, you</a:t>
            </a:r>
            <a:r>
              <a:rPr lang="en-US" altLang="en-US" baseline="0" dirty="0" smtClean="0"/>
              <a:t> will also need to </a:t>
            </a:r>
            <a:r>
              <a:rPr lang="en-US" altLang="en-US" dirty="0" smtClean="0"/>
              <a:t>claim</a:t>
            </a:r>
            <a:r>
              <a:rPr lang="en-US" altLang="en-US" baseline="0" dirty="0" smtClean="0"/>
              <a:t> this credit every year on your tax return</a:t>
            </a:r>
            <a:r>
              <a:rPr lang="en-US" altLang="en-US" dirty="0" smtClean="0"/>
              <a:t>. However, it will likely benefit</a:t>
            </a:r>
            <a:r>
              <a:rPr lang="en-US" altLang="en-US" baseline="0" dirty="0" smtClean="0"/>
              <a:t> </a:t>
            </a:r>
            <a:r>
              <a:rPr lang="en-US" altLang="en-US" dirty="0" smtClean="0"/>
              <a:t>you if you have a tax liability. The credit cannot be greater than your income tax liability</a:t>
            </a:r>
            <a:r>
              <a:rPr lang="en-US" altLang="en-US" baseline="0" dirty="0" smtClean="0"/>
              <a:t> but a</a:t>
            </a:r>
            <a:r>
              <a:rPr lang="en-US" altLang="en-US" dirty="0" smtClean="0"/>
              <a:t>ny unused tax credit can be carried forward up to three years. </a:t>
            </a:r>
          </a:p>
          <a:p>
            <a:endParaRPr lang="en-US" altLang="en-US" dirty="0" smtClean="0"/>
          </a:p>
          <a:p>
            <a:r>
              <a:rPr lang="en-US" altLang="en-US" dirty="0" smtClean="0"/>
              <a:t>A tax liability simply means that you owe taxes on your annual income. Most folks pay federal income taxes on their income, whether it is deducted from each pay check or paid at tax time on the tax return. </a:t>
            </a:r>
          </a:p>
          <a:p>
            <a:endParaRPr lang="en-US" altLang="en-US" dirty="0" smtClean="0"/>
          </a:p>
          <a:p>
            <a:r>
              <a:rPr lang="en-US" altLang="en-US" dirty="0" smtClean="0"/>
              <a:t>This program is a great benefit to first time buyers. Essentially, its as if you are getting a lower interest rate on the mortgage because you are getting some of the interest money back in the form of this tax credit! </a:t>
            </a:r>
          </a:p>
        </p:txBody>
      </p:sp>
      <p:sp>
        <p:nvSpPr>
          <p:cNvPr id="4" name="Slide Number Placeholder 3"/>
          <p:cNvSpPr>
            <a:spLocks noGrp="1"/>
          </p:cNvSpPr>
          <p:nvPr>
            <p:ph type="sldNum" sz="quarter" idx="10"/>
          </p:nvPr>
        </p:nvSpPr>
        <p:spPr/>
        <p:txBody>
          <a:bodyPr/>
          <a:lstStyle/>
          <a:p>
            <a:fld id="{BA99C2E6-3952-4974-9D3E-9600F26954C9}" type="slidenum">
              <a:rPr lang="en-US" smtClean="0"/>
              <a:t>15</a:t>
            </a:fld>
            <a:endParaRPr lang="en-US"/>
          </a:p>
        </p:txBody>
      </p:sp>
    </p:spTree>
    <p:extLst>
      <p:ext uri="{BB962C8B-B14F-4D97-AF65-F5344CB8AC3E}">
        <p14:creationId xmlns:p14="http://schemas.microsoft.com/office/powerpoint/2010/main" val="390259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altLang="en-US" dirty="0" smtClean="0">
                <a:latin typeface="Times" pitchFamily="18" charset="0"/>
              </a:rPr>
              <a:t>No need to be a first-time buyer to use TSAHC DPA</a:t>
            </a:r>
          </a:p>
          <a:p>
            <a:pPr marL="174982" indent="-174982">
              <a:buFontTx/>
              <a:buChar char="•"/>
            </a:pPr>
            <a:r>
              <a:rPr lang="en-US" altLang="en-US" dirty="0" smtClean="0">
                <a:latin typeface="Times" pitchFamily="18" charset="0"/>
              </a:rPr>
              <a:t>DPA is a TRUE GRANT, no need to be repaid – EVER!</a:t>
            </a:r>
          </a:p>
          <a:p>
            <a:pPr marL="174982" indent="-174982">
              <a:buFontTx/>
              <a:buChar char="•"/>
            </a:pPr>
            <a:r>
              <a:rPr lang="en-US" altLang="en-US" dirty="0" smtClean="0">
                <a:latin typeface="Times" pitchFamily="18" charset="0"/>
              </a:rPr>
              <a:t>Because this is a grant with no lien, there is NO requirement to stay in the home any number of years</a:t>
            </a:r>
          </a:p>
          <a:p>
            <a:pPr marL="174982" indent="-174982">
              <a:buFontTx/>
              <a:buChar char="•"/>
            </a:pPr>
            <a:r>
              <a:rPr lang="en-US" altLang="en-US" dirty="0" smtClean="0">
                <a:latin typeface="Times" pitchFamily="18" charset="0"/>
              </a:rPr>
              <a:t>A home buyer can purchase anywhere in the state of Texas</a:t>
            </a:r>
            <a:r>
              <a:rPr lang="en-US" altLang="en-US" baseline="0" dirty="0" smtClean="0">
                <a:latin typeface="Times" pitchFamily="18" charset="0"/>
              </a:rPr>
              <a:t> because</a:t>
            </a:r>
            <a:r>
              <a:rPr lang="en-US" altLang="en-US" dirty="0" smtClean="0">
                <a:latin typeface="Times" pitchFamily="18" charset="0"/>
              </a:rPr>
              <a:t> TSAHC is available STATEWIDE</a:t>
            </a:r>
          </a:p>
          <a:p>
            <a:pPr marL="174982" indent="-174982">
              <a:buFontTx/>
              <a:buChar char="•"/>
            </a:pPr>
            <a:r>
              <a:rPr lang="en-US" altLang="en-US" dirty="0" smtClean="0">
                <a:latin typeface="Times" pitchFamily="18" charset="0"/>
              </a:rPr>
              <a:t>There is no minimum time on the job required for Texas Heroes to get the free MCC</a:t>
            </a:r>
          </a:p>
          <a:p>
            <a:pPr marL="174982" indent="-174982">
              <a:buFontTx/>
              <a:buChar char="•"/>
            </a:pPr>
            <a:r>
              <a:rPr lang="en-US" altLang="en-US" dirty="0" smtClean="0">
                <a:latin typeface="Times" pitchFamily="18" charset="0"/>
              </a:rPr>
              <a:t>Turnaround times are fast! TSAHC’s  turn time is 24-48 hours to review a file so it may not take any longer than a traditional loan.</a:t>
            </a:r>
          </a:p>
        </p:txBody>
      </p:sp>
      <p:sp>
        <p:nvSpPr>
          <p:cNvPr id="4" name="Slide Number Placeholder 3"/>
          <p:cNvSpPr>
            <a:spLocks noGrp="1"/>
          </p:cNvSpPr>
          <p:nvPr>
            <p:ph type="sldNum" sz="quarter" idx="10"/>
          </p:nvPr>
        </p:nvSpPr>
        <p:spPr/>
        <p:txBody>
          <a:bodyPr/>
          <a:lstStyle/>
          <a:p>
            <a:fld id="{BA99C2E6-3952-4974-9D3E-9600F26954C9}" type="slidenum">
              <a:rPr lang="en-US" smtClean="0"/>
              <a:t>16</a:t>
            </a:fld>
            <a:endParaRPr lang="en-US"/>
          </a:p>
        </p:txBody>
      </p:sp>
    </p:spTree>
    <p:extLst>
      <p:ext uri="{BB962C8B-B14F-4D97-AF65-F5344CB8AC3E}">
        <p14:creationId xmlns:p14="http://schemas.microsoft.com/office/powerpoint/2010/main" val="202335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LOAN OFFICERS: Slides 12-14 may be modified</a:t>
            </a:r>
            <a:r>
              <a:rPr lang="en-US" altLang="en-US" b="1" u="sng" baseline="0" dirty="0" smtClean="0"/>
              <a:t>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smtClean="0"/>
          </a:p>
          <a:p>
            <a:pPr eaLnBrk="1" hangingPunct="1"/>
            <a:endParaRPr lang="en-US" altLang="en-US" dirty="0" smtClean="0"/>
          </a:p>
          <a:p>
            <a:pPr eaLnBrk="1" hangingPunct="1"/>
            <a:r>
              <a:rPr lang="en-US" altLang="en-US" dirty="0" smtClean="0"/>
              <a:t>So how do you determine if you can use one or both of these programs?</a:t>
            </a:r>
          </a:p>
          <a:p>
            <a:pPr eaLnBrk="1" hangingPunct="1"/>
            <a:endParaRPr lang="en-US" altLang="en-US" dirty="0" smtClean="0"/>
          </a:p>
          <a:p>
            <a:pPr eaLnBrk="1" hangingPunct="1"/>
            <a:r>
              <a:rPr lang="en-US" altLang="en-US" dirty="0" smtClean="0"/>
              <a:t>First, visit www.ReadyToBuyATexasHome.com. </a:t>
            </a:r>
          </a:p>
          <a:p>
            <a:pPr eaLnBrk="1" hangingPunct="1"/>
            <a:r>
              <a:rPr lang="en-US" altLang="en-US" dirty="0" smtClean="0"/>
              <a:t>Click on the “Home Buyers &amp; Renters” tab at the top of the page. </a:t>
            </a:r>
          </a:p>
          <a:p>
            <a:pPr eaLnBrk="1" hangingPunct="1"/>
            <a:r>
              <a:rPr lang="en-US" altLang="en-US" dirty="0" smtClean="0"/>
              <a:t>You will see ‘Take the Eligibility Quiz’. </a:t>
            </a:r>
          </a:p>
          <a:p>
            <a:pPr eaLnBrk="1" hangingPunct="1"/>
            <a:r>
              <a:rPr lang="en-US" altLang="en-US" dirty="0" smtClean="0"/>
              <a:t>This will walk you through the eligibility criteria with 4 easy questions.</a:t>
            </a:r>
          </a:p>
          <a:p>
            <a:pPr eaLnBrk="1" hangingPunct="1"/>
            <a:r>
              <a:rPr lang="en-US" altLang="en-US" dirty="0" smtClean="0"/>
              <a:t>Should you not see your job title listed, no worries! Just choose “my</a:t>
            </a:r>
            <a:r>
              <a:rPr lang="en-US" altLang="en-US" baseline="0" dirty="0" smtClean="0"/>
              <a:t> job title is not listed</a:t>
            </a:r>
            <a:r>
              <a:rPr lang="en-US" altLang="en-US" dirty="0" smtClean="0"/>
              <a:t>”.</a:t>
            </a:r>
          </a:p>
          <a:p>
            <a:pPr eaLnBrk="1" hangingPunct="1"/>
            <a:r>
              <a:rPr lang="en-US" altLang="en-US" dirty="0" smtClean="0"/>
              <a:t>You can also watch</a:t>
            </a:r>
            <a:r>
              <a:rPr lang="en-US" altLang="en-US" baseline="0" dirty="0" smtClean="0"/>
              <a:t> a short video about the programs!</a:t>
            </a:r>
            <a:endParaRPr lang="en-US" altLang="en-US" dirty="0" smtClean="0"/>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LOAN OFFICERS: Slides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REALTORS: Slides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smtClean="0"/>
          </a:p>
          <a:p>
            <a:pPr eaLnBrk="1" hangingPunct="1"/>
            <a:r>
              <a:rPr lang="en-US" altLang="en-US" dirty="0" smtClean="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smtClean="0"/>
          </a:p>
          <a:p>
            <a:pPr eaLnBrk="1" hangingPunct="1"/>
            <a:r>
              <a:rPr lang="en-US" altLang="en-US" dirty="0" smtClean="0"/>
              <a:t>Step 1:</a:t>
            </a:r>
          </a:p>
          <a:p>
            <a:pPr eaLnBrk="1" hangingPunct="1"/>
            <a:r>
              <a:rPr lang="en-US" altLang="en-US" dirty="0" smtClean="0"/>
              <a:t>You will need to contact a preferred loan</a:t>
            </a:r>
            <a:r>
              <a:rPr lang="en-US" altLang="en-US" baseline="0" dirty="0" smtClean="0"/>
              <a:t> officer</a:t>
            </a:r>
            <a:r>
              <a:rPr lang="en-US" altLang="en-US" dirty="0" smtClean="0"/>
              <a:t> by clicking on the “View Lenders In Your Area” button. Choose a</a:t>
            </a:r>
            <a:r>
              <a:rPr lang="en-US" altLang="en-US" baseline="0" dirty="0" smtClean="0"/>
              <a:t> preferred</a:t>
            </a:r>
            <a:r>
              <a:rPr lang="en-US" altLang="en-US" dirty="0" smtClean="0"/>
              <a:t> loan officer from the list.</a:t>
            </a:r>
          </a:p>
          <a:p>
            <a:pPr eaLnBrk="1" hangingPunct="1"/>
            <a:r>
              <a:rPr lang="en-US" altLang="en-US" dirty="0" smtClean="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smtClean="0"/>
          </a:p>
          <a:p>
            <a:pPr eaLnBrk="1" hangingPunct="1"/>
            <a:r>
              <a:rPr lang="en-US" altLang="en-US" dirty="0" smtClean="0"/>
              <a:t>Step 2:</a:t>
            </a:r>
          </a:p>
          <a:p>
            <a:pPr eaLnBrk="1" hangingPunct="1"/>
            <a:r>
              <a:rPr lang="en-US" altLang="en-US" dirty="0" smtClean="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LOAN OFFICERS: Slides 12-14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smtClean="0"/>
          </a:p>
          <a:p>
            <a:pPr eaLnBrk="1" hangingPunct="1"/>
            <a:r>
              <a:rPr lang="en-US" altLang="en-US" dirty="0" smtClean="0"/>
              <a:t>When choosing a loan officer, know that TSAHC highlights loan officers who are knowledgeable and experienced in both the DPA and MCC programs.</a:t>
            </a:r>
          </a:p>
          <a:p>
            <a:pPr eaLnBrk="1" hangingPunct="1"/>
            <a:endParaRPr lang="en-US" altLang="en-US" dirty="0" smtClean="0"/>
          </a:p>
          <a:p>
            <a:pPr eaLnBrk="1" hangingPunct="1"/>
            <a:r>
              <a:rPr lang="en-US" altLang="en-US" dirty="0" smtClean="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smtClean="0"/>
          </a:p>
          <a:p>
            <a:pPr eaLnBrk="1" hangingPunct="1"/>
            <a:r>
              <a:rPr lang="en-US" altLang="en-US" dirty="0" smtClean="0"/>
              <a:t>The same applies to the “Regional Top Performing Loan Officers” section that highlights loan officers who have done the most business with TSAHC in their particular region of Texas.</a:t>
            </a:r>
          </a:p>
          <a:p>
            <a:pPr eaLnBrk="1" hangingPunct="1"/>
            <a:endParaRPr lang="en-US" altLang="en-US" dirty="0" smtClean="0"/>
          </a:p>
          <a:p>
            <a:pPr eaLnBrk="1" hangingPunct="1"/>
            <a:r>
              <a:rPr lang="en-US" altLang="en-US" dirty="0" smtClean="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smtClean="0"/>
          </a:p>
          <a:p>
            <a:pPr eaLnBrk="1" hangingPunct="1"/>
            <a:r>
              <a:rPr lang="en-US" altLang="en-US" dirty="0" smtClean="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19</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Home</a:t>
            </a:r>
            <a:r>
              <a:rPr lang="en-US" altLang="en-US" baseline="0" dirty="0" smtClean="0"/>
              <a:t> buyers</a:t>
            </a:r>
            <a:r>
              <a:rPr lang="en-US" altLang="en-US" dirty="0" smtClean="0"/>
              <a:t> need to complete a homebuyer education course prior to closing on the home loan. </a:t>
            </a:r>
          </a:p>
          <a:p>
            <a:pPr eaLnBrk="1" hangingPunct="1"/>
            <a:r>
              <a:rPr lang="en-US" altLang="en-US" dirty="0" smtClean="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20</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LOAN OFFICERS: Slide 16</a:t>
            </a:r>
            <a:r>
              <a:rPr lang="en-US" altLang="en-US" b="1" u="sng" baseline="0" dirty="0" smtClean="0"/>
              <a:t> may be modified and additional slides added</a:t>
            </a:r>
            <a:r>
              <a:rPr lang="en-US" altLang="en-US" b="1" u="sng" dirty="0" smtClean="0"/>
              <a:t> </a:t>
            </a:r>
            <a:r>
              <a:rPr lang="en-US" altLang="en-US" b="1" u="sng" baseline="0" dirty="0" smtClean="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REALTORS: Slide 16 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smtClean="0"/>
          </a:p>
          <a:p>
            <a:pPr eaLnBrk="1" hangingPunct="1"/>
            <a:endParaRPr lang="en-US" altLang="en-US" dirty="0" smtClean="0"/>
          </a:p>
          <a:p>
            <a:pPr eaLnBrk="1" hangingPunct="1"/>
            <a:r>
              <a:rPr lang="en-US" altLang="en-US" dirty="0" smtClean="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21</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Again, when visiting the Home Buyers and Renters section of www.ReadyToBuyATexasHome.com, you will find:</a:t>
            </a:r>
          </a:p>
          <a:p>
            <a:endParaRPr lang="en-US" altLang="en-US" dirty="0" smtClean="0"/>
          </a:p>
          <a:p>
            <a:r>
              <a:rPr lang="en-US" altLang="en-US" dirty="0" smtClean="0"/>
              <a:t>The Eligibility Quiz</a:t>
            </a:r>
          </a:p>
          <a:p>
            <a:r>
              <a:rPr lang="en-US" altLang="en-US" dirty="0" smtClean="0"/>
              <a:t>Information for the Loans with Down Payment Assistance program</a:t>
            </a:r>
          </a:p>
          <a:p>
            <a:r>
              <a:rPr lang="en-US" altLang="en-US" dirty="0" smtClean="0"/>
              <a:t>More information about the Mortgage Credit Certificate program</a:t>
            </a:r>
          </a:p>
          <a:p>
            <a:r>
              <a:rPr lang="en-US" altLang="en-US" dirty="0" smtClean="0"/>
              <a:t>Many consumer resources including a “Steps to Buying a Home” page and webinar and the Texas Mortgage Calculator</a:t>
            </a:r>
          </a:p>
        </p:txBody>
      </p:sp>
      <p:sp>
        <p:nvSpPr>
          <p:cNvPr id="4" name="Slide Number Placeholder 3"/>
          <p:cNvSpPr>
            <a:spLocks noGrp="1"/>
          </p:cNvSpPr>
          <p:nvPr>
            <p:ph type="sldNum" sz="quarter" idx="10"/>
          </p:nvPr>
        </p:nvSpPr>
        <p:spPr/>
        <p:txBody>
          <a:bodyPr/>
          <a:lstStyle/>
          <a:p>
            <a:fld id="{BA99C2E6-3952-4974-9D3E-9600F26954C9}" type="slidenum">
              <a:rPr lang="en-US" smtClean="0"/>
              <a:t>22</a:t>
            </a:fld>
            <a:endParaRPr lang="en-US"/>
          </a:p>
        </p:txBody>
      </p:sp>
    </p:spTree>
    <p:extLst>
      <p:ext uri="{BB962C8B-B14F-4D97-AF65-F5344CB8AC3E}">
        <p14:creationId xmlns:p14="http://schemas.microsoft.com/office/powerpoint/2010/main" val="183013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 want to thank you for your time today. I hope you are excited about the opportunity these programs may provide you to become a homeowner. I’m happy to answer any questions you might have for me now. If</a:t>
            </a:r>
            <a:r>
              <a:rPr lang="en-US" altLang="en-US" baseline="0" dirty="0" smtClean="0"/>
              <a:t> you have further questions, feel free to contact me with the following contact information. Should you want to talk to TSAHC directly, they may be contacted at the homeownership hotline, (877) 508-4611 or you may email them at </a:t>
            </a:r>
            <a:r>
              <a:rPr lang="en-US" altLang="en-US" baseline="0" smtClean="0"/>
              <a:t>Homeownership@tsahc.org.</a:t>
            </a:r>
            <a:endParaRPr lang="en-US" altLang="en-US" dirty="0" smtClean="0"/>
          </a:p>
        </p:txBody>
      </p:sp>
      <p:sp>
        <p:nvSpPr>
          <p:cNvPr id="4" name="Slide Number Placeholder 3"/>
          <p:cNvSpPr>
            <a:spLocks noGrp="1"/>
          </p:cNvSpPr>
          <p:nvPr>
            <p:ph type="sldNum" sz="quarter" idx="10"/>
          </p:nvPr>
        </p:nvSpPr>
        <p:spPr/>
        <p:txBody>
          <a:bodyPr/>
          <a:lstStyle/>
          <a:p>
            <a:fld id="{BA99C2E6-3952-4974-9D3E-9600F26954C9}" type="slidenum">
              <a:rPr lang="en-US" smtClean="0"/>
              <a:t>23</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smtClean="0"/>
          </a:p>
          <a:p>
            <a:pPr algn="l" eaLnBrk="1" hangingPunct="1">
              <a:spcBef>
                <a:spcPct val="0"/>
              </a:spcBef>
            </a:pPr>
            <a:r>
              <a:rPr lang="en-US" altLang="en-US" dirty="0" smtClean="0"/>
              <a:t>They have several programs including home buyer programs to help individuals and families buy a home in Texas. Those programs include the Homes for Texas Heroes Home Loan Program and the Home Sweet Texas Home Loan Program. Through these programs they help almost 2000 families buy a home each year.  </a:t>
            </a:r>
            <a:r>
              <a:rPr lang="en-US" altLang="en-US" b="0" u="none" dirty="0" smtClean="0">
                <a:solidFill>
                  <a:srgbClr val="FF0000"/>
                </a:solidFill>
              </a:rPr>
              <a:t>The main difference between the two programs are the eligible</a:t>
            </a:r>
            <a:r>
              <a:rPr lang="en-US" altLang="en-US" b="0" u="none" baseline="0" dirty="0" smtClean="0">
                <a:solidFill>
                  <a:srgbClr val="FF0000"/>
                </a:solidFill>
              </a:rPr>
              <a:t> </a:t>
            </a:r>
            <a:r>
              <a:rPr lang="en-US" altLang="en-US" b="0" u="none" dirty="0" smtClean="0">
                <a:solidFill>
                  <a:srgbClr val="FF0000"/>
                </a:solidFill>
              </a:rPr>
              <a:t>professions</a:t>
            </a:r>
            <a:r>
              <a:rPr lang="en-US" altLang="en-US" b="0" u="none" baseline="0" dirty="0" smtClean="0">
                <a:solidFill>
                  <a:srgbClr val="FF0000"/>
                </a:solidFill>
              </a:rPr>
              <a:t>. </a:t>
            </a:r>
            <a:endParaRPr lang="en-US" altLang="en-US" b="0" u="none" dirty="0" smtClean="0">
              <a:solidFill>
                <a:srgbClr val="FF0000"/>
              </a:solidFill>
            </a:endParaRPr>
          </a:p>
          <a:p>
            <a:pPr algn="l" eaLnBrk="1" hangingPunct="1">
              <a:spcBef>
                <a:spcPct val="0"/>
              </a:spcBef>
            </a:pPr>
            <a:endParaRPr lang="en-US" altLang="en-US" b="0" u="none" dirty="0" smtClean="0">
              <a:solidFill>
                <a:srgbClr val="FF0000"/>
              </a:solidFill>
            </a:endParaRPr>
          </a:p>
          <a:p>
            <a:pPr algn="l" eaLnBrk="1" hangingPunct="1">
              <a:spcBef>
                <a:spcPct val="0"/>
              </a:spcBef>
            </a:pPr>
            <a:r>
              <a:rPr lang="en-US" altLang="en-US" b="0" u="none" dirty="0" smtClean="0">
                <a:solidFill>
                  <a:srgbClr val="FF0000"/>
                </a:solidFill>
              </a:rPr>
              <a:t>The Home Sweet Texas Home Loan Program is open to anyone</a:t>
            </a:r>
            <a:r>
              <a:rPr lang="en-US" altLang="en-US" b="0" u="none" baseline="0" dirty="0" smtClean="0">
                <a:solidFill>
                  <a:srgbClr val="FF0000"/>
                </a:solidFill>
              </a:rPr>
              <a:t> regardless of profession and t</a:t>
            </a:r>
            <a:r>
              <a:rPr lang="en-US" altLang="en-US" b="0" u="none" dirty="0" smtClean="0">
                <a:solidFill>
                  <a:srgbClr val="FF0000"/>
                </a:solidFill>
              </a:rPr>
              <a:t>he Homes for Texas Heroes Home Loan Program is open to teachers, veterans, police officers, corrections officers, EMS personnel and fire fighters.</a:t>
            </a:r>
            <a:r>
              <a:rPr lang="en-US" altLang="en-US" b="0" u="none" baseline="0" dirty="0" smtClean="0">
                <a:solidFill>
                  <a:srgbClr val="FF0000"/>
                </a:solidFill>
              </a:rPr>
              <a:t> Both programs require the individual or family to meet certain income limits for the county they are purchasing the home.</a:t>
            </a:r>
            <a:endParaRPr lang="en-US" altLang="en-US" b="0" u="none" dirty="0" smtClean="0">
              <a:solidFill>
                <a:srgbClr val="FF0000"/>
              </a:solidFill>
            </a:endParaRP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TSAHC offers two types of assistance to help home buyers under both the Home Sweet Texas and Homes for Texas Heroes home loan programs.</a:t>
            </a:r>
            <a:r>
              <a:rPr lang="en-US" baseline="0" dirty="0" smtClean="0"/>
              <a:t> This assistance is available statewide with no limitation on location.</a:t>
            </a:r>
          </a:p>
          <a:p>
            <a:pPr>
              <a:defRPr/>
            </a:pPr>
            <a:endParaRPr lang="en-US" baseline="0" dirty="0" smtClean="0"/>
          </a:p>
          <a:p>
            <a:pPr>
              <a:defRPr/>
            </a:pPr>
            <a:r>
              <a:rPr lang="en-US" baseline="0" dirty="0" smtClean="0"/>
              <a:t>The first type of assistance, is a low interest rate mortgage loan with down payment assistance attached to the loan. The loan is a 30 year fixed rate mortgage loan and may be an FHA, VA, USDA or Conventional mortgage loan. The assistance may be used for your down payment and to help cover your closing costs.</a:t>
            </a:r>
          </a:p>
          <a:p>
            <a:pPr>
              <a:defRPr/>
            </a:pPr>
            <a:endParaRPr lang="en-US" baseline="0" dirty="0" smtClean="0"/>
          </a:p>
          <a:p>
            <a:pPr>
              <a:defRPr/>
            </a:pPr>
            <a:r>
              <a:rPr lang="en-US" baseline="0" dirty="0" smtClean="0"/>
              <a:t>The second type of assistance, is a special mortgage interest income tax credit. This income tax credit will help reduce the amount of income taxes you owe the IRS by as much as $2,000 a year, every year, as long as you live in the home.  By reducing the amount of income taxes you owe, this increases your take home pay which may be used to help you pay for your mortgage payment. </a:t>
            </a:r>
          </a:p>
          <a:p>
            <a:pPr>
              <a:defRPr/>
            </a:pPr>
            <a:endParaRPr lang="en-US" baseline="0" dirty="0" smtClean="0"/>
          </a:p>
          <a:p>
            <a:pPr>
              <a:defRPr/>
            </a:pPr>
            <a:r>
              <a:rPr lang="en-US" baseline="0" dirty="0" smtClean="0"/>
              <a:t>This tax credit may be combined with the down payment assistance too. So, not only does TSAHC help you get into your home with the down payment assistance but they also provide an income tax credit which may help you pay your monthly payments.</a:t>
            </a:r>
          </a:p>
          <a:p>
            <a:pPr>
              <a:defRPr/>
            </a:pPr>
            <a:endParaRPr lang="en-US" baseline="0" dirty="0" smtClean="0"/>
          </a:p>
          <a:p>
            <a:pPr>
              <a:defRPr/>
            </a:pPr>
            <a:r>
              <a:rPr lang="en-US" baseline="0" dirty="0" smtClean="0"/>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would like to participate in the Down Payment Assistance program,</a:t>
            </a:r>
            <a:r>
              <a:rPr lang="en-US" altLang="en-US" baseline="0" dirty="0" smtClean="0"/>
              <a:t> y</a:t>
            </a:r>
            <a:r>
              <a:rPr lang="en-US" altLang="en-US" dirty="0" smtClean="0"/>
              <a:t>ou will have 3 different percentage levels of down payment assistance available to you. It will be up to you to decide which assistance option you</a:t>
            </a:r>
            <a:r>
              <a:rPr lang="en-US" altLang="en-US" baseline="0" dirty="0" smtClean="0"/>
              <a:t> need</a:t>
            </a:r>
            <a:r>
              <a:rPr lang="en-US" altLang="en-US" dirty="0" smtClean="0"/>
              <a:t>. Your loan officer can help you decide what’s best for you . Please note that the lower the amount of grant assistance you</a:t>
            </a:r>
            <a:r>
              <a:rPr lang="en-US" altLang="en-US" baseline="0" dirty="0" smtClean="0"/>
              <a:t> choose</a:t>
            </a:r>
            <a:r>
              <a:rPr lang="en-US" altLang="en-US" dirty="0" smtClean="0"/>
              <a:t>, the lower the interest rate will be on the 30 year fixed interest rate mortgage.</a:t>
            </a:r>
            <a:r>
              <a:rPr lang="en-US" kern="0" dirty="0" smtClean="0">
                <a:solidFill>
                  <a:srgbClr val="000000"/>
                </a:solidFill>
                <a:cs typeface="Calibri" pitchFamily="34" charset="0"/>
              </a:rPr>
              <a:t> Check with your loan</a:t>
            </a:r>
            <a:r>
              <a:rPr lang="en-US" kern="0" baseline="0" dirty="0" smtClean="0">
                <a:solidFill>
                  <a:srgbClr val="000000"/>
                </a:solidFill>
                <a:cs typeface="Calibri" pitchFamily="34" charset="0"/>
              </a:rPr>
              <a:t> officer</a:t>
            </a:r>
            <a:r>
              <a:rPr lang="en-US" kern="0" dirty="0" smtClean="0">
                <a:solidFill>
                  <a:srgbClr val="000000"/>
                </a:solidFill>
                <a:cs typeface="Calibri" pitchFamily="34" charset="0"/>
              </a:rPr>
              <a:t> for interest rates.</a:t>
            </a:r>
            <a:endParaRPr lang="en-US" altLang="en-US" dirty="0" smtClean="0"/>
          </a:p>
          <a:p>
            <a:endParaRPr lang="en-US" altLang="en-US" dirty="0" smtClean="0"/>
          </a:p>
          <a:p>
            <a:r>
              <a:rPr lang="en-US" altLang="en-US" dirty="0" smtClean="0"/>
              <a:t>The grant assistance that you receive never needs to be repaid. There are no strings attached. You don’t have to purchase in any certain area of Texas nor do you need to stay in the property for any period of time. It is a TRUE gift.</a:t>
            </a:r>
          </a:p>
          <a:p>
            <a:endParaRPr lang="en-US" altLang="en-US" dirty="0" smtClean="0"/>
          </a:p>
          <a:p>
            <a:r>
              <a:rPr lang="en-US" altLang="en-US" dirty="0" smtClean="0"/>
              <a:t>Because of this, you have some flexibility when using the funds. You can put the money toward your down payment, closing costs, to reduce your loan balance or any combination of the three. </a:t>
            </a:r>
          </a:p>
          <a:p>
            <a:endParaRPr lang="en-US" altLang="en-US" dirty="0" smtClean="0"/>
          </a:p>
          <a:p>
            <a:r>
              <a:rPr lang="en-US" altLang="en-US" dirty="0" smtClean="0"/>
              <a:t>Also, you do not have to be a first time homebuyer to use TSAHC’s DPA program, however, it must be used to purchase your primary residence.</a:t>
            </a:r>
          </a:p>
          <a:p>
            <a:endParaRPr lang="en-US" altLang="en-US" dirty="0" smtClean="0"/>
          </a:p>
          <a:p>
            <a:r>
              <a:rPr lang="en-US" altLang="en-US" dirty="0" smtClean="0"/>
              <a:t>You may choose whichever mortgage loan type works best for you whether that’s an FHA, VA, USDA, or Conventional loan product. Your loan officer will </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4</a:t>
            </a:fld>
            <a:endParaRPr lang="en-US"/>
          </a:p>
        </p:txBody>
      </p:sp>
    </p:spTree>
    <p:extLst>
      <p:ext uri="{BB962C8B-B14F-4D97-AF65-F5344CB8AC3E}">
        <p14:creationId xmlns:p14="http://schemas.microsoft.com/office/powerpoint/2010/main" val="72218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form of assistance is my personal favorite and I like to call it the gift that keeps on giving. This special mortgage interest tax credit is called a Mortgage Credit Certificate or MCC. This is a first-time homebuyer program only, with the definition of a first-time home buyer being anyone who hasn’t had ownership interest in a primary residence for the last 3 years.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Get the credit you deserve with TSAHC’s MCC!</a:t>
            </a:r>
          </a:p>
          <a:p>
            <a:r>
              <a:rPr lang="en-US" dirty="0" smtClean="0"/>
              <a:t>As we discussed before, an MCC gives a homeowner the ability to claim an income tax credit equal to 40% of the mortgage interest paid up to a maximum of $2,000 a year. This credit may be used every year for the life of the loan, as long as you occupy the home as your principal residence. </a:t>
            </a:r>
          </a:p>
          <a:p>
            <a:r>
              <a:rPr lang="en-US" dirty="0" smtClean="0"/>
              <a:t>Remember, this tax credit may be combined with TSAHC’s down payment assistance at the same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Plus, its free for Texas Heroes</a:t>
            </a:r>
            <a:r>
              <a:rPr lang="en-US" baseline="0" dirty="0" smtClean="0"/>
              <a:t> who are also using TSAHC’s down payment assistance! </a:t>
            </a:r>
            <a:endParaRPr lang="en-US" dirty="0" smtClean="0"/>
          </a:p>
        </p:txBody>
      </p:sp>
      <p:sp>
        <p:nvSpPr>
          <p:cNvPr id="4" name="Slide Number Placeholder 3"/>
          <p:cNvSpPr>
            <a:spLocks noGrp="1"/>
          </p:cNvSpPr>
          <p:nvPr>
            <p:ph type="sldNum" sz="quarter" idx="10"/>
          </p:nvPr>
        </p:nvSpPr>
        <p:spPr/>
        <p:txBody>
          <a:bodyPr/>
          <a:lstStyle/>
          <a:p>
            <a:fld id="{BA99C2E6-3952-4974-9D3E-9600F26954C9}" type="slidenum">
              <a:rPr lang="en-US" smtClean="0"/>
              <a:t>9</a:t>
            </a:fld>
            <a:endParaRPr lang="en-US"/>
          </a:p>
        </p:txBody>
      </p:sp>
    </p:spTree>
    <p:extLst>
      <p:ext uri="{BB962C8B-B14F-4D97-AF65-F5344CB8AC3E}">
        <p14:creationId xmlns:p14="http://schemas.microsoft.com/office/powerpoint/2010/main" val="318342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rPr>
              <a:t>Here’s an example of how to calculate</a:t>
            </a:r>
            <a:r>
              <a:rPr lang="en-US" altLang="en-US" baseline="0" dirty="0" smtClean="0">
                <a:latin typeface="Arial" charset="0"/>
              </a:rPr>
              <a:t> the amount of the tax credit specific to your situation. </a:t>
            </a:r>
            <a:r>
              <a:rPr lang="en-US" altLang="en-US" dirty="0" smtClean="0">
                <a:latin typeface="Arial" charset="0"/>
              </a:rPr>
              <a:t>TSAHC provides an MCC credit rate of 40%. This means that 40% of the annual interest that you pay can be taken as a tax credit up to a maximum of $2,000 a year. The example shows that 40% of the annual interest paid in this scenario is $2,250. So, in this case, the home buyer can maximize the full $2,000 income tax credit.</a:t>
            </a:r>
          </a:p>
          <a:p>
            <a:endParaRPr lang="en-US" altLang="en-US" dirty="0" smtClean="0">
              <a:latin typeface="Arial" charset="0"/>
            </a:endParaRPr>
          </a:p>
          <a:p>
            <a:r>
              <a:rPr lang="en-US" altLang="en-US" dirty="0" smtClean="0">
                <a:latin typeface="Arial" charset="0"/>
              </a:rPr>
              <a:t>As you can see, the MCC has the potential of saving you thousands of dollars over the life of the loan. </a:t>
            </a:r>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14438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folks may</a:t>
            </a:r>
            <a:r>
              <a:rPr lang="en-US" baseline="0" dirty="0" smtClean="0"/>
              <a:t> be thinking </a:t>
            </a:r>
            <a:r>
              <a:rPr lang="en-US" dirty="0" smtClean="0"/>
              <a:t>that, everyone benefits from mortgage</a:t>
            </a:r>
            <a:r>
              <a:rPr lang="en-US" baseline="0" dirty="0" smtClean="0"/>
              <a:t> interest on your income taxes </a:t>
            </a:r>
            <a:r>
              <a:rPr lang="en-US" dirty="0" smtClean="0"/>
              <a:t>so why do I need an MCC?</a:t>
            </a:r>
            <a:r>
              <a:rPr lang="en-US" baseline="0" dirty="0" smtClean="0"/>
              <a:t> This is true but only holders of an MCC benefit from the dollar for dollar credit that an MCC provides.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What’s the difference between a tax credit and a tax deduction?</a:t>
            </a:r>
            <a:r>
              <a:rPr lang="en-US" baseline="0" dirty="0" smtClean="0"/>
              <a:t> </a:t>
            </a:r>
            <a:r>
              <a:rPr lang="en-US" dirty="0" smtClean="0"/>
              <a:t>Tax credits provide a dollar-for-dollar reduction of income tax liability or taxes</a:t>
            </a:r>
            <a:r>
              <a:rPr lang="en-US" baseline="0" dirty="0" smtClean="0"/>
              <a:t> </a:t>
            </a:r>
            <a:r>
              <a:rPr lang="en-US" dirty="0" smtClean="0"/>
              <a:t>owed,</a:t>
            </a:r>
            <a:r>
              <a:rPr lang="en-US" baseline="0" dirty="0" smtClean="0"/>
              <a:t> while t</a:t>
            </a:r>
            <a:r>
              <a:rPr lang="en-US" dirty="0" smtClean="0"/>
              <a:t>ax deductions allow one to lower the amount of taxable income by the amount of the mortgage interest. As an example, if you pay $5,000 in mortgage interest and your income is $50,000,</a:t>
            </a:r>
            <a:r>
              <a:rPr lang="en-US" baseline="0" dirty="0" smtClean="0"/>
              <a:t> you can reduce the amount of your taxable income by the amount of interest you paid, which would reduce your taxable income to $45,000. This is the amount of income you will pay income taxes on. A $2,000 deduction, for example, might reduce your tax bill by only $300 to $400. A $2,000 tax credit cuts your tax bill by $2,000.</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11</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 MCC allows you to take advantage of both forms of savings: Using the previous example, you can take the remaining mortgage interest in the amount of $3,625 ($5,625 - $2,000 credit) plus any property taxes, etc. as a deduction. An MCC is still better, let’s see what a dollar for dollar reduction of your tax liability can do for you on the next slide.</a:t>
            </a:r>
            <a:endParaRPr lang="en-US" dirty="0" smtClean="0"/>
          </a:p>
        </p:txBody>
      </p:sp>
      <p:sp>
        <p:nvSpPr>
          <p:cNvPr id="4" name="Slide Number Placeholder 3"/>
          <p:cNvSpPr>
            <a:spLocks noGrp="1"/>
          </p:cNvSpPr>
          <p:nvPr>
            <p:ph type="sldNum" sz="quarter" idx="10"/>
          </p:nvPr>
        </p:nvSpPr>
        <p:spPr/>
        <p:txBody>
          <a:bodyPr/>
          <a:lstStyle/>
          <a:p>
            <a:fld id="{BA99C2E6-3952-4974-9D3E-9600F26954C9}" type="slidenum">
              <a:rPr lang="en-US" smtClean="0"/>
              <a:t>12</a:t>
            </a:fld>
            <a:endParaRPr lang="en-US"/>
          </a:p>
        </p:txBody>
      </p:sp>
    </p:spTree>
    <p:extLst>
      <p:ext uri="{BB962C8B-B14F-4D97-AF65-F5344CB8AC3E}">
        <p14:creationId xmlns:p14="http://schemas.microsoft.com/office/powerpoint/2010/main" val="71470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en-US" dirty="0" smtClean="0">
                <a:solidFill>
                  <a:srgbClr val="000000"/>
                </a:solidFill>
                <a:latin typeface="Calibri" pitchFamily="34" charset="0"/>
                <a:ea typeface="Calibri" pitchFamily="34" charset="0"/>
                <a:cs typeface="Calibri" pitchFamily="34" charset="0"/>
              </a:rPr>
              <a:t>Let’s go over some fun examples on how the MCC works and how you might benefit from having an MCC. We have a lot of folks who say that they</a:t>
            </a:r>
            <a:r>
              <a:rPr lang="en-US" altLang="en-US" baseline="0" dirty="0" smtClean="0">
                <a:solidFill>
                  <a:srgbClr val="000000"/>
                </a:solidFill>
                <a:latin typeface="Calibri" pitchFamily="34" charset="0"/>
                <a:ea typeface="Calibri" pitchFamily="34" charset="0"/>
                <a:cs typeface="Calibri" pitchFamily="34" charset="0"/>
              </a:rPr>
              <a:t> already </a:t>
            </a:r>
            <a:r>
              <a:rPr lang="en-US" altLang="en-US" dirty="0" smtClean="0">
                <a:solidFill>
                  <a:srgbClr val="000000"/>
                </a:solidFill>
                <a:latin typeface="Calibri" pitchFamily="34" charset="0"/>
                <a:ea typeface="Calibri" pitchFamily="34" charset="0"/>
                <a:cs typeface="Calibri" pitchFamily="34" charset="0"/>
              </a:rPr>
              <a:t>receive a refund every year and they don't think they can benefit from the MCC. Well that's not always true, and I'll show you how. Let's say that this bucket represents our homebuyer Sally's income tax liability which happens to be $10,000 a year. Like most of us, Sally's employer has a portion of her paycheck set aside through her payroll income tax withholding, so that hopefully by the end of the year Sally will be able to cover her entire income tax liability. Fortunately for Sally, she had more than enough taken in payroll deductions to cover her $10,000 income tax liability. As you can see, once her bucket had $10,000, her remaining payroll deductions started over filling the bucket which resulted in a tax refund.</a:t>
            </a:r>
            <a:r>
              <a:rPr lang="en-US" altLang="en-US" baseline="0" dirty="0" smtClean="0">
                <a:solidFill>
                  <a:srgbClr val="000000"/>
                </a:solidFill>
                <a:latin typeface="Calibri" pitchFamily="34" charset="0"/>
                <a:ea typeface="Calibri" pitchFamily="34" charset="0"/>
                <a:cs typeface="Calibri" pitchFamily="34" charset="0"/>
              </a:rPr>
              <a:t> I</a:t>
            </a:r>
            <a:r>
              <a:rPr lang="en-US" altLang="en-US" dirty="0" smtClean="0">
                <a:solidFill>
                  <a:srgbClr val="000000"/>
                </a:solidFill>
                <a:latin typeface="Calibri" pitchFamily="34" charset="0"/>
                <a:ea typeface="Calibri" pitchFamily="34" charset="0"/>
                <a:cs typeface="Calibri" pitchFamily="34" charset="0"/>
              </a:rPr>
              <a:t>n this example, Sally paid too much and gets her own money back as a tax refund. Let's see how an MCC could help Sally. </a:t>
            </a:r>
            <a:endParaRPr lang="en-US" altLang="en-US" dirty="0" smtClean="0">
              <a:latin typeface="Times" panose="02020603050405020304" pitchFamily="18" charset="0"/>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38FA51-6B2D-4CE1-914C-39BAA2ACD8F5}" type="slidenum">
              <a:rPr lang="en-US" altLang="en-US" sz="1200" smtClean="0"/>
              <a:pPr/>
              <a:t>13</a:t>
            </a:fld>
            <a:endParaRPr lang="en-US" altLang="en-US" sz="1200" smtClean="0"/>
          </a:p>
        </p:txBody>
      </p:sp>
    </p:spTree>
    <p:extLst>
      <p:ext uri="{BB962C8B-B14F-4D97-AF65-F5344CB8AC3E}">
        <p14:creationId xmlns:p14="http://schemas.microsoft.com/office/powerpoint/2010/main" val="228839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DFE43-E906-410D-AFA4-45CAC7CA0E1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DFE43-E906-410D-AFA4-45CAC7CA0E1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DFE43-E906-410D-AFA4-45CAC7CA0E1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DFE43-E906-410D-AFA4-45CAC7CA0E1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DFE43-E906-410D-AFA4-45CAC7CA0E1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DFE43-E906-410D-AFA4-45CAC7CA0E18}"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DFE43-E906-410D-AFA4-45CAC7CA0E18}"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8/31/2018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Homeownership@TSAHC.org" TargetMode="External"/><Relationship Id="rId4" Type="http://schemas.openxmlformats.org/officeDocument/2006/relationships/hyperlink" Target="http://www.readytobuyatexasho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697" y="525181"/>
            <a:ext cx="7382933" cy="40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2142063" y="5181600"/>
            <a:ext cx="7696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5000" dirty="0">
                <a:latin typeface="Cambria" pitchFamily="18" charset="0"/>
              </a:rPr>
              <a:t>Home Buyer Programs</a:t>
            </a:r>
          </a:p>
          <a:p>
            <a:pPr algn="ctr" eaLnBrk="1" hangingPunct="1">
              <a:spcBef>
                <a:spcPct val="0"/>
              </a:spcBef>
              <a:buFontTx/>
              <a:buNone/>
            </a:pPr>
            <a:endParaRPr lang="en-US" altLang="en-US" sz="1800" dirty="0"/>
          </a:p>
        </p:txBody>
      </p:sp>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bwMode="auto">
          <a:xfrm>
            <a:off x="878981" y="912191"/>
            <a:ext cx="1022260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pPr>
            <a:r>
              <a:rPr lang="en-US" altLang="en-US" sz="2400" b="1" dirty="0">
                <a:solidFill>
                  <a:srgbClr val="000000"/>
                </a:solidFill>
                <a:latin typeface="Cambria" panose="02040503050406030204" pitchFamily="18" charset="0"/>
                <a:cs typeface="Calibri" panose="020F0502020204030204" pitchFamily="34" charset="0"/>
              </a:rPr>
              <a:t>Mortgage Credit Certificate (MCC):</a:t>
            </a:r>
          </a:p>
          <a:p>
            <a:pPr eaLnBrk="1" hangingPunct="1">
              <a:buFontTx/>
              <a:buNone/>
            </a:pPr>
            <a:endParaRPr lang="en-US" altLang="en-US" sz="600" dirty="0">
              <a:solidFill>
                <a:srgbClr val="000000"/>
              </a:solidFill>
              <a:latin typeface="Cambria" panose="02040503050406030204" pitchFamily="18" charset="0"/>
            </a:endParaRPr>
          </a:p>
          <a:p>
            <a:pPr eaLnBrk="1" hangingPunct="1">
              <a:buFontTx/>
              <a:buNone/>
            </a:pPr>
            <a:r>
              <a:rPr lang="en-US" altLang="en-US" sz="2400" dirty="0">
                <a:solidFill>
                  <a:srgbClr val="000000"/>
                </a:solidFill>
                <a:latin typeface="Cambria" panose="02040503050406030204" pitchFamily="18" charset="0"/>
              </a:rPr>
              <a:t>Equal to 40% of the mortgage interest paid up to a maximum $2,000 a year</a:t>
            </a:r>
            <a:r>
              <a:rPr lang="en-US" altLang="en-US" dirty="0">
                <a:solidFill>
                  <a:srgbClr val="000000"/>
                </a:solidFill>
                <a:latin typeface="Cambria" panose="02040503050406030204" pitchFamily="18" charset="0"/>
              </a:rPr>
              <a:t>.</a:t>
            </a:r>
          </a:p>
        </p:txBody>
      </p:sp>
      <p:pic>
        <p:nvPicPr>
          <p:cNvPr id="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102" y="2401303"/>
            <a:ext cx="8763000" cy="205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853043" y="4550479"/>
            <a:ext cx="4269118"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anose="02040503050406030204" pitchFamily="18" charset="0"/>
              </a:rPr>
              <a:t>40%=$2,250</a:t>
            </a:r>
          </a:p>
        </p:txBody>
      </p:sp>
      <p:cxnSp>
        <p:nvCxnSpPr>
          <p:cNvPr id="19" name="Straight Connector 18"/>
          <p:cNvCxnSpPr>
            <a:cxnSpLocks noChangeShapeType="1"/>
          </p:cNvCxnSpPr>
          <p:nvPr/>
        </p:nvCxnSpPr>
        <p:spPr bwMode="auto">
          <a:xfrm>
            <a:off x="3957189" y="5012144"/>
            <a:ext cx="4060825"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a:xfrm>
            <a:off x="4957311" y="5531591"/>
            <a:ext cx="2593980" cy="923330"/>
          </a:xfrm>
          <a:prstGeom prst="rect">
            <a:avLst/>
          </a:prstGeom>
          <a:noFill/>
          <a:ln>
            <a:solidFill>
              <a:schemeClr val="accent1">
                <a:lumMod val="50000"/>
              </a:schemeClr>
            </a:solidFill>
          </a:ln>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mbria" panose="02040503050406030204" pitchFamily="18" charset="0"/>
              </a:rPr>
              <a:t>$2,000</a:t>
            </a:r>
          </a:p>
        </p:txBody>
      </p:sp>
    </p:spTree>
    <p:extLst>
      <p:ext uri="{BB962C8B-B14F-4D97-AF65-F5344CB8AC3E}">
        <p14:creationId xmlns:p14="http://schemas.microsoft.com/office/powerpoint/2010/main" val="42269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smtClean="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smtClean="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smtClean="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smtClean="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smtClean="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smtClean="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dirty="0" smtClean="0">
                  <a:solidFill>
                    <a:sysClr val="windowText" lastClr="000000">
                      <a:hueOff val="0"/>
                      <a:satOff val="0"/>
                      <a:lumOff val="0"/>
                      <a:alphaOff val="0"/>
                    </a:sysClr>
                  </a:solidFill>
                  <a:latin typeface="Cambria" panose="02040503050406030204" pitchFamily="18" charset="0"/>
                </a:rPr>
                <a:t>		</a:t>
              </a:r>
              <a:r>
                <a:rPr lang="en-US" sz="3000" kern="1200" dirty="0" smtClean="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smtClean="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smtClean="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smtClean="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smtClean="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58266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9"/>
          <p:cNvGrpSpPr>
            <a:grpSpLocks/>
          </p:cNvGrpSpPr>
          <p:nvPr/>
        </p:nvGrpSpPr>
        <p:grpSpPr bwMode="auto">
          <a:xfrm>
            <a:off x="235670" y="1027522"/>
            <a:ext cx="8249277" cy="7393531"/>
            <a:chOff x="1295482" y="1986859"/>
            <a:chExt cx="8206737" cy="2804023"/>
          </a:xfrm>
        </p:grpSpPr>
        <p:sp>
          <p:nvSpPr>
            <p:cNvPr id="10" name="Pentagon 9"/>
            <p:cNvSpPr/>
            <p:nvPr/>
          </p:nvSpPr>
          <p:spPr>
            <a:xfrm rot="10800000">
              <a:off x="1295482" y="1986859"/>
              <a:ext cx="7566741" cy="2106571"/>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1" name="Pentagon 4"/>
            <p:cNvSpPr/>
            <p:nvPr/>
          </p:nvSpPr>
          <p:spPr>
            <a:xfrm>
              <a:off x="2935597" y="2041972"/>
              <a:ext cx="6566622" cy="27489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615" tIns="60960" rIns="113792" bIns="60960"/>
            <a:lstStyle>
              <a:lvl1pPr defTabSz="711200">
                <a:defRPr sz="2400">
                  <a:solidFill>
                    <a:schemeClr val="tx1"/>
                  </a:solidFill>
                  <a:latin typeface="Times" pitchFamily="18" charset="0"/>
                </a:defRPr>
              </a:lvl1pPr>
              <a:lvl2pPr marL="285750" indent="-285750" defTabSz="711200">
                <a:defRPr sz="2400">
                  <a:solidFill>
                    <a:schemeClr val="tx1"/>
                  </a:solidFill>
                  <a:latin typeface="Times" pitchFamily="18" charset="0"/>
                </a:defRPr>
              </a:lvl2pPr>
              <a:lvl3pPr marL="1143000" indent="-228600" defTabSz="711200">
                <a:defRPr sz="2400">
                  <a:solidFill>
                    <a:schemeClr val="tx1"/>
                  </a:solidFill>
                  <a:latin typeface="Times" pitchFamily="18" charset="0"/>
                </a:defRPr>
              </a:lvl3pPr>
              <a:lvl4pPr marL="1600200" indent="-228600" defTabSz="711200">
                <a:defRPr sz="2400">
                  <a:solidFill>
                    <a:schemeClr val="tx1"/>
                  </a:solidFill>
                  <a:latin typeface="Times" pitchFamily="18" charset="0"/>
                </a:defRPr>
              </a:lvl4pPr>
              <a:lvl5pPr marL="2057400" indent="-228600" defTabSz="711200">
                <a:defRPr sz="2400">
                  <a:solidFill>
                    <a:schemeClr val="tx1"/>
                  </a:solidFill>
                  <a:latin typeface="Times" pitchFamily="18" charset="0"/>
                </a:defRPr>
              </a:lvl5pPr>
              <a:lvl6pPr marL="2514600" indent="-228600" defTabSz="711200" eaLnBrk="0" fontAlgn="base" hangingPunct="0">
                <a:spcBef>
                  <a:spcPct val="0"/>
                </a:spcBef>
                <a:spcAft>
                  <a:spcPct val="0"/>
                </a:spcAft>
                <a:defRPr sz="2400">
                  <a:solidFill>
                    <a:schemeClr val="tx1"/>
                  </a:solidFill>
                  <a:latin typeface="Times" pitchFamily="18" charset="0"/>
                </a:defRPr>
              </a:lvl6pPr>
              <a:lvl7pPr marL="2971800" indent="-228600" defTabSz="711200" eaLnBrk="0" fontAlgn="base" hangingPunct="0">
                <a:spcBef>
                  <a:spcPct val="0"/>
                </a:spcBef>
                <a:spcAft>
                  <a:spcPct val="0"/>
                </a:spcAft>
                <a:defRPr sz="2400">
                  <a:solidFill>
                    <a:schemeClr val="tx1"/>
                  </a:solidFill>
                  <a:latin typeface="Times" pitchFamily="18" charset="0"/>
                </a:defRPr>
              </a:lvl7pPr>
              <a:lvl8pPr marL="3429000" indent="-228600" defTabSz="711200" eaLnBrk="0" fontAlgn="base" hangingPunct="0">
                <a:spcBef>
                  <a:spcPct val="0"/>
                </a:spcBef>
                <a:spcAft>
                  <a:spcPct val="0"/>
                </a:spcAft>
                <a:defRPr sz="2400">
                  <a:solidFill>
                    <a:schemeClr val="tx1"/>
                  </a:solidFill>
                  <a:latin typeface="Times" pitchFamily="18" charset="0"/>
                </a:defRPr>
              </a:lvl8pPr>
              <a:lvl9pPr marL="3886200" indent="-228600" defTabSz="711200" eaLnBrk="0" fontAlgn="base" hangingPunct="0">
                <a:spcBef>
                  <a:spcPct val="0"/>
                </a:spcBef>
                <a:spcAft>
                  <a:spcPct val="0"/>
                </a:spcAft>
                <a:defRPr sz="2400">
                  <a:solidFill>
                    <a:schemeClr val="tx1"/>
                  </a:solidFill>
                  <a:latin typeface="Times" pitchFamily="18" charset="0"/>
                </a:defRPr>
              </a:lvl9pPr>
            </a:lstStyle>
            <a:p>
              <a:pPr>
                <a:lnSpc>
                  <a:spcPct val="90000"/>
                </a:lnSpc>
                <a:spcAft>
                  <a:spcPct val="35000"/>
                </a:spcAft>
                <a:defRPr/>
              </a:pPr>
              <a:endParaRPr lang="en-US" altLang="en-US" sz="1600" b="1" dirty="0" smtClean="0">
                <a:solidFill>
                  <a:srgbClr val="000000"/>
                </a:solidFill>
                <a:latin typeface="Calibri" pitchFamily="34" charset="0"/>
              </a:endParaRPr>
            </a:p>
            <a:p>
              <a:pPr>
                <a:defRPr/>
              </a:pPr>
              <a:r>
                <a:rPr lang="en-US" altLang="en-US" b="1" dirty="0" smtClean="0">
                  <a:solidFill>
                    <a:srgbClr val="000000"/>
                  </a:solidFill>
                  <a:latin typeface="Cambria" panose="02040503050406030204" pitchFamily="18" charset="0"/>
                </a:rPr>
                <a:t>An MCC allows you to take </a:t>
              </a:r>
            </a:p>
            <a:p>
              <a:pPr>
                <a:defRPr/>
              </a:pPr>
              <a:r>
                <a:rPr lang="en-US" altLang="en-US" b="1" dirty="0" smtClean="0">
                  <a:solidFill>
                    <a:srgbClr val="000000"/>
                  </a:solidFill>
                  <a:latin typeface="Cambria" panose="02040503050406030204" pitchFamily="18" charset="0"/>
                </a:rPr>
                <a:t>advantage of both forms of savings:</a:t>
              </a:r>
            </a:p>
            <a:p>
              <a:pPr>
                <a:spcAft>
                  <a:spcPct val="35000"/>
                </a:spcAft>
                <a:defRPr/>
              </a:pPr>
              <a:endParaRPr lang="en-US" altLang="en-US" b="1" dirty="0" smtClean="0">
                <a:solidFill>
                  <a:srgbClr val="000000"/>
                </a:solidFill>
                <a:latin typeface="Cambria" panose="02040503050406030204" pitchFamily="18" charset="0"/>
              </a:endParaRPr>
            </a:p>
            <a:p>
              <a:pPr lvl="1">
                <a:buFont typeface="Arial" charset="0"/>
                <a:buChar char="•"/>
                <a:defRPr/>
              </a:pPr>
              <a:r>
                <a:rPr lang="en-US" altLang="en-US" dirty="0" smtClean="0">
                  <a:solidFill>
                    <a:srgbClr val="000000"/>
                  </a:solidFill>
                  <a:latin typeface="Cambria" panose="02040503050406030204" pitchFamily="18" charset="0"/>
                </a:rPr>
                <a:t>All home owners may take </a:t>
              </a:r>
            </a:p>
            <a:p>
              <a:pPr marL="0" lvl="1" indent="0">
                <a:defRPr/>
              </a:pPr>
              <a:r>
                <a:rPr lang="en-US" altLang="en-US" dirty="0" smtClean="0">
                  <a:solidFill>
                    <a:srgbClr val="000000"/>
                  </a:solidFill>
                  <a:latin typeface="Cambria" panose="02040503050406030204" pitchFamily="18" charset="0"/>
                </a:rPr>
                <a:t>    deductions but tax credits are only </a:t>
              </a:r>
            </a:p>
            <a:p>
              <a:pPr marL="0" lvl="1" indent="0">
                <a:defRPr/>
              </a:pPr>
              <a:r>
                <a:rPr lang="en-US" altLang="en-US" dirty="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   available to holders of an MCC.</a:t>
              </a:r>
            </a:p>
            <a:p>
              <a:pPr marL="0" lvl="1" indent="0">
                <a:spcAft>
                  <a:spcPct val="15000"/>
                </a:spcAft>
                <a:defRPr/>
              </a:pPr>
              <a:endParaRPr lang="en-US" altLang="en-US" dirty="0" smtClean="0">
                <a:solidFill>
                  <a:srgbClr val="000000"/>
                </a:solidFill>
                <a:latin typeface="Cambria" panose="02040503050406030204" pitchFamily="18" charset="0"/>
              </a:endParaRPr>
            </a:p>
            <a:p>
              <a:pPr lvl="1">
                <a:buFont typeface="Arial" charset="0"/>
                <a:buChar char="•"/>
                <a:defRPr/>
              </a:pPr>
              <a:r>
                <a:rPr lang="en-US" altLang="en-US" dirty="0" smtClean="0">
                  <a:solidFill>
                    <a:srgbClr val="000000"/>
                  </a:solidFill>
                  <a:latin typeface="Cambria" panose="02040503050406030204" pitchFamily="18" charset="0"/>
                </a:rPr>
                <a:t>In this example, they can take the remaining mortgage interest in the amount of </a:t>
              </a:r>
              <a:r>
                <a:rPr lang="en-US" altLang="en-US" b="1" dirty="0" smtClean="0">
                  <a:solidFill>
                    <a:srgbClr val="000000"/>
                  </a:solidFill>
                  <a:latin typeface="Cambria" panose="02040503050406030204" pitchFamily="18" charset="0"/>
                </a:rPr>
                <a:t>$3,625 ($5,625 - $2,000 credit) </a:t>
              </a:r>
              <a:r>
                <a:rPr lang="en-US" altLang="en-US" dirty="0" smtClean="0">
                  <a:solidFill>
                    <a:srgbClr val="000000"/>
                  </a:solidFill>
                  <a:latin typeface="Cambria" panose="02040503050406030204" pitchFamily="18" charset="0"/>
                </a:rPr>
                <a:t>plus any property taxes, etc. </a:t>
              </a:r>
            </a:p>
            <a:p>
              <a:pPr marL="0" lvl="1" indent="0">
                <a:defRPr/>
              </a:pPr>
              <a:r>
                <a:rPr lang="en-US" altLang="en-US" dirty="0" smtClean="0">
                  <a:solidFill>
                    <a:srgbClr val="000000"/>
                  </a:solidFill>
                  <a:latin typeface="Cambria" panose="02040503050406030204" pitchFamily="18" charset="0"/>
                </a:rPr>
                <a:t>     as a deduction.</a:t>
              </a:r>
            </a:p>
          </p:txBody>
        </p:sp>
      </p:grpSp>
      <p:sp>
        <p:nvSpPr>
          <p:cNvPr id="12" name="Oval 11"/>
          <p:cNvSpPr/>
          <p:nvPr/>
        </p:nvSpPr>
        <p:spPr>
          <a:xfrm>
            <a:off x="83100" y="2795703"/>
            <a:ext cx="1953089" cy="1870565"/>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pic>
        <p:nvPicPr>
          <p:cNvPr id="2" name="Picture 1"/>
          <p:cNvPicPr>
            <a:picLocks noChangeAspect="1"/>
          </p:cNvPicPr>
          <p:nvPr/>
        </p:nvPicPr>
        <p:blipFill rotWithShape="1">
          <a:blip r:embed="rId4"/>
          <a:srcRect l="14231" r="23497"/>
          <a:stretch/>
        </p:blipFill>
        <p:spPr>
          <a:xfrm>
            <a:off x="8267308" y="1894711"/>
            <a:ext cx="3243702" cy="3672547"/>
          </a:xfrm>
          <a:prstGeom prst="rect">
            <a:avLst/>
          </a:prstGeom>
        </p:spPr>
      </p:pic>
      <p:sp>
        <p:nvSpPr>
          <p:cNvPr id="3" name="TextBox 2"/>
          <p:cNvSpPr txBox="1"/>
          <p:nvPr/>
        </p:nvSpPr>
        <p:spPr>
          <a:xfrm>
            <a:off x="8209059" y="1540767"/>
            <a:ext cx="1281193" cy="707886"/>
          </a:xfrm>
          <a:prstGeom prst="rect">
            <a:avLst/>
          </a:prstGeom>
          <a:noFill/>
        </p:spPr>
        <p:txBody>
          <a:bodyPr wrap="square" rtlCol="0">
            <a:spAutoFit/>
          </a:bodyPr>
          <a:lstStyle/>
          <a:p>
            <a:r>
              <a:rPr lang="en-US" sz="2000" dirty="0" smtClean="0">
                <a:latin typeface="Cambria" panose="02040503050406030204" pitchFamily="18" charset="0"/>
              </a:rPr>
              <a:t>Potential tax credit</a:t>
            </a:r>
            <a:endParaRPr lang="en-US" sz="2000" dirty="0">
              <a:latin typeface="Cambria" panose="02040503050406030204" pitchFamily="18" charset="0"/>
            </a:endParaRPr>
          </a:p>
        </p:txBody>
      </p:sp>
      <p:sp>
        <p:nvSpPr>
          <p:cNvPr id="19" name="TextBox 18"/>
          <p:cNvSpPr txBox="1"/>
          <p:nvPr/>
        </p:nvSpPr>
        <p:spPr>
          <a:xfrm>
            <a:off x="10143528" y="5328243"/>
            <a:ext cx="1916121" cy="1015663"/>
          </a:xfrm>
          <a:prstGeom prst="rect">
            <a:avLst/>
          </a:prstGeom>
          <a:noFill/>
        </p:spPr>
        <p:txBody>
          <a:bodyPr wrap="square" rtlCol="0">
            <a:spAutoFit/>
          </a:bodyPr>
          <a:lstStyle/>
          <a:p>
            <a:r>
              <a:rPr lang="en-US" sz="2000" dirty="0" smtClean="0">
                <a:latin typeface="Cambria" panose="02040503050406030204" pitchFamily="18" charset="0"/>
              </a:rPr>
              <a:t>Amount that may continue to be deducted</a:t>
            </a:r>
            <a:endParaRPr lang="en-US" sz="2000" dirty="0">
              <a:latin typeface="Cambria" panose="02040503050406030204" pitchFamily="18" charset="0"/>
            </a:endParaRPr>
          </a:p>
        </p:txBody>
      </p:sp>
    </p:spTree>
    <p:extLst>
      <p:ext uri="{BB962C8B-B14F-4D97-AF65-F5344CB8AC3E}">
        <p14:creationId xmlns:p14="http://schemas.microsoft.com/office/powerpoint/2010/main" val="1712308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C929B7-0CF3-4478-AE90-9CD9C375605B}" type="slidenum">
              <a:rPr lang="en-US" altLang="en-US" sz="900">
                <a:solidFill>
                  <a:srgbClr val="000000"/>
                </a:solidFill>
                <a:latin typeface="Museo Slab 500" pitchFamily="50" charset="0"/>
              </a:rPr>
              <a:pPr/>
              <a:t>13</a:t>
            </a:fld>
            <a:endParaRPr lang="en-US" altLang="en-US" sz="900">
              <a:solidFill>
                <a:srgbClr val="000000"/>
              </a:solidFill>
              <a:latin typeface="Museo Slab 500" pitchFamily="50" charset="0"/>
            </a:endParaRP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392" y="1475776"/>
            <a:ext cx="3918865" cy="538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0723" y="3939034"/>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32" y="2309309"/>
            <a:ext cx="1565645" cy="9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255572" y="2487170"/>
            <a:ext cx="1405982" cy="8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801653"/>
            <a:ext cx="1415616" cy="8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22222" y="2500940"/>
            <a:ext cx="1419400" cy="8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262982" y="2530026"/>
            <a:ext cx="1582483" cy="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180713" y="2544403"/>
            <a:ext cx="1385987" cy="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270552" y="2749953"/>
            <a:ext cx="1542842" cy="9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55441" y="2527161"/>
            <a:ext cx="1337379" cy="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159200" y="5576725"/>
            <a:ext cx="1453590" cy="9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6589385" y="5145053"/>
            <a:ext cx="1443831" cy="9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54294" y="1896740"/>
            <a:ext cx="3012184"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Tax Withholding</a:t>
            </a:r>
          </a:p>
        </p:txBody>
      </p:sp>
      <p:sp>
        <p:nvSpPr>
          <p:cNvPr id="47" name="Rectangle 46"/>
          <p:cNvSpPr/>
          <p:nvPr/>
        </p:nvSpPr>
        <p:spPr>
          <a:xfrm>
            <a:off x="7848755" y="3922936"/>
            <a:ext cx="336201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Paid too much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they get a refund</a:t>
            </a:r>
          </a:p>
        </p:txBody>
      </p:sp>
      <p:cxnSp>
        <p:nvCxnSpPr>
          <p:cNvPr id="18" name="Straight Arrow Connector 17"/>
          <p:cNvCxnSpPr>
            <a:cxnSpLocks noChangeShapeType="1"/>
            <a:stCxn id="47" idx="2"/>
          </p:cNvCxnSpPr>
          <p:nvPr/>
        </p:nvCxnSpPr>
        <p:spPr bwMode="auto">
          <a:xfrm flipH="1">
            <a:off x="8267753" y="4938599"/>
            <a:ext cx="1262008" cy="621021"/>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sp>
        <p:nvSpPr>
          <p:cNvPr id="24" name="Content Placeholder 2"/>
          <p:cNvSpPr txBox="1">
            <a:spLocks/>
          </p:cNvSpPr>
          <p:nvPr/>
        </p:nvSpPr>
        <p:spPr bwMode="auto">
          <a:xfrm>
            <a:off x="919762" y="560000"/>
            <a:ext cx="10644151" cy="9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Home buyer receives a refund every year? They may still benefit.</a:t>
            </a:r>
          </a:p>
          <a:p>
            <a:pPr eaLnBrk="1" hangingPunct="1">
              <a:spcBef>
                <a:spcPct val="20000"/>
              </a:spcBef>
            </a:pP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8260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14356"/>
                                        </p:tgtEl>
                                        <p:attrNameLst>
                                          <p:attrName>style.visibility</p:attrName>
                                        </p:attrNameLst>
                                      </p:cBhvr>
                                      <p:to>
                                        <p:strVal val="visible"/>
                                      </p:to>
                                    </p:set>
                                    <p:anim calcmode="lin" valueType="num">
                                      <p:cBhvr additive="base">
                                        <p:cTn id="41" dur="500" fill="hold"/>
                                        <p:tgtEl>
                                          <p:spTgt spid="14356"/>
                                        </p:tgtEl>
                                        <p:attrNameLst>
                                          <p:attrName>ppt_x</p:attrName>
                                        </p:attrNameLst>
                                      </p:cBhvr>
                                      <p:tavLst>
                                        <p:tav tm="0">
                                          <p:val>
                                            <p:strVal val="0-#ppt_w/2"/>
                                          </p:val>
                                        </p:tav>
                                        <p:tav tm="100000">
                                          <p:val>
                                            <p:strVal val="#ppt_x"/>
                                          </p:val>
                                        </p:tav>
                                      </p:tavLst>
                                    </p:anim>
                                    <p:anim calcmode="lin" valueType="num">
                                      <p:cBhvr additive="base">
                                        <p:cTn id="42"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CF4969-DBA3-4367-B214-4FD7F36FFAC3}" type="slidenum">
              <a:rPr lang="en-US" altLang="en-US" sz="900">
                <a:solidFill>
                  <a:srgbClr val="000000"/>
                </a:solidFill>
                <a:latin typeface="Museo Slab 500" pitchFamily="50" charset="0"/>
              </a:rPr>
              <a:pPr/>
              <a:t>14</a:t>
            </a:fld>
            <a:endParaRPr lang="en-US" altLang="en-US" sz="900">
              <a:solidFill>
                <a:srgbClr val="000000"/>
              </a:solidFill>
              <a:latin typeface="Museo Slab 500" pitchFamily="50" charset="0"/>
            </a:endParaRPr>
          </a:p>
        </p:txBody>
      </p:sp>
      <p:sp>
        <p:nvSpPr>
          <p:cNvPr id="49156" name="Content Placeholder 2"/>
          <p:cNvSpPr txBox="1">
            <a:spLocks/>
          </p:cNvSpPr>
          <p:nvPr/>
        </p:nvSpPr>
        <p:spPr bwMode="auto">
          <a:xfrm>
            <a:off x="878982" y="538721"/>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rPr>
              <a:t>Effect of an MCC on income tax liability</a:t>
            </a: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932" y="1473760"/>
            <a:ext cx="3920409" cy="53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1248" y="4076302"/>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2" y="2300107"/>
            <a:ext cx="1473129" cy="92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332029" y="2413901"/>
            <a:ext cx="1472144" cy="9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785533"/>
            <a:ext cx="1441323"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58684" y="2540480"/>
            <a:ext cx="1372213" cy="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444548" y="2598344"/>
            <a:ext cx="1413695"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217319" y="2666207"/>
            <a:ext cx="1243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459576" y="2640899"/>
            <a:ext cx="1454848" cy="9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99820" y="2613820"/>
            <a:ext cx="1241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401352" y="570970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7062796" y="4920258"/>
            <a:ext cx="1409307" cy="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5848" y="1825731"/>
            <a:ext cx="3187476" cy="147732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Tax Withholding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stayed the same</a:t>
            </a:r>
          </a:p>
        </p:txBody>
      </p:sp>
      <p:sp>
        <p:nvSpPr>
          <p:cNvPr id="47" name="Rectangle 46"/>
          <p:cNvSpPr/>
          <p:nvPr/>
        </p:nvSpPr>
        <p:spPr>
          <a:xfrm>
            <a:off x="7944359" y="2954590"/>
            <a:ext cx="3838423"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Borrower refund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increased by $2,000!</a:t>
            </a:r>
          </a:p>
        </p:txBody>
      </p:sp>
      <p:cxnSp>
        <p:nvCxnSpPr>
          <p:cNvPr id="18" name="Straight Arrow Connector 17"/>
          <p:cNvCxnSpPr>
            <a:cxnSpLocks noChangeShapeType="1"/>
          </p:cNvCxnSpPr>
          <p:nvPr/>
        </p:nvCxnSpPr>
        <p:spPr bwMode="auto">
          <a:xfrm flipH="1">
            <a:off x="9153334" y="3945008"/>
            <a:ext cx="667463" cy="947723"/>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392" y="613840"/>
            <a:ext cx="2584450" cy="27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47" y="2214071"/>
            <a:ext cx="1436370" cy="9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13" y="4813743"/>
            <a:ext cx="1318876" cy="8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141">
            <a:off x="6544814" y="5761885"/>
            <a:ext cx="1370634" cy="8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7679">
            <a:off x="6746422" y="5307471"/>
            <a:ext cx="1383369" cy="8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4926">
            <a:off x="8133213" y="5929329"/>
            <a:ext cx="1346863" cy="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4605">
            <a:off x="6873692" y="5673997"/>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550">
            <a:off x="7968663" y="5169557"/>
            <a:ext cx="1243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735">
            <a:off x="8392231" y="5170571"/>
            <a:ext cx="1434270" cy="9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5078">
            <a:off x="8030332" y="5575563"/>
            <a:ext cx="1418590" cy="8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20352" y="1788915"/>
            <a:ext cx="6358407" cy="1015663"/>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The $2,000 MCC goes in the bucket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before payroll deductions</a:t>
            </a:r>
          </a:p>
        </p:txBody>
      </p:sp>
      <p:sp>
        <p:nvSpPr>
          <p:cNvPr id="48" name="Rectangle 47"/>
          <p:cNvSpPr/>
          <p:nvPr/>
        </p:nvSpPr>
        <p:spPr>
          <a:xfrm>
            <a:off x="4710117" y="4040238"/>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Remaining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$8,000</a:t>
            </a:r>
          </a:p>
        </p:txBody>
      </p:sp>
      <p:cxnSp>
        <p:nvCxnSpPr>
          <p:cNvPr id="49" name="Straight Connector 4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spTree>
    <p:extLst>
      <p:ext uri="{BB962C8B-B14F-4D97-AF65-F5344CB8AC3E}">
        <p14:creationId xmlns:p14="http://schemas.microsoft.com/office/powerpoint/2010/main" val="984775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0"/>
                                  </p:stCondLst>
                                  <p:childTnLst>
                                    <p:anim calcmode="lin" valueType="num">
                                      <p:cBhvr>
                                        <p:cTn id="10" dur="1000"/>
                                        <p:tgtEl>
                                          <p:spTgt spid="46"/>
                                        </p:tgtEl>
                                        <p:attrNameLst>
                                          <p:attrName>ppt_w</p:attrName>
                                        </p:attrNameLst>
                                      </p:cBhvr>
                                      <p:tavLst>
                                        <p:tav tm="0">
                                          <p:val>
                                            <p:strVal val="ppt_w"/>
                                          </p:val>
                                        </p:tav>
                                        <p:tav tm="100000">
                                          <p:val>
                                            <p:fltVal val="0"/>
                                          </p:val>
                                        </p:tav>
                                      </p:tavLst>
                                    </p:anim>
                                    <p:anim calcmode="lin" valueType="num">
                                      <p:cBhvr>
                                        <p:cTn id="11" dur="1000"/>
                                        <p:tgtEl>
                                          <p:spTgt spid="46"/>
                                        </p:tgtEl>
                                        <p:attrNameLst>
                                          <p:attrName>ppt_h</p:attrName>
                                        </p:attrNameLst>
                                      </p:cBhvr>
                                      <p:tavLst>
                                        <p:tav tm="0">
                                          <p:val>
                                            <p:strVal val="ppt_h"/>
                                          </p:val>
                                        </p:tav>
                                        <p:tav tm="100000">
                                          <p:val>
                                            <p:fltVal val="0"/>
                                          </p:val>
                                        </p:tav>
                                      </p:tavLst>
                                    </p:anim>
                                    <p:anim calcmode="lin" valueType="num">
                                      <p:cBhvr>
                                        <p:cTn id="12" dur="1000"/>
                                        <p:tgtEl>
                                          <p:spTgt spid="46"/>
                                        </p:tgtEl>
                                        <p:attrNameLst>
                                          <p:attrName>style.rotation</p:attrName>
                                        </p:attrNameLst>
                                      </p:cBhvr>
                                      <p:tavLst>
                                        <p:tav tm="0">
                                          <p:val>
                                            <p:fltVal val="0"/>
                                          </p:val>
                                        </p:tav>
                                        <p:tav tm="100000">
                                          <p:val>
                                            <p:fltVal val="90"/>
                                          </p:val>
                                        </p:tav>
                                      </p:tavLst>
                                    </p:anim>
                                    <p:animEffect transition="out" filter="fade">
                                      <p:cBhvr>
                                        <p:cTn id="13" dur="1000"/>
                                        <p:tgtEl>
                                          <p:spTgt spid="46"/>
                                        </p:tgtEl>
                                      </p:cBhvr>
                                    </p:animEffect>
                                    <p:set>
                                      <p:cBhvr>
                                        <p:cTn id="14" dur="1" fill="hold">
                                          <p:stCondLst>
                                            <p:cond delay="999"/>
                                          </p:stCondLst>
                                        </p:cTn>
                                        <p:tgtEl>
                                          <p:spTgt spid="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1+#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nodeType="clickEffect">
                                  <p:stCondLst>
                                    <p:cond delay="0"/>
                                  </p:stCondLst>
                                  <p:childTnLst>
                                    <p:set>
                                      <p:cBhvr>
                                        <p:cTn id="84" dur="1" fill="hold">
                                          <p:stCondLst>
                                            <p:cond delay="0"/>
                                          </p:stCondLst>
                                        </p:cTn>
                                        <p:tgtEl>
                                          <p:spTgt spid="14356"/>
                                        </p:tgtEl>
                                        <p:attrNameLst>
                                          <p:attrName>style.visibility</p:attrName>
                                        </p:attrNameLst>
                                      </p:cBhvr>
                                      <p:to>
                                        <p:strVal val="visible"/>
                                      </p:to>
                                    </p:set>
                                    <p:anim calcmode="lin" valueType="num">
                                      <p:cBhvr additive="base">
                                        <p:cTn id="85" dur="500" fill="hold"/>
                                        <p:tgtEl>
                                          <p:spTgt spid="14356"/>
                                        </p:tgtEl>
                                        <p:attrNameLst>
                                          <p:attrName>ppt_x</p:attrName>
                                        </p:attrNameLst>
                                      </p:cBhvr>
                                      <p:tavLst>
                                        <p:tav tm="0">
                                          <p:val>
                                            <p:strVal val="0-#ppt_w/2"/>
                                          </p:val>
                                        </p:tav>
                                        <p:tav tm="100000">
                                          <p:val>
                                            <p:strVal val="#ppt_x"/>
                                          </p:val>
                                        </p:tav>
                                      </p:tavLst>
                                    </p:anim>
                                    <p:anim calcmode="lin" valueType="num">
                                      <p:cBhvr additive="base">
                                        <p:cTn id="86"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0-#ppt_w/2"/>
                                          </p:val>
                                        </p:tav>
                                        <p:tav tm="100000">
                                          <p:val>
                                            <p:strVal val="#ppt_x"/>
                                          </p:val>
                                        </p:tav>
                                      </p:tavLst>
                                    </p:anim>
                                    <p:anim calcmode="lin" valueType="num">
                                      <p:cBhvr additive="base">
                                        <p:cTn id="10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7"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anim calcmode="lin" valueType="num">
                                      <p:cBhvr>
                                        <p:cTn id="152" dur="1000" fill="hold"/>
                                        <p:tgtEl>
                                          <p:spTgt spid="31"/>
                                        </p:tgtEl>
                                        <p:attrNameLst>
                                          <p:attrName>ppt_x</p:attrName>
                                        </p:attrNameLst>
                                      </p:cBhvr>
                                      <p:tavLst>
                                        <p:tav tm="0">
                                          <p:val>
                                            <p:strVal val="#ppt_x"/>
                                          </p:val>
                                        </p:tav>
                                        <p:tav tm="100000">
                                          <p:val>
                                            <p:strVal val="#ppt_x"/>
                                          </p:val>
                                        </p:tav>
                                      </p:tavLst>
                                    </p:anim>
                                    <p:anim calcmode="lin" valueType="num">
                                      <p:cBhvr>
                                        <p:cTn id="1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7"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7"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1000"/>
                                        <p:tgtEl>
                                          <p:spTgt spid="41"/>
                                        </p:tgtEl>
                                      </p:cBhvr>
                                    </p:animEffect>
                                    <p:anim calcmode="lin" valueType="num">
                                      <p:cBhvr>
                                        <p:cTn id="166" dur="1000" fill="hold"/>
                                        <p:tgtEl>
                                          <p:spTgt spid="41"/>
                                        </p:tgtEl>
                                        <p:attrNameLst>
                                          <p:attrName>ppt_x</p:attrName>
                                        </p:attrNameLst>
                                      </p:cBhvr>
                                      <p:tavLst>
                                        <p:tav tm="0">
                                          <p:val>
                                            <p:strVal val="#ppt_x"/>
                                          </p:val>
                                        </p:tav>
                                        <p:tav tm="100000">
                                          <p:val>
                                            <p:strVal val="#ppt_x"/>
                                          </p:val>
                                        </p:tav>
                                      </p:tavLst>
                                    </p:anim>
                                    <p:anim calcmode="lin" valueType="num">
                                      <p:cBhvr>
                                        <p:cTn id="16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7"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1000"/>
                                        <p:tgtEl>
                                          <p:spTgt spid="43"/>
                                        </p:tgtEl>
                                      </p:cBhvr>
                                    </p:animEffect>
                                    <p:anim calcmode="lin" valueType="num">
                                      <p:cBhvr>
                                        <p:cTn id="173" dur="1000" fill="hold"/>
                                        <p:tgtEl>
                                          <p:spTgt spid="43"/>
                                        </p:tgtEl>
                                        <p:attrNameLst>
                                          <p:attrName>ppt_x</p:attrName>
                                        </p:attrNameLst>
                                      </p:cBhvr>
                                      <p:tavLst>
                                        <p:tav tm="0">
                                          <p:val>
                                            <p:strVal val="#ppt_x"/>
                                          </p:val>
                                        </p:tav>
                                        <p:tav tm="100000">
                                          <p:val>
                                            <p:strVal val="#ppt_x"/>
                                          </p:val>
                                        </p:tav>
                                      </p:tavLst>
                                    </p:anim>
                                    <p:anim calcmode="lin" valueType="num">
                                      <p:cBhvr>
                                        <p:cTn id="1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7" presetClass="entr" presetSubtype="0" fill="hold"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0"/>
                                        <p:tgtEl>
                                          <p:spTgt spid="45"/>
                                        </p:tgtEl>
                                      </p:cBhvr>
                                    </p:animEffect>
                                    <p:anim calcmode="lin" valueType="num">
                                      <p:cBhvr>
                                        <p:cTn id="180" dur="1000" fill="hold"/>
                                        <p:tgtEl>
                                          <p:spTgt spid="45"/>
                                        </p:tgtEl>
                                        <p:attrNameLst>
                                          <p:attrName>ppt_x</p:attrName>
                                        </p:attrNameLst>
                                      </p:cBhvr>
                                      <p:tavLst>
                                        <p:tav tm="0">
                                          <p:val>
                                            <p:strVal val="#ppt_x"/>
                                          </p:val>
                                        </p:tav>
                                        <p:tav tm="100000">
                                          <p:val>
                                            <p:strVal val="#ppt_x"/>
                                          </p:val>
                                        </p:tav>
                                      </p:tavLst>
                                    </p:anim>
                                    <p:anim calcmode="lin" valueType="num">
                                      <p:cBhvr>
                                        <p:cTn id="1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16" fill="hold" nodeType="clickEffect">
                                  <p:stCondLst>
                                    <p:cond delay="0"/>
                                  </p:stCondLst>
                                  <p:childTnLst>
                                    <p:set>
                                      <p:cBhvr>
                                        <p:cTn id="185" dur="1" fill="hold">
                                          <p:stCondLst>
                                            <p:cond delay="0"/>
                                          </p:stCondLst>
                                        </p:cTn>
                                        <p:tgtEl>
                                          <p:spTgt spid="47"/>
                                        </p:tgtEl>
                                        <p:attrNameLst>
                                          <p:attrName>style.visibility</p:attrName>
                                        </p:attrNameLst>
                                      </p:cBhvr>
                                      <p:to>
                                        <p:strVal val="visible"/>
                                      </p:to>
                                    </p:set>
                                    <p:anim calcmode="lin" valueType="num">
                                      <p:cBhvr>
                                        <p:cTn id="186" dur="500" fill="hold"/>
                                        <p:tgtEl>
                                          <p:spTgt spid="47"/>
                                        </p:tgtEl>
                                        <p:attrNameLst>
                                          <p:attrName>ppt_w</p:attrName>
                                        </p:attrNameLst>
                                      </p:cBhvr>
                                      <p:tavLst>
                                        <p:tav tm="0">
                                          <p:val>
                                            <p:fltVal val="0"/>
                                          </p:val>
                                        </p:tav>
                                        <p:tav tm="100000">
                                          <p:val>
                                            <p:strVal val="#ppt_w"/>
                                          </p:val>
                                        </p:tav>
                                      </p:tavLst>
                                    </p:anim>
                                    <p:anim calcmode="lin" valueType="num">
                                      <p:cBhvr>
                                        <p:cTn id="187" dur="500" fill="hold"/>
                                        <p:tgtEl>
                                          <p:spTgt spid="47"/>
                                        </p:tgtEl>
                                        <p:attrNameLst>
                                          <p:attrName>ppt_h</p:attrName>
                                        </p:attrNameLst>
                                      </p:cBhvr>
                                      <p:tavLst>
                                        <p:tav tm="0">
                                          <p:val>
                                            <p:fltVal val="0"/>
                                          </p:val>
                                        </p:tav>
                                        <p:tav tm="100000">
                                          <p:val>
                                            <p:strVal val="#ppt_h"/>
                                          </p:val>
                                        </p:tav>
                                      </p:tavLst>
                                    </p:anim>
                                    <p:animEffect transition="in" filter="fade">
                                      <p:cBhvr>
                                        <p:cTn id="188" dur="500"/>
                                        <p:tgtEl>
                                          <p:spTgt spid="4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ntr" presetSubtype="0" fill="hold" nodeType="click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1000" fill="hold"/>
                                        <p:tgtEl>
                                          <p:spTgt spid="18"/>
                                        </p:tgtEl>
                                        <p:attrNameLst>
                                          <p:attrName>ppt_w</p:attrName>
                                        </p:attrNameLst>
                                      </p:cBhvr>
                                      <p:tavLst>
                                        <p:tav tm="0">
                                          <p:val>
                                            <p:fltVal val="0"/>
                                          </p:val>
                                        </p:tav>
                                        <p:tav tm="100000">
                                          <p:val>
                                            <p:strVal val="#ppt_w"/>
                                          </p:val>
                                        </p:tav>
                                      </p:tavLst>
                                    </p:anim>
                                    <p:anim calcmode="lin" valueType="num">
                                      <p:cBhvr>
                                        <p:cTn id="194" dur="1000" fill="hold"/>
                                        <p:tgtEl>
                                          <p:spTgt spid="18"/>
                                        </p:tgtEl>
                                        <p:attrNameLst>
                                          <p:attrName>ppt_h</p:attrName>
                                        </p:attrNameLst>
                                      </p:cBhvr>
                                      <p:tavLst>
                                        <p:tav tm="0">
                                          <p:val>
                                            <p:fltVal val="0"/>
                                          </p:val>
                                        </p:tav>
                                        <p:tav tm="100000">
                                          <p:val>
                                            <p:strVal val="#ppt_h"/>
                                          </p:val>
                                        </p:tav>
                                      </p:tavLst>
                                    </p:anim>
                                    <p:anim calcmode="lin" valueType="num">
                                      <p:cBhvr>
                                        <p:cTn id="195" dur="1000" fill="hold"/>
                                        <p:tgtEl>
                                          <p:spTgt spid="18"/>
                                        </p:tgtEl>
                                        <p:attrNameLst>
                                          <p:attrName>style.rotation</p:attrName>
                                        </p:attrNameLst>
                                      </p:cBhvr>
                                      <p:tavLst>
                                        <p:tav tm="0">
                                          <p:val>
                                            <p:fltVal val="90"/>
                                          </p:val>
                                        </p:tav>
                                        <p:tav tm="100000">
                                          <p:val>
                                            <p:fltVal val="0"/>
                                          </p:val>
                                        </p:tav>
                                      </p:tavLst>
                                    </p:anim>
                                    <p:animEffect transition="in" filter="fade">
                                      <p:cBhvr>
                                        <p:cTn id="1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251355" y="1100664"/>
            <a:ext cx="11436947" cy="5266269"/>
            <a:chOff x="420225" y="1196974"/>
            <a:chExt cx="7455363" cy="3146426"/>
          </a:xfrm>
        </p:grpSpPr>
        <p:grpSp>
          <p:nvGrpSpPr>
            <p:cNvPr id="10" name="Group 14"/>
            <p:cNvGrpSpPr>
              <a:grpSpLocks/>
            </p:cNvGrpSpPr>
            <p:nvPr/>
          </p:nvGrpSpPr>
          <p:grpSpPr bwMode="auto">
            <a:xfrm>
              <a:off x="685800" y="1196975"/>
              <a:ext cx="7189788" cy="3146425"/>
              <a:chOff x="1567356" y="601408"/>
              <a:chExt cx="7318489" cy="3292983"/>
            </a:xfrm>
          </p:grpSpPr>
          <p:sp>
            <p:nvSpPr>
              <p:cNvPr id="13" name="Pentagon 12"/>
              <p:cNvSpPr/>
              <p:nvPr/>
            </p:nvSpPr>
            <p:spPr>
              <a:xfrm rot="10800000">
                <a:off x="1566879" y="601408"/>
                <a:ext cx="7318948" cy="3292983"/>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8986" y="601408"/>
                <a:ext cx="6496841" cy="329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endParaRPr>
              </a:p>
            </p:txBody>
          </p:sp>
        </p:grpSp>
        <p:sp>
          <p:nvSpPr>
            <p:cNvPr id="11" name="Content Placeholder 2"/>
            <p:cNvSpPr txBox="1">
              <a:spLocks/>
            </p:cNvSpPr>
            <p:nvPr/>
          </p:nvSpPr>
          <p:spPr bwMode="auto">
            <a:xfrm>
              <a:off x="2574999" y="1196974"/>
              <a:ext cx="5300571" cy="29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defRPr/>
              </a:pPr>
              <a:endParaRPr lang="en-US" altLang="en-US" sz="1600" b="1" dirty="0" smtClean="0">
                <a:solidFill>
                  <a:srgbClr val="000000"/>
                </a:solidFill>
                <a:latin typeface="Calibri" pitchFamily="34" charset="0"/>
                <a:ea typeface="Calibri" pitchFamily="34" charset="0"/>
                <a:cs typeface="Calibri" pitchFamily="34" charset="0"/>
              </a:endParaRPr>
            </a:p>
            <a:p>
              <a:pPr eaLnBrk="1" hangingPunct="1">
                <a:spcBef>
                  <a:spcPts val="0"/>
                </a:spcBef>
                <a:buFontTx/>
                <a:buNone/>
                <a:defRPr/>
              </a:pPr>
              <a:r>
                <a:rPr lang="en-US" altLang="en-US" sz="3000" b="1" dirty="0" smtClean="0">
                  <a:solidFill>
                    <a:srgbClr val="000000"/>
                  </a:solidFill>
                  <a:latin typeface="Calibri" pitchFamily="34" charset="0"/>
                  <a:ea typeface="Calibri" pitchFamily="34" charset="0"/>
                  <a:cs typeface="Calibri" pitchFamily="34" charset="0"/>
                </a:rPr>
                <a:t>It’s your responsibility to claim the mortgage interest credit.</a:t>
              </a:r>
            </a:p>
            <a:p>
              <a:pPr eaLnBrk="1" hangingPunct="1">
                <a:spcBef>
                  <a:spcPts val="0"/>
                </a:spcBef>
                <a:buFontTx/>
                <a:buNone/>
                <a:defRPr/>
              </a:pPr>
              <a:endParaRPr lang="en-US" altLang="en-US" sz="3000" b="1" dirty="0" smtClean="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smtClean="0">
                  <a:solidFill>
                    <a:srgbClr val="000000"/>
                  </a:solidFill>
                  <a:latin typeface="Calibri" pitchFamily="34" charset="0"/>
                  <a:ea typeface="Calibri" pitchFamily="34" charset="0"/>
                  <a:cs typeface="Calibri" pitchFamily="34" charset="0"/>
                </a:rPr>
                <a:t>Claimed on federal income tax return</a:t>
              </a:r>
            </a:p>
            <a:p>
              <a:pPr eaLnBrk="1" hangingPunct="1">
                <a:spcBef>
                  <a:spcPts val="0"/>
                </a:spcBef>
                <a:buNone/>
                <a:defRPr/>
              </a:pPr>
              <a:endParaRPr lang="en-US" altLang="en-US" sz="3000" dirty="0" smtClean="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smtClean="0">
                  <a:solidFill>
                    <a:srgbClr val="000000"/>
                  </a:solidFill>
                  <a:latin typeface="Calibri" pitchFamily="34" charset="0"/>
                  <a:ea typeface="Calibri" pitchFamily="34" charset="0"/>
                  <a:cs typeface="Calibri" pitchFamily="34" charset="0"/>
                </a:rPr>
                <a:t>The credit cannot be greater than your income tax liability.</a:t>
              </a:r>
            </a:p>
            <a:p>
              <a:pPr eaLnBrk="1" hangingPunct="1">
                <a:spcBef>
                  <a:spcPts val="0"/>
                </a:spcBef>
                <a:buNone/>
                <a:defRPr/>
              </a:pPr>
              <a:endParaRPr lang="en-US" altLang="en-US" sz="3000" dirty="0" smtClean="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smtClean="0">
                  <a:solidFill>
                    <a:srgbClr val="000000"/>
                  </a:solidFill>
                  <a:latin typeface="Calibri" pitchFamily="34" charset="0"/>
                  <a:ea typeface="Calibri" pitchFamily="34" charset="0"/>
                  <a:cs typeface="Calibri" pitchFamily="34" charset="0"/>
                </a:rPr>
                <a:t>Any unused credit can be carried forward up to three years.</a:t>
              </a:r>
              <a:endParaRPr lang="en-US" altLang="en-US" sz="3000" dirty="0">
                <a:solidFill>
                  <a:srgbClr val="000000"/>
                </a:solidFill>
                <a:latin typeface="Calibri" pitchFamily="34" charset="0"/>
                <a:ea typeface="Calibri" pitchFamily="34" charset="0"/>
                <a:cs typeface="Calibri" pitchFamily="34" charset="0"/>
              </a:endParaRPr>
            </a:p>
            <a:p>
              <a:pPr eaLnBrk="1" hangingPunct="1">
                <a:buFontTx/>
                <a:buNone/>
                <a:defRPr/>
              </a:pPr>
              <a:endParaRPr lang="en-US" altLang="en-US" sz="1600" dirty="0" smtClean="0">
                <a:solidFill>
                  <a:srgbClr val="000000"/>
                </a:solidFill>
                <a:latin typeface="Calibri" pitchFamily="34" charset="0"/>
              </a:endParaRPr>
            </a:p>
          </p:txBody>
        </p:sp>
        <p:sp>
          <p:nvSpPr>
            <p:cNvPr id="12" name="Oval 11"/>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335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Important Takeaways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113845802"/>
              </p:ext>
            </p:extLst>
          </p:nvPr>
        </p:nvGraphicFramePr>
        <p:xfrm>
          <a:off x="-285573" y="889001"/>
          <a:ext cx="12551716"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703A222-A277-45D5-B856-31CA782EFE5C}"/>
                                            </p:graphicEl>
                                          </p:spTgt>
                                        </p:tgtEl>
                                        <p:attrNameLst>
                                          <p:attrName>style.visibility</p:attrName>
                                        </p:attrNameLst>
                                      </p:cBhvr>
                                      <p:to>
                                        <p:strVal val="visible"/>
                                      </p:to>
                                    </p:set>
                                    <p:animEffect transition="in" filter="fade">
                                      <p:cBhvr>
                                        <p:cTn id="7" dur="1000"/>
                                        <p:tgtEl>
                                          <p:spTgt spid="6">
                                            <p:graphicEl>
                                              <a:dgm id="{C703A222-A277-45D5-B856-31CA782EFE5C}"/>
                                            </p:graphicEl>
                                          </p:spTgt>
                                        </p:tgtEl>
                                      </p:cBhvr>
                                    </p:animEffect>
                                    <p:anim calcmode="lin" valueType="num">
                                      <p:cBhvr>
                                        <p:cTn id="8" dur="1000" fill="hold"/>
                                        <p:tgtEl>
                                          <p:spTgt spid="6">
                                            <p:graphicEl>
                                              <a:dgm id="{C703A222-A277-45D5-B856-31CA782EFE5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703A222-A277-45D5-B856-31CA782EFE5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EEC9A-D7EA-4952-A17F-BB96281A67EC}"/>
                                            </p:graphicEl>
                                          </p:spTgt>
                                        </p:tgtEl>
                                        <p:attrNameLst>
                                          <p:attrName>style.visibility</p:attrName>
                                        </p:attrNameLst>
                                      </p:cBhvr>
                                      <p:to>
                                        <p:strVal val="visible"/>
                                      </p:to>
                                    </p:set>
                                    <p:animEffect transition="in" filter="fade">
                                      <p:cBhvr>
                                        <p:cTn id="12" dur="1000"/>
                                        <p:tgtEl>
                                          <p:spTgt spid="6">
                                            <p:graphicEl>
                                              <a:dgm id="{32DEEC9A-D7EA-4952-A17F-BB96281A67EC}"/>
                                            </p:graphicEl>
                                          </p:spTgt>
                                        </p:tgtEl>
                                      </p:cBhvr>
                                    </p:animEffect>
                                    <p:anim calcmode="lin" valueType="num">
                                      <p:cBhvr>
                                        <p:cTn id="13" dur="1000" fill="hold"/>
                                        <p:tgtEl>
                                          <p:spTgt spid="6">
                                            <p:graphicEl>
                                              <a:dgm id="{32DEEC9A-D7EA-4952-A17F-BB96281A67E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EEC9A-D7EA-4952-A17F-BB96281A67E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C89C1EB2-BA2D-45AA-81E2-01929CEE48B6}"/>
                                            </p:graphicEl>
                                          </p:spTgt>
                                        </p:tgtEl>
                                        <p:attrNameLst>
                                          <p:attrName>style.visibility</p:attrName>
                                        </p:attrNameLst>
                                      </p:cBhvr>
                                      <p:to>
                                        <p:strVal val="visible"/>
                                      </p:to>
                                    </p:set>
                                    <p:animEffect transition="in" filter="fade">
                                      <p:cBhvr>
                                        <p:cTn id="19" dur="1000"/>
                                        <p:tgtEl>
                                          <p:spTgt spid="6">
                                            <p:graphicEl>
                                              <a:dgm id="{C89C1EB2-BA2D-45AA-81E2-01929CEE48B6}"/>
                                            </p:graphicEl>
                                          </p:spTgt>
                                        </p:tgtEl>
                                      </p:cBhvr>
                                    </p:animEffect>
                                    <p:anim calcmode="lin" valueType="num">
                                      <p:cBhvr>
                                        <p:cTn id="20" dur="1000" fill="hold"/>
                                        <p:tgtEl>
                                          <p:spTgt spid="6">
                                            <p:graphicEl>
                                              <a:dgm id="{C89C1EB2-BA2D-45AA-81E2-01929CEE48B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89C1EB2-BA2D-45AA-81E2-01929CEE48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DD0A921-8BBA-44D7-8383-4B4C5FBA24DA}"/>
                                            </p:graphicEl>
                                          </p:spTgt>
                                        </p:tgtEl>
                                        <p:attrNameLst>
                                          <p:attrName>style.visibility</p:attrName>
                                        </p:attrNameLst>
                                      </p:cBhvr>
                                      <p:to>
                                        <p:strVal val="visible"/>
                                      </p:to>
                                    </p:set>
                                    <p:animEffect transition="in" filter="fade">
                                      <p:cBhvr>
                                        <p:cTn id="24" dur="1000"/>
                                        <p:tgtEl>
                                          <p:spTgt spid="6">
                                            <p:graphicEl>
                                              <a:dgm id="{1DD0A921-8BBA-44D7-8383-4B4C5FBA24DA}"/>
                                            </p:graphicEl>
                                          </p:spTgt>
                                        </p:tgtEl>
                                      </p:cBhvr>
                                    </p:animEffect>
                                    <p:anim calcmode="lin" valueType="num">
                                      <p:cBhvr>
                                        <p:cTn id="25" dur="1000" fill="hold"/>
                                        <p:tgtEl>
                                          <p:spTgt spid="6">
                                            <p:graphicEl>
                                              <a:dgm id="{1DD0A921-8BBA-44D7-8383-4B4C5FBA24DA}"/>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DD0A921-8BBA-44D7-8383-4B4C5FBA24D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4D4F247-FDFE-4D26-9DC1-EFBFDC7D2A8F}"/>
                                            </p:graphicEl>
                                          </p:spTgt>
                                        </p:tgtEl>
                                        <p:attrNameLst>
                                          <p:attrName>style.visibility</p:attrName>
                                        </p:attrNameLst>
                                      </p:cBhvr>
                                      <p:to>
                                        <p:strVal val="visible"/>
                                      </p:to>
                                    </p:set>
                                    <p:animEffect transition="in" filter="fade">
                                      <p:cBhvr>
                                        <p:cTn id="31" dur="1000"/>
                                        <p:tgtEl>
                                          <p:spTgt spid="6">
                                            <p:graphicEl>
                                              <a:dgm id="{A4D4F247-FDFE-4D26-9DC1-EFBFDC7D2A8F}"/>
                                            </p:graphicEl>
                                          </p:spTgt>
                                        </p:tgtEl>
                                      </p:cBhvr>
                                    </p:animEffect>
                                    <p:anim calcmode="lin" valueType="num">
                                      <p:cBhvr>
                                        <p:cTn id="32" dur="1000" fill="hold"/>
                                        <p:tgtEl>
                                          <p:spTgt spid="6">
                                            <p:graphicEl>
                                              <a:dgm id="{A4D4F247-FDFE-4D26-9DC1-EFBFDC7D2A8F}"/>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4D4F247-FDFE-4D26-9DC1-EFBFDC7D2A8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FEF8BB6F-B814-48DD-9F89-B936201D9D08}"/>
                                            </p:graphicEl>
                                          </p:spTgt>
                                        </p:tgtEl>
                                        <p:attrNameLst>
                                          <p:attrName>style.visibility</p:attrName>
                                        </p:attrNameLst>
                                      </p:cBhvr>
                                      <p:to>
                                        <p:strVal val="visible"/>
                                      </p:to>
                                    </p:set>
                                    <p:animEffect transition="in" filter="fade">
                                      <p:cBhvr>
                                        <p:cTn id="36" dur="1000"/>
                                        <p:tgtEl>
                                          <p:spTgt spid="6">
                                            <p:graphicEl>
                                              <a:dgm id="{FEF8BB6F-B814-48DD-9F89-B936201D9D08}"/>
                                            </p:graphicEl>
                                          </p:spTgt>
                                        </p:tgtEl>
                                      </p:cBhvr>
                                    </p:animEffect>
                                    <p:anim calcmode="lin" valueType="num">
                                      <p:cBhvr>
                                        <p:cTn id="37" dur="1000" fill="hold"/>
                                        <p:tgtEl>
                                          <p:spTgt spid="6">
                                            <p:graphicEl>
                                              <a:dgm id="{FEF8BB6F-B814-48DD-9F89-B936201D9D08}"/>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FEF8BB6F-B814-48DD-9F89-B936201D9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B04759EC-FDCD-4B1E-97DC-91C7CF2EF1BC}"/>
                                            </p:graphicEl>
                                          </p:spTgt>
                                        </p:tgtEl>
                                        <p:attrNameLst>
                                          <p:attrName>style.visibility</p:attrName>
                                        </p:attrNameLst>
                                      </p:cBhvr>
                                      <p:to>
                                        <p:strVal val="visible"/>
                                      </p:to>
                                    </p:set>
                                    <p:animEffect transition="in" filter="fade">
                                      <p:cBhvr>
                                        <p:cTn id="43" dur="1000"/>
                                        <p:tgtEl>
                                          <p:spTgt spid="6">
                                            <p:graphicEl>
                                              <a:dgm id="{B04759EC-FDCD-4B1E-97DC-91C7CF2EF1BC}"/>
                                            </p:graphicEl>
                                          </p:spTgt>
                                        </p:tgtEl>
                                      </p:cBhvr>
                                    </p:animEffect>
                                    <p:anim calcmode="lin" valueType="num">
                                      <p:cBhvr>
                                        <p:cTn id="44" dur="1000" fill="hold"/>
                                        <p:tgtEl>
                                          <p:spTgt spid="6">
                                            <p:graphicEl>
                                              <a:dgm id="{B04759EC-FDCD-4B1E-97DC-91C7CF2EF1B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04759EC-FDCD-4B1E-97DC-91C7CF2EF1B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2869B87-E560-4DFC-849E-9768B2B93579}"/>
                                            </p:graphicEl>
                                          </p:spTgt>
                                        </p:tgtEl>
                                        <p:attrNameLst>
                                          <p:attrName>style.visibility</p:attrName>
                                        </p:attrNameLst>
                                      </p:cBhvr>
                                      <p:to>
                                        <p:strVal val="visible"/>
                                      </p:to>
                                    </p:set>
                                    <p:animEffect transition="in" filter="fade">
                                      <p:cBhvr>
                                        <p:cTn id="48" dur="1000"/>
                                        <p:tgtEl>
                                          <p:spTgt spid="6">
                                            <p:graphicEl>
                                              <a:dgm id="{C2869B87-E560-4DFC-849E-9768B2B93579}"/>
                                            </p:graphicEl>
                                          </p:spTgt>
                                        </p:tgtEl>
                                      </p:cBhvr>
                                    </p:animEffect>
                                    <p:anim calcmode="lin" valueType="num">
                                      <p:cBhvr>
                                        <p:cTn id="49" dur="1000" fill="hold"/>
                                        <p:tgtEl>
                                          <p:spTgt spid="6">
                                            <p:graphicEl>
                                              <a:dgm id="{C2869B87-E560-4DFC-849E-9768B2B93579}"/>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2869B87-E560-4DFC-849E-9768B2B9357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465FC331-F35C-4FCC-8439-ED5D6BD1C715}"/>
                                            </p:graphicEl>
                                          </p:spTgt>
                                        </p:tgtEl>
                                        <p:attrNameLst>
                                          <p:attrName>style.visibility</p:attrName>
                                        </p:attrNameLst>
                                      </p:cBhvr>
                                      <p:to>
                                        <p:strVal val="visible"/>
                                      </p:to>
                                    </p:set>
                                    <p:animEffect transition="in" filter="fade">
                                      <p:cBhvr>
                                        <p:cTn id="55" dur="1000"/>
                                        <p:tgtEl>
                                          <p:spTgt spid="6">
                                            <p:graphicEl>
                                              <a:dgm id="{465FC331-F35C-4FCC-8439-ED5D6BD1C715}"/>
                                            </p:graphicEl>
                                          </p:spTgt>
                                        </p:tgtEl>
                                      </p:cBhvr>
                                    </p:animEffect>
                                    <p:anim calcmode="lin" valueType="num">
                                      <p:cBhvr>
                                        <p:cTn id="56" dur="1000" fill="hold"/>
                                        <p:tgtEl>
                                          <p:spTgt spid="6">
                                            <p:graphicEl>
                                              <a:dgm id="{465FC331-F35C-4FCC-8439-ED5D6BD1C715}"/>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465FC331-F35C-4FCC-8439-ED5D6BD1C71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27A75FE1-9400-41E3-890C-FC9EE5DCE567}"/>
                                            </p:graphicEl>
                                          </p:spTgt>
                                        </p:tgtEl>
                                        <p:attrNameLst>
                                          <p:attrName>style.visibility</p:attrName>
                                        </p:attrNameLst>
                                      </p:cBhvr>
                                      <p:to>
                                        <p:strVal val="visible"/>
                                      </p:to>
                                    </p:set>
                                    <p:animEffect transition="in" filter="fade">
                                      <p:cBhvr>
                                        <p:cTn id="60" dur="1000"/>
                                        <p:tgtEl>
                                          <p:spTgt spid="6">
                                            <p:graphicEl>
                                              <a:dgm id="{27A75FE1-9400-41E3-890C-FC9EE5DCE567}"/>
                                            </p:graphicEl>
                                          </p:spTgt>
                                        </p:tgtEl>
                                      </p:cBhvr>
                                    </p:animEffect>
                                    <p:anim calcmode="lin" valueType="num">
                                      <p:cBhvr>
                                        <p:cTn id="61" dur="1000" fill="hold"/>
                                        <p:tgtEl>
                                          <p:spTgt spid="6">
                                            <p:graphicEl>
                                              <a:dgm id="{27A75FE1-9400-41E3-890C-FC9EE5DCE567}"/>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27A75FE1-9400-41E3-890C-FC9EE5DCE56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1345BEBD-202B-47ED-9D88-EB82FE758961}"/>
                                            </p:graphicEl>
                                          </p:spTgt>
                                        </p:tgtEl>
                                        <p:attrNameLst>
                                          <p:attrName>style.visibility</p:attrName>
                                        </p:attrNameLst>
                                      </p:cBhvr>
                                      <p:to>
                                        <p:strVal val="visible"/>
                                      </p:to>
                                    </p:set>
                                    <p:animEffect transition="in" filter="fade">
                                      <p:cBhvr>
                                        <p:cTn id="67" dur="1000"/>
                                        <p:tgtEl>
                                          <p:spTgt spid="6">
                                            <p:graphicEl>
                                              <a:dgm id="{1345BEBD-202B-47ED-9D88-EB82FE758961}"/>
                                            </p:graphicEl>
                                          </p:spTgt>
                                        </p:tgtEl>
                                      </p:cBhvr>
                                    </p:animEffect>
                                    <p:anim calcmode="lin" valueType="num">
                                      <p:cBhvr>
                                        <p:cTn id="68" dur="1000" fill="hold"/>
                                        <p:tgtEl>
                                          <p:spTgt spid="6">
                                            <p:graphicEl>
                                              <a:dgm id="{1345BEBD-202B-47ED-9D88-EB82FE75896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1345BEBD-202B-47ED-9D88-EB82FE75896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1CC9F7C7-C877-4F35-934A-5B439FDC08E7}"/>
                                            </p:graphicEl>
                                          </p:spTgt>
                                        </p:tgtEl>
                                        <p:attrNameLst>
                                          <p:attrName>style.visibility</p:attrName>
                                        </p:attrNameLst>
                                      </p:cBhvr>
                                      <p:to>
                                        <p:strVal val="visible"/>
                                      </p:to>
                                    </p:set>
                                    <p:animEffect transition="in" filter="fade">
                                      <p:cBhvr>
                                        <p:cTn id="72" dur="1000"/>
                                        <p:tgtEl>
                                          <p:spTgt spid="6">
                                            <p:graphicEl>
                                              <a:dgm id="{1CC9F7C7-C877-4F35-934A-5B439FDC08E7}"/>
                                            </p:graphicEl>
                                          </p:spTgt>
                                        </p:tgtEl>
                                      </p:cBhvr>
                                    </p:animEffect>
                                    <p:anim calcmode="lin" valueType="num">
                                      <p:cBhvr>
                                        <p:cTn id="73" dur="1000" fill="hold"/>
                                        <p:tgtEl>
                                          <p:spTgt spid="6">
                                            <p:graphicEl>
                                              <a:dgm id="{1CC9F7C7-C877-4F35-934A-5B439FDC08E7}"/>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1CC9F7C7-C877-4F35-934A-5B439FDC08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17</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smtClean="0">
                <a:solidFill>
                  <a:srgbClr val="000000"/>
                </a:solidFill>
                <a:latin typeface="Cambria" panose="02040503050406030204" pitchFamily="18" charset="0"/>
              </a:rPr>
              <a:t>Visit </a:t>
            </a:r>
            <a:r>
              <a:rPr lang="en-US" altLang="en-US" dirty="0" smtClean="0">
                <a:solidFill>
                  <a:srgbClr val="000000"/>
                </a:solidFill>
                <a:latin typeface="Cambria" panose="02040503050406030204" pitchFamily="18" charset="0"/>
                <a:hlinkClick r:id="rId3"/>
              </a:rPr>
              <a:t>www.ReadyToBuyATexasHome.com</a:t>
            </a:r>
            <a:r>
              <a:rPr lang="en-US" altLang="en-US" dirty="0" smtClean="0">
                <a:solidFill>
                  <a:srgbClr val="000000"/>
                </a:solidFill>
                <a:latin typeface="Cambria" panose="02040503050406030204" pitchFamily="18" charset="0"/>
              </a:rPr>
              <a:t> to take the following steps:</a:t>
            </a:r>
          </a:p>
          <a:p>
            <a:endParaRPr lang="en-US" altLang="en-US" sz="1200" dirty="0" smtClean="0">
              <a:solidFill>
                <a:srgbClr val="000000"/>
              </a:solidFill>
              <a:latin typeface="Cambria" panose="02040503050406030204" pitchFamily="18" charset="0"/>
            </a:endParaRPr>
          </a:p>
          <a:p>
            <a:r>
              <a:rPr lang="en-US" altLang="en-US" b="1" dirty="0" smtClean="0">
                <a:solidFill>
                  <a:srgbClr val="000000"/>
                </a:solidFill>
                <a:latin typeface="Cambria" panose="02040503050406030204" pitchFamily="18" charset="0"/>
              </a:rPr>
              <a:t>1. Take the Eligibility Quiz   </a:t>
            </a:r>
            <a:endParaRPr lang="en-US" altLang="en-US" b="1" dirty="0">
              <a:solidFill>
                <a:srgbClr val="000000"/>
              </a:solidFill>
              <a:latin typeface="Cambria" panose="02040503050406030204" pitchFamily="18" charset="0"/>
            </a:endParaRPr>
          </a:p>
        </p:txBody>
      </p:sp>
      <p:pic>
        <p:nvPicPr>
          <p:cNvPr id="2" name="Picture 1"/>
          <p:cNvPicPr>
            <a:picLocks noChangeAspect="1"/>
          </p:cNvPicPr>
          <p:nvPr/>
        </p:nvPicPr>
        <p:blipFill>
          <a:blip r:embed="rId4"/>
          <a:stretch>
            <a:fillRect/>
          </a:stretch>
        </p:blipFill>
        <p:spPr>
          <a:xfrm>
            <a:off x="1479924" y="1906611"/>
            <a:ext cx="9020719" cy="4829554"/>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rot="1184956">
            <a:off x="177389" y="3775237"/>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a:t>
            </a:r>
            <a:r>
              <a:rPr lang="en-US" altLang="en-US" sz="3600" b="1" dirty="0" smtClean="0">
                <a:latin typeface="Cambria" panose="02040503050406030204" pitchFamily="18" charset="0"/>
              </a:rPr>
              <a:t>to Get Started</a:t>
            </a:r>
            <a:endParaRPr lang="en-US" altLang="en-US" sz="3400" b="1" dirty="0" smtClean="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18</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smtClean="0">
                <a:solidFill>
                  <a:srgbClr val="000000"/>
                </a:solidFill>
                <a:latin typeface="Cambria" panose="02040503050406030204" pitchFamily="18" charset="0"/>
              </a:rPr>
              <a:t>Visit </a:t>
            </a:r>
            <a:r>
              <a:rPr lang="en-US" altLang="en-US" dirty="0" smtClean="0">
                <a:solidFill>
                  <a:srgbClr val="000000"/>
                </a:solidFill>
                <a:latin typeface="Cambria" panose="02040503050406030204" pitchFamily="18" charset="0"/>
                <a:hlinkClick r:id="rId3"/>
              </a:rPr>
              <a:t>www.ReadyToBuyATexasHome.com</a:t>
            </a:r>
            <a:r>
              <a:rPr lang="en-US" altLang="en-US" dirty="0" smtClean="0">
                <a:solidFill>
                  <a:srgbClr val="000000"/>
                </a:solidFill>
                <a:latin typeface="Cambria" panose="02040503050406030204" pitchFamily="18" charset="0"/>
              </a:rPr>
              <a:t> to take the following steps:</a:t>
            </a:r>
          </a:p>
          <a:p>
            <a:endParaRPr lang="en-US" altLang="en-US" sz="1200" dirty="0" smtClean="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a:t>
            </a:r>
            <a:r>
              <a:rPr lang="en-US" altLang="en-US" b="1" dirty="0" smtClean="0">
                <a:solidFill>
                  <a:srgbClr val="000000"/>
                </a:solidFill>
                <a:latin typeface="Cambria" panose="02040503050406030204" pitchFamily="18" charset="0"/>
              </a:rPr>
              <a:t>. Carefully read your quiz results for additional details and next steps.</a:t>
            </a:r>
            <a:endParaRPr lang="en-US" altLang="en-US" b="1" dirty="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a:t>
            </a:r>
            <a:r>
              <a:rPr lang="en-US" altLang="en-US" sz="3600" b="1" dirty="0" smtClean="0">
                <a:latin typeface="Cambria" panose="02040503050406030204" pitchFamily="18" charset="0"/>
              </a:rPr>
              <a:t>to Get Started</a:t>
            </a:r>
            <a:endParaRPr lang="en-US" altLang="en-US" sz="3400" b="1" dirty="0" smtClean="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19</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smtClean="0">
                <a:solidFill>
                  <a:srgbClr val="000000"/>
                </a:solidFill>
                <a:latin typeface="Cambria" panose="02040503050406030204" pitchFamily="18" charset="0"/>
              </a:rPr>
              <a:t>Visit </a:t>
            </a:r>
            <a:r>
              <a:rPr lang="en-US" altLang="en-US" dirty="0" smtClean="0">
                <a:solidFill>
                  <a:srgbClr val="000000"/>
                </a:solidFill>
                <a:latin typeface="Cambria" panose="02040503050406030204" pitchFamily="18" charset="0"/>
                <a:hlinkClick r:id="rId3"/>
              </a:rPr>
              <a:t>www.ReadyToBuyATexasHome.com</a:t>
            </a:r>
            <a:r>
              <a:rPr lang="en-US" altLang="en-US" dirty="0" smtClean="0">
                <a:solidFill>
                  <a:srgbClr val="000000"/>
                </a:solidFill>
                <a:latin typeface="Cambria" panose="02040503050406030204" pitchFamily="18" charset="0"/>
              </a:rPr>
              <a:t> to take the following steps:</a:t>
            </a:r>
          </a:p>
          <a:p>
            <a:endParaRPr lang="en-US" altLang="en-US" sz="1200" dirty="0" smtClean="0">
              <a:solidFill>
                <a:srgbClr val="000000"/>
              </a:solidFill>
              <a:latin typeface="Cambria" panose="02040503050406030204" pitchFamily="18" charset="0"/>
            </a:endParaRPr>
          </a:p>
          <a:p>
            <a:r>
              <a:rPr lang="en-US" altLang="en-US" b="1" dirty="0" smtClean="0">
                <a:solidFill>
                  <a:srgbClr val="000000"/>
                </a:solidFill>
                <a:latin typeface="Cambria" panose="02040503050406030204" pitchFamily="18" charset="0"/>
              </a:rPr>
              <a:t>3. Contact an Approved Lender to Apply.</a:t>
            </a:r>
            <a:endParaRPr lang="en-US" altLang="en-US" b="1" dirty="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a:t>
            </a:r>
            <a:r>
              <a:rPr lang="en-US" altLang="en-US" sz="3600" b="1" dirty="0" smtClean="0">
                <a:latin typeface="Cambria" panose="02040503050406030204" pitchFamily="18" charset="0"/>
              </a:rPr>
              <a:t>to Get Started</a:t>
            </a:r>
            <a:endParaRPr lang="en-US" altLang="en-US" sz="3400" b="1" dirty="0" smtClean="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About TSAHC</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0238" t="43301" r="20872" b="31174"/>
          <a:stretch>
            <a:fillRect/>
          </a:stretch>
        </p:blipFill>
        <p:spPr bwMode="auto">
          <a:xfrm>
            <a:off x="2038866" y="4666523"/>
            <a:ext cx="8430869" cy="21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20476" t="31003" r="21429" b="38899"/>
          <a:stretch>
            <a:fillRect/>
          </a:stretch>
        </p:blipFill>
        <p:spPr bwMode="auto">
          <a:xfrm>
            <a:off x="2032883" y="2078046"/>
            <a:ext cx="8436852" cy="26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
          <p:cNvSpPr txBox="1">
            <a:spLocks noChangeArrowheads="1"/>
          </p:cNvSpPr>
          <p:nvPr/>
        </p:nvSpPr>
        <p:spPr bwMode="auto">
          <a:xfrm>
            <a:off x="878982" y="877717"/>
            <a:ext cx="102226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TSAHC is a 501(c)3 nonprofit organization.  Our mission is to serve the housing needs of low-income Texans and other underserved populations.  We fulfill our mission through our concept of:</a:t>
            </a:r>
          </a:p>
        </p:txBody>
      </p:sp>
    </p:spTree>
    <p:extLst>
      <p:ext uri="{BB962C8B-B14F-4D97-AF65-F5344CB8AC3E}">
        <p14:creationId xmlns:p14="http://schemas.microsoft.com/office/powerpoint/2010/main" val="3807592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20</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smtClean="0">
                <a:solidFill>
                  <a:srgbClr val="000000"/>
                </a:solidFill>
                <a:latin typeface="Cambria" panose="02040503050406030204" pitchFamily="18" charset="0"/>
              </a:rPr>
              <a:t>Visit </a:t>
            </a:r>
            <a:r>
              <a:rPr lang="en-US" altLang="en-US" dirty="0" smtClean="0">
                <a:solidFill>
                  <a:srgbClr val="000000"/>
                </a:solidFill>
                <a:latin typeface="Cambria" panose="02040503050406030204" pitchFamily="18" charset="0"/>
                <a:hlinkClick r:id="rId3"/>
              </a:rPr>
              <a:t>www.ReadyToBuyATexasHome.com</a:t>
            </a:r>
            <a:r>
              <a:rPr lang="en-US" altLang="en-US" dirty="0" smtClean="0">
                <a:solidFill>
                  <a:srgbClr val="000000"/>
                </a:solidFill>
                <a:latin typeface="Cambria" panose="02040503050406030204" pitchFamily="18" charset="0"/>
              </a:rPr>
              <a:t> to take the following steps:</a:t>
            </a:r>
          </a:p>
          <a:p>
            <a:endParaRPr lang="en-US" altLang="en-US" sz="1200" dirty="0" smtClean="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a:t>
            </a:r>
            <a:r>
              <a:rPr lang="en-US" altLang="en-US" b="1" dirty="0" smtClean="0">
                <a:solidFill>
                  <a:srgbClr val="000000"/>
                </a:solidFill>
                <a:latin typeface="Cambria" panose="02040503050406030204" pitchFamily="18" charset="0"/>
              </a:rPr>
              <a:t>. Take a Home Buyer Education Course (Online or In Person)</a:t>
            </a:r>
            <a:endParaRPr lang="en-US" altLang="en-US" b="1" dirty="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a:t>
            </a:r>
            <a:r>
              <a:rPr lang="en-US" altLang="en-US" sz="3600" b="1" dirty="0" smtClean="0">
                <a:latin typeface="Cambria" panose="02040503050406030204" pitchFamily="18" charset="0"/>
              </a:rPr>
              <a:t>to Get Started</a:t>
            </a:r>
            <a:endParaRPr lang="en-US" altLang="en-US" sz="3400" b="1" dirty="0" smtClean="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21</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smtClean="0">
                <a:solidFill>
                  <a:srgbClr val="000000"/>
                </a:solidFill>
                <a:latin typeface="Cambria" panose="02040503050406030204" pitchFamily="18" charset="0"/>
              </a:rPr>
              <a:t>Visit </a:t>
            </a:r>
            <a:r>
              <a:rPr lang="en-US" altLang="en-US" dirty="0" smtClean="0">
                <a:solidFill>
                  <a:srgbClr val="000000"/>
                </a:solidFill>
                <a:latin typeface="Cambria" panose="02040503050406030204" pitchFamily="18" charset="0"/>
                <a:hlinkClick r:id="rId3"/>
              </a:rPr>
              <a:t>www.ReadyToBuyATexasHome.com</a:t>
            </a:r>
            <a:r>
              <a:rPr lang="en-US" altLang="en-US" dirty="0" smtClean="0">
                <a:solidFill>
                  <a:srgbClr val="000000"/>
                </a:solidFill>
                <a:latin typeface="Cambria" panose="02040503050406030204" pitchFamily="18" charset="0"/>
              </a:rPr>
              <a:t> to take the following steps:</a:t>
            </a:r>
          </a:p>
          <a:p>
            <a:endParaRPr lang="en-US" altLang="en-US" sz="1200" dirty="0" smtClean="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a:t>
            </a:r>
            <a:r>
              <a:rPr lang="en-US" altLang="en-US" b="1" dirty="0" smtClean="0">
                <a:solidFill>
                  <a:srgbClr val="000000"/>
                </a:solidFill>
                <a:latin typeface="Cambria" panose="02040503050406030204" pitchFamily="18" charset="0"/>
              </a:rPr>
              <a:t>. Find a Participating Realtor</a:t>
            </a:r>
            <a:endParaRPr lang="en-US" altLang="en-US" b="1" dirty="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a:t>
            </a:r>
            <a:r>
              <a:rPr lang="en-US" altLang="en-US" sz="3600" b="1" dirty="0" smtClean="0">
                <a:latin typeface="Cambria" panose="02040503050406030204" pitchFamily="18" charset="0"/>
              </a:rPr>
              <a:t>to Get Started</a:t>
            </a:r>
            <a:endParaRPr lang="en-US" altLang="en-US" sz="3400" b="1" dirty="0" smtClean="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22</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0000FF"/>
                </a:solidFill>
                <a:latin typeface="Cambria" panose="02040503050406030204" pitchFamily="18" charset="0"/>
                <a:hlinkClick r:id="rId3"/>
              </a:rPr>
              <a:t>www.ReadyToBuyATexasHome.com</a:t>
            </a:r>
            <a:endParaRPr lang="en-US" altLang="en-US" sz="3400" b="1" dirty="0" smtClean="0">
              <a:latin typeface="Cambria" panose="02040503050406030204" pitchFamily="18" charset="0"/>
            </a:endParaRPr>
          </a:p>
        </p:txBody>
      </p:sp>
      <p:pic>
        <p:nvPicPr>
          <p:cNvPr id="14" name="Picture 13"/>
          <p:cNvPicPr>
            <a:picLocks noChangeAspect="1"/>
          </p:cNvPicPr>
          <p:nvPr/>
        </p:nvPicPr>
        <p:blipFill>
          <a:blip r:embed="rId4"/>
          <a:stretch>
            <a:fillRect/>
          </a:stretch>
        </p:blipFill>
        <p:spPr>
          <a:xfrm>
            <a:off x="1200582" y="851140"/>
            <a:ext cx="9750855" cy="5870335"/>
          </a:xfrm>
          <a:prstGeom prst="rect">
            <a:avLst/>
          </a:prstGeom>
        </p:spPr>
      </p:pic>
      <p:cxnSp>
        <p:nvCxnSpPr>
          <p:cNvPr id="16" name="Straight Arrow Connector 15"/>
          <p:cNvCxnSpPr/>
          <p:nvPr/>
        </p:nvCxnSpPr>
        <p:spPr>
          <a:xfrm>
            <a:off x="2762250" y="301386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62250" y="459501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610600" y="5895975"/>
            <a:ext cx="1371600" cy="6429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Questions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1013" y="981075"/>
            <a:ext cx="4358035" cy="2381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44226" y="3511266"/>
            <a:ext cx="8839200" cy="1015663"/>
          </a:xfrm>
          <a:prstGeom prst="rect">
            <a:avLst/>
          </a:prstGeom>
          <a:noFill/>
        </p:spPr>
        <p:txBody>
          <a:bodyPr wrap="square" rtlCol="0">
            <a:spAutoFit/>
          </a:bodyPr>
          <a:lstStyle/>
          <a:p>
            <a:pPr algn="ctr"/>
            <a:r>
              <a:rPr lang="en-US" sz="2400" dirty="0" smtClean="0">
                <a:latin typeface="Cambria" panose="02040503050406030204" pitchFamily="18" charset="0"/>
              </a:rPr>
              <a:t>ENTER YOUR CONTACT INFORMATION HERE</a:t>
            </a:r>
          </a:p>
          <a:p>
            <a:pPr algn="ctr"/>
            <a:endParaRPr lang="en-US" dirty="0"/>
          </a:p>
          <a:p>
            <a:pPr algn="ctr"/>
            <a:endParaRPr lang="en-US" dirty="0"/>
          </a:p>
        </p:txBody>
      </p:sp>
      <p:sp>
        <p:nvSpPr>
          <p:cNvPr id="13" name="TextBox 6"/>
          <p:cNvSpPr txBox="1">
            <a:spLocks noChangeArrowheads="1"/>
          </p:cNvSpPr>
          <p:nvPr/>
        </p:nvSpPr>
        <p:spPr bwMode="auto">
          <a:xfrm>
            <a:off x="3099714" y="4752070"/>
            <a:ext cx="775697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lvl="0" indent="-342900" eaLnBrk="1" hangingPunct="1">
              <a:spcBef>
                <a:spcPct val="0"/>
              </a:spcBef>
              <a:spcAft>
                <a:spcPts val="600"/>
              </a:spcAft>
              <a:buFont typeface="Wingdings" panose="05000000000000000000" pitchFamily="2" charset="2"/>
              <a:buChar char="§"/>
            </a:pPr>
            <a:r>
              <a:rPr lang="en-US" altLang="en-US" sz="2400" dirty="0" smtClean="0">
                <a:solidFill>
                  <a:prstClr val="black"/>
                </a:solidFill>
                <a:latin typeface="Cambria" panose="02040503050406030204" pitchFamily="18" charset="0"/>
              </a:rPr>
              <a:t>Visit </a:t>
            </a:r>
            <a:r>
              <a:rPr lang="en-US" altLang="en-US" sz="2400" dirty="0" smtClean="0">
                <a:solidFill>
                  <a:prstClr val="black"/>
                </a:solidFill>
                <a:latin typeface="Cambria" panose="02040503050406030204" pitchFamily="18" charset="0"/>
                <a:hlinkClick r:id="rId4"/>
              </a:rPr>
              <a:t>www.ReadyToBuyATexasHome.com</a:t>
            </a:r>
            <a:endParaRPr lang="en-US" altLang="en-US" sz="2400" dirty="0">
              <a:solidFill>
                <a:prstClr val="black"/>
              </a:solidFill>
              <a:latin typeface="Cambria" panose="02040503050406030204" pitchFamily="18" charset="0"/>
            </a:endParaRPr>
          </a:p>
          <a:p>
            <a:pPr marL="342900" lvl="0" indent="-342900" eaLnBrk="1" hangingPunct="1">
              <a:spcBef>
                <a:spcPct val="0"/>
              </a:spcBef>
              <a:spcAft>
                <a:spcPts val="600"/>
              </a:spcAft>
              <a:buFont typeface="Wingdings" panose="05000000000000000000" pitchFamily="2" charset="2"/>
              <a:buChar char="§"/>
            </a:pPr>
            <a:r>
              <a:rPr lang="en-US" altLang="en-US" sz="2400" dirty="0" smtClean="0">
                <a:solidFill>
                  <a:prstClr val="black"/>
                </a:solidFill>
                <a:latin typeface="Cambria" panose="02040503050406030204" pitchFamily="18" charset="0"/>
              </a:rPr>
              <a:t>Call TSAHC’s </a:t>
            </a:r>
            <a:r>
              <a:rPr lang="en-US" altLang="en-US" sz="2400" dirty="0">
                <a:solidFill>
                  <a:prstClr val="black"/>
                </a:solidFill>
                <a:latin typeface="Cambria" panose="02040503050406030204" pitchFamily="18" charset="0"/>
              </a:rPr>
              <a:t>Homeownership </a:t>
            </a:r>
            <a:r>
              <a:rPr lang="en-US" altLang="en-US" sz="2400" dirty="0" smtClean="0">
                <a:solidFill>
                  <a:prstClr val="black"/>
                </a:solidFill>
                <a:latin typeface="Cambria" panose="02040503050406030204" pitchFamily="18" charset="0"/>
              </a:rPr>
              <a:t>Hotline: (</a:t>
            </a:r>
            <a:r>
              <a:rPr lang="en-US" altLang="en-US" sz="2400" dirty="0">
                <a:solidFill>
                  <a:prstClr val="black"/>
                </a:solidFill>
                <a:latin typeface="Cambria" panose="02040503050406030204" pitchFamily="18" charset="0"/>
              </a:rPr>
              <a:t>877) 508-4611</a:t>
            </a:r>
          </a:p>
          <a:p>
            <a:pPr marL="342900" lvl="0" indent="-342900" eaLnBrk="1" hangingPunct="1">
              <a:spcBef>
                <a:spcPct val="0"/>
              </a:spcBef>
              <a:spcAft>
                <a:spcPts val="600"/>
              </a:spcAft>
              <a:buFont typeface="Wingdings" panose="05000000000000000000" pitchFamily="2" charset="2"/>
              <a:buChar char="§"/>
            </a:pPr>
            <a:r>
              <a:rPr lang="en-US" altLang="en-US" sz="2400" dirty="0" smtClean="0">
                <a:solidFill>
                  <a:prstClr val="black"/>
                </a:solidFill>
                <a:latin typeface="Cambria" panose="02040503050406030204" pitchFamily="18" charset="0"/>
              </a:rPr>
              <a:t>Email </a:t>
            </a:r>
            <a:r>
              <a:rPr lang="en-US" altLang="en-US" sz="2400" dirty="0" smtClean="0">
                <a:solidFill>
                  <a:prstClr val="black"/>
                </a:solidFill>
                <a:latin typeface="Cambria" panose="02040503050406030204" pitchFamily="18" charset="0"/>
                <a:hlinkClick r:id="rId5"/>
              </a:rPr>
              <a:t>Homeownership@TSAHC.org</a:t>
            </a:r>
            <a:r>
              <a:rPr lang="en-US" altLang="en-US" sz="2400" dirty="0" smtClean="0">
                <a:solidFill>
                  <a:prstClr val="black"/>
                </a:solidFill>
                <a:latin typeface="Cambria" panose="02040503050406030204" pitchFamily="18" charset="0"/>
              </a:rPr>
              <a:t> </a:t>
            </a:r>
            <a:endParaRPr lang="en-US" altLang="en-US"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917843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Home Buyer Programs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These Home Buyer Programs offer two types of assistance to home buyers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stretch>
            <a:fillRect/>
          </a:stretch>
        </p:blipFill>
        <p:spPr>
          <a:xfrm>
            <a:off x="1243177" y="197891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4"/>
          <a:stretch>
            <a:fillRect/>
          </a:stretch>
        </p:blipFill>
        <p:spPr>
          <a:xfrm>
            <a:off x="1243177" y="4333098"/>
            <a:ext cx="7599163" cy="1279067"/>
          </a:xfrm>
          <a:prstGeom prst="rect">
            <a:avLst/>
          </a:prstGeom>
        </p:spPr>
      </p:pic>
    </p:spTree>
    <p:extLst>
      <p:ext uri="{BB962C8B-B14F-4D97-AF65-F5344CB8AC3E}">
        <p14:creationId xmlns:p14="http://schemas.microsoft.com/office/powerpoint/2010/main" val="396917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Loans with Down Payment Assistance</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78982" y="870408"/>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FontTx/>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r>
              <a:rPr lang="en-US" altLang="en-US" sz="2400" dirty="0" smtClean="0">
                <a:solidFill>
                  <a:srgbClr val="000000"/>
                </a:solidFill>
                <a:latin typeface="Cambria" panose="02040503050406030204" pitchFamily="18" charset="0"/>
                <a:cs typeface="Calibri" panose="020F0502020204030204" pitchFamily="34" charset="0"/>
              </a:rPr>
              <a:t>:</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sz="2400" smtClean="0">
                <a:latin typeface="Cambria" panose="02040503050406030204" pitchFamily="18" charset="0"/>
              </a:rPr>
              <a:t>Assistance</a:t>
            </a:r>
            <a:r>
              <a:rPr lang="en-US" sz="2400" smtClean="0">
                <a:latin typeface="Cambria" panose="02040503050406030204" pitchFamily="18" charset="0"/>
                <a:cs typeface="Times New Roman"/>
              </a:rPr>
              <a:t> </a:t>
            </a:r>
            <a:r>
              <a:rPr lang="en-US" altLang="en-US" sz="2400" smtClean="0">
                <a:solidFill>
                  <a:srgbClr val="000000"/>
                </a:solidFill>
                <a:latin typeface="Cambria" panose="02040503050406030204" pitchFamily="18" charset="0"/>
                <a:cs typeface="Calibri" panose="020F0502020204030204" pitchFamily="34" charset="0"/>
              </a:rPr>
              <a:t>% </a:t>
            </a:r>
            <a:r>
              <a:rPr lang="en-US" altLang="en-US" sz="2400" dirty="0">
                <a:solidFill>
                  <a:srgbClr val="000000"/>
                </a:solidFill>
                <a:latin typeface="Cambria" panose="02040503050406030204" pitchFamily="18" charset="0"/>
                <a:cs typeface="Calibri" panose="020F0502020204030204" pitchFamily="34" charset="0"/>
              </a:rPr>
              <a:t>is based upon total loan amount </a:t>
            </a:r>
            <a:r>
              <a:rPr lang="en-US" altLang="en-US" sz="2400" dirty="0" smtClean="0">
                <a:solidFill>
                  <a:srgbClr val="000000"/>
                </a:solidFill>
                <a:latin typeface="Cambria" panose="02040503050406030204" pitchFamily="18" charset="0"/>
                <a:cs typeface="Calibri" panose="020F0502020204030204" pitchFamily="34" charset="0"/>
              </a:rPr>
              <a:t>    </a:t>
            </a:r>
          </a:p>
          <a:p>
            <a:pPr fontAlgn="ctr">
              <a:spcBef>
                <a:spcPts val="600"/>
              </a:spcBef>
              <a:buNone/>
            </a:pPr>
            <a:r>
              <a:rPr lang="en-US" altLang="en-US" sz="2400" dirty="0">
                <a:solidFill>
                  <a:srgbClr val="000000"/>
                </a:solidFill>
                <a:latin typeface="Cambria" panose="02040503050406030204" pitchFamily="18" charset="0"/>
                <a:cs typeface="Calibri" panose="020F0502020204030204" pitchFamily="34" charset="0"/>
              </a:rPr>
              <a:t> </a:t>
            </a:r>
            <a:r>
              <a:rPr lang="en-US" altLang="en-US" sz="2400" dirty="0" smtClean="0">
                <a:solidFill>
                  <a:srgbClr val="000000"/>
                </a:solidFill>
                <a:latin typeface="Cambria" panose="02040503050406030204" pitchFamily="18" charset="0"/>
                <a:cs typeface="Calibri" panose="020F0502020204030204" pitchFamily="34" charset="0"/>
              </a:rPr>
              <a:t>    (i.e</a:t>
            </a:r>
            <a:r>
              <a:rPr lang="en-US" altLang="en-US" sz="2400" dirty="0">
                <a:solidFill>
                  <a:srgbClr val="000000"/>
                </a:solidFill>
                <a:latin typeface="Cambria" panose="02040503050406030204" pitchFamily="18" charset="0"/>
                <a:cs typeface="Calibri" panose="020F0502020204030204" pitchFamily="34" charset="0"/>
              </a:rPr>
              <a:t>.: 5% of $100,000 = $5,000)</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 </a:t>
            </a:r>
          </a:p>
          <a:p>
            <a:pPr eaLnBrk="1" hangingPunct="1">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     (must use to purchase primary residence) </a:t>
            </a:r>
          </a:p>
          <a:p>
            <a:pPr eaLnBrk="1" hangingPunct="1">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endParaRPr lang="en-US" altLang="en-US" sz="2400" dirty="0">
              <a:latin typeface="Cambria" panose="02040503050406030204" pitchFamily="18"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FontTx/>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extLst/>
          </p:nvPr>
        </p:nvGraphicFramePr>
        <p:xfrm>
          <a:off x="0" y="1441907"/>
          <a:ext cx="12192000" cy="1282439"/>
        </p:xfrm>
        <a:graphic>
          <a:graphicData uri="http://schemas.openxmlformats.org/drawingml/2006/table">
            <a:tbl>
              <a:tblPr firstRow="1" firstCol="1" bandRow="1"/>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12824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smtClean="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smtClean="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smtClean="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01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1000"/>
                                        <p:tgtEl>
                                          <p:spTgt spid="10">
                                            <p:txEl>
                                              <p:pRg st="8" end="8"/>
                                            </p:txEl>
                                          </p:spTgt>
                                        </p:tgtEl>
                                      </p:cBhvr>
                                    </p:animEffect>
                                    <p:anim calcmode="lin" valueType="num">
                                      <p:cBhvr>
                                        <p:cTn id="2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1000"/>
                                        <p:tgtEl>
                                          <p:spTgt spid="10">
                                            <p:txEl>
                                              <p:pRg st="10" end="10"/>
                                            </p:txEl>
                                          </p:spTgt>
                                        </p:tgtEl>
                                      </p:cBhvr>
                                    </p:animEffect>
                                    <p:anim calcmode="lin" valueType="num">
                                      <p:cBhvr>
                                        <p:cTn id="3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Loans with Down Payment Assistance</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106836" y="910193"/>
          <a:ext cx="11978328" cy="5850153"/>
        </p:xfrm>
        <a:graphic>
          <a:graphicData uri="http://schemas.openxmlformats.org/drawingml/2006/table">
            <a:tbl>
              <a:tblPr firstRow="1" firstCol="1" bandRow="1"/>
              <a:tblGrid>
                <a:gridCol w="5989164">
                  <a:extLst>
                    <a:ext uri="{9D8B030D-6E8A-4147-A177-3AD203B41FA5}">
                      <a16:colId xmlns:a16="http://schemas.microsoft.com/office/drawing/2014/main" xmlns="" val="20000"/>
                    </a:ext>
                  </a:extLst>
                </a:gridCol>
                <a:gridCol w="5989164">
                  <a:extLst>
                    <a:ext uri="{9D8B030D-6E8A-4147-A177-3AD203B41FA5}">
                      <a16:colId xmlns:a16="http://schemas.microsoft.com/office/drawing/2014/main" xmlns="" val="20001"/>
                    </a:ext>
                  </a:extLst>
                </a:gridCol>
              </a:tblGrid>
              <a:tr h="11623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3000" b="1" dirty="0" smtClean="0">
                        <a:latin typeface="Cambria" panose="02040503050406030204" pitchFamily="18" charset="0"/>
                      </a:endParaRPr>
                    </a:p>
                    <a:p>
                      <a:pPr algn="ctr"/>
                      <a:r>
                        <a:rPr lang="en-US" sz="3000" b="1" dirty="0" smtClean="0">
                          <a:latin typeface="Cambria" panose="02040503050406030204" pitchFamily="18" charset="0"/>
                        </a:rPr>
                        <a:t>Option 1: Grant</a:t>
                      </a:r>
                      <a:endParaRPr lang="en-US" sz="3000" b="1" dirty="0">
                        <a:latin typeface="Cambria" panose="020405030504060302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b="1" dirty="0" smtClean="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smtClean="0">
                          <a:latin typeface="Cambria" panose="02040503050406030204" pitchFamily="18" charset="0"/>
                        </a:rPr>
                        <a:t>Option</a:t>
                      </a:r>
                      <a:r>
                        <a:rPr lang="en-US" sz="3000" b="1" baseline="0" dirty="0" smtClean="0">
                          <a:latin typeface="Cambria" panose="02040503050406030204" pitchFamily="18" charset="0"/>
                        </a:rPr>
                        <a:t> 2: 2</a:t>
                      </a:r>
                      <a:r>
                        <a:rPr lang="en-US" sz="3000" b="1" baseline="30000" dirty="0" smtClean="0">
                          <a:latin typeface="Cambria" panose="02040503050406030204" pitchFamily="18" charset="0"/>
                        </a:rPr>
                        <a:t>nd</a:t>
                      </a:r>
                      <a:r>
                        <a:rPr lang="en-US" sz="3000" b="1" baseline="0" dirty="0" smtClean="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xmlns="" val="10000"/>
                  </a:ext>
                </a:extLst>
              </a:tr>
              <a:tr h="43282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smtClean="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3000" dirty="0" smtClean="0">
                          <a:solidFill>
                            <a:srgbClr val="000000"/>
                          </a:solidFill>
                          <a:latin typeface="Cambria" panose="02040503050406030204" pitchFamily="18" charset="0"/>
                          <a:cs typeface="Calibri" panose="020F0502020204030204" pitchFamily="34" charset="0"/>
                        </a:rPr>
                        <a:t>FHA, VA, USDA, or HFA Preferred Conventional Loan</a:t>
                      </a:r>
                    </a:p>
                    <a:p>
                      <a:endParaRPr lang="en-US" sz="3000" dirty="0" smtClean="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3000" dirty="0" smtClean="0">
                          <a:solidFill>
                            <a:srgbClr val="000000"/>
                          </a:solidFill>
                          <a:latin typeface="Cambria" panose="02040503050406030204" pitchFamily="18" charset="0"/>
                          <a:cs typeface="Calibri" panose="020F0502020204030204" pitchFamily="34" charset="0"/>
                        </a:rPr>
                        <a:t>True </a:t>
                      </a:r>
                      <a:r>
                        <a:rPr lang="en-US" altLang="en-US" sz="3000" b="1" u="sng" dirty="0" smtClean="0">
                          <a:solidFill>
                            <a:srgbClr val="000000"/>
                          </a:solidFill>
                          <a:latin typeface="Cambria" panose="02040503050406030204" pitchFamily="18" charset="0"/>
                          <a:cs typeface="Calibri" panose="020F0502020204030204" pitchFamily="34" charset="0"/>
                        </a:rPr>
                        <a:t>gift</a:t>
                      </a:r>
                      <a:r>
                        <a:rPr lang="en-US" altLang="en-US" sz="3000" dirty="0" smtClean="0">
                          <a:solidFill>
                            <a:srgbClr val="000000"/>
                          </a:solidFill>
                          <a:latin typeface="Cambria" panose="02040503050406030204" pitchFamily="18" charset="0"/>
                          <a:cs typeface="Calibri" panose="020F0502020204030204" pitchFamily="34" charset="0"/>
                        </a:rPr>
                        <a:t> that never needs to be repaid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000" dirty="0" smtClean="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solidFill>
                            <a:srgbClr val="000000"/>
                          </a:solidFill>
                          <a:latin typeface="Cambria" panose="02040503050406030204" pitchFamily="18" charset="0"/>
                          <a:cs typeface="Calibri" panose="020F0502020204030204" pitchFamily="34" charset="0"/>
                        </a:rPr>
                        <a:t>3%, 4%, or 5% DPA options</a:t>
                      </a:r>
                      <a:endParaRPr lang="en-US" sz="3000" dirty="0" smtClean="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smtClean="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3000" dirty="0" smtClean="0">
                          <a:solidFill>
                            <a:srgbClr val="000000"/>
                          </a:solidFill>
                          <a:latin typeface="Cambria" panose="02040503050406030204" pitchFamily="18" charset="0"/>
                          <a:cs typeface="Calibri" panose="020F0502020204030204" pitchFamily="34" charset="0"/>
                        </a:rPr>
                        <a:t>HFA Preferred Conventional Loan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3000" baseline="0" dirty="0" smtClean="0">
                          <a:solidFill>
                            <a:srgbClr val="000000"/>
                          </a:solidFill>
                          <a:latin typeface="Cambria" panose="02040503050406030204" pitchFamily="18" charset="0"/>
                          <a:cs typeface="Calibri" panose="020F0502020204030204" pitchFamily="34" charset="0"/>
                        </a:rPr>
                        <a:t>0% interest on 2</a:t>
                      </a:r>
                      <a:r>
                        <a:rPr lang="en-US" altLang="en-US" sz="3000" baseline="30000" dirty="0" smtClean="0">
                          <a:solidFill>
                            <a:srgbClr val="000000"/>
                          </a:solidFill>
                          <a:latin typeface="Cambria" panose="02040503050406030204" pitchFamily="18" charset="0"/>
                          <a:cs typeface="Calibri" panose="020F0502020204030204" pitchFamily="34" charset="0"/>
                        </a:rPr>
                        <a:t>nd</a:t>
                      </a:r>
                      <a:r>
                        <a:rPr lang="en-US" altLang="en-US" sz="3000" baseline="0" dirty="0" smtClean="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3000" baseline="0" dirty="0" smtClean="0">
                          <a:solidFill>
                            <a:srgbClr val="000000"/>
                          </a:solidFill>
                          <a:latin typeface="Cambria" panose="02040503050406030204" pitchFamily="18" charset="0"/>
                          <a:cs typeface="Calibri" panose="020F0502020204030204" pitchFamily="34" charset="0"/>
                        </a:rPr>
                        <a:t>No monthly payments on 2</a:t>
                      </a:r>
                      <a:r>
                        <a:rPr lang="en-US" altLang="en-US" sz="3000" baseline="30000" dirty="0" smtClean="0">
                          <a:solidFill>
                            <a:srgbClr val="000000"/>
                          </a:solidFill>
                          <a:latin typeface="Cambria" panose="02040503050406030204" pitchFamily="18" charset="0"/>
                          <a:cs typeface="Calibri" panose="020F0502020204030204" pitchFamily="34" charset="0"/>
                        </a:rPr>
                        <a:t>nd</a:t>
                      </a:r>
                      <a:r>
                        <a:rPr lang="en-US" altLang="en-US" sz="3000" baseline="0" dirty="0" smtClean="0">
                          <a:solidFill>
                            <a:srgbClr val="000000"/>
                          </a:solidFill>
                          <a:latin typeface="Cambria" panose="02040503050406030204" pitchFamily="18" charset="0"/>
                          <a:cs typeface="Calibri" panose="020F0502020204030204" pitchFamily="34" charset="0"/>
                        </a:rPr>
                        <a:t> Lien </a:t>
                      </a:r>
                      <a:r>
                        <a:rPr lang="en-US" altLang="en-US" sz="2400" baseline="0" dirty="0" smtClean="0">
                          <a:solidFill>
                            <a:srgbClr val="000000"/>
                          </a:solidFill>
                          <a:latin typeface="Cambria" panose="02040503050406030204" pitchFamily="18" charset="0"/>
                          <a:cs typeface="Calibri" panose="020F0502020204030204" pitchFamily="34" charset="0"/>
                        </a:rPr>
                        <a:t>(repayable at time of 1</a:t>
                      </a:r>
                      <a:r>
                        <a:rPr lang="en-US" altLang="en-US" sz="2400" baseline="30000" dirty="0" smtClean="0">
                          <a:solidFill>
                            <a:srgbClr val="000000"/>
                          </a:solidFill>
                          <a:latin typeface="Cambria" panose="02040503050406030204" pitchFamily="18" charset="0"/>
                          <a:cs typeface="Calibri" panose="020F0502020204030204" pitchFamily="34" charset="0"/>
                        </a:rPr>
                        <a:t>st</a:t>
                      </a:r>
                      <a:r>
                        <a:rPr lang="en-US" altLang="en-US" sz="2400" baseline="0" dirty="0" smtClean="0">
                          <a:solidFill>
                            <a:srgbClr val="000000"/>
                          </a:solidFill>
                          <a:latin typeface="Cambria" panose="02040503050406030204" pitchFamily="18" charset="0"/>
                          <a:cs typeface="Calibri" panose="020F0502020204030204" pitchFamily="34" charset="0"/>
                        </a:rPr>
                        <a:t> Lien payoff)</a:t>
                      </a:r>
                    </a:p>
                    <a:p>
                      <a:pPr marL="342900" indent="-342900">
                        <a:spcBef>
                          <a:spcPts val="1200"/>
                        </a:spcBef>
                        <a:spcAft>
                          <a:spcPts val="1200"/>
                        </a:spcAft>
                        <a:buFont typeface="Arial" panose="020B0604020202020204" pitchFamily="34" charset="0"/>
                        <a:buChar char="•"/>
                      </a:pPr>
                      <a:r>
                        <a:rPr lang="en-US" sz="3000" dirty="0" smtClean="0">
                          <a:latin typeface="Cambria" panose="02040503050406030204" pitchFamily="18" charset="0"/>
                        </a:rPr>
                        <a:t>Lower</a:t>
                      </a:r>
                      <a:r>
                        <a:rPr lang="en-US" sz="3000" baseline="0" dirty="0" smtClean="0">
                          <a:latin typeface="Cambria" panose="02040503050406030204" pitchFamily="18" charset="0"/>
                        </a:rPr>
                        <a:t> </a:t>
                      </a:r>
                      <a:r>
                        <a:rPr lang="en-US" sz="3000" dirty="0" smtClean="0">
                          <a:latin typeface="Cambria" panose="02040503050406030204" pitchFamily="18" charset="0"/>
                        </a:rPr>
                        <a:t>interest</a:t>
                      </a:r>
                      <a:r>
                        <a:rPr lang="en-US" sz="3000" baseline="0" dirty="0" smtClean="0">
                          <a:latin typeface="Cambria" panose="02040503050406030204" pitchFamily="18" charset="0"/>
                        </a:rPr>
                        <a:t> rates</a:t>
                      </a:r>
                    </a:p>
                    <a:p>
                      <a:pPr marL="342900" indent="-342900">
                        <a:spcBef>
                          <a:spcPts val="1200"/>
                        </a:spcBef>
                        <a:spcAft>
                          <a:spcPts val="1200"/>
                        </a:spcAft>
                        <a:buFont typeface="Arial" panose="020B0604020202020204" pitchFamily="34" charset="0"/>
                        <a:buChar char="•"/>
                      </a:pPr>
                      <a:r>
                        <a:rPr lang="en-US" sz="3000" baseline="0" dirty="0" smtClean="0">
                          <a:latin typeface="Cambria" panose="02040503050406030204" pitchFamily="18" charset="0"/>
                        </a:rPr>
                        <a:t>5% DPA only</a:t>
                      </a:r>
                      <a:endParaRPr lang="en-US" sz="3000" dirty="0" smtClean="0">
                        <a:latin typeface="Cambria" panose="02040503050406030204" pitchFamily="18" charset="0"/>
                      </a:endParaRPr>
                    </a:p>
                    <a:p>
                      <a:pPr marL="0" marR="0" algn="l">
                        <a:lnSpc>
                          <a:spcPct val="115000"/>
                        </a:lnSpc>
                        <a:spcBef>
                          <a:spcPts val="0"/>
                        </a:spcBef>
                        <a:spcAft>
                          <a:spcPts val="0"/>
                        </a:spcAft>
                      </a:pPr>
                      <a:endParaRPr lang="en-US" sz="2400" dirty="0">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185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Loans with Down Payment Assistance</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0" y="1042869"/>
          <a:ext cx="12192000" cy="1240439"/>
        </p:xfrm>
        <a:graphic>
          <a:graphicData uri="http://schemas.openxmlformats.org/drawingml/2006/table">
            <a:tbl>
              <a:tblPr firstRow="1" firstCol="1" bandRow="1"/>
              <a:tblGrid>
                <a:gridCol w="12192000">
                  <a:extLst>
                    <a:ext uri="{9D8B030D-6E8A-4147-A177-3AD203B41FA5}">
                      <a16:colId xmlns:a16="http://schemas.microsoft.com/office/drawing/2014/main" xmlns="" val="20000"/>
                    </a:ext>
                  </a:extLst>
                </a:gridCol>
              </a:tblGrid>
              <a:tr h="1240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smtClean="0">
                        <a:latin typeface="Cambria" panose="02040503050406030204" pitchFamily="18" charset="0"/>
                      </a:endParaRPr>
                    </a:p>
                    <a:p>
                      <a:pPr algn="ctr"/>
                      <a:endParaRPr lang="en-US" sz="2000" b="1" dirty="0" smtClean="0">
                        <a:latin typeface="Cambria" panose="02040503050406030204" pitchFamily="18" charset="0"/>
                      </a:endParaRPr>
                    </a:p>
                    <a:p>
                      <a:pPr algn="ctr"/>
                      <a:r>
                        <a:rPr lang="en-US" sz="3000" b="1" dirty="0" smtClean="0">
                          <a:latin typeface="Cambria" panose="02040503050406030204" pitchFamily="18" charset="0"/>
                        </a:rPr>
                        <a:t>HFA Preferred Conventional Loan</a:t>
                      </a:r>
                      <a:endParaRPr lang="en-US" sz="3000" b="1" baseline="0" dirty="0" smtClean="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xmlns="" val="10000"/>
                  </a:ext>
                </a:extLst>
              </a:tr>
            </a:tbl>
          </a:graphicData>
        </a:graphic>
      </p:graphicFrame>
      <p:sp>
        <p:nvSpPr>
          <p:cNvPr id="8" name="Rectangle 7"/>
          <p:cNvSpPr/>
          <p:nvPr/>
        </p:nvSpPr>
        <p:spPr>
          <a:xfrm>
            <a:off x="878982" y="3502533"/>
            <a:ext cx="8686800" cy="2862322"/>
          </a:xfrm>
          <a:prstGeom prst="rect">
            <a:avLst/>
          </a:prstGeom>
        </p:spPr>
        <p:txBody>
          <a:bodyPr>
            <a:spAutoFit/>
          </a:bodyPr>
          <a:lstStyle/>
          <a:p>
            <a:pPr marL="342900" indent="-342900" eaLnBrk="1" fontAlgn="ctr" hangingPunct="1">
              <a:lnSpc>
                <a:spcPct val="150000"/>
              </a:lnSpc>
              <a:spcBef>
                <a:spcPts val="0"/>
              </a:spcBef>
              <a:spcAft>
                <a:spcPts val="0"/>
              </a:spcAft>
              <a:buFontTx/>
              <a:buChar char="•"/>
              <a:defRPr/>
            </a:pPr>
            <a:r>
              <a:rPr lang="en-US" sz="2400" kern="0" dirty="0">
                <a:solidFill>
                  <a:srgbClr val="000000"/>
                </a:solidFill>
                <a:latin typeface="Cambria" panose="02040503050406030204" pitchFamily="18" charset="0"/>
                <a:cs typeface="Calibri" pitchFamily="34" charset="0"/>
              </a:rPr>
              <a:t>Only 3% down payment required</a:t>
            </a:r>
          </a:p>
          <a:p>
            <a:pPr marL="342900" indent="-342900" eaLnBrk="1" fontAlgn="ctr" hangingPunct="1">
              <a:lnSpc>
                <a:spcPct val="150000"/>
              </a:lnSpc>
              <a:spcBef>
                <a:spcPts val="0"/>
              </a:spcBef>
              <a:spcAft>
                <a:spcPts val="0"/>
              </a:spcAft>
              <a:buFontTx/>
              <a:buChar char="•"/>
              <a:defRPr/>
            </a:pPr>
            <a:r>
              <a:rPr lang="en-US" sz="2400" kern="0" dirty="0">
                <a:solidFill>
                  <a:srgbClr val="000000"/>
                </a:solidFill>
                <a:latin typeface="Cambria" panose="02040503050406030204" pitchFamily="18" charset="0"/>
                <a:cs typeface="Calibri" pitchFamily="34" charset="0"/>
              </a:rPr>
              <a:t>No upfront mortgage insurance (MI) premium</a:t>
            </a:r>
          </a:p>
          <a:p>
            <a:pPr marL="342900" indent="-342900" eaLnBrk="1" fontAlgn="ctr" hangingPunct="1">
              <a:lnSpc>
                <a:spcPct val="150000"/>
              </a:lnSpc>
              <a:spcBef>
                <a:spcPts val="0"/>
              </a:spcBef>
              <a:spcAft>
                <a:spcPts val="0"/>
              </a:spcAft>
              <a:buFontTx/>
              <a:buChar char="•"/>
              <a:defRPr/>
            </a:pPr>
            <a:r>
              <a:rPr lang="en-US" sz="2400" dirty="0">
                <a:solidFill>
                  <a:prstClr val="black"/>
                </a:solidFill>
                <a:latin typeface="Cambria" panose="02040503050406030204" pitchFamily="18" charset="0"/>
              </a:rPr>
              <a:t>Lower minimum monthly MI rates</a:t>
            </a:r>
          </a:p>
          <a:p>
            <a:pPr marL="342900" indent="-342900" eaLnBrk="1" fontAlgn="ctr" hangingPunct="1">
              <a:lnSpc>
                <a:spcPct val="150000"/>
              </a:lnSpc>
              <a:spcBef>
                <a:spcPts val="0"/>
              </a:spcBef>
              <a:spcAft>
                <a:spcPts val="0"/>
              </a:spcAft>
              <a:buFontTx/>
              <a:buChar char="•"/>
              <a:defRPr/>
            </a:pPr>
            <a:r>
              <a:rPr lang="en-US" sz="2400" kern="0" dirty="0">
                <a:solidFill>
                  <a:prstClr val="black"/>
                </a:solidFill>
                <a:latin typeface="Cambria" panose="02040503050406030204" pitchFamily="18" charset="0"/>
                <a:cs typeface="Calibri" pitchFamily="34" charset="0"/>
              </a:rPr>
              <a:t>No Loan Level Pricing Adjustments (LLPAs) </a:t>
            </a:r>
          </a:p>
          <a:p>
            <a:pPr marL="342900" indent="-342900" eaLnBrk="1" fontAlgn="ctr" hangingPunct="1">
              <a:lnSpc>
                <a:spcPct val="150000"/>
              </a:lnSpc>
              <a:spcBef>
                <a:spcPts val="0"/>
              </a:spcBef>
              <a:spcAft>
                <a:spcPts val="0"/>
              </a:spcAft>
              <a:buFontTx/>
              <a:buChar char="•"/>
              <a:defRPr/>
            </a:pPr>
            <a:r>
              <a:rPr lang="en-US" sz="2400" kern="0" dirty="0">
                <a:solidFill>
                  <a:prstClr val="black"/>
                </a:solidFill>
                <a:latin typeface="Cambria" panose="02040503050406030204" pitchFamily="18" charset="0"/>
                <a:cs typeface="Calibri" pitchFamily="34" charset="0"/>
              </a:rPr>
              <a:t>MI can be </a:t>
            </a:r>
            <a:r>
              <a:rPr lang="en-US" sz="2400" kern="0" dirty="0" smtClean="0">
                <a:solidFill>
                  <a:prstClr val="black"/>
                </a:solidFill>
                <a:latin typeface="Cambria" panose="02040503050406030204" pitchFamily="18" charset="0"/>
                <a:cs typeface="Calibri" pitchFamily="34" charset="0"/>
              </a:rPr>
              <a:t>cancelled</a:t>
            </a:r>
            <a:endParaRPr lang="en-US" sz="1600" kern="0" dirty="0">
              <a:solidFill>
                <a:srgbClr val="000000"/>
              </a:solidFill>
              <a:latin typeface="Calibri"/>
              <a:cs typeface="Calibri" pitchFamily="34" charset="0"/>
            </a:endParaRPr>
          </a:p>
        </p:txBody>
      </p:sp>
      <p:sp>
        <p:nvSpPr>
          <p:cNvPr id="10" name="Content Placeholder 5"/>
          <p:cNvSpPr txBox="1">
            <a:spLocks/>
          </p:cNvSpPr>
          <p:nvPr/>
        </p:nvSpPr>
        <p:spPr bwMode="auto">
          <a:xfrm>
            <a:off x="878982" y="2599970"/>
            <a:ext cx="10530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FontTx/>
              <a:buNone/>
            </a:pPr>
            <a:r>
              <a:rPr lang="en-US" altLang="en-US" sz="2400" dirty="0" smtClean="0">
                <a:solidFill>
                  <a:srgbClr val="000000"/>
                </a:solidFill>
                <a:latin typeface="Cambria" panose="02040503050406030204" pitchFamily="18" charset="0"/>
                <a:cs typeface="Calibri" panose="020F0502020204030204" pitchFamily="34" charset="0"/>
              </a:rPr>
              <a:t>TSAHC </a:t>
            </a:r>
            <a:r>
              <a:rPr lang="en-US" altLang="en-US" sz="2400" dirty="0">
                <a:solidFill>
                  <a:srgbClr val="000000"/>
                </a:solidFill>
                <a:latin typeface="Cambria" panose="02040503050406030204" pitchFamily="18" charset="0"/>
                <a:cs typeface="Calibri" panose="020F0502020204030204" pitchFamily="34" charset="0"/>
              </a:rPr>
              <a:t>offers a special Fannie Mae loan called </a:t>
            </a:r>
            <a:r>
              <a:rPr lang="en-US" altLang="en-US" sz="2400" i="1" dirty="0">
                <a:solidFill>
                  <a:srgbClr val="000000"/>
                </a:solidFill>
                <a:latin typeface="Cambria" panose="02040503050406030204" pitchFamily="18" charset="0"/>
                <a:cs typeface="Calibri" panose="020F0502020204030204" pitchFamily="34" charset="0"/>
              </a:rPr>
              <a:t>HFA Preferred Conventional</a:t>
            </a:r>
            <a:r>
              <a:rPr lang="en-US" altLang="en-US" sz="2400" dirty="0">
                <a:solidFill>
                  <a:srgbClr val="000000"/>
                </a:solidFill>
                <a:latin typeface="Cambria" panose="02040503050406030204" pitchFamily="18" charset="0"/>
                <a:cs typeface="Calibri" panose="020F0502020204030204" pitchFamily="34" charset="0"/>
              </a:rPr>
              <a:t>. It has all the benefits of a traditional conventional loan with some added perks: </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5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982" y="723900"/>
            <a:ext cx="6741018"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TSAHC Loan Comparison Calculator</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4939814"/>
          </a:xfrm>
          <a:prstGeom prst="rect">
            <a:avLst/>
          </a:prstGeom>
          <a:noFill/>
        </p:spPr>
        <p:txBody>
          <a:bodyPr wrap="square" rtlCol="0">
            <a:spAutoFit/>
          </a:bodyPr>
          <a:lstStyle/>
          <a:p>
            <a:pPr>
              <a:lnSpc>
                <a:spcPct val="150000"/>
              </a:lnSpc>
            </a:pPr>
            <a:r>
              <a:rPr lang="en-US" sz="1400" dirty="0" smtClean="0">
                <a:latin typeface="Cambria" panose="02040503050406030204" pitchFamily="18" charset="0"/>
              </a:rPr>
              <a:t>Example: 680 FICO, $170,000 sales price, 3% DPA</a:t>
            </a:r>
          </a:p>
          <a:p>
            <a:pPr marL="285750" indent="-285750">
              <a:lnSpc>
                <a:spcPct val="150000"/>
              </a:lnSpc>
              <a:buFont typeface="Arial" panose="020B0604020202020204" pitchFamily="34" charset="0"/>
              <a:buChar char="•"/>
            </a:pPr>
            <a:r>
              <a:rPr lang="en-US" sz="2300" dirty="0">
                <a:latin typeface="Cambria" panose="02040503050406030204" pitchFamily="18" charset="0"/>
              </a:rPr>
              <a:t>Upfront MIP expense is          $0 vs $2,870</a:t>
            </a:r>
          </a:p>
          <a:p>
            <a:pPr marL="285750" indent="-285750">
              <a:lnSpc>
                <a:spcPct val="150000"/>
              </a:lnSpc>
              <a:buFont typeface="Arial" panose="020B0604020202020204" pitchFamily="34" charset="0"/>
              <a:buChar char="•"/>
            </a:pPr>
            <a:r>
              <a:rPr lang="en-US" sz="2300" dirty="0">
                <a:latin typeface="Cambria" panose="02040503050406030204" pitchFamily="18" charset="0"/>
              </a:rPr>
              <a:t>Lower down </a:t>
            </a:r>
            <a:r>
              <a:rPr lang="en-US" sz="2300" dirty="0" err="1">
                <a:latin typeface="Cambria" panose="02040503050406030204" pitchFamily="18" charset="0"/>
              </a:rPr>
              <a:t>pmt</a:t>
            </a:r>
            <a:r>
              <a:rPr lang="en-US" sz="2300" dirty="0">
                <a:latin typeface="Cambria" panose="02040503050406030204" pitchFamily="18" charset="0"/>
              </a:rPr>
              <a:t> means </a:t>
            </a:r>
            <a:r>
              <a:rPr lang="en-US" sz="2300" dirty="0" smtClean="0">
                <a:latin typeface="Cambria" panose="02040503050406030204" pitchFamily="18" charset="0"/>
              </a:rPr>
              <a:t>less out-of-Pocket expense</a:t>
            </a: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Similar monthly payment </a:t>
            </a: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MI can be cancelled at 78% LTV making payment $114 cheaper in the long run</a:t>
            </a:r>
          </a:p>
          <a:p>
            <a:pPr marL="285750" indent="-285750">
              <a:buFont typeface="Arial" panose="020B0604020202020204" pitchFamily="34" charset="0"/>
              <a:buChar char="•"/>
            </a:pPr>
            <a:endParaRPr lang="en-US" dirty="0"/>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58" y="3766612"/>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58" y="5989644"/>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910" y="5047784"/>
            <a:ext cx="10001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060" y="1040522"/>
            <a:ext cx="3651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0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1000"/>
                                        <p:tgtEl>
                                          <p:spTgt spid="7">
                                            <p:txEl>
                                              <p:pRg st="4" end="4"/>
                                            </p:txEl>
                                          </p:spTgt>
                                        </p:tgtEl>
                                      </p:cBhvr>
                                    </p:animEffect>
                                    <p:anim calcmode="lin" valueType="num">
                                      <p:cBhvr>
                                        <p:cTn id="4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981" y="704324"/>
            <a:ext cx="6741019"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smtClean="0">
                <a:solidFill>
                  <a:schemeClr val="tx1"/>
                </a:solidFill>
                <a:latin typeface="Cambria" panose="02040503050406030204" pitchFamily="18" charset="0"/>
              </a:rPr>
              <a:t>TSAHC Loan Comparison Calculator</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5401479"/>
          </a:xfrm>
          <a:prstGeom prst="rect">
            <a:avLst/>
          </a:prstGeom>
          <a:noFill/>
        </p:spPr>
        <p:txBody>
          <a:bodyPr wrap="square" rtlCol="0">
            <a:spAutoFit/>
          </a:bodyPr>
          <a:lstStyle/>
          <a:p>
            <a:pPr>
              <a:lnSpc>
                <a:spcPct val="150000"/>
              </a:lnSpc>
            </a:pPr>
            <a:r>
              <a:rPr lang="en-US" sz="1400" dirty="0" smtClean="0">
                <a:latin typeface="Cambria" panose="02040503050406030204" pitchFamily="18" charset="0"/>
              </a:rPr>
              <a:t>Example: 680 FICO, $170,000 sales price, 4% DPA</a:t>
            </a: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Upfront MIP expense is          $0 vs $2,870</a:t>
            </a: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Lower down </a:t>
            </a:r>
            <a:r>
              <a:rPr lang="en-US" sz="2300" dirty="0" err="1" smtClean="0">
                <a:latin typeface="Cambria" panose="02040503050406030204" pitchFamily="18" charset="0"/>
              </a:rPr>
              <a:t>pmt</a:t>
            </a:r>
            <a:r>
              <a:rPr lang="en-US" sz="2300" dirty="0" smtClean="0">
                <a:latin typeface="Cambria" panose="02040503050406030204" pitchFamily="18" charset="0"/>
              </a:rPr>
              <a:t> means DPA surplus of $1496 vs $726    </a:t>
            </a:r>
            <a:r>
              <a:rPr lang="en-US" sz="2000" dirty="0" smtClean="0">
                <a:latin typeface="Cambria" panose="02040503050406030204" pitchFamily="18" charset="0"/>
              </a:rPr>
              <a:t>(use </a:t>
            </a:r>
            <a:r>
              <a:rPr lang="en-US" sz="2000" dirty="0">
                <a:latin typeface="Cambria" panose="02040503050406030204" pitchFamily="18" charset="0"/>
              </a:rPr>
              <a:t>toward </a:t>
            </a:r>
            <a:r>
              <a:rPr lang="en-US" sz="2000" dirty="0" smtClean="0">
                <a:latin typeface="Cambria" panose="02040503050406030204" pitchFamily="18" charset="0"/>
              </a:rPr>
              <a:t>closing cost)</a:t>
            </a:r>
            <a:endParaRPr lang="en-US" sz="2000" dirty="0">
              <a:latin typeface="Cambria" panose="02040503050406030204" pitchFamily="18" charset="0"/>
            </a:endParaRP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Cheaper monthly payment </a:t>
            </a:r>
          </a:p>
          <a:p>
            <a:pPr marL="285750" indent="-285750">
              <a:lnSpc>
                <a:spcPct val="150000"/>
              </a:lnSpc>
              <a:buFont typeface="Arial" panose="020B0604020202020204" pitchFamily="34" charset="0"/>
              <a:buChar char="•"/>
            </a:pPr>
            <a:r>
              <a:rPr lang="en-US" sz="2300" dirty="0" smtClean="0">
                <a:latin typeface="Cambria" panose="02040503050406030204" pitchFamily="18" charset="0"/>
              </a:rPr>
              <a:t>MI can be cancelled at 78% LTV making payment $114 cheaper in the long run</a:t>
            </a:r>
          </a:p>
          <a:p>
            <a:pPr marL="285750" indent="-285750">
              <a:buFont typeface="Arial" panose="020B0604020202020204" pitchFamily="34" charset="0"/>
              <a:buChar char="•"/>
            </a:pPr>
            <a:endParaRPr lang="en-US" dirty="0"/>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58" y="3766612"/>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58" y="5989644"/>
            <a:ext cx="10001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910" y="5047784"/>
            <a:ext cx="10001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691" y="1040522"/>
            <a:ext cx="3651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9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1000"/>
                                        <p:tgtEl>
                                          <p:spTgt spid="7">
                                            <p:txEl>
                                              <p:pRg st="4" end="4"/>
                                            </p:txEl>
                                          </p:spTgt>
                                        </p:tgtEl>
                                      </p:cBhvr>
                                    </p:animEffect>
                                    <p:anim calcmode="lin" valueType="num">
                                      <p:cBhvr>
                                        <p:cTn id="4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smtClean="0">
                <a:solidFill>
                  <a:schemeClr val="tx1"/>
                </a:solidFill>
                <a:latin typeface="Cambria" panose="02040503050406030204" pitchFamily="18" charset="0"/>
              </a:rPr>
              <a:t>Mortgage Interest Tax Credits</a:t>
            </a:r>
            <a:endParaRPr lang="en-US" altLang="en-US" sz="3400" b="1" dirty="0" smtClean="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smtClean="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smtClean="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a:t>
              </a:r>
              <a:r>
                <a:rPr lang="en-US" altLang="en-US" sz="3000" i="1" dirty="0" smtClean="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smtClean="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smtClean="0">
                  <a:solidFill>
                    <a:srgbClr val="000000"/>
                  </a:solidFill>
                  <a:latin typeface="Cambria" panose="02040503050406030204" pitchFamily="18" charset="0"/>
                  <a:ea typeface="Calibri" pitchFamily="34" charset="0"/>
                  <a:cs typeface="Calibri" pitchFamily="34" charset="0"/>
                </a:rPr>
                <a:t>Annual tax credit worth up to $2,000 </a:t>
              </a:r>
            </a:p>
            <a:p>
              <a:pPr marL="285750" indent="-285750" eaLnBrk="1" hangingPunct="1">
                <a:spcAft>
                  <a:spcPts val="600"/>
                </a:spcAft>
                <a:defRPr/>
              </a:pPr>
              <a:r>
                <a:rPr lang="en-US" altLang="en-US" sz="3000" dirty="0" smtClean="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a:t>
              </a:r>
              <a:r>
                <a:rPr lang="en-US" altLang="en-US" sz="3000" dirty="0" smtClean="0">
                  <a:solidFill>
                    <a:srgbClr val="000000"/>
                  </a:solidFill>
                  <a:latin typeface="Cambria" panose="02040503050406030204" pitchFamily="18" charset="0"/>
                  <a:ea typeface="Calibri" pitchFamily="34" charset="0"/>
                  <a:cs typeface="Calibri" pitchFamily="34" charset="0"/>
                </a:rPr>
                <a:t>reduced so buying </a:t>
              </a:r>
              <a:r>
                <a:rPr lang="en-US" altLang="en-US" sz="3000" dirty="0">
                  <a:solidFill>
                    <a:srgbClr val="000000"/>
                  </a:solidFill>
                  <a:latin typeface="Cambria" panose="02040503050406030204" pitchFamily="18" charset="0"/>
                  <a:ea typeface="Calibri" pitchFamily="34" charset="0"/>
                  <a:cs typeface="Calibri" pitchFamily="34" charset="0"/>
                </a:rPr>
                <a:t>power </a:t>
              </a:r>
              <a:r>
                <a:rPr lang="en-US" altLang="en-US" sz="3000" dirty="0" smtClean="0">
                  <a:solidFill>
                    <a:srgbClr val="000000"/>
                  </a:solidFill>
                  <a:latin typeface="Cambria" panose="02040503050406030204" pitchFamily="18" charset="0"/>
                  <a:ea typeface="Calibri" pitchFamily="34" charset="0"/>
                  <a:cs typeface="Calibri" pitchFamily="34" charset="0"/>
                </a:rPr>
                <a:t>increased</a:t>
              </a:r>
            </a:p>
            <a:p>
              <a:pPr marL="285750" indent="-285750" eaLnBrk="1" hangingPunct="1">
                <a:spcAft>
                  <a:spcPts val="600"/>
                </a:spcAft>
                <a:defRPr/>
              </a:pPr>
              <a:r>
                <a:rPr lang="en-US" altLang="en-US" sz="3000" dirty="0" smtClean="0">
                  <a:solidFill>
                    <a:srgbClr val="000000"/>
                  </a:solidFill>
                  <a:latin typeface="Cambria" panose="02040503050406030204" pitchFamily="18" charset="0"/>
                </a:rPr>
                <a:t>FREE for Texas Heroes using our DPA program</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2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3962</Words>
  <Application>Microsoft Office PowerPoint</Application>
  <PresentationFormat>Custom</PresentationFormat>
  <Paragraphs>300</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Laura J. Ross</cp:lastModifiedBy>
  <cp:revision>18</cp:revision>
  <dcterms:created xsi:type="dcterms:W3CDTF">2018-03-28T17:54:00Z</dcterms:created>
  <dcterms:modified xsi:type="dcterms:W3CDTF">2018-08-31T21:42:48Z</dcterms:modified>
</cp:coreProperties>
</file>