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2" r:id="rId2"/>
    <p:sldMasterId id="2147483685" r:id="rId3"/>
    <p:sldMasterId id="2147483714" r:id="rId4"/>
  </p:sldMasterIdLst>
  <p:notesMasterIdLst>
    <p:notesMasterId r:id="rId35"/>
  </p:notesMasterIdLst>
  <p:sldIdLst>
    <p:sldId id="396" r:id="rId5"/>
    <p:sldId id="519" r:id="rId6"/>
    <p:sldId id="531" r:id="rId7"/>
    <p:sldId id="529" r:id="rId8"/>
    <p:sldId id="530" r:id="rId9"/>
    <p:sldId id="521" r:id="rId10"/>
    <p:sldId id="444" r:id="rId11"/>
    <p:sldId id="446" r:id="rId12"/>
    <p:sldId id="526" r:id="rId13"/>
    <p:sldId id="527" r:id="rId14"/>
    <p:sldId id="525" r:id="rId15"/>
    <p:sldId id="532" r:id="rId16"/>
    <p:sldId id="456" r:id="rId17"/>
    <p:sldId id="450" r:id="rId18"/>
    <p:sldId id="467" r:id="rId19"/>
    <p:sldId id="465" r:id="rId20"/>
    <p:sldId id="469" r:id="rId21"/>
    <p:sldId id="468" r:id="rId22"/>
    <p:sldId id="470" r:id="rId23"/>
    <p:sldId id="471" r:id="rId24"/>
    <p:sldId id="473" r:id="rId25"/>
    <p:sldId id="474" r:id="rId26"/>
    <p:sldId id="475" r:id="rId27"/>
    <p:sldId id="476" r:id="rId28"/>
    <p:sldId id="522" r:id="rId29"/>
    <p:sldId id="523" r:id="rId30"/>
    <p:sldId id="533" r:id="rId31"/>
    <p:sldId id="524" r:id="rId32"/>
    <p:sldId id="509" r:id="rId33"/>
    <p:sldId id="41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2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w, Patricia" initials="D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2"/>
    <a:srgbClr val="456F61"/>
    <a:srgbClr val="464690"/>
    <a:srgbClr val="00660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57" autoAdjust="0"/>
  </p:normalViewPr>
  <p:slideViewPr>
    <p:cSldViewPr snapToGrid="0">
      <p:cViewPr varScale="1">
        <p:scale>
          <a:sx n="70" d="100"/>
          <a:sy n="70" d="100"/>
        </p:scale>
        <p:origin x="84" y="264"/>
      </p:cViewPr>
      <p:guideLst>
        <p:guide orient="horz" pos="1608"/>
        <p:guide pos="2088"/>
      </p:guideLst>
    </p:cSldViewPr>
  </p:slideViewPr>
  <p:outlineViewPr>
    <p:cViewPr>
      <p:scale>
        <a:sx n="33" d="100"/>
        <a:sy n="33" d="100"/>
      </p:scale>
      <p:origin x="0" y="-811"/>
    </p:cViewPr>
  </p:outlineViewPr>
  <p:notesTextViewPr>
    <p:cViewPr>
      <p:scale>
        <a:sx n="3" d="2"/>
        <a:sy n="3" d="2"/>
      </p:scale>
      <p:origin x="0" y="0"/>
    </p:cViewPr>
  </p:notesTextViewPr>
  <p:sorterViewPr>
    <p:cViewPr>
      <p:scale>
        <a:sx n="90" d="100"/>
        <a:sy n="90" d="100"/>
      </p:scale>
      <p:origin x="0" y="-5160"/>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3720BB-590C-4A8F-AB70-6BF97572589E}" type="datetimeFigureOut">
              <a:rPr lang="en-US" smtClean="0"/>
              <a:t>3/8/2018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9E69FE-F523-43C8-9366-8E7E64874CD0}" type="slidenum">
              <a:rPr lang="en-US" smtClean="0"/>
              <a:t>‹#›</a:t>
            </a:fld>
            <a:endParaRPr lang="en-US" dirty="0"/>
          </a:p>
        </p:txBody>
      </p:sp>
    </p:spTree>
    <p:extLst>
      <p:ext uri="{BB962C8B-B14F-4D97-AF65-F5344CB8AC3E}">
        <p14:creationId xmlns:p14="http://schemas.microsoft.com/office/powerpoint/2010/main" val="403453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0</a:t>
            </a:fld>
            <a:endParaRPr lang="en-US" dirty="0"/>
          </a:p>
        </p:txBody>
      </p:sp>
    </p:spTree>
    <p:extLst>
      <p:ext uri="{BB962C8B-B14F-4D97-AF65-F5344CB8AC3E}">
        <p14:creationId xmlns:p14="http://schemas.microsoft.com/office/powerpoint/2010/main" val="56840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846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81486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3451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7945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0943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8273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910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41893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4200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285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1256554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7337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52336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811643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59393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66891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23065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sz="1000" dirty="0"/>
          </a:p>
        </p:txBody>
      </p:sp>
    </p:spTree>
    <p:extLst>
      <p:ext uri="{BB962C8B-B14F-4D97-AF65-F5344CB8AC3E}">
        <p14:creationId xmlns:p14="http://schemas.microsoft.com/office/powerpoint/2010/main" val="405943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798884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sz="1000" dirty="0"/>
          </a:p>
        </p:txBody>
      </p:sp>
    </p:spTree>
    <p:extLst>
      <p:ext uri="{BB962C8B-B14F-4D97-AF65-F5344CB8AC3E}">
        <p14:creationId xmlns:p14="http://schemas.microsoft.com/office/powerpoint/2010/main" val="3421471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407839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380042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109315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312788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2300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2671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sz="800" dirty="0"/>
          </a:p>
        </p:txBody>
      </p:sp>
    </p:spTree>
    <p:extLst>
      <p:ext uri="{BB962C8B-B14F-4D97-AF65-F5344CB8AC3E}">
        <p14:creationId xmlns:p14="http://schemas.microsoft.com/office/powerpoint/2010/main" val="158450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49671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pPr/>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56618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C74FE-603D-4D44-9A06-E543CB1B1064}"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093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3553-C208-4AE8-95D3-264CE1E4245D}"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44528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845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AED33F-2409-4B91-B410-D5A05F3AAD2E}"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E95ED-1C55-4B40-BD0C-5CE586A42CE2}" type="slidenum">
              <a:rPr lang="en-US" smtClean="0"/>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7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12" name="Picture 74" descr="http://www.operationcompassion.org/wp-content/uploads/2011/03/usda-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7500" y="221910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317500" y="516974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37466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54E78-F349-4094-9F39-0B521360DDA5}"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371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02EF19-C6D3-4F83-A80A-9F0123101D99}" type="datetime1">
              <a:rPr lang="en-US" smtClean="0"/>
              <a:t>3/8/2018</a:t>
            </a:fld>
            <a:endParaRPr lang="en-US" dirty="0"/>
          </a:p>
        </p:txBody>
      </p:sp>
      <p:sp>
        <p:nvSpPr>
          <p:cNvPr id="6" name="Slide Number Placeholder 5"/>
          <p:cNvSpPr>
            <a:spLocks noGrp="1"/>
          </p:cNvSpPr>
          <p:nvPr>
            <p:ph type="sldNum" sz="quarter" idx="12"/>
          </p:nvPr>
        </p:nvSpPr>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847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0C6F7-A96C-4A2B-BFE1-B56B1685542F}"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3826350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0F7198-2702-44EA-8A6E-6951887E9ABC}"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582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1F177-4CFA-4E0F-8539-484D031A76F2}" type="datetime1">
              <a:rPr lang="en-US" smtClean="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9692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5F82E-F0AF-4DB7-8F31-C648E06922B8}" type="datetime1">
              <a:rPr lang="en-US" smtClean="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312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smtClean="0">
                <a:solidFill>
                  <a:srgbClr val="000000"/>
                </a:solidFill>
              </a:rPr>
              <a:t>Copyright © 2015 Accenture All Rights Reserved.</a:t>
            </a:r>
            <a:endParaRPr lang="en-AU" dirty="0">
              <a:solidFill>
                <a:srgbClr val="000000"/>
              </a:solidFill>
            </a:endParaRPr>
          </a:p>
        </p:txBody>
      </p:sp>
    </p:spTree>
    <p:extLst>
      <p:ext uri="{BB962C8B-B14F-4D97-AF65-F5344CB8AC3E}">
        <p14:creationId xmlns:p14="http://schemas.microsoft.com/office/powerpoint/2010/main" val="19807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7B744-036B-4E95-BBC7-EA35949AFE9F}" type="datetime1">
              <a:rPr lang="en-US" smtClean="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7862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1E593-3EC2-4B35-A70B-A0BB1592630F}"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02171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068D3-4861-46D8-AABF-56DA1F4332D2}"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258143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7DA86-5DF9-4A04-B86A-A19D0D3661DE}"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766345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65E8B-6B53-43F5-9B3D-07B07FD80F87}"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4785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838200" y="6356350"/>
            <a:ext cx="2743200" cy="365125"/>
          </a:xfrm>
        </p:spPr>
        <p:txBody>
          <a:bodyPr/>
          <a:lstStyle/>
          <a:p>
            <a:fld id="{4F5263DA-D838-48B4-824C-34BCE0804286}" type="datetime1">
              <a:rPr lang="en-US" smtClean="0"/>
              <a:t>3/8/2018</a:t>
            </a:fld>
            <a:endParaRPr lang="en-US" dirty="0"/>
          </a:p>
        </p:txBody>
      </p:sp>
      <p:sp>
        <p:nvSpPr>
          <p:cNvPr id="26" name="Footer Placeholder 4"/>
          <p:cNvSpPr>
            <a:spLocks noGrp="1"/>
          </p:cNvSpPr>
          <p:nvPr>
            <p:ph type="ftr" sz="quarter" idx="11"/>
          </p:nvPr>
        </p:nvSpPr>
        <p:spPr>
          <a:xfrm>
            <a:off x="4038600" y="6356350"/>
            <a:ext cx="4114800" cy="365125"/>
          </a:xfrm>
        </p:spPr>
        <p:txBody>
          <a:bodyPr/>
          <a:lstStyle/>
          <a:p>
            <a:endParaRPr lang="en-US" dirty="0"/>
          </a:p>
        </p:txBody>
      </p:sp>
      <p:sp>
        <p:nvSpPr>
          <p:cNvPr id="27" name="Slide Number Placeholder 5"/>
          <p:cNvSpPr>
            <a:spLocks noGrp="1"/>
          </p:cNvSpPr>
          <p:nvPr>
            <p:ph type="sldNum" sz="quarter" idx="12"/>
          </p:nvPr>
        </p:nvSpPr>
        <p:spPr>
          <a:xfrm>
            <a:off x="9448800" y="6486525"/>
            <a:ext cx="2743200" cy="365125"/>
          </a:xfrm>
        </p:spPr>
        <p:txBody>
          <a:bodyPr/>
          <a:lstStyle/>
          <a:p>
            <a:fld id="{7B92E547-31ED-419F-9D6D-4BC9DDE2672C}" type="slidenum">
              <a:rPr lang="en-US" smtClean="0"/>
              <a:t>‹#›</a:t>
            </a:fld>
            <a:endParaRPr lang="en-US" dirty="0"/>
          </a:p>
        </p:txBody>
      </p:sp>
      <p:sp>
        <p:nvSpPr>
          <p:cNvPr id="28" name="Rectangle 27"/>
          <p:cNvSpPr/>
          <p:nvPr userDrawn="1"/>
        </p:nvSpPr>
        <p:spPr>
          <a:xfrm>
            <a:off x="0" y="0"/>
            <a:ext cx="12192000" cy="1447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8"/>
          <p:cNvSpPr>
            <a:spLocks noGrp="1"/>
          </p:cNvSpPr>
          <p:nvPr>
            <p:ph type="body" sz="quarter" idx="13" hasCustomPrompt="1"/>
          </p:nvPr>
        </p:nvSpPr>
        <p:spPr>
          <a:xfrm>
            <a:off x="460374" y="2067990"/>
            <a:ext cx="5140326" cy="1682453"/>
          </a:xfrm>
        </p:spPr>
        <p:txBody>
          <a:bodyPr anchor="t">
            <a:noAutofit/>
          </a:bodyPr>
          <a:lstStyle>
            <a:lvl1pPr marL="0" indent="0">
              <a:lnSpc>
                <a:spcPts val="3900"/>
              </a:lnSpc>
              <a:spcBef>
                <a:spcPts val="0"/>
              </a:spcBef>
              <a:spcAft>
                <a:spcPts val="0"/>
              </a:spcAft>
              <a:buNone/>
              <a:defRPr sz="4800" b="1" baseline="0">
                <a:solidFill>
                  <a:schemeClr val="accent5"/>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Title Slide Headline</a:t>
            </a:r>
          </a:p>
        </p:txBody>
      </p:sp>
      <p:sp>
        <p:nvSpPr>
          <p:cNvPr id="30" name="Text Placeholder 2"/>
          <p:cNvSpPr>
            <a:spLocks noGrp="1"/>
          </p:cNvSpPr>
          <p:nvPr>
            <p:ph type="body" sz="quarter" idx="14"/>
          </p:nvPr>
        </p:nvSpPr>
        <p:spPr>
          <a:xfrm>
            <a:off x="460374" y="4020808"/>
            <a:ext cx="5178426" cy="902850"/>
          </a:xfrm>
        </p:spPr>
        <p:txBody>
          <a:bodyPr>
            <a:normAutofit/>
          </a:bodyPr>
          <a:lstStyle>
            <a:lvl1pPr marL="0" indent="0">
              <a:buNone/>
              <a:defRPr sz="2800" b="1">
                <a:solidFill>
                  <a:srgbClr val="66AA44"/>
                </a:solidFill>
              </a:defRPr>
            </a:lvl1pPr>
          </a:lstStyle>
          <a:p>
            <a:pPr lvl="0"/>
            <a:r>
              <a:rPr lang="en-US" dirty="0" smtClean="0"/>
              <a:t>Click to edit Master text styles</a:t>
            </a:r>
          </a:p>
        </p:txBody>
      </p:sp>
      <p:pic>
        <p:nvPicPr>
          <p:cNvPr id="31" name="Picture 74" descr="http://www.operationcompassion.org/wp-content/uploads/2011/03/usda-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5100" y="1969770"/>
            <a:ext cx="5124649" cy="35360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2"/>
          <p:cNvSpPr>
            <a:spLocks noGrp="1"/>
          </p:cNvSpPr>
          <p:nvPr>
            <p:ph type="body" sz="quarter" idx="15"/>
          </p:nvPr>
        </p:nvSpPr>
        <p:spPr>
          <a:xfrm>
            <a:off x="460374" y="5096168"/>
            <a:ext cx="5178426" cy="428332"/>
          </a:xfrm>
        </p:spPr>
        <p:txBody>
          <a:bodyPr>
            <a:normAutofit/>
          </a:bodyPr>
          <a:lstStyle>
            <a:lvl1pPr marL="0" indent="0">
              <a:buNone/>
              <a:defRPr sz="2000" b="0" i="1">
                <a:solidFill>
                  <a:srgbClr val="66AA44"/>
                </a:solidFill>
              </a:defRPr>
            </a:lvl1pPr>
          </a:lstStyle>
          <a:p>
            <a:pPr lvl="0"/>
            <a:r>
              <a:rPr lang="en-US" dirty="0" smtClean="0"/>
              <a:t>Click to edit Master text styles</a:t>
            </a:r>
          </a:p>
        </p:txBody>
      </p:sp>
      <p:pic>
        <p:nvPicPr>
          <p:cNvPr id="35" name="Picture 180" descr="cow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5943600"/>
            <a:ext cx="1371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2" descr="crop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72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3" descr="crandberrie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 y="5951550"/>
            <a:ext cx="13208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5" descr="sunflow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640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2" descr="peach"/>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20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93" descr="lab"/>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22000" y="5943600"/>
            <a:ext cx="127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4" descr="bul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356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5" descr="organges"/>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924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6" descr="lab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178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214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4577E4F-C764-4856-8B9B-80A654C83A8D}"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14186" y="6369602"/>
            <a:ext cx="2743200" cy="365125"/>
          </a:xfrm>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0721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BC729-FF6E-492F-8662-F2B7EC44D838}"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2689174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7E5FB-437E-4EB1-BE04-6C8DCFBD2F81}"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3422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D2953-3BF9-4895-A1F3-7EEF80CF07B1}" type="datetime1">
              <a:rPr lang="en-US" smtClean="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09513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9579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5A95E-0835-4660-9A2E-1E3A9D9C9728}" type="datetime1">
              <a:rPr lang="en-US" smtClean="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4976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379A6-AF00-4670-B2DB-38695D6C06D1}" type="datetime1">
              <a:rPr lang="en-US" smtClean="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425478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09600-965A-4C43-B7C3-C3304A09F3E4}"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75844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B3814-55E7-4F9F-8FF9-04ED73DBF81F}"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289655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11A3-FF5A-462F-A42D-2C7E63CCE084}"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066350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9E4E4-778D-40D3-8996-2F50E6ABB016}"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270496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E986A9-AE13-4DB2-8945-EB720A02B3EC}"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7647567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smtClean="0">
                <a:solidFill>
                  <a:srgbClr val="000000"/>
                </a:solidFill>
              </a:rPr>
              <a:t>Copyright © 2015 Accenture All Rights Reserved.</a:t>
            </a:r>
            <a:endParaRPr lang="en-AU" dirty="0">
              <a:solidFill>
                <a:srgbClr val="000000"/>
              </a:solidFill>
            </a:endParaRPr>
          </a:p>
        </p:txBody>
      </p:sp>
    </p:spTree>
    <p:extLst>
      <p:ext uri="{BB962C8B-B14F-4D97-AF65-F5344CB8AC3E}">
        <p14:creationId xmlns:p14="http://schemas.microsoft.com/office/powerpoint/2010/main" val="173277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0385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39E91-E97B-41E4-8F8D-89D6EA2BFA3D}"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6404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39E91-E97B-41E4-8F8D-89D6EA2BFA3D}"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58681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EAB8CC-813C-44A9-A08C-A0D8B4CD6662}" type="datetime1">
              <a:rPr lang="en-US" smtClean="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8588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AB9E6B-E578-4D2D-882D-BE4E4DDB7093}" type="datetime1">
              <a:rPr lang="en-US" smtClean="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93129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3936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41500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48202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C74FE-603D-4D44-9A06-E543CB1B1064}"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2715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23553-C208-4AE8-95D3-264CE1E4245D}"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5484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77435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EAB8CC-813C-44A9-A08C-A0D8B4CD6662}" type="datetime1">
              <a:rPr lang="en-US" smtClean="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65603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B9E6B-E578-4D2D-882D-BE4E4DDB7093}" type="datetime1">
              <a:rPr lang="en-US" smtClean="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323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293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2993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97339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3/8/2018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921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7C2F0-4BA5-4074-8931-56FB1BDA2DC0}" type="datetime1">
              <a:rPr lang="en-US" smtClean="0"/>
              <a:t>3/8/2018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7DED-589D-41D1-A78C-D481C3137AF2}" type="slidenum">
              <a:rPr lang="en-US" smtClean="0"/>
              <a:t>‹#›</a:t>
            </a:fld>
            <a:endParaRPr lang="en-US" dirty="0"/>
          </a:p>
        </p:txBody>
      </p:sp>
    </p:spTree>
    <p:extLst>
      <p:ext uri="{BB962C8B-B14F-4D97-AF65-F5344CB8AC3E}">
        <p14:creationId xmlns:p14="http://schemas.microsoft.com/office/powerpoint/2010/main" val="2264251584"/>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98"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B9896-D826-4AFE-99BE-9C564D9E6734}" type="datetime1">
              <a:rPr lang="en-US" smtClean="0"/>
              <a:t>3/8/2018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0C24E-41C4-43A5-8449-E7A87BD18AD6}" type="slidenum">
              <a:rPr lang="en-US" smtClean="0"/>
              <a:t>‹#›</a:t>
            </a:fld>
            <a:endParaRPr lang="en-US" dirty="0"/>
          </a:p>
        </p:txBody>
      </p:sp>
      <p:pic>
        <p:nvPicPr>
          <p:cNvPr id="7" name="Picture 74" descr="http://www.operationcompassion.org/wp-content/uploads/2011/03/usda-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59015" y="185738"/>
            <a:ext cx="1389569" cy="95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21082"/>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3/8/2018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pic>
        <p:nvPicPr>
          <p:cNvPr id="7"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909506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37.xml"/><Relationship Id="rId1" Type="http://schemas.openxmlformats.org/officeDocument/2006/relationships/vmlDrawing" Target="../drawings/vmlDrawing2.vml"/><Relationship Id="rId6" Type="http://schemas.openxmlformats.org/officeDocument/2006/relationships/hyperlink" Target="3560-3chapter07%20Exhibit%207-1a.pdf"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37.xml"/><Relationship Id="rId1" Type="http://schemas.openxmlformats.org/officeDocument/2006/relationships/vmlDrawing" Target="../drawings/vmlDrawing3.vml"/><Relationship Id="rId6" Type="http://schemas.openxmlformats.org/officeDocument/2006/relationships/hyperlink" Target="3560-3chapter07%20Attachment%207-B-1.pdf"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emf"/><Relationship Id="rId2" Type="http://schemas.openxmlformats.org/officeDocument/2006/relationships/slideLayout" Target="../slideLayouts/slideLayout3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hyperlink" Target="https://www.rd.usda.gov/programs-services/housing-preservation-revitalization-demonstration-loans-grants" TargetMode="Externa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23.wmf"/><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emf"/><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4" name="object 3"/>
          <p:cNvSpPr txBox="1"/>
          <p:nvPr/>
        </p:nvSpPr>
        <p:spPr>
          <a:xfrm>
            <a:off x="3570051" y="3887041"/>
            <a:ext cx="8130089" cy="2031325"/>
          </a:xfrm>
          <a:prstGeom prst="rect">
            <a:avLst/>
          </a:prstGeom>
        </p:spPr>
        <p:txBody>
          <a:bodyPr vert="horz" wrap="square" lIns="0" tIns="0" rIns="0" bIns="0" rtlCol="0">
            <a:spAutoFit/>
          </a:bodyPr>
          <a:lstStyle/>
          <a:p>
            <a:pPr marL="1181100">
              <a:lnSpc>
                <a:spcPct val="100000"/>
              </a:lnSpc>
            </a:pPr>
            <a:r>
              <a:rPr lang="en-US" sz="3300" b="1" spc="15" dirty="0" smtClean="0">
                <a:solidFill>
                  <a:srgbClr val="FFFFFF"/>
                </a:solidFill>
                <a:cs typeface="Calibri"/>
              </a:rPr>
              <a:t>Texas Rural Rental Housing Preservation Academy Training</a:t>
            </a:r>
          </a:p>
          <a:p>
            <a:pPr marL="1181100">
              <a:lnSpc>
                <a:spcPct val="100000"/>
              </a:lnSpc>
            </a:pPr>
            <a:r>
              <a:rPr lang="en-US" sz="3300" b="1" spc="15" dirty="0" smtClean="0">
                <a:solidFill>
                  <a:srgbClr val="FFFFFF"/>
                </a:solidFill>
                <a:cs typeface="Calibri"/>
              </a:rPr>
              <a:t>Transfer </a:t>
            </a:r>
            <a:r>
              <a:rPr lang="en-US" sz="3300" b="1" spc="15" dirty="0">
                <a:solidFill>
                  <a:srgbClr val="FFFFFF"/>
                </a:solidFill>
                <a:cs typeface="Calibri"/>
              </a:rPr>
              <a:t>Principles </a:t>
            </a:r>
            <a:r>
              <a:rPr lang="en-US" sz="3300" b="1" spc="15" dirty="0" smtClean="0">
                <a:solidFill>
                  <a:srgbClr val="FFFFFF"/>
                </a:solidFill>
                <a:cs typeface="Calibri"/>
              </a:rPr>
              <a:t>Overview Training</a:t>
            </a:r>
          </a:p>
          <a:p>
            <a:pPr marL="1181100">
              <a:lnSpc>
                <a:spcPct val="100000"/>
              </a:lnSpc>
            </a:pPr>
            <a:r>
              <a:rPr lang="en-US" sz="3300" b="1" spc="15" dirty="0" smtClean="0">
                <a:solidFill>
                  <a:srgbClr val="FFFFFF"/>
                </a:solidFill>
                <a:cs typeface="Calibri"/>
              </a:rPr>
              <a:t>February 28-March 1, 2018</a:t>
            </a:r>
          </a:p>
        </p:txBody>
      </p:sp>
      <p:sp>
        <p:nvSpPr>
          <p:cNvPr id="5" name="object 4"/>
          <p:cNvSpPr txBox="1"/>
          <p:nvPr/>
        </p:nvSpPr>
        <p:spPr>
          <a:xfrm>
            <a:off x="8688404" y="6179394"/>
            <a:ext cx="2536907" cy="230832"/>
          </a:xfrm>
          <a:prstGeom prst="rect">
            <a:avLst/>
          </a:prstGeom>
        </p:spPr>
        <p:txBody>
          <a:bodyPr vert="horz" wrap="square" lIns="0" tIns="0" rIns="0" bIns="0" rtlCol="0">
            <a:spAutoFit/>
          </a:bodyPr>
          <a:lstStyle/>
          <a:p>
            <a:pPr marL="12700">
              <a:lnSpc>
                <a:spcPct val="100000"/>
              </a:lnSpc>
            </a:pPr>
            <a:r>
              <a:rPr sz="1500" spc="15" dirty="0">
                <a:solidFill>
                  <a:srgbClr val="FFFFFF"/>
                </a:solidFill>
                <a:latin typeface="Calibri"/>
                <a:cs typeface="Calibri"/>
              </a:rPr>
              <a:t>P</a:t>
            </a:r>
            <a:r>
              <a:rPr sz="1500" spc="-35" dirty="0">
                <a:solidFill>
                  <a:srgbClr val="FFFFFF"/>
                </a:solidFill>
                <a:latin typeface="Calibri"/>
                <a:cs typeface="Calibri"/>
              </a:rPr>
              <a:t>r</a:t>
            </a:r>
            <a:r>
              <a:rPr sz="1500" spc="-60" dirty="0">
                <a:solidFill>
                  <a:srgbClr val="FFFFFF"/>
                </a:solidFill>
                <a:latin typeface="Calibri"/>
                <a:cs typeface="Calibri"/>
              </a:rPr>
              <a:t>e</a:t>
            </a:r>
            <a:r>
              <a:rPr sz="1500" spc="10" dirty="0">
                <a:solidFill>
                  <a:srgbClr val="FFFFFF"/>
                </a:solidFill>
                <a:latin typeface="Calibri"/>
                <a:cs typeface="Calibri"/>
              </a:rPr>
              <a:t>s</a:t>
            </a:r>
            <a:r>
              <a:rPr sz="1500" spc="-60" dirty="0">
                <a:solidFill>
                  <a:srgbClr val="FFFFFF"/>
                </a:solidFill>
                <a:latin typeface="Calibri"/>
                <a:cs typeface="Calibri"/>
              </a:rPr>
              <a:t>e</a:t>
            </a:r>
            <a:r>
              <a:rPr sz="1500" spc="10" dirty="0">
                <a:solidFill>
                  <a:srgbClr val="FFFFFF"/>
                </a:solidFill>
                <a:latin typeface="Calibri"/>
                <a:cs typeface="Calibri"/>
              </a:rPr>
              <a:t>n</a:t>
            </a:r>
            <a:r>
              <a:rPr sz="1500" spc="-10" dirty="0">
                <a:solidFill>
                  <a:srgbClr val="FFFFFF"/>
                </a:solidFill>
                <a:latin typeface="Calibri"/>
                <a:cs typeface="Calibri"/>
              </a:rPr>
              <a:t>t</a:t>
            </a:r>
            <a:r>
              <a:rPr sz="1500" spc="-60" dirty="0">
                <a:solidFill>
                  <a:srgbClr val="FFFFFF"/>
                </a:solidFill>
                <a:latin typeface="Calibri"/>
                <a:cs typeface="Calibri"/>
              </a:rPr>
              <a:t>e</a:t>
            </a:r>
            <a:r>
              <a:rPr sz="1500" dirty="0">
                <a:solidFill>
                  <a:srgbClr val="FFFFFF"/>
                </a:solidFill>
                <a:latin typeface="Calibri"/>
                <a:cs typeface="Calibri"/>
              </a:rPr>
              <a:t>d</a:t>
            </a:r>
            <a:r>
              <a:rPr sz="1500" spc="70" dirty="0">
                <a:solidFill>
                  <a:srgbClr val="FFFFFF"/>
                </a:solidFill>
                <a:latin typeface="Calibri"/>
                <a:cs typeface="Calibri"/>
              </a:rPr>
              <a:t> </a:t>
            </a:r>
            <a:r>
              <a:rPr sz="1500" spc="10" dirty="0">
                <a:solidFill>
                  <a:srgbClr val="FFFFFF"/>
                </a:solidFill>
                <a:latin typeface="Calibri"/>
                <a:cs typeface="Calibri"/>
              </a:rPr>
              <a:t>b</a:t>
            </a:r>
            <a:r>
              <a:rPr sz="1500" spc="-10" dirty="0">
                <a:solidFill>
                  <a:srgbClr val="FFFFFF"/>
                </a:solidFill>
                <a:latin typeface="Calibri"/>
                <a:cs typeface="Calibri"/>
              </a:rPr>
              <a:t>y</a:t>
            </a:r>
            <a:r>
              <a:rPr sz="1500" spc="-20" dirty="0">
                <a:solidFill>
                  <a:srgbClr val="FFFFFF"/>
                </a:solidFill>
                <a:latin typeface="Calibri"/>
                <a:cs typeface="Calibri"/>
              </a:rPr>
              <a:t> </a:t>
            </a:r>
            <a:r>
              <a:rPr lang="en-US" sz="1500" spc="30" dirty="0" smtClean="0">
                <a:solidFill>
                  <a:srgbClr val="FFFFFF"/>
                </a:solidFill>
                <a:latin typeface="Calibri"/>
                <a:cs typeface="Calibri"/>
              </a:rPr>
              <a:t>Tim Chandler</a:t>
            </a:r>
            <a:endParaRPr sz="1500" dirty="0">
              <a:latin typeface="Calibri"/>
              <a:cs typeface="Calibri"/>
            </a:endParaRPr>
          </a:p>
        </p:txBody>
      </p:sp>
    </p:spTree>
    <p:extLst>
      <p:ext uri="{BB962C8B-B14F-4D97-AF65-F5344CB8AC3E}">
        <p14:creationId xmlns:p14="http://schemas.microsoft.com/office/powerpoint/2010/main" val="349771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0" y="349545"/>
            <a:ext cx="12187718" cy="95297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504525" y="1472183"/>
            <a:ext cx="6881816" cy="5175776"/>
          </a:xfrm>
          <a:prstGeom prst="rect">
            <a:avLst/>
          </a:prstGeom>
        </p:spPr>
        <p:txBody>
          <a:bodyPr vert="horz" wrap="square" lIns="0" tIns="0" rIns="0" bIns="0" rtlCol="0">
            <a:spAutoFit/>
          </a:bodyPr>
          <a:lstStyle/>
          <a:p>
            <a:pPr marL="16977"/>
            <a:r>
              <a:rPr lang="en-US" sz="2300" spc="-13" dirty="0" smtClean="0">
                <a:solidFill>
                  <a:srgbClr val="003142"/>
                </a:solidFill>
                <a:cs typeface="Calibri"/>
              </a:rPr>
              <a:t>Key Steps to a Timely Application Review and Approval</a:t>
            </a:r>
            <a:endParaRPr sz="2300" dirty="0">
              <a:latin typeface="Calibri"/>
              <a:cs typeface="Calibri"/>
            </a:endParaRPr>
          </a:p>
          <a:p>
            <a:pPr marL="342900" lvl="1" indent="-342900">
              <a:spcBef>
                <a:spcPts val="1417"/>
              </a:spcBef>
              <a:buClr>
                <a:srgbClr val="456F61"/>
              </a:buClr>
              <a:buFont typeface="Arial" panose="020B0604020202020204" pitchFamily="34" charset="0"/>
              <a:buChar char="•"/>
              <a:tabLst>
                <a:tab pos="356525" algn="l"/>
              </a:tabLst>
            </a:pPr>
            <a:r>
              <a:rPr lang="en-US" sz="2000" dirty="0"/>
              <a:t>HB-3-3560 Chapter 7, Exhibit 7-1</a:t>
            </a:r>
          </a:p>
          <a:p>
            <a:pPr marL="342900" lvl="2" indent="-342900">
              <a:spcBef>
                <a:spcPts val="1417"/>
              </a:spcBef>
              <a:buClr>
                <a:srgbClr val="456F61"/>
              </a:buClr>
              <a:buFont typeface="Arial" panose="020B0604020202020204" pitchFamily="34" charset="0"/>
              <a:buChar char="•"/>
              <a:tabLst>
                <a:tab pos="356525" algn="l"/>
              </a:tabLst>
            </a:pPr>
            <a:r>
              <a:rPr lang="en-US" sz="2000" dirty="0"/>
              <a:t>Agency Decision to applicant within 45 business days of complete application/ 75 days for multiple properties.</a:t>
            </a:r>
          </a:p>
          <a:p>
            <a:pPr marL="342900" lvl="2" indent="-342900">
              <a:spcBef>
                <a:spcPts val="1417"/>
              </a:spcBef>
              <a:buClr>
                <a:srgbClr val="456F61"/>
              </a:buClr>
              <a:buFont typeface="Arial" panose="020B0604020202020204" pitchFamily="34" charset="0"/>
              <a:buChar char="•"/>
              <a:tabLst>
                <a:tab pos="356525" algn="l"/>
              </a:tabLst>
            </a:pPr>
            <a:r>
              <a:rPr lang="en-US" sz="2000" dirty="0"/>
              <a:t>Prepare Agency Approval Conditions for Signature by Applicant.  Sent with in 15 days for Applicant acceptance.</a:t>
            </a:r>
          </a:p>
          <a:p>
            <a:pPr marL="342900" lvl="2" indent="-342900">
              <a:spcBef>
                <a:spcPts val="1417"/>
              </a:spcBef>
              <a:buClr>
                <a:srgbClr val="456F61"/>
              </a:buClr>
              <a:buFont typeface="Arial" panose="020B0604020202020204" pitchFamily="34" charset="0"/>
              <a:buChar char="•"/>
              <a:tabLst>
                <a:tab pos="356525" algn="l"/>
              </a:tabLst>
            </a:pPr>
            <a:r>
              <a:rPr lang="en-US" sz="2000" dirty="0"/>
              <a:t>Coordinate Loan Closing and OGC Loan Document Approval.</a:t>
            </a:r>
          </a:p>
          <a:p>
            <a:pPr marL="342900" lvl="2" indent="-342900">
              <a:spcBef>
                <a:spcPts val="1417"/>
              </a:spcBef>
              <a:buClr>
                <a:srgbClr val="456F61"/>
              </a:buClr>
              <a:buFont typeface="Arial" panose="020B0604020202020204" pitchFamily="34" charset="0"/>
              <a:buChar char="•"/>
              <a:tabLst>
                <a:tab pos="356525" algn="l"/>
              </a:tabLst>
            </a:pPr>
            <a:r>
              <a:rPr lang="en-US" sz="2000" dirty="0"/>
              <a:t>Schedule and Close Transfer</a:t>
            </a:r>
          </a:p>
          <a:p>
            <a:pPr marL="342900" lvl="2" indent="-342900">
              <a:spcBef>
                <a:spcPts val="1417"/>
              </a:spcBef>
              <a:buClr>
                <a:srgbClr val="456F61"/>
              </a:buClr>
              <a:buFont typeface="Arial" panose="020B0604020202020204" pitchFamily="34" charset="0"/>
              <a:buChar char="•"/>
              <a:tabLst>
                <a:tab pos="356525" algn="l"/>
              </a:tabLst>
            </a:pPr>
            <a:r>
              <a:rPr lang="en-US" sz="2000" dirty="0"/>
              <a:t>Complete Post Closing Review and verify that approval and closing conditions.</a:t>
            </a:r>
          </a:p>
          <a:p>
            <a:pPr marL="342900" lvl="2" indent="-342900">
              <a:spcBef>
                <a:spcPts val="1417"/>
              </a:spcBef>
              <a:buClr>
                <a:srgbClr val="456F61"/>
              </a:buClr>
              <a:buFont typeface="Arial" panose="020B0604020202020204" pitchFamily="34" charset="0"/>
              <a:buChar char="•"/>
              <a:tabLst>
                <a:tab pos="356525" algn="l"/>
              </a:tabLst>
            </a:pPr>
            <a:r>
              <a:rPr lang="en-US" sz="2000" dirty="0"/>
              <a:t>Complete the rehab and Place in Service.</a:t>
            </a:r>
          </a:p>
          <a:p>
            <a:pPr marL="813725" lvl="1" indent="-339547">
              <a:spcBef>
                <a:spcPts val="1417"/>
              </a:spcBef>
              <a:buClr>
                <a:srgbClr val="456F61"/>
              </a:buClr>
              <a:buFont typeface="Arial"/>
              <a:buChar char="•"/>
              <a:tabLst>
                <a:tab pos="356525" algn="l"/>
              </a:tabLst>
            </a:pPr>
            <a:endParaRPr lang="en-US" sz="2000" spc="33" dirty="0">
              <a:solidFill>
                <a:srgbClr val="6C6C6C"/>
              </a:solidFill>
              <a:cs typeface="Calibri"/>
            </a:endParaRP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MFH Transfer Application Processing</a:t>
            </a:r>
            <a:endParaRPr sz="3200" dirty="0">
              <a:latin typeface="Calibri"/>
              <a:cs typeface="Calibri"/>
            </a:endParaRPr>
          </a:p>
        </p:txBody>
      </p:sp>
      <p:graphicFrame>
        <p:nvGraphicFramePr>
          <p:cNvPr id="9" name="Object 8">
            <a:hlinkClick r:id="rId6" action="ppaction://hlinkfile"/>
          </p:cNvPr>
          <p:cNvGraphicFramePr>
            <a:graphicFrameLocks noChangeAspect="1"/>
          </p:cNvGraphicFramePr>
          <p:nvPr>
            <p:extLst>
              <p:ext uri="{D42A27DB-BD31-4B8C-83A1-F6EECF244321}">
                <p14:modId xmlns:p14="http://schemas.microsoft.com/office/powerpoint/2010/main" val="4269963771"/>
              </p:ext>
            </p:extLst>
          </p:nvPr>
        </p:nvGraphicFramePr>
        <p:xfrm>
          <a:off x="7890865" y="1227154"/>
          <a:ext cx="3461314" cy="4479209"/>
        </p:xfrm>
        <a:graphic>
          <a:graphicData uri="http://schemas.openxmlformats.org/presentationml/2006/ole">
            <mc:AlternateContent xmlns:mc="http://schemas.openxmlformats.org/markup-compatibility/2006">
              <mc:Choice xmlns:v="urn:schemas-microsoft-com:vml" Requires="v">
                <p:oleObj spid="_x0000_s4114" name="Acrobat Document" r:id="rId7" imgW="4663359" imgH="6035040" progId="Acrobat.Document.2015">
                  <p:embed/>
                </p:oleObj>
              </mc:Choice>
              <mc:Fallback>
                <p:oleObj name="Acrobat Document" r:id="rId7" imgW="4663359" imgH="6035040" progId="Acrobat.Document.2015">
                  <p:embed/>
                  <p:pic>
                    <p:nvPicPr>
                      <p:cNvPr id="0" name=""/>
                      <p:cNvPicPr/>
                      <p:nvPr/>
                    </p:nvPicPr>
                    <p:blipFill>
                      <a:blip r:embed="rId8"/>
                      <a:stretch>
                        <a:fillRect/>
                      </a:stretch>
                    </p:blipFill>
                    <p:spPr>
                      <a:xfrm>
                        <a:off x="7890865" y="1227154"/>
                        <a:ext cx="3461314" cy="4479209"/>
                      </a:xfrm>
                      <a:prstGeom prst="rect">
                        <a:avLst/>
                      </a:prstGeom>
                    </p:spPr>
                  </p:pic>
                </p:oleObj>
              </mc:Fallback>
            </mc:AlternateContent>
          </a:graphicData>
        </a:graphic>
      </p:graphicFrame>
    </p:spTree>
    <p:extLst>
      <p:ext uri="{BB962C8B-B14F-4D97-AF65-F5344CB8AC3E}">
        <p14:creationId xmlns:p14="http://schemas.microsoft.com/office/powerpoint/2010/main" val="311311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5" y="1793684"/>
            <a:ext cx="11680795" cy="3570208"/>
          </a:xfrm>
          <a:prstGeom prst="rect">
            <a:avLst/>
          </a:prstGeom>
        </p:spPr>
        <p:txBody>
          <a:bodyPr vert="horz" wrap="square" lIns="0" tIns="0" rIns="0" bIns="0" rtlCol="0">
            <a:spAutoFit/>
          </a:bodyPr>
          <a:lstStyle/>
          <a:p>
            <a:r>
              <a:rPr lang="en-US" sz="4000" dirty="0" smtClean="0"/>
              <a:t>Applicant Responsibility</a:t>
            </a:r>
            <a:endParaRPr lang="en-US" sz="4000" dirty="0"/>
          </a:p>
          <a:p>
            <a:pPr marL="342900" lvl="1" indent="-342900">
              <a:buFont typeface="Arial" panose="020B0604020202020204" pitchFamily="34" charset="0"/>
              <a:buChar char="•"/>
            </a:pPr>
            <a:r>
              <a:rPr lang="en-US" sz="2400" dirty="0"/>
              <a:t>Provide complete, timely and accurate application information to RD</a:t>
            </a:r>
          </a:p>
          <a:p>
            <a:pPr marL="342900" lvl="1" indent="-342900">
              <a:buFont typeface="Arial" panose="020B0604020202020204" pitchFamily="34" charset="0"/>
              <a:buChar char="•"/>
            </a:pPr>
            <a:r>
              <a:rPr lang="en-US" sz="2400" dirty="0"/>
              <a:t>Adequate documentation to support the propose transaction</a:t>
            </a:r>
          </a:p>
          <a:p>
            <a:pPr marL="342900" lvl="1" indent="-342900">
              <a:buFont typeface="Arial" panose="020B0604020202020204" pitchFamily="34" charset="0"/>
              <a:buChar char="•"/>
            </a:pPr>
            <a:r>
              <a:rPr lang="en-US" sz="2400" dirty="0"/>
              <a:t>Provide timely revisions, clarifications and changes as requested by RD.</a:t>
            </a:r>
          </a:p>
          <a:p>
            <a:pPr marL="342900" lvl="1" indent="-342900">
              <a:buFont typeface="Arial" panose="020B0604020202020204" pitchFamily="34" charset="0"/>
              <a:buChar char="•"/>
            </a:pPr>
            <a:r>
              <a:rPr lang="en-US" sz="2400" dirty="0"/>
              <a:t>All business decisions are made by the Applicant.</a:t>
            </a:r>
          </a:p>
          <a:p>
            <a:pPr marL="342900" lvl="1" indent="-342900">
              <a:buFont typeface="Arial" panose="020B0604020202020204" pitchFamily="34" charset="0"/>
              <a:buChar char="•"/>
            </a:pPr>
            <a:r>
              <a:rPr lang="en-US" sz="2400" dirty="0"/>
              <a:t>Coordinate with any third party participants</a:t>
            </a:r>
          </a:p>
          <a:p>
            <a:pPr marL="342900" lvl="1" indent="-342900">
              <a:buFont typeface="Arial" panose="020B0604020202020204" pitchFamily="34" charset="0"/>
              <a:buChar char="•"/>
            </a:pPr>
            <a:r>
              <a:rPr lang="en-US" sz="2400" dirty="0"/>
              <a:t>Evaluating, Accepting and Implementing recommendations </a:t>
            </a:r>
          </a:p>
          <a:p>
            <a:pPr marL="342900" lvl="1" indent="-342900">
              <a:buFont typeface="Arial" panose="020B0604020202020204" pitchFamily="34" charset="0"/>
              <a:buChar char="•"/>
            </a:pPr>
            <a:r>
              <a:rPr lang="en-US" sz="2400" dirty="0"/>
              <a:t>Inform RD of any material changes to the transaction as soon as possible to avoid a delay or denial of approval and or closing. </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MFH Transfer Application Processing</a:t>
            </a:r>
            <a:endParaRPr sz="3200" dirty="0">
              <a:latin typeface="Calibri"/>
              <a:cs typeface="Calibri"/>
            </a:endParaRPr>
          </a:p>
        </p:txBody>
      </p:sp>
    </p:spTree>
    <p:extLst>
      <p:ext uri="{BB962C8B-B14F-4D97-AF65-F5344CB8AC3E}">
        <p14:creationId xmlns:p14="http://schemas.microsoft.com/office/powerpoint/2010/main" val="2416131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5" y="1793684"/>
            <a:ext cx="11680795" cy="3693319"/>
          </a:xfrm>
          <a:prstGeom prst="rect">
            <a:avLst/>
          </a:prstGeom>
        </p:spPr>
        <p:txBody>
          <a:bodyPr vert="horz" wrap="square" lIns="0" tIns="0" rIns="0" bIns="0" rtlCol="0">
            <a:spAutoFit/>
          </a:bodyPr>
          <a:lstStyle/>
          <a:p>
            <a:r>
              <a:rPr lang="en-US" sz="2400" b="1" dirty="0" smtClean="0"/>
              <a:t>Procedure </a:t>
            </a:r>
            <a:r>
              <a:rPr lang="en-US" sz="2400" b="1" dirty="0"/>
              <a:t>for Incomplete Transfer Requests</a:t>
            </a:r>
          </a:p>
          <a:p>
            <a:r>
              <a:rPr lang="en-US" sz="2400" dirty="0"/>
              <a:t>If at any point, the Loan Servicer determines that additional information is </a:t>
            </a:r>
            <a:r>
              <a:rPr lang="en-US" sz="2400" dirty="0" smtClean="0"/>
              <a:t>required from </a:t>
            </a:r>
            <a:r>
              <a:rPr lang="en-US" sz="2400" dirty="0"/>
              <a:t>the purchaser in order to complete processing, the Loan Servicer will notify </a:t>
            </a:r>
            <a:r>
              <a:rPr lang="en-US" sz="2400" dirty="0" smtClean="0"/>
              <a:t>the purchaser </a:t>
            </a:r>
            <a:r>
              <a:rPr lang="en-US" sz="2400" dirty="0"/>
              <a:t>in writing as follows:</a:t>
            </a:r>
          </a:p>
          <a:p>
            <a:pPr marL="342900" indent="-342900">
              <a:buFont typeface="Arial" panose="020B0604020202020204" pitchFamily="34" charset="0"/>
              <a:buChar char="•"/>
            </a:pPr>
            <a:r>
              <a:rPr lang="en-US" sz="2400" dirty="0" smtClean="0"/>
              <a:t>Explain </a:t>
            </a:r>
            <a:r>
              <a:rPr lang="en-US" sz="2400" dirty="0"/>
              <a:t>the deficiency and describe what additional information is needed </a:t>
            </a:r>
            <a:r>
              <a:rPr lang="en-US" sz="2400" dirty="0" smtClean="0"/>
              <a:t>and the </a:t>
            </a:r>
            <a:r>
              <a:rPr lang="en-US" sz="2400" dirty="0"/>
              <a:t>timeframe for submitting the additional information.</a:t>
            </a:r>
          </a:p>
          <a:p>
            <a:pPr marL="342900" indent="-342900">
              <a:buFont typeface="Arial" panose="020B0604020202020204" pitchFamily="34" charset="0"/>
              <a:buChar char="•"/>
            </a:pPr>
            <a:r>
              <a:rPr lang="en-US" sz="2400" dirty="0" smtClean="0"/>
              <a:t>RD’s </a:t>
            </a:r>
            <a:r>
              <a:rPr lang="en-US" sz="2400" dirty="0"/>
              <a:t>timeframe for processing the transfer request may be extended for not </a:t>
            </a:r>
            <a:r>
              <a:rPr lang="en-US" sz="2400" dirty="0" smtClean="0"/>
              <a:t>more than </a:t>
            </a:r>
            <a:r>
              <a:rPr lang="en-US" sz="2400" dirty="0"/>
              <a:t>30 business days beginning with the date of the notice to the applicant.</a:t>
            </a:r>
          </a:p>
          <a:p>
            <a:pPr marL="342900" indent="-342900">
              <a:buFont typeface="Arial" panose="020B0604020202020204" pitchFamily="34" charset="0"/>
              <a:buChar char="•"/>
            </a:pPr>
            <a:r>
              <a:rPr lang="en-US" sz="2400" dirty="0" smtClean="0"/>
              <a:t>If </a:t>
            </a:r>
            <a:r>
              <a:rPr lang="en-US" sz="2400" dirty="0"/>
              <a:t>the information is not submitted within the extension period, RD will </a:t>
            </a:r>
            <a:r>
              <a:rPr lang="en-US" sz="2400" dirty="0" smtClean="0"/>
              <a:t>consider the </a:t>
            </a:r>
            <a:r>
              <a:rPr lang="en-US" sz="2400" dirty="0"/>
              <a:t>transfer request to have been withdrawn and return the application.</a:t>
            </a:r>
            <a:endParaRPr lang="en-US" spc="33" dirty="0">
              <a:solidFill>
                <a:srgbClr val="6C6C6C"/>
              </a:solidFill>
              <a:cs typeface="Calibri"/>
            </a:endParaRP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MFH Transfer Application Processing</a:t>
            </a:r>
            <a:endParaRPr sz="3200" dirty="0">
              <a:latin typeface="Calibri"/>
              <a:cs typeface="Calibri"/>
            </a:endParaRPr>
          </a:p>
        </p:txBody>
      </p:sp>
    </p:spTree>
    <p:extLst>
      <p:ext uri="{BB962C8B-B14F-4D97-AF65-F5344CB8AC3E}">
        <p14:creationId xmlns:p14="http://schemas.microsoft.com/office/powerpoint/2010/main" val="2220706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511205" y="1984596"/>
            <a:ext cx="6613075" cy="2359620"/>
          </a:xfrm>
          <a:prstGeom prst="rect">
            <a:avLst/>
          </a:prstGeom>
        </p:spPr>
        <p:txBody>
          <a:bodyPr vert="horz" wrap="square" lIns="0" tIns="0" rIns="0" bIns="0" rtlCol="0">
            <a:spAutoFit/>
          </a:bodyPr>
          <a:lstStyle/>
          <a:p>
            <a:r>
              <a:rPr lang="en-US" sz="2400" dirty="0"/>
              <a:t>Attachment 7-B-1 of Handbook 3</a:t>
            </a:r>
            <a:endParaRPr sz="2400" dirty="0"/>
          </a:p>
          <a:p>
            <a:pPr marL="342900" indent="-342900">
              <a:spcBef>
                <a:spcPts val="1417"/>
              </a:spcBef>
              <a:buClr>
                <a:srgbClr val="456F61"/>
              </a:buClr>
              <a:buFont typeface="Arial" panose="020B0604020202020204" pitchFamily="34" charset="0"/>
              <a:buChar char="•"/>
              <a:tabLst>
                <a:tab pos="356525" algn="l"/>
              </a:tabLst>
            </a:pPr>
            <a:r>
              <a:rPr lang="en-US" sz="2400" dirty="0"/>
              <a:t>To shorten Agency processing time</a:t>
            </a:r>
          </a:p>
          <a:p>
            <a:pPr marL="342900" indent="-342900">
              <a:spcBef>
                <a:spcPts val="1257"/>
              </a:spcBef>
              <a:buClr>
                <a:srgbClr val="456F61"/>
              </a:buClr>
              <a:buFont typeface="Arial" panose="020B0604020202020204" pitchFamily="34" charset="0"/>
              <a:buChar char="•"/>
              <a:tabLst>
                <a:tab pos="356525" algn="l"/>
              </a:tabLst>
            </a:pPr>
            <a:r>
              <a:rPr lang="en-US" sz="2400" dirty="0"/>
              <a:t>Standard List of Transfer Application Requirements</a:t>
            </a:r>
          </a:p>
          <a:p>
            <a:pPr marL="342900" indent="-342900">
              <a:spcBef>
                <a:spcPts val="1257"/>
              </a:spcBef>
              <a:buClr>
                <a:srgbClr val="456F61"/>
              </a:buClr>
              <a:buFont typeface="Arial" panose="020B0604020202020204" pitchFamily="34" charset="0"/>
              <a:buChar char="•"/>
              <a:tabLst>
                <a:tab pos="356525" algn="l"/>
              </a:tabLst>
            </a:pPr>
            <a:r>
              <a:rPr lang="en-US" sz="2400" dirty="0"/>
              <a:t>Require only items needed to make informed decision</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a:solidFill>
                  <a:srgbClr val="FFFFFF"/>
                </a:solidFill>
                <a:cs typeface="Calibri"/>
              </a:rPr>
              <a:t>Transfer Application Documents </a:t>
            </a:r>
            <a:endParaRPr sz="3200" dirty="0">
              <a:latin typeface="Calibri"/>
              <a:cs typeface="Calibri"/>
            </a:endParaRPr>
          </a:p>
        </p:txBody>
      </p:sp>
      <p:graphicFrame>
        <p:nvGraphicFramePr>
          <p:cNvPr id="8" name="Object 7">
            <a:hlinkClick r:id="rId6" action="ppaction://hlinkfile"/>
          </p:cNvPr>
          <p:cNvGraphicFramePr>
            <a:graphicFrameLocks noChangeAspect="1"/>
          </p:cNvGraphicFramePr>
          <p:nvPr>
            <p:extLst>
              <p:ext uri="{D42A27DB-BD31-4B8C-83A1-F6EECF244321}">
                <p14:modId xmlns:p14="http://schemas.microsoft.com/office/powerpoint/2010/main" val="251262529"/>
              </p:ext>
            </p:extLst>
          </p:nvPr>
        </p:nvGraphicFramePr>
        <p:xfrm>
          <a:off x="7618600" y="1294505"/>
          <a:ext cx="3150372" cy="4076826"/>
        </p:xfrm>
        <a:graphic>
          <a:graphicData uri="http://schemas.openxmlformats.org/presentationml/2006/ole">
            <mc:AlternateContent xmlns:mc="http://schemas.openxmlformats.org/markup-compatibility/2006">
              <mc:Choice xmlns:v="urn:schemas-microsoft-com:vml" Requires="v">
                <p:oleObj spid="_x0000_s1049" name="Acrobat Document" r:id="rId7" imgW="4663359" imgH="6035040" progId="Acrobat.Document.2015">
                  <p:embed/>
                </p:oleObj>
              </mc:Choice>
              <mc:Fallback>
                <p:oleObj name="Acrobat Document" r:id="rId7" imgW="4663359" imgH="6035040" progId="Acrobat.Document.2015">
                  <p:embed/>
                  <p:pic>
                    <p:nvPicPr>
                      <p:cNvPr id="0" name=""/>
                      <p:cNvPicPr/>
                      <p:nvPr/>
                    </p:nvPicPr>
                    <p:blipFill>
                      <a:blip r:embed="rId8"/>
                      <a:stretch>
                        <a:fillRect/>
                      </a:stretch>
                    </p:blipFill>
                    <p:spPr>
                      <a:xfrm>
                        <a:off x="7618600" y="1294505"/>
                        <a:ext cx="3150372" cy="4076826"/>
                      </a:xfrm>
                      <a:prstGeom prst="rect">
                        <a:avLst/>
                      </a:prstGeom>
                    </p:spPr>
                  </p:pic>
                </p:oleObj>
              </mc:Fallback>
            </mc:AlternateContent>
          </a:graphicData>
        </a:graphic>
      </p:graphicFrame>
    </p:spTree>
    <p:extLst>
      <p:ext uri="{BB962C8B-B14F-4D97-AF65-F5344CB8AC3E}">
        <p14:creationId xmlns:p14="http://schemas.microsoft.com/office/powerpoint/2010/main" val="402615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1753486"/>
            <a:ext cx="10411352" cy="3713837"/>
          </a:xfrm>
          <a:prstGeom prst="rect">
            <a:avLst/>
          </a:prstGeom>
        </p:spPr>
        <p:txBody>
          <a:bodyPr vert="horz" wrap="square" lIns="0" tIns="0" rIns="0" bIns="0" rtlCol="0">
            <a:spAutoFit/>
          </a:bodyPr>
          <a:lstStyle/>
          <a:p>
            <a:pPr marL="16977"/>
            <a:r>
              <a:rPr lang="en-US" sz="2300" spc="-13" dirty="0">
                <a:solidFill>
                  <a:srgbClr val="003142"/>
                </a:solidFill>
                <a:cs typeface="Calibri"/>
              </a:rPr>
              <a:t>Effective Processing </a:t>
            </a:r>
            <a:r>
              <a:rPr lang="en-US" sz="2300" spc="-13" dirty="0" smtClean="0">
                <a:solidFill>
                  <a:srgbClr val="003142"/>
                </a:solidFill>
                <a:cs typeface="Calibri"/>
              </a:rPr>
              <a:t>Strategy Recap</a:t>
            </a:r>
            <a:endParaRPr sz="2300" dirty="0">
              <a:latin typeface="Calibri"/>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000" dirty="0"/>
              <a:t>Set up a meeting with all parties early in the transfer discussion </a:t>
            </a:r>
          </a:p>
          <a:p>
            <a:pPr marL="342900" indent="-342900">
              <a:spcBef>
                <a:spcPts val="1417"/>
              </a:spcBef>
              <a:buClr>
                <a:srgbClr val="456F61"/>
              </a:buClr>
              <a:buFont typeface="Arial" panose="020B0604020202020204" pitchFamily="34" charset="0"/>
              <a:buChar char="•"/>
              <a:tabLst>
                <a:tab pos="356525" algn="l"/>
              </a:tabLst>
            </a:pPr>
            <a:r>
              <a:rPr lang="en-US" sz="2000" dirty="0"/>
              <a:t>Discuss proposal, Agency requirements for appraisals, CNA, application checklist, timeframes</a:t>
            </a:r>
          </a:p>
          <a:p>
            <a:pPr marL="342900" indent="-342900">
              <a:spcBef>
                <a:spcPts val="1417"/>
              </a:spcBef>
              <a:buClr>
                <a:srgbClr val="456F61"/>
              </a:buClr>
              <a:buFont typeface="Arial" panose="020B0604020202020204" pitchFamily="34" charset="0"/>
              <a:buChar char="•"/>
              <a:tabLst>
                <a:tab pos="356525" algn="l"/>
              </a:tabLst>
            </a:pPr>
            <a:r>
              <a:rPr lang="en-US" sz="2000" dirty="0"/>
              <a:t>Before applicant proceeds with ordering appraisal, CNA, or filing an application - all parties need to agree on whether or not rehab is going to be done as part of the transaction</a:t>
            </a:r>
          </a:p>
          <a:p>
            <a:pPr marL="342900" indent="-342900">
              <a:spcBef>
                <a:spcPts val="1417"/>
              </a:spcBef>
              <a:buClr>
                <a:srgbClr val="456F61"/>
              </a:buClr>
              <a:buFont typeface="Arial" panose="020B0604020202020204" pitchFamily="34" charset="0"/>
              <a:buChar char="•"/>
              <a:tabLst>
                <a:tab pos="356525" algn="l"/>
              </a:tabLst>
            </a:pPr>
            <a:r>
              <a:rPr lang="en-US" sz="2000" dirty="0"/>
              <a:t>If rehab is proposed,  2 CNA’s are needed:</a:t>
            </a:r>
          </a:p>
          <a:p>
            <a:pPr marL="342900" lvl="1" indent="-342900">
              <a:buClr>
                <a:srgbClr val="456F61"/>
              </a:buClr>
              <a:buFont typeface="Arial" panose="020B0604020202020204" pitchFamily="34" charset="0"/>
              <a:buChar char="•"/>
              <a:tabLst>
                <a:tab pos="356525" algn="l"/>
              </a:tabLst>
            </a:pPr>
            <a:r>
              <a:rPr lang="en-US" sz="2000" dirty="0"/>
              <a:t>1 to identify CNA/Scope of Work / Rehab; and 1 to size the reserve deposit “post rehab” for next 20 years</a:t>
            </a:r>
          </a:p>
          <a:p>
            <a:pPr marL="342900" indent="-342900">
              <a:spcBef>
                <a:spcPts val="1417"/>
              </a:spcBef>
              <a:buClr>
                <a:srgbClr val="456F61"/>
              </a:buClr>
              <a:buFont typeface="Arial" panose="020B0604020202020204" pitchFamily="34" charset="0"/>
              <a:buChar char="•"/>
              <a:tabLst>
                <a:tab pos="356525" algn="l"/>
              </a:tabLst>
            </a:pPr>
            <a:r>
              <a:rPr lang="en-US" sz="2000" dirty="0"/>
              <a:t>For the appraisal, refer to Attachment 7-E of HB-1, Appraisal Information Sheet. </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337598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1753486"/>
            <a:ext cx="10411352" cy="3288080"/>
          </a:xfrm>
          <a:prstGeom prst="rect">
            <a:avLst/>
          </a:prstGeom>
        </p:spPr>
        <p:txBody>
          <a:bodyPr vert="horz" wrap="square" lIns="0" tIns="0" rIns="0" bIns="0" rtlCol="0">
            <a:spAutoFit/>
          </a:bodyPr>
          <a:lstStyle/>
          <a:p>
            <a:pPr marL="16977"/>
            <a:r>
              <a:rPr lang="en-US" sz="2300" spc="-13" dirty="0" smtClean="0">
                <a:solidFill>
                  <a:srgbClr val="003142"/>
                </a:solidFill>
                <a:cs typeface="Calibri"/>
              </a:rPr>
              <a:t>Third Party Funding</a:t>
            </a:r>
            <a:endParaRPr sz="2300" dirty="0">
              <a:latin typeface="Calibri"/>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400" dirty="0"/>
              <a:t>Documentation for any requirements imposed as condition of 3rd party funding</a:t>
            </a:r>
          </a:p>
          <a:p>
            <a:pPr marL="342900" indent="-342900">
              <a:spcBef>
                <a:spcPts val="1417"/>
              </a:spcBef>
              <a:buClr>
                <a:srgbClr val="456F61"/>
              </a:buClr>
              <a:buFont typeface="Arial" panose="020B0604020202020204" pitchFamily="34" charset="0"/>
              <a:buChar char="•"/>
              <a:tabLst>
                <a:tab pos="356525" algn="l"/>
              </a:tabLst>
            </a:pPr>
            <a:r>
              <a:rPr lang="en-US" sz="2400" dirty="0"/>
              <a:t>LIHTC –show set aside by income level &amp; unit type as well as income levels and max rents</a:t>
            </a:r>
          </a:p>
          <a:p>
            <a:pPr marL="342900" indent="-342900">
              <a:spcBef>
                <a:spcPts val="1417"/>
              </a:spcBef>
              <a:buClr>
                <a:srgbClr val="456F61"/>
              </a:buClr>
              <a:buFont typeface="Arial" panose="020B0604020202020204" pitchFamily="34" charset="0"/>
              <a:buChar char="•"/>
              <a:tabLst>
                <a:tab pos="356525" algn="l"/>
              </a:tabLst>
            </a:pPr>
            <a:r>
              <a:rPr lang="en-US" sz="2400" dirty="0"/>
              <a:t>Any loan, include proposed note, loan agreements, security instruction and regulatory agreement</a:t>
            </a:r>
          </a:p>
          <a:p>
            <a:pPr marL="342900" indent="-342900">
              <a:spcBef>
                <a:spcPts val="1417"/>
              </a:spcBef>
              <a:buClr>
                <a:srgbClr val="456F61"/>
              </a:buClr>
              <a:buFont typeface="Arial" panose="020B0604020202020204" pitchFamily="34" charset="0"/>
              <a:buChar char="•"/>
              <a:tabLst>
                <a:tab pos="356525" algn="l"/>
              </a:tabLst>
            </a:pPr>
            <a:r>
              <a:rPr lang="en-US" sz="2400" dirty="0"/>
              <a:t>Any grant, include proposed grant agreement</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23660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1984596"/>
            <a:ext cx="10069708" cy="3780522"/>
          </a:xfrm>
          <a:prstGeom prst="rect">
            <a:avLst/>
          </a:prstGeom>
        </p:spPr>
        <p:txBody>
          <a:bodyPr vert="horz" wrap="square" lIns="0" tIns="0" rIns="0" bIns="0" rtlCol="0">
            <a:spAutoFit/>
          </a:bodyPr>
          <a:lstStyle/>
          <a:p>
            <a:pPr marL="16977"/>
            <a:r>
              <a:rPr lang="en-US" sz="2300" spc="-13" dirty="0" smtClean="0">
                <a:solidFill>
                  <a:srgbClr val="003142"/>
                </a:solidFill>
                <a:cs typeface="Calibri"/>
              </a:rPr>
              <a:t>Appraisals:</a:t>
            </a:r>
            <a:endParaRPr lang="en-US" sz="2300" dirty="0">
              <a:cs typeface="Calibri"/>
            </a:endParaRPr>
          </a:p>
          <a:p>
            <a:pPr marL="342900" indent="-342900">
              <a:spcBef>
                <a:spcPts val="400"/>
              </a:spcBef>
              <a:buClr>
                <a:srgbClr val="456F61"/>
              </a:buClr>
              <a:buFont typeface="Arial" panose="020B0604020202020204" pitchFamily="34" charset="0"/>
              <a:buChar char="•"/>
              <a:tabLst>
                <a:tab pos="356525" algn="l"/>
              </a:tabLst>
            </a:pPr>
            <a:r>
              <a:rPr lang="en-US" sz="2400" dirty="0"/>
              <a:t>Market Value Appraisal “Prospective Market Value, Subject to Restricted Rents within 7 CFR 3560.752 (b) (1) (</a:t>
            </a:r>
            <a:r>
              <a:rPr lang="en-US" sz="2400" dirty="0" err="1"/>
              <a:t>i</a:t>
            </a:r>
            <a:r>
              <a:rPr lang="en-US" sz="2400" dirty="0"/>
              <a:t>)” to determine security value</a:t>
            </a:r>
          </a:p>
          <a:p>
            <a:pPr marL="342900" indent="-342900">
              <a:spcBef>
                <a:spcPts val="400"/>
              </a:spcBef>
              <a:buClr>
                <a:srgbClr val="456F61"/>
              </a:buClr>
              <a:buFont typeface="Arial" panose="020B0604020202020204" pitchFamily="34" charset="0"/>
              <a:buChar char="•"/>
              <a:tabLst>
                <a:tab pos="356525" algn="l"/>
              </a:tabLst>
            </a:pPr>
            <a:r>
              <a:rPr lang="en-US" sz="2400" dirty="0"/>
              <a:t>Market Value Appraisal - “Market Value, within 7 CFR 3560.752 (b) (1) (ii) with any current restrictions or prohibitions currently existing on the property taken into consideration”; or “Market Value within 7 CFR 3560.752 (b) (1) (ii) Premised upon a Hypothetical Condition As-If Unsubsidized Conventional Housing” to determine RD’s limitations on sale price and equity pay-out whenever an equity pay-out is proposed to the seller.</a:t>
            </a:r>
            <a:br>
              <a:rPr lang="en-US" sz="2400" dirty="0"/>
            </a:br>
            <a:endParaRPr lang="en-US" sz="2400" dirty="0"/>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lang="en-US" sz="3200" spc="27" dirty="0">
              <a:solidFill>
                <a:srgbClr val="FFFFFF"/>
              </a:solidFill>
              <a:cs typeface="Calibri"/>
            </a:endParaRPr>
          </a:p>
        </p:txBody>
      </p:sp>
    </p:spTree>
    <p:extLst>
      <p:ext uri="{BB962C8B-B14F-4D97-AF65-F5344CB8AC3E}">
        <p14:creationId xmlns:p14="http://schemas.microsoft.com/office/powerpoint/2010/main" val="501206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1984596"/>
            <a:ext cx="10069708" cy="2723823"/>
          </a:xfrm>
          <a:prstGeom prst="rect">
            <a:avLst/>
          </a:prstGeom>
        </p:spPr>
        <p:txBody>
          <a:bodyPr vert="horz" wrap="square" lIns="0" tIns="0" rIns="0" bIns="0" rtlCol="0">
            <a:spAutoFit/>
          </a:bodyPr>
          <a:lstStyle/>
          <a:p>
            <a:pPr marL="16977"/>
            <a:r>
              <a:rPr lang="en-US" sz="2300" spc="-13" dirty="0" smtClean="0">
                <a:solidFill>
                  <a:srgbClr val="003142"/>
                </a:solidFill>
                <a:cs typeface="Calibri"/>
              </a:rPr>
              <a:t>Appraisal Requirements:</a:t>
            </a:r>
            <a:endParaRPr lang="en-US" sz="2300" dirty="0">
              <a:cs typeface="Calibri"/>
            </a:endParaRPr>
          </a:p>
          <a:p>
            <a:pPr marL="342900" indent="-342900">
              <a:spcBef>
                <a:spcPts val="400"/>
              </a:spcBef>
              <a:buClr>
                <a:srgbClr val="456F61"/>
              </a:buClr>
              <a:buFont typeface="Arial" panose="020B0604020202020204" pitchFamily="34" charset="0"/>
              <a:buChar char="•"/>
              <a:tabLst>
                <a:tab pos="356525" algn="l"/>
              </a:tabLst>
            </a:pPr>
            <a:r>
              <a:rPr lang="en-US" sz="2400" dirty="0"/>
              <a:t>Required for all transfers where the existing debt, plus any new debt, exceeds $100,000, or when equity payout is proposed</a:t>
            </a:r>
          </a:p>
          <a:p>
            <a:pPr marL="342900" lvl="1" indent="-342900">
              <a:spcBef>
                <a:spcPts val="400"/>
              </a:spcBef>
              <a:buClr>
                <a:srgbClr val="456F61"/>
              </a:buClr>
              <a:buFont typeface="Arial" panose="020B0604020202020204" pitchFamily="34" charset="0"/>
              <a:buChar char="•"/>
              <a:tabLst>
                <a:tab pos="356525" algn="l"/>
              </a:tabLst>
            </a:pPr>
            <a:r>
              <a:rPr lang="en-US" sz="2400" dirty="0"/>
              <a:t>Provide instructions to appraiser on values needed by RD; and</a:t>
            </a:r>
          </a:p>
          <a:p>
            <a:pPr marL="342900" lvl="1" indent="-342900">
              <a:spcBef>
                <a:spcPts val="400"/>
              </a:spcBef>
              <a:buClr>
                <a:srgbClr val="456F61"/>
              </a:buClr>
              <a:buFont typeface="Arial" panose="020B0604020202020204" pitchFamily="34" charset="0"/>
              <a:buChar char="•"/>
              <a:tabLst>
                <a:tab pos="356525" algn="l"/>
              </a:tabLst>
            </a:pPr>
            <a:r>
              <a:rPr lang="en-US" sz="2400" dirty="0"/>
              <a:t>If RUP in effect, inform appraiser so he can take into account any reduction in value attributable to remaining RUP</a:t>
            </a:r>
            <a:br>
              <a:rPr lang="en-US" sz="2400" dirty="0"/>
            </a:br>
            <a:endParaRPr lang="en-US" sz="2400" dirty="0"/>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lang="en-US" sz="3200" spc="27" dirty="0">
              <a:solidFill>
                <a:srgbClr val="FFFFFF"/>
              </a:solidFill>
              <a:cs typeface="Calibri"/>
            </a:endParaRPr>
          </a:p>
        </p:txBody>
      </p:sp>
    </p:spTree>
    <p:extLst>
      <p:ext uri="{BB962C8B-B14F-4D97-AF65-F5344CB8AC3E}">
        <p14:creationId xmlns:p14="http://schemas.microsoft.com/office/powerpoint/2010/main" val="2489247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676577" y="1758538"/>
            <a:ext cx="7095824" cy="4021614"/>
          </a:xfrm>
          <a:prstGeom prst="rect">
            <a:avLst/>
          </a:prstGeom>
        </p:spPr>
        <p:txBody>
          <a:bodyPr vert="horz" wrap="square" lIns="0" tIns="0" rIns="0" bIns="0" rtlCol="0">
            <a:spAutoFit/>
          </a:bodyPr>
          <a:lstStyle/>
          <a:p>
            <a:pPr marL="16977"/>
            <a:r>
              <a:rPr lang="en-US" sz="2300" spc="-13" dirty="0" smtClean="0">
                <a:solidFill>
                  <a:srgbClr val="003142"/>
                </a:solidFill>
                <a:cs typeface="Calibri"/>
              </a:rPr>
              <a:t>Capital Needs Assessment (CNA)</a:t>
            </a:r>
            <a:endParaRPr sz="2300" dirty="0">
              <a:latin typeface="Calibri"/>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000" dirty="0"/>
              <a:t>All transfers require completion of CNA</a:t>
            </a:r>
          </a:p>
          <a:p>
            <a:pPr marL="342900" indent="-342900">
              <a:spcBef>
                <a:spcPts val="1417"/>
              </a:spcBef>
              <a:buClr>
                <a:srgbClr val="456F61"/>
              </a:buClr>
              <a:buFont typeface="Arial" panose="020B0604020202020204" pitchFamily="34" charset="0"/>
              <a:buChar char="•"/>
              <a:tabLst>
                <a:tab pos="356525" algn="l"/>
              </a:tabLst>
            </a:pPr>
            <a:r>
              <a:rPr lang="en-US" sz="2000" dirty="0"/>
              <a:t>Properties 8 units or less can meet this requirement by:</a:t>
            </a:r>
          </a:p>
          <a:p>
            <a:pPr marL="342900" lvl="1" indent="-342900">
              <a:buClr>
                <a:srgbClr val="456F61"/>
              </a:buClr>
              <a:buFont typeface="Arial" panose="020B0604020202020204" pitchFamily="34" charset="0"/>
              <a:buChar char="•"/>
              <a:tabLst>
                <a:tab pos="356525" algn="l"/>
              </a:tabLst>
            </a:pPr>
            <a:r>
              <a:rPr lang="en-US" sz="2000" dirty="0"/>
              <a:t>a 3rd party CNA, or</a:t>
            </a:r>
          </a:p>
          <a:p>
            <a:pPr marL="342900" lvl="1" indent="-342900">
              <a:buClr>
                <a:srgbClr val="456F61"/>
              </a:buClr>
              <a:buFont typeface="Arial" panose="020B0604020202020204" pitchFamily="34" charset="0"/>
              <a:buChar char="•"/>
              <a:tabLst>
                <a:tab pos="356525" algn="l"/>
              </a:tabLst>
            </a:pPr>
            <a:r>
              <a:rPr lang="en-US" sz="2000" dirty="0"/>
              <a:t>the purchaser accepts Rural Development’s published average CNA needs</a:t>
            </a:r>
          </a:p>
          <a:p>
            <a:pPr marL="342900" indent="-342900">
              <a:spcBef>
                <a:spcPts val="1417"/>
              </a:spcBef>
              <a:buClr>
                <a:srgbClr val="456F61"/>
              </a:buClr>
              <a:buFont typeface="Arial" panose="020B0604020202020204" pitchFamily="34" charset="0"/>
              <a:buChar char="•"/>
              <a:tabLst>
                <a:tab pos="356525" algn="l"/>
              </a:tabLst>
            </a:pPr>
            <a:r>
              <a:rPr lang="en-US" sz="2000" dirty="0"/>
              <a:t>Resize reserve to meet 20 year inflated needs</a:t>
            </a:r>
          </a:p>
          <a:p>
            <a:pPr marL="342900" indent="-342900">
              <a:spcBef>
                <a:spcPts val="1417"/>
              </a:spcBef>
              <a:buClr>
                <a:srgbClr val="456F61"/>
              </a:buClr>
              <a:buFont typeface="Arial" panose="020B0604020202020204" pitchFamily="34" charset="0"/>
              <a:buChar char="•"/>
              <a:tabLst>
                <a:tab pos="356525" algn="l"/>
              </a:tabLst>
            </a:pPr>
            <a:r>
              <a:rPr lang="en-US" sz="2000" dirty="0"/>
              <a:t>Reference the CNA UL issued </a:t>
            </a:r>
            <a:r>
              <a:rPr lang="en-US" sz="2000" dirty="0" smtClean="0"/>
              <a:t>November 27,2017</a:t>
            </a:r>
            <a:endParaRPr lang="en-US" sz="2000" dirty="0"/>
          </a:p>
          <a:p>
            <a:pPr marL="342900" indent="-342900">
              <a:spcBef>
                <a:spcPts val="1417"/>
              </a:spcBef>
              <a:buClr>
                <a:srgbClr val="456F61"/>
              </a:buClr>
              <a:buFont typeface="Arial" panose="020B0604020202020204" pitchFamily="34" charset="0"/>
              <a:buChar char="•"/>
              <a:tabLst>
                <a:tab pos="356525" algn="l"/>
              </a:tabLst>
            </a:pPr>
            <a:r>
              <a:rPr lang="en-US" sz="2000" dirty="0"/>
              <a:t>CNA Provider must use most current version of CNA Template which is CNA template 1.5h.  Available on the RD website.</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93566420"/>
              </p:ext>
            </p:extLst>
          </p:nvPr>
        </p:nvGraphicFramePr>
        <p:xfrm>
          <a:off x="8232221" y="1211820"/>
          <a:ext cx="3530184" cy="4568332"/>
        </p:xfrm>
        <a:graphic>
          <a:graphicData uri="http://schemas.openxmlformats.org/presentationml/2006/ole">
            <mc:AlternateContent xmlns:mc="http://schemas.openxmlformats.org/markup-compatibility/2006">
              <mc:Choice xmlns:v="urn:schemas-microsoft-com:vml" Requires="v">
                <p:oleObj spid="_x0000_s2067" name="Acrobat Document" r:id="rId6" imgW="4663359" imgH="6035040" progId="Acrobat.Document.2015">
                  <p:embed/>
                </p:oleObj>
              </mc:Choice>
              <mc:Fallback>
                <p:oleObj name="Acrobat Document" r:id="rId6" imgW="4663359" imgH="6035040" progId="Acrobat.Document.2015">
                  <p:embed/>
                  <p:pic>
                    <p:nvPicPr>
                      <p:cNvPr id="0" name=""/>
                      <p:cNvPicPr/>
                      <p:nvPr/>
                    </p:nvPicPr>
                    <p:blipFill>
                      <a:blip r:embed="rId7"/>
                      <a:stretch>
                        <a:fillRect/>
                      </a:stretch>
                    </p:blipFill>
                    <p:spPr>
                      <a:xfrm>
                        <a:off x="8232221" y="1211820"/>
                        <a:ext cx="3530184" cy="4568332"/>
                      </a:xfrm>
                      <a:prstGeom prst="rect">
                        <a:avLst/>
                      </a:prstGeom>
                    </p:spPr>
                  </p:pic>
                </p:oleObj>
              </mc:Fallback>
            </mc:AlternateContent>
          </a:graphicData>
        </a:graphic>
      </p:graphicFrame>
    </p:spTree>
    <p:extLst>
      <p:ext uri="{BB962C8B-B14F-4D97-AF65-F5344CB8AC3E}">
        <p14:creationId xmlns:p14="http://schemas.microsoft.com/office/powerpoint/2010/main" val="3423443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1612813"/>
            <a:ext cx="10411352" cy="4329390"/>
          </a:xfrm>
          <a:prstGeom prst="rect">
            <a:avLst/>
          </a:prstGeom>
        </p:spPr>
        <p:txBody>
          <a:bodyPr vert="horz" wrap="square" lIns="0" tIns="0" rIns="0" bIns="0" rtlCol="0">
            <a:spAutoFit/>
          </a:bodyPr>
          <a:lstStyle/>
          <a:p>
            <a:pPr marL="16977"/>
            <a:r>
              <a:rPr lang="en-US" sz="2300" spc="-13" dirty="0" smtClean="0">
                <a:solidFill>
                  <a:srgbClr val="003142"/>
                </a:solidFill>
                <a:cs typeface="Calibri"/>
              </a:rPr>
              <a:t>Partnering</a:t>
            </a:r>
            <a:endParaRPr sz="2300" dirty="0">
              <a:latin typeface="Calibri"/>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000" dirty="0"/>
              <a:t>Understand criteria of all </a:t>
            </a:r>
            <a:r>
              <a:rPr lang="en-US" sz="2000" dirty="0" smtClean="0"/>
              <a:t>lenders</a:t>
            </a:r>
          </a:p>
          <a:p>
            <a:pPr marL="342900" indent="-342900">
              <a:spcBef>
                <a:spcPts val="1417"/>
              </a:spcBef>
              <a:buClr>
                <a:srgbClr val="456F61"/>
              </a:buClr>
              <a:buFont typeface="Arial" panose="020B0604020202020204" pitchFamily="34" charset="0"/>
              <a:buChar char="•"/>
              <a:tabLst>
                <a:tab pos="356525" algn="l"/>
              </a:tabLst>
            </a:pPr>
            <a:r>
              <a:rPr lang="en-US" sz="2000" dirty="0" smtClean="0"/>
              <a:t>Are </a:t>
            </a:r>
            <a:r>
              <a:rPr lang="en-US" sz="2000" dirty="0"/>
              <a:t>there any restrictions, i.e. income, rent, DSCR, handling of reserves</a:t>
            </a:r>
          </a:p>
          <a:p>
            <a:pPr marL="342900" indent="-342900">
              <a:spcBef>
                <a:spcPts val="1417"/>
              </a:spcBef>
              <a:buClr>
                <a:srgbClr val="456F61"/>
              </a:buClr>
              <a:buFont typeface="Arial" panose="020B0604020202020204" pitchFamily="34" charset="0"/>
              <a:buChar char="•"/>
              <a:tabLst>
                <a:tab pos="356525" algn="l"/>
              </a:tabLst>
            </a:pPr>
            <a:r>
              <a:rPr lang="en-US" sz="2000" dirty="0"/>
              <a:t>If different criteria, underwrite to most stringent, i.e. DSCR, reserve </a:t>
            </a:r>
            <a:r>
              <a:rPr lang="en-US" sz="2000" dirty="0" smtClean="0"/>
              <a:t>deposit</a:t>
            </a:r>
          </a:p>
          <a:p>
            <a:pPr marL="342900" indent="-342900">
              <a:spcBef>
                <a:spcPts val="1417"/>
              </a:spcBef>
              <a:buClr>
                <a:srgbClr val="456F61"/>
              </a:buClr>
              <a:buFont typeface="Arial" panose="020B0604020202020204" pitchFamily="34" charset="0"/>
              <a:buChar char="•"/>
              <a:tabLst>
                <a:tab pos="356525" algn="l"/>
              </a:tabLst>
            </a:pPr>
            <a:r>
              <a:rPr lang="en-US" sz="2000" dirty="0" smtClean="0"/>
              <a:t>Share </a:t>
            </a:r>
            <a:r>
              <a:rPr lang="en-US" sz="2000" dirty="0"/>
              <a:t>RD underwriting with lenders</a:t>
            </a:r>
          </a:p>
          <a:p>
            <a:pPr marL="342900" lvl="1" indent="-342900">
              <a:buClr>
                <a:srgbClr val="456F61"/>
              </a:buClr>
              <a:buFont typeface="Arial" panose="020B0604020202020204" pitchFamily="34" charset="0"/>
              <a:buChar char="•"/>
              <a:tabLst>
                <a:tab pos="356525" algn="l"/>
              </a:tabLst>
            </a:pPr>
            <a:r>
              <a:rPr lang="en-US" sz="2000" dirty="0"/>
              <a:t>RD’s Preliminary Assessment Tool (PAT) is available on the Multi-family Housing Website</a:t>
            </a:r>
          </a:p>
          <a:p>
            <a:pPr marL="342900" lvl="2" indent="-342900">
              <a:buClr>
                <a:srgbClr val="456F61"/>
              </a:buClr>
              <a:buFont typeface="Arial" panose="020B0604020202020204" pitchFamily="34" charset="0"/>
              <a:buChar char="•"/>
              <a:tabLst>
                <a:tab pos="356525" algn="l"/>
              </a:tabLst>
            </a:pPr>
            <a:r>
              <a:rPr lang="en-US" sz="2000" dirty="0"/>
              <a:t>Provides customers with the ability to develop transfers that will comply with RD underwriting thresholds and guidelines. The tool is not a substitute for underwriting analysis by the underwriters; however it will assist developers to structure transactions that address the thresholds and guidance used by RD in its own underwriting. </a:t>
            </a:r>
          </a:p>
          <a:p>
            <a:pPr marL="342900" indent="-342900">
              <a:spcBef>
                <a:spcPts val="1417"/>
              </a:spcBef>
              <a:buClr>
                <a:srgbClr val="456F61"/>
              </a:buClr>
              <a:buFont typeface="Arial" panose="020B0604020202020204" pitchFamily="34" charset="0"/>
              <a:buChar char="•"/>
              <a:tabLst>
                <a:tab pos="356525" algn="l"/>
              </a:tabLst>
            </a:pPr>
            <a:r>
              <a:rPr lang="en-US" sz="2000" dirty="0"/>
              <a:t>Underwrite with most current information, application, S&amp;U, funding sources</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1604299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pPr marL="16977" lvl="0"/>
            <a:r>
              <a:rPr lang="en-US" sz="3200" spc="27" dirty="0" smtClean="0">
                <a:solidFill>
                  <a:srgbClr val="FFFFFF"/>
                </a:solidFill>
                <a:cs typeface="Calibri"/>
              </a:rPr>
              <a:t>Rural Housing Service’s Mission</a:t>
            </a:r>
            <a:endParaRPr lang="en-US" sz="3200" dirty="0">
              <a:solidFill>
                <a:srgbClr val="000000"/>
              </a:solidFill>
              <a:cs typeface="Calibri"/>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5" y="1793684"/>
            <a:ext cx="10943915" cy="4180632"/>
          </a:xfrm>
          <a:prstGeom prst="rect">
            <a:avLst/>
          </a:prstGeom>
        </p:spPr>
        <p:txBody>
          <a:bodyPr vert="horz" wrap="square" lIns="0" tIns="0" rIns="0" bIns="0" rtlCol="0">
            <a:spAutoFit/>
          </a:bodyPr>
          <a:lstStyle/>
          <a:p>
            <a:pPr marL="342900" indent="-342900">
              <a:spcBef>
                <a:spcPts val="1417"/>
              </a:spcBef>
              <a:buClr>
                <a:srgbClr val="456F61"/>
              </a:buClr>
              <a:buFont typeface="Arial" panose="020B0604020202020204" pitchFamily="34" charset="0"/>
              <a:buChar char="•"/>
              <a:tabLst>
                <a:tab pos="356525" algn="l"/>
              </a:tabLst>
            </a:pPr>
            <a:r>
              <a:rPr lang="en-US" sz="2400" dirty="0"/>
              <a:t>Our Mission is to provide decent, safe, sanitary and affordable rental housing to low- and moderate-income persons living in rural areas.  Our transfer process is one way we accomplish this mission.  Our role is to ensure there is a need for the property, that it is placed in the hands of effective owners/management and minimize the impact on the tenants.  While transfers offer an opportunity to improve the quality of housing through improved maintenance, rehabilitation, or better management, it can also increase the risk of loan default or poorer housing conditions unless we carefully evaluate each transaction.</a:t>
            </a:r>
          </a:p>
          <a:p>
            <a:pPr marL="342900" indent="-342900">
              <a:spcBef>
                <a:spcPts val="1417"/>
              </a:spcBef>
              <a:buClr>
                <a:srgbClr val="456F61"/>
              </a:buClr>
              <a:buFont typeface="Arial" panose="020B0604020202020204" pitchFamily="34" charset="0"/>
              <a:buChar char="•"/>
              <a:tabLst>
                <a:tab pos="356525" algn="l"/>
              </a:tabLst>
            </a:pPr>
            <a:r>
              <a:rPr lang="en-US" sz="2400" dirty="0"/>
              <a:t>We all have the common goal of preserving affordable rental housing – let’s work together as a team to accomplish this goal</a:t>
            </a:r>
          </a:p>
          <a:p>
            <a:pPr marL="356525" indent="-339547">
              <a:buClr>
                <a:srgbClr val="456F61"/>
              </a:buClr>
              <a:buFont typeface="Arial"/>
              <a:buChar char="•"/>
              <a:tabLst>
                <a:tab pos="356525" algn="l"/>
              </a:tabLst>
            </a:pPr>
            <a:endParaRPr lang="en-US" sz="2000" spc="33" dirty="0">
              <a:solidFill>
                <a:srgbClr val="6C6C6C"/>
              </a:solidFill>
              <a:cs typeface="Calibri"/>
            </a:endParaRPr>
          </a:p>
        </p:txBody>
      </p:sp>
    </p:spTree>
    <p:extLst>
      <p:ext uri="{BB962C8B-B14F-4D97-AF65-F5344CB8AC3E}">
        <p14:creationId xmlns:p14="http://schemas.microsoft.com/office/powerpoint/2010/main" val="2928112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1612813"/>
            <a:ext cx="10411352" cy="2929007"/>
          </a:xfrm>
          <a:prstGeom prst="rect">
            <a:avLst/>
          </a:prstGeom>
        </p:spPr>
        <p:txBody>
          <a:bodyPr vert="horz" wrap="square" lIns="0" tIns="0" rIns="0" bIns="0" rtlCol="0">
            <a:spAutoFit/>
          </a:bodyPr>
          <a:lstStyle/>
          <a:p>
            <a:pPr marL="16977"/>
            <a:r>
              <a:rPr lang="en-US" sz="2300" spc="-13" dirty="0" smtClean="0">
                <a:solidFill>
                  <a:srgbClr val="003142"/>
                </a:solidFill>
                <a:cs typeface="Calibri"/>
              </a:rPr>
              <a:t>Transfers – Genera Operating Account, T&amp;I and Replacement Reserve Accounts</a:t>
            </a:r>
            <a:endParaRPr sz="2300" dirty="0">
              <a:latin typeface="Calibri"/>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400" dirty="0"/>
              <a:t>RD’s Operating Cushion is now built into the PAT.</a:t>
            </a:r>
          </a:p>
          <a:p>
            <a:pPr marL="342900" lvl="1" indent="-342900">
              <a:buClr>
                <a:srgbClr val="456F61"/>
              </a:buClr>
              <a:buFont typeface="Arial" panose="020B0604020202020204" pitchFamily="34" charset="0"/>
              <a:buChar char="•"/>
              <a:tabLst>
                <a:tab pos="356525" algn="l"/>
              </a:tabLst>
            </a:pPr>
            <a:r>
              <a:rPr lang="en-US" sz="2400" dirty="0"/>
              <a:t>Requirement that GOA have 20% of the proposed O&amp;M less Tax &amp; Insurance escrow at time of closing; and</a:t>
            </a:r>
          </a:p>
          <a:p>
            <a:pPr marL="342900" lvl="1" indent="-342900">
              <a:buClr>
                <a:srgbClr val="456F61"/>
              </a:buClr>
              <a:buFont typeface="Arial" panose="020B0604020202020204" pitchFamily="34" charset="0"/>
              <a:buChar char="•"/>
              <a:tabLst>
                <a:tab pos="356525" algn="l"/>
              </a:tabLst>
            </a:pPr>
            <a:r>
              <a:rPr lang="en-US" sz="2400" dirty="0"/>
              <a:t>Requirement to underwrite to 3 year average vacancy/bad debt plus 2%.</a:t>
            </a:r>
          </a:p>
          <a:p>
            <a:pPr marL="342900" indent="-342900">
              <a:spcBef>
                <a:spcPts val="1417"/>
              </a:spcBef>
              <a:buClr>
                <a:srgbClr val="456F61"/>
              </a:buClr>
              <a:buFont typeface="Arial" panose="020B0604020202020204" pitchFamily="34" charset="0"/>
              <a:buChar char="•"/>
              <a:tabLst>
                <a:tab pos="356525" algn="l"/>
              </a:tabLst>
            </a:pPr>
            <a:r>
              <a:rPr lang="en-US" sz="2400" dirty="0"/>
              <a:t>Some 3rd Party Lenders may have a requirement for an operating reserves as well. </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536744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72295" y="1717418"/>
            <a:ext cx="10411352" cy="4026743"/>
          </a:xfrm>
          <a:prstGeom prst="rect">
            <a:avLst/>
          </a:prstGeom>
        </p:spPr>
        <p:txBody>
          <a:bodyPr vert="horz" wrap="square" lIns="0" tIns="0" rIns="0" bIns="0" rtlCol="0">
            <a:spAutoFit/>
          </a:bodyPr>
          <a:lstStyle/>
          <a:p>
            <a:pPr marL="16977"/>
            <a:r>
              <a:rPr lang="en-US" sz="2300" spc="-13" dirty="0" smtClean="0">
                <a:solidFill>
                  <a:srgbClr val="003142"/>
                </a:solidFill>
                <a:cs typeface="Calibri"/>
              </a:rPr>
              <a:t>Equity/Cash to the Seller from Third Party</a:t>
            </a:r>
            <a:endParaRPr sz="2300" dirty="0" smtClean="0">
              <a:latin typeface="Calibri"/>
              <a:cs typeface="Calibri"/>
            </a:endParaRPr>
          </a:p>
          <a:p>
            <a:pPr marL="342900" indent="-342900">
              <a:buClr>
                <a:srgbClr val="456F61"/>
              </a:buClr>
              <a:buFont typeface="Arial" panose="020B0604020202020204" pitchFamily="34" charset="0"/>
              <a:buChar char="•"/>
              <a:tabLst>
                <a:tab pos="356525" algn="l"/>
              </a:tabLst>
            </a:pPr>
            <a:r>
              <a:rPr lang="en-US" sz="2400" dirty="0"/>
              <a:t>Equity amount limited to lesser of amount documented in appraisal accepted by RD, or </a:t>
            </a:r>
          </a:p>
          <a:p>
            <a:pPr marL="342900" indent="-342900">
              <a:spcBef>
                <a:spcPts val="1417"/>
              </a:spcBef>
              <a:buClr>
                <a:srgbClr val="456F61"/>
              </a:buClr>
              <a:buFont typeface="Arial" panose="020B0604020202020204" pitchFamily="34" charset="0"/>
              <a:buChar char="•"/>
              <a:tabLst>
                <a:tab pos="356525" algn="l"/>
              </a:tabLst>
            </a:pPr>
            <a:r>
              <a:rPr lang="en-US" sz="2400" dirty="0"/>
              <a:t>Equity amount supported at rents within CRCU</a:t>
            </a:r>
          </a:p>
          <a:p>
            <a:pPr marL="342900" indent="-342900">
              <a:spcBef>
                <a:spcPts val="1417"/>
              </a:spcBef>
              <a:buClr>
                <a:srgbClr val="456F61"/>
              </a:buClr>
              <a:buFont typeface="Arial" panose="020B0604020202020204" pitchFamily="34" charset="0"/>
              <a:buChar char="•"/>
              <a:tabLst>
                <a:tab pos="356525" algn="l"/>
              </a:tabLst>
            </a:pPr>
            <a:r>
              <a:rPr lang="en-US" sz="2400" dirty="0"/>
              <a:t>Any restrictions on property must be considered when concluding market value</a:t>
            </a:r>
          </a:p>
          <a:p>
            <a:pPr marL="342900" indent="-342900">
              <a:spcBef>
                <a:spcPts val="1417"/>
              </a:spcBef>
              <a:buClr>
                <a:srgbClr val="456F61"/>
              </a:buClr>
              <a:buFont typeface="Arial" panose="020B0604020202020204" pitchFamily="34" charset="0"/>
              <a:buChar char="•"/>
              <a:tabLst>
                <a:tab pos="356525" algn="l"/>
              </a:tabLst>
            </a:pPr>
            <a:r>
              <a:rPr lang="en-US" sz="2400" dirty="0"/>
              <a:t>New 30 year Restrictive Use Period required</a:t>
            </a:r>
          </a:p>
          <a:p>
            <a:pPr marL="342900" indent="-342900">
              <a:spcBef>
                <a:spcPts val="1417"/>
              </a:spcBef>
              <a:buClr>
                <a:srgbClr val="456F61"/>
              </a:buClr>
              <a:buFont typeface="Arial" panose="020B0604020202020204" pitchFamily="34" charset="0"/>
              <a:buChar char="•"/>
              <a:tabLst>
                <a:tab pos="356525" algn="l"/>
              </a:tabLst>
            </a:pPr>
            <a:r>
              <a:rPr lang="en-US" sz="2400" dirty="0"/>
              <a:t>RD has the ability to subordinate it’s position to a third party lender if determined secured by the Security Value determined through an acceptable appraisal to the agency</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2025458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20934" y="1758538"/>
            <a:ext cx="10411352" cy="3970318"/>
          </a:xfrm>
          <a:prstGeom prst="rect">
            <a:avLst/>
          </a:prstGeom>
        </p:spPr>
        <p:txBody>
          <a:bodyPr vert="horz" wrap="square" lIns="0" tIns="0" rIns="0" bIns="0" rtlCol="0">
            <a:spAutoFit/>
          </a:bodyPr>
          <a:lstStyle/>
          <a:p>
            <a:pPr marL="16977"/>
            <a:r>
              <a:rPr lang="en-US" sz="2300" spc="-13" dirty="0" smtClean="0">
                <a:solidFill>
                  <a:srgbClr val="003142"/>
                </a:solidFill>
                <a:cs typeface="Calibri"/>
              </a:rPr>
              <a:t>Third Party </a:t>
            </a:r>
            <a:r>
              <a:rPr lang="en-US" sz="2300" spc="-13" dirty="0">
                <a:solidFill>
                  <a:srgbClr val="003142"/>
                </a:solidFill>
                <a:cs typeface="Calibri"/>
              </a:rPr>
              <a:t>Loan </a:t>
            </a:r>
            <a:r>
              <a:rPr lang="en-US" sz="2300" spc="-13" dirty="0" smtClean="0">
                <a:solidFill>
                  <a:srgbClr val="003142"/>
                </a:solidFill>
                <a:cs typeface="Calibri"/>
              </a:rPr>
              <a:t>Requirements</a:t>
            </a:r>
          </a:p>
          <a:p>
            <a:pPr marL="342900" indent="-342900">
              <a:buFont typeface="Arial" panose="020B0604020202020204" pitchFamily="34" charset="0"/>
              <a:buChar char="•"/>
            </a:pPr>
            <a:r>
              <a:rPr lang="en-US" sz="2400" dirty="0"/>
              <a:t>The debt must be fully amortizing; or</a:t>
            </a:r>
          </a:p>
          <a:p>
            <a:pPr marL="342900" indent="-342900">
              <a:buFont typeface="Arial" panose="020B0604020202020204" pitchFamily="34" charset="0"/>
              <a:buChar char="•"/>
            </a:pPr>
            <a:r>
              <a:rPr lang="en-US" sz="2400" dirty="0"/>
              <a:t>The maturity date is after the maturity 	date of all Agency debt; or</a:t>
            </a:r>
          </a:p>
          <a:p>
            <a:pPr marL="342900" indent="-342900">
              <a:buFont typeface="Arial" panose="020B0604020202020204" pitchFamily="34" charset="0"/>
              <a:buChar char="•"/>
            </a:pPr>
            <a:r>
              <a:rPr lang="en-US" sz="2400" dirty="0"/>
              <a:t>There is an agreement by the 3rd party lender, acceptable to MPDL, to extend the scheduled maturity on terms that do not require rents above CRCU.</a:t>
            </a:r>
          </a:p>
          <a:p>
            <a:pPr marL="359877" indent="-342900">
              <a:buFont typeface="Arial" panose="020B0604020202020204" pitchFamily="34" charset="0"/>
              <a:buChar char="•"/>
            </a:pPr>
            <a:endParaRPr lang="en-US" sz="2000" spc="33" dirty="0">
              <a:solidFill>
                <a:srgbClr val="6C6C6C"/>
              </a:solidFill>
              <a:cs typeface="Calibri"/>
            </a:endParaRPr>
          </a:p>
          <a:p>
            <a:pPr marL="16977"/>
            <a:r>
              <a:rPr lang="en-US" sz="2300" spc="-13" dirty="0" smtClean="0">
                <a:solidFill>
                  <a:srgbClr val="003142"/>
                </a:solidFill>
                <a:cs typeface="Calibri"/>
              </a:rPr>
              <a:t>Equity Funded by RD</a:t>
            </a:r>
            <a:endParaRPr lang="en-US" sz="2300" spc="-13" dirty="0">
              <a:solidFill>
                <a:srgbClr val="003142"/>
              </a:solidFill>
              <a:cs typeface="Calibri"/>
            </a:endParaRPr>
          </a:p>
          <a:p>
            <a:pPr marL="342900" indent="-342900">
              <a:buFont typeface="Arial" panose="020B0604020202020204" pitchFamily="34" charset="0"/>
              <a:buChar char="•"/>
            </a:pPr>
            <a:r>
              <a:rPr lang="en-US" sz="2400" dirty="0"/>
              <a:t>Agency only finances equity payouts for properties in prepayment process (Chapter 15); or</a:t>
            </a:r>
          </a:p>
          <a:p>
            <a:pPr marL="342900" indent="-342900">
              <a:buFont typeface="Arial" panose="020B0604020202020204" pitchFamily="34" charset="0"/>
              <a:buChar char="•"/>
            </a:pPr>
            <a:r>
              <a:rPr lang="en-US" sz="2400" dirty="0"/>
              <a:t>for the purchase of existing 515 properties by eligible nonprofits organized under state and local laws include</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400754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2028448"/>
            <a:ext cx="10411352" cy="4293483"/>
          </a:xfrm>
          <a:prstGeom prst="rect">
            <a:avLst/>
          </a:prstGeom>
        </p:spPr>
        <p:txBody>
          <a:bodyPr vert="horz" wrap="square" lIns="0" tIns="0" rIns="0" bIns="0" rtlCol="0">
            <a:spAutoFit/>
          </a:bodyPr>
          <a:lstStyle/>
          <a:p>
            <a:pPr marL="16977"/>
            <a:r>
              <a:rPr lang="en-US" sz="2300" spc="-13" dirty="0">
                <a:solidFill>
                  <a:srgbClr val="003142"/>
                </a:solidFill>
                <a:cs typeface="Calibri"/>
              </a:rPr>
              <a:t>Limitations on  Sales Price</a:t>
            </a:r>
            <a:endParaRPr lang="en-US" sz="1200" spc="-13" dirty="0" smtClean="0">
              <a:solidFill>
                <a:srgbClr val="003142"/>
              </a:solidFill>
              <a:cs typeface="Calibri"/>
            </a:endParaRPr>
          </a:p>
          <a:p>
            <a:pPr marL="342900" indent="-342900">
              <a:buFont typeface="Arial" panose="020B0604020202020204" pitchFamily="34" charset="0"/>
              <a:buChar char="•"/>
            </a:pPr>
            <a:r>
              <a:rPr lang="en-US" sz="2400" dirty="0"/>
              <a:t>RD places no limitations on sales price if paid solely by assumption of the existing debt plus non Agency funds that have no affect on Basic Rents </a:t>
            </a:r>
          </a:p>
          <a:p>
            <a:pPr marL="342900" indent="-342900">
              <a:buFont typeface="Arial" panose="020B0604020202020204" pitchFamily="34" charset="0"/>
              <a:buChar char="•"/>
            </a:pPr>
            <a:r>
              <a:rPr lang="en-US" sz="2400" dirty="0"/>
              <a:t>In other situations, 2 limitations:</a:t>
            </a:r>
          </a:p>
          <a:p>
            <a:pPr marL="342900" lvl="1" indent="-342900">
              <a:buFont typeface="Arial" panose="020B0604020202020204" pitchFamily="34" charset="0"/>
              <a:buChar char="•"/>
            </a:pPr>
            <a:r>
              <a:rPr lang="en-US" sz="2400" dirty="0"/>
              <a:t>1st limitation is total of  appraised value of real estate, plus Reserve Account balance (transfers to purchaser)</a:t>
            </a:r>
          </a:p>
          <a:p>
            <a:pPr marL="342900" lvl="1" indent="-342900">
              <a:buFont typeface="Arial" panose="020B0604020202020204" pitchFamily="34" charset="0"/>
              <a:buChar char="•"/>
            </a:pPr>
            <a:r>
              <a:rPr lang="en-US" sz="2400" dirty="0"/>
              <a:t>2nd limitation is sales price that fits within CRCU rents</a:t>
            </a:r>
          </a:p>
          <a:p>
            <a:pPr marL="474177" lvl="1"/>
            <a:endParaRPr lang="en-US" sz="2000" spc="33" dirty="0" smtClean="0">
              <a:solidFill>
                <a:srgbClr val="6C6C6C"/>
              </a:solidFill>
              <a:cs typeface="Calibri"/>
            </a:endParaRPr>
          </a:p>
          <a:p>
            <a:pPr marL="342900" lvl="1" indent="-342900">
              <a:buFont typeface="Arial" panose="020B0604020202020204" pitchFamily="34" charset="0"/>
              <a:buChar char="•"/>
            </a:pPr>
            <a:r>
              <a:rPr lang="en-US" sz="2400" dirty="0"/>
              <a:t>If a loan is put on the property that affects the debt service, then no more than the appraised value can be paid for the property.  No matter if tax credit equity is being use or not.</a:t>
            </a:r>
          </a:p>
          <a:p>
            <a:pPr marL="817077" lvl="1" indent="-342900">
              <a:buFont typeface="Arial" panose="020B0604020202020204" pitchFamily="34" charset="0"/>
              <a:buChar char="•"/>
            </a:pPr>
            <a:endParaRPr lang="en-US" sz="2000" spc="33" dirty="0" smtClean="0">
              <a:solidFill>
                <a:srgbClr val="6C6C6C"/>
              </a:solidFill>
              <a:cs typeface="Calibri"/>
            </a:endParaRP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2341323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4196" y="443137"/>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15486" y="1766724"/>
            <a:ext cx="9625016" cy="4047262"/>
          </a:xfrm>
          <a:prstGeom prst="rect">
            <a:avLst/>
          </a:prstGeom>
        </p:spPr>
        <p:txBody>
          <a:bodyPr vert="horz" wrap="square" lIns="0" tIns="0" rIns="0" bIns="0" rtlCol="0">
            <a:spAutoFit/>
          </a:bodyPr>
          <a:lstStyle/>
          <a:p>
            <a:pPr marL="16977"/>
            <a:r>
              <a:rPr lang="en-US" sz="2300" spc="-13" dirty="0">
                <a:solidFill>
                  <a:srgbClr val="003142"/>
                </a:solidFill>
                <a:cs typeface="Calibri"/>
              </a:rPr>
              <a:t>Repair Agreement - if rehab proposed</a:t>
            </a:r>
          </a:p>
          <a:p>
            <a:pPr marL="342900" indent="-342900">
              <a:buFont typeface="Arial" panose="020B0604020202020204" pitchFamily="34" charset="0"/>
              <a:buChar char="•"/>
            </a:pPr>
            <a:r>
              <a:rPr lang="en-US" sz="2000" dirty="0"/>
              <a:t>Tenant relocation costs if relocation is necessary </a:t>
            </a:r>
          </a:p>
          <a:p>
            <a:pPr marL="342900" indent="-342900">
              <a:buFont typeface="Arial" panose="020B0604020202020204" pitchFamily="34" charset="0"/>
              <a:buChar char="•"/>
            </a:pPr>
            <a:r>
              <a:rPr lang="en-US" sz="2000" dirty="0"/>
              <a:t>Identify up-front repair items, timeframes for completion, cost estimates, funding source, who will do the work and any IOI between the transferee and the party doing the work</a:t>
            </a:r>
          </a:p>
          <a:p>
            <a:pPr marL="342900" indent="-342900">
              <a:buFont typeface="Arial" panose="020B0604020202020204" pitchFamily="34" charset="0"/>
              <a:buChar char="•"/>
            </a:pPr>
            <a:r>
              <a:rPr lang="en-US" sz="2000" dirty="0"/>
              <a:t>Division of responsibility for repairs between buyer &amp; seller</a:t>
            </a:r>
          </a:p>
          <a:p>
            <a:pPr marL="342900" indent="-342900">
              <a:buFont typeface="Arial" panose="020B0604020202020204" pitchFamily="34" charset="0"/>
              <a:buChar char="•"/>
            </a:pPr>
            <a:r>
              <a:rPr lang="en-US" sz="2000" dirty="0"/>
              <a:t>If equity is proposed, a guarantee acceptable to RD that any excess costs will be paid from non project funds.</a:t>
            </a:r>
          </a:p>
          <a:p>
            <a:pPr marL="342900" indent="-342900">
              <a:buFont typeface="Arial" panose="020B0604020202020204" pitchFamily="34" charset="0"/>
              <a:buChar char="•"/>
            </a:pPr>
            <a:r>
              <a:rPr lang="en-US" sz="2000" dirty="0"/>
              <a:t>Signed by seller &amp; buyer and agreed to by RD</a:t>
            </a:r>
          </a:p>
          <a:p>
            <a:pPr marL="342900" indent="-342900">
              <a:buFont typeface="Arial" panose="020B0604020202020204" pitchFamily="34" charset="0"/>
              <a:buChar char="•"/>
            </a:pPr>
            <a:r>
              <a:rPr lang="en-US" sz="2000" dirty="0"/>
              <a:t>Must address all repairs needed to bring property into compliance</a:t>
            </a:r>
          </a:p>
          <a:p>
            <a:pPr marL="342900" indent="-342900">
              <a:buFont typeface="Arial" panose="020B0604020202020204" pitchFamily="34" charset="0"/>
              <a:buChar char="•"/>
            </a:pPr>
            <a:r>
              <a:rPr lang="en-US" sz="2000" dirty="0"/>
              <a:t>If CNA prepared assuming certain work to be done</a:t>
            </a:r>
          </a:p>
          <a:p>
            <a:pPr marL="342900" lvl="1" indent="-342900">
              <a:buFont typeface="Arial" panose="020B0604020202020204" pitchFamily="34" charset="0"/>
              <a:buChar char="•"/>
            </a:pPr>
            <a:r>
              <a:rPr lang="en-US" sz="2000" dirty="0"/>
              <a:t>RD concurs in the repairs and cost estimates</a:t>
            </a:r>
          </a:p>
          <a:p>
            <a:pPr marL="342900" lvl="1" indent="-342900">
              <a:buFont typeface="Arial" panose="020B0604020202020204" pitchFamily="34" charset="0"/>
              <a:buChar char="•"/>
            </a:pPr>
            <a:r>
              <a:rPr lang="en-US" sz="2000" dirty="0"/>
              <a:t>Month by month estimate for disbursements</a:t>
            </a:r>
          </a:p>
          <a:p>
            <a:pPr marL="342900" lvl="1" indent="-342900">
              <a:buFont typeface="Arial" panose="020B0604020202020204" pitchFamily="34" charset="0"/>
              <a:buChar char="•"/>
            </a:pPr>
            <a:r>
              <a:rPr lang="en-US" sz="2000" dirty="0"/>
              <a:t>How will repairs be funded</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Application Processing</a:t>
            </a:r>
            <a:endParaRPr sz="3200" dirty="0">
              <a:latin typeface="Calibri"/>
              <a:cs typeface="Calibri"/>
            </a:endParaRPr>
          </a:p>
        </p:txBody>
      </p:sp>
    </p:spTree>
    <p:extLst>
      <p:ext uri="{BB962C8B-B14F-4D97-AF65-F5344CB8AC3E}">
        <p14:creationId xmlns:p14="http://schemas.microsoft.com/office/powerpoint/2010/main" val="3108383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4" name="object 3"/>
          <p:cNvSpPr txBox="1"/>
          <p:nvPr/>
        </p:nvSpPr>
        <p:spPr>
          <a:xfrm>
            <a:off x="3817855" y="5394828"/>
            <a:ext cx="7707187" cy="507831"/>
          </a:xfrm>
          <a:prstGeom prst="rect">
            <a:avLst/>
          </a:prstGeom>
        </p:spPr>
        <p:txBody>
          <a:bodyPr vert="horz" wrap="square" lIns="0" tIns="0" rIns="0" bIns="0" rtlCol="0">
            <a:spAutoFit/>
          </a:bodyPr>
          <a:lstStyle/>
          <a:p>
            <a:pPr marL="1181100"/>
            <a:r>
              <a:rPr lang="en-US" sz="3300" b="1" spc="15" dirty="0" smtClean="0">
                <a:solidFill>
                  <a:srgbClr val="FFFFFF"/>
                </a:solidFill>
                <a:cs typeface="Calibri"/>
              </a:rPr>
              <a:t>Preliminary Assessment Tool (PAT)</a:t>
            </a:r>
          </a:p>
        </p:txBody>
      </p:sp>
    </p:spTree>
    <p:extLst>
      <p:ext uri="{BB962C8B-B14F-4D97-AF65-F5344CB8AC3E}">
        <p14:creationId xmlns:p14="http://schemas.microsoft.com/office/powerpoint/2010/main" val="81413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5" y="1682939"/>
            <a:ext cx="10009107" cy="4724370"/>
          </a:xfrm>
          <a:prstGeom prst="rect">
            <a:avLst/>
          </a:prstGeom>
        </p:spPr>
        <p:txBody>
          <a:bodyPr vert="horz" wrap="square" lIns="0" tIns="0" rIns="0" bIns="0" rtlCol="0">
            <a:spAutoFit/>
          </a:bodyPr>
          <a:lstStyle/>
          <a:p>
            <a:pPr marL="16977"/>
            <a:r>
              <a:rPr lang="en-US" sz="5400" b="1" spc="-13" dirty="0" smtClean="0">
                <a:solidFill>
                  <a:srgbClr val="0070C0"/>
                </a:solidFill>
                <a:cs typeface="Calibri"/>
              </a:rPr>
              <a:t>Reference</a:t>
            </a:r>
          </a:p>
          <a:p>
            <a:pPr marL="16977"/>
            <a:r>
              <a:rPr lang="en-US" sz="2300" b="1" spc="-13" dirty="0" smtClean="0">
                <a:solidFill>
                  <a:srgbClr val="0070C0"/>
                </a:solidFill>
                <a:cs typeface="Calibri"/>
              </a:rPr>
              <a:t>The link below will direct you to the Preliminary Assessment Tool (PAT) for your use in developing you transaction for underwriting by Rural Development.</a:t>
            </a:r>
            <a:endParaRPr lang="en-US" sz="2300" b="1" spc="-13" dirty="0">
              <a:solidFill>
                <a:srgbClr val="0070C0"/>
              </a:solidFill>
              <a:cs typeface="Calibri"/>
            </a:endParaRPr>
          </a:p>
          <a:p>
            <a:pPr marL="16977"/>
            <a:endParaRPr lang="en-US" sz="2300" b="1" spc="-13" dirty="0" smtClean="0">
              <a:solidFill>
                <a:srgbClr val="003142"/>
              </a:solidFill>
              <a:cs typeface="Calibri"/>
            </a:endParaRPr>
          </a:p>
          <a:p>
            <a:pPr marL="359877" indent="-342900">
              <a:buFont typeface="Arial" panose="020B0604020202020204" pitchFamily="34" charset="0"/>
              <a:buChar char="•"/>
            </a:pPr>
            <a:r>
              <a:rPr lang="en-US" sz="2300" b="1" spc="-13" dirty="0" smtClean="0">
                <a:solidFill>
                  <a:srgbClr val="003142"/>
                </a:solidFill>
                <a:cs typeface="Calibri"/>
                <a:hlinkClick r:id="rId5"/>
              </a:rPr>
              <a:t>Housing Preservation &amp; Revitalization Demonstration Loans &amp; Grants | USDA Rural Development</a:t>
            </a:r>
            <a:endParaRPr lang="en-US" sz="2300" b="1" spc="-13" dirty="0" smtClean="0">
              <a:solidFill>
                <a:srgbClr val="003142"/>
              </a:solidFill>
              <a:cs typeface="Calibri"/>
            </a:endParaRPr>
          </a:p>
          <a:p>
            <a:pPr marL="359877" indent="-342900">
              <a:buFont typeface="Arial" panose="020B0604020202020204" pitchFamily="34" charset="0"/>
              <a:buChar char="•"/>
            </a:pPr>
            <a:endParaRPr lang="en-US" sz="2300" b="1" spc="-13" dirty="0" smtClean="0">
              <a:solidFill>
                <a:srgbClr val="003142"/>
              </a:solidFill>
              <a:cs typeface="Calibri"/>
            </a:endParaRPr>
          </a:p>
          <a:p>
            <a:pPr marL="359877" indent="-342900">
              <a:buFont typeface="Arial" panose="020B0604020202020204" pitchFamily="34" charset="0"/>
              <a:buChar char="•"/>
            </a:pPr>
            <a:r>
              <a:rPr lang="en-US" sz="2300" b="1" spc="-13" dirty="0">
                <a:solidFill>
                  <a:srgbClr val="003142"/>
                </a:solidFill>
                <a:cs typeface="Calibri"/>
              </a:rPr>
              <a:t>https://www.rd.usda.gov/programs-services/housing-preservation-revitalization-demonstration-loans-grants</a:t>
            </a:r>
            <a:endParaRPr lang="en-US" sz="2300" b="1" spc="-13" dirty="0" smtClean="0">
              <a:solidFill>
                <a:srgbClr val="003142"/>
              </a:solidFill>
              <a:cs typeface="Calibri"/>
            </a:endParaRPr>
          </a:p>
          <a:p>
            <a:pPr marL="16977"/>
            <a:endParaRPr lang="en-US" sz="2300" b="1" spc="-13" dirty="0" smtClean="0">
              <a:solidFill>
                <a:srgbClr val="003142"/>
              </a:solidFill>
              <a:cs typeface="Calibri"/>
            </a:endParaRPr>
          </a:p>
          <a:p>
            <a:pPr marL="16977"/>
            <a:endParaRPr lang="en-US" sz="2300" b="1" spc="-13" dirty="0">
              <a:solidFill>
                <a:srgbClr val="003142"/>
              </a:solidFill>
              <a:cs typeface="Calibri"/>
            </a:endParaRPr>
          </a:p>
          <a:p>
            <a:pPr marL="16977"/>
            <a:endParaRPr lang="en-US" sz="2300" b="1" spc="-13" dirty="0" smtClean="0">
              <a:solidFill>
                <a:srgbClr val="003142"/>
              </a:solidFill>
              <a:cs typeface="Calibri"/>
            </a:endParaRP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latin typeface="Calibri"/>
                <a:cs typeface="Calibri"/>
              </a:rPr>
              <a:t>Preliminary Assessment Tool (PAT)</a:t>
            </a:r>
            <a:endParaRPr sz="3200" dirty="0">
              <a:latin typeface="Calibri"/>
              <a:cs typeface="Calibri"/>
            </a:endParaRPr>
          </a:p>
        </p:txBody>
      </p:sp>
    </p:spTree>
    <p:extLst>
      <p:ext uri="{BB962C8B-B14F-4D97-AF65-F5344CB8AC3E}">
        <p14:creationId xmlns:p14="http://schemas.microsoft.com/office/powerpoint/2010/main" val="1243445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4" name="object 3"/>
          <p:cNvSpPr txBox="1"/>
          <p:nvPr/>
        </p:nvSpPr>
        <p:spPr>
          <a:xfrm>
            <a:off x="4021055" y="4084188"/>
            <a:ext cx="7707187" cy="1523494"/>
          </a:xfrm>
          <a:prstGeom prst="rect">
            <a:avLst/>
          </a:prstGeom>
        </p:spPr>
        <p:txBody>
          <a:bodyPr vert="horz" wrap="square" lIns="0" tIns="0" rIns="0" bIns="0" rtlCol="0">
            <a:spAutoFit/>
          </a:bodyPr>
          <a:lstStyle/>
          <a:p>
            <a:pPr marL="1181100"/>
            <a:r>
              <a:rPr lang="en-US" sz="3300" b="1" spc="15" dirty="0">
                <a:solidFill>
                  <a:srgbClr val="FFFFFF"/>
                </a:solidFill>
                <a:cs typeface="Calibri"/>
              </a:rPr>
              <a:t>Pitfalls and Roadblocks- What to Know Upfront: Timeline, Rent Limits, Seller Equity </a:t>
            </a:r>
            <a:endParaRPr lang="en-US" sz="3300" b="1" spc="15" dirty="0" smtClean="0">
              <a:solidFill>
                <a:srgbClr val="FFFFFF"/>
              </a:solidFill>
              <a:cs typeface="Calibri"/>
            </a:endParaRPr>
          </a:p>
        </p:txBody>
      </p:sp>
    </p:spTree>
    <p:extLst>
      <p:ext uri="{BB962C8B-B14F-4D97-AF65-F5344CB8AC3E}">
        <p14:creationId xmlns:p14="http://schemas.microsoft.com/office/powerpoint/2010/main" val="102539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11759"/>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5" y="1682939"/>
            <a:ext cx="10009107" cy="707886"/>
          </a:xfrm>
          <a:prstGeom prst="rect">
            <a:avLst/>
          </a:prstGeom>
        </p:spPr>
        <p:txBody>
          <a:bodyPr vert="horz" wrap="square" lIns="0" tIns="0" rIns="0" bIns="0" rtlCol="0">
            <a:spAutoFit/>
          </a:bodyPr>
          <a:lstStyle/>
          <a:p>
            <a:pPr marL="359877" indent="-342900">
              <a:buFont typeface="Arial" panose="020B0604020202020204" pitchFamily="34" charset="0"/>
              <a:buChar char="•"/>
            </a:pPr>
            <a:endParaRPr lang="en-US" sz="2300" spc="-13" dirty="0" smtClean="0">
              <a:solidFill>
                <a:srgbClr val="003142"/>
              </a:solidFill>
              <a:cs typeface="Calibri"/>
            </a:endParaRPr>
          </a:p>
          <a:p>
            <a:pPr marL="16977"/>
            <a:endParaRPr lang="en-US" sz="2300" b="1" spc="-13" dirty="0" smtClean="0">
              <a:solidFill>
                <a:srgbClr val="003142"/>
              </a:solidFill>
              <a:cs typeface="Calibri"/>
            </a:endParaRP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latin typeface="Calibri"/>
                <a:cs typeface="Calibri"/>
              </a:rPr>
              <a:t>Pitfalls and Road Blocks</a:t>
            </a:r>
            <a:endParaRPr sz="3200" dirty="0">
              <a:latin typeface="Calibri"/>
              <a:cs typeface="Calibri"/>
            </a:endParaRPr>
          </a:p>
        </p:txBody>
      </p:sp>
      <p:sp>
        <p:nvSpPr>
          <p:cNvPr id="12" name="Title 11"/>
          <p:cNvSpPr>
            <a:spLocks noGrp="1"/>
          </p:cNvSpPr>
          <p:nvPr>
            <p:ph type="title"/>
          </p:nvPr>
        </p:nvSpPr>
        <p:spPr>
          <a:xfrm>
            <a:off x="839788" y="365125"/>
            <a:ext cx="10515600" cy="1157867"/>
          </a:xfrm>
        </p:spPr>
        <p:txBody>
          <a:bodyPr>
            <a:normAutofit/>
          </a:bodyPr>
          <a:lstStyle/>
          <a:p>
            <a:pPr marL="571500" indent="-571500">
              <a:buFont typeface="Arial" panose="020B0604020202020204" pitchFamily="34" charset="0"/>
              <a:buChar char="•"/>
            </a:pPr>
            <a:endParaRPr lang="en-US" dirty="0"/>
          </a:p>
        </p:txBody>
      </p:sp>
      <p:sp>
        <p:nvSpPr>
          <p:cNvPr id="13" name="Text Placeholder 12"/>
          <p:cNvSpPr>
            <a:spLocks noGrp="1"/>
          </p:cNvSpPr>
          <p:nvPr>
            <p:ph type="body" idx="1"/>
          </p:nvPr>
        </p:nvSpPr>
        <p:spPr/>
        <p:txBody>
          <a:bodyPr/>
          <a:lstStyle/>
          <a:p>
            <a:r>
              <a:rPr lang="en-US" dirty="0" smtClean="0"/>
              <a:t>Pitfalls and Roadblocks</a:t>
            </a:r>
            <a:endParaRPr lang="en-US" dirty="0"/>
          </a:p>
        </p:txBody>
      </p:sp>
      <p:sp>
        <p:nvSpPr>
          <p:cNvPr id="9" name="Content Placeholder 8"/>
          <p:cNvSpPr>
            <a:spLocks noGrp="1"/>
          </p:cNvSpPr>
          <p:nvPr>
            <p:ph sz="half" idx="2"/>
          </p:nvPr>
        </p:nvSpPr>
        <p:spPr/>
        <p:txBody>
          <a:bodyPr>
            <a:normAutofit fontScale="62500" lnSpcReduction="20000"/>
          </a:bodyPr>
          <a:lstStyle/>
          <a:p>
            <a:r>
              <a:rPr lang="en-US" dirty="0" smtClean="0"/>
              <a:t>Timeline of the transaction</a:t>
            </a:r>
          </a:p>
          <a:p>
            <a:pPr lvl="1"/>
            <a:r>
              <a:rPr lang="en-US" dirty="0" smtClean="0"/>
              <a:t>Complex transactions require coordination, communication and patience.</a:t>
            </a:r>
          </a:p>
          <a:p>
            <a:pPr lvl="1"/>
            <a:r>
              <a:rPr lang="en-US" dirty="0" smtClean="0"/>
              <a:t>Understanding underwriting requirements of multiple participating funding sources</a:t>
            </a:r>
          </a:p>
          <a:p>
            <a:pPr lvl="1"/>
            <a:r>
              <a:rPr lang="en-US" dirty="0" smtClean="0"/>
              <a:t>Closing the transaction – Scheduling to meet deadlines.</a:t>
            </a:r>
          </a:p>
          <a:p>
            <a:r>
              <a:rPr lang="en-US" dirty="0" smtClean="0"/>
              <a:t>Third Party Reports</a:t>
            </a:r>
          </a:p>
          <a:p>
            <a:pPr lvl="1"/>
            <a:r>
              <a:rPr lang="en-US" dirty="0" smtClean="0"/>
              <a:t>Environmental Reports</a:t>
            </a:r>
          </a:p>
          <a:p>
            <a:pPr lvl="1"/>
            <a:r>
              <a:rPr lang="en-US" dirty="0" smtClean="0"/>
              <a:t>CNAs</a:t>
            </a:r>
          </a:p>
          <a:p>
            <a:pPr lvl="1"/>
            <a:r>
              <a:rPr lang="en-US" dirty="0" smtClean="0"/>
              <a:t>Appraisals</a:t>
            </a:r>
          </a:p>
          <a:p>
            <a:pPr lvl="1"/>
            <a:r>
              <a:rPr lang="en-US" dirty="0" smtClean="0"/>
              <a:t>Plans and Specification/Scope of Work</a:t>
            </a:r>
          </a:p>
          <a:p>
            <a:r>
              <a:rPr lang="en-US" dirty="0" smtClean="0"/>
              <a:t>Rent Structure – LIHTC vs Conventional Rent for Comparable Units(CRCU)</a:t>
            </a:r>
          </a:p>
          <a:p>
            <a:r>
              <a:rPr lang="en-US" dirty="0" smtClean="0"/>
              <a:t>Sales Price – negotiating cash/cash equivalent payment to seller.</a:t>
            </a:r>
          </a:p>
          <a:p>
            <a:endParaRPr lang="en-US" dirty="0" smtClean="0"/>
          </a:p>
          <a:p>
            <a:endParaRPr lang="en-US" dirty="0" smtClean="0"/>
          </a:p>
          <a:p>
            <a:endParaRPr lang="en-US" dirty="0" smtClean="0"/>
          </a:p>
          <a:p>
            <a:pPr lvl="1"/>
            <a:endParaRPr lang="en-US" dirty="0"/>
          </a:p>
        </p:txBody>
      </p:sp>
      <p:sp>
        <p:nvSpPr>
          <p:cNvPr id="14" name="Text Placeholder 13"/>
          <p:cNvSpPr>
            <a:spLocks noGrp="1"/>
          </p:cNvSpPr>
          <p:nvPr>
            <p:ph type="body" sz="quarter" idx="3"/>
          </p:nvPr>
        </p:nvSpPr>
        <p:spPr/>
        <p:txBody>
          <a:bodyPr/>
          <a:lstStyle/>
          <a:p>
            <a:r>
              <a:rPr lang="en-US" dirty="0" smtClean="0"/>
              <a:t>Bridges and Solutions</a:t>
            </a:r>
            <a:endParaRPr lang="en-US" dirty="0"/>
          </a:p>
        </p:txBody>
      </p:sp>
      <p:sp>
        <p:nvSpPr>
          <p:cNvPr id="15" name="Content Placeholder 14"/>
          <p:cNvSpPr>
            <a:spLocks noGrp="1"/>
          </p:cNvSpPr>
          <p:nvPr>
            <p:ph sz="quarter" idx="4"/>
          </p:nvPr>
        </p:nvSpPr>
        <p:spPr/>
        <p:txBody>
          <a:bodyPr/>
          <a:lstStyle/>
          <a:p>
            <a:r>
              <a:rPr lang="en-US" dirty="0" smtClean="0"/>
              <a:t>Communicate</a:t>
            </a:r>
          </a:p>
          <a:p>
            <a:r>
              <a:rPr lang="en-US" dirty="0" smtClean="0"/>
              <a:t>Hold regularly scheduled meetings</a:t>
            </a:r>
          </a:p>
          <a:p>
            <a:r>
              <a:rPr lang="en-US" dirty="0" smtClean="0"/>
              <a:t>Engage qualified vendors for third party reports</a:t>
            </a:r>
          </a:p>
          <a:p>
            <a:r>
              <a:rPr lang="en-US" dirty="0" smtClean="0"/>
              <a:t>Attend trainings provided by HFA</a:t>
            </a:r>
          </a:p>
          <a:p>
            <a:r>
              <a:rPr lang="en-US" dirty="0" smtClean="0"/>
              <a:t>Request training from RD</a:t>
            </a:r>
          </a:p>
          <a:p>
            <a:endParaRPr lang="en-US" dirty="0"/>
          </a:p>
        </p:txBody>
      </p:sp>
    </p:spTree>
    <p:extLst>
      <p:ext uri="{BB962C8B-B14F-4D97-AF65-F5344CB8AC3E}">
        <p14:creationId xmlns:p14="http://schemas.microsoft.com/office/powerpoint/2010/main" val="2019103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9454"/>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73460" y="196916"/>
            <a:ext cx="11713740" cy="492443"/>
          </a:xfrm>
          <a:prstGeom prst="rect">
            <a:avLst/>
          </a:prstGeom>
        </p:spPr>
        <p:txBody>
          <a:bodyPr vert="horz" wrap="square" lIns="0" tIns="0" rIns="0" bIns="0" rtlCol="0">
            <a:spAutoFit/>
          </a:bodyPr>
          <a:lstStyle/>
          <a:p>
            <a:pPr marL="16977"/>
            <a:endParaRPr lang="en-US" sz="3200" dirty="0">
              <a:cs typeface="Calibri"/>
            </a:endParaRPr>
          </a:p>
        </p:txBody>
      </p:sp>
      <p:pic>
        <p:nvPicPr>
          <p:cNvPr id="8" name="Picture 5" descr="MCj03269080000[1]"/>
          <p:cNvPicPr>
            <a:picLocks noChangeAspect="1" noChangeArrowheads="1"/>
          </p:cNvPicPr>
          <p:nvPr/>
        </p:nvPicPr>
        <p:blipFill>
          <a:blip r:embed="rId5" cstate="print"/>
          <a:srcRect/>
          <a:stretch>
            <a:fillRect/>
          </a:stretch>
        </p:blipFill>
        <p:spPr bwMode="auto">
          <a:xfrm>
            <a:off x="4365170" y="2476075"/>
            <a:ext cx="3505200" cy="3505200"/>
          </a:xfrm>
          <a:prstGeom prst="rect">
            <a:avLst/>
          </a:prstGeom>
          <a:noFill/>
          <a:ln w="9525">
            <a:noFill/>
            <a:miter lim="800000"/>
            <a:headEnd/>
            <a:tailEnd/>
          </a:ln>
        </p:spPr>
      </p:pic>
      <p:sp>
        <p:nvSpPr>
          <p:cNvPr id="9" name="Rectangle 2"/>
          <p:cNvSpPr>
            <a:spLocks noGrp="1" noChangeArrowheads="1"/>
          </p:cNvSpPr>
          <p:nvPr>
            <p:ph type="title"/>
          </p:nvPr>
        </p:nvSpPr>
        <p:spPr>
          <a:xfrm>
            <a:off x="-42" y="1283613"/>
            <a:ext cx="12192041" cy="1143000"/>
          </a:xfrm>
        </p:spPr>
        <p:txBody>
          <a:bodyPr/>
          <a:lstStyle/>
          <a:p>
            <a:pPr algn="ctr" eaLnBrk="1" hangingPunct="1"/>
            <a:r>
              <a:rPr lang="en-US" dirty="0" smtClean="0">
                <a:latin typeface="Times New Roman" pitchFamily="18" charset="0"/>
                <a:cs typeface="Times New Roman" pitchFamily="18" charset="0"/>
              </a:rPr>
              <a:t>Questions </a:t>
            </a:r>
          </a:p>
        </p:txBody>
      </p:sp>
    </p:spTree>
    <p:extLst>
      <p:ext uri="{BB962C8B-B14F-4D97-AF65-F5344CB8AC3E}">
        <p14:creationId xmlns:p14="http://schemas.microsoft.com/office/powerpoint/2010/main" val="3593213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pPr marL="16977" lvl="0"/>
            <a:r>
              <a:rPr lang="en-US" sz="3200" spc="27" dirty="0">
                <a:solidFill>
                  <a:srgbClr val="FFFFFF"/>
                </a:solidFill>
                <a:cs typeface="Calibri"/>
              </a:rPr>
              <a:t>Rural Housing Transfer Process Improvement</a:t>
            </a:r>
          </a:p>
          <a:p>
            <a:pPr marL="16977" lvl="0"/>
            <a:r>
              <a:rPr lang="en-US" sz="3200" spc="27" dirty="0">
                <a:solidFill>
                  <a:srgbClr val="FFFFFF"/>
                </a:solidFill>
                <a:cs typeface="Calibri"/>
              </a:rPr>
              <a:t>Changes to HB-3-3560 Chapter 7</a:t>
            </a:r>
            <a:endParaRPr lang="en-US" sz="3200" dirty="0">
              <a:solidFill>
                <a:srgbClr val="000000"/>
              </a:solidFill>
              <a:cs typeface="Calibri"/>
            </a:endParaRPr>
          </a:p>
        </p:txBody>
      </p:sp>
      <p:sp>
        <p:nvSpPr>
          <p:cNvPr id="5" name="object 5"/>
          <p:cNvSpPr/>
          <p:nvPr/>
        </p:nvSpPr>
        <p:spPr>
          <a:xfrm>
            <a:off x="0" y="553247"/>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21013" y="1515948"/>
            <a:ext cx="11085469" cy="3631763"/>
          </a:xfrm>
          <a:prstGeom prst="rect">
            <a:avLst/>
          </a:prstGeom>
        </p:spPr>
        <p:txBody>
          <a:bodyPr vert="horz" wrap="square" lIns="0" tIns="0" rIns="0" bIns="0"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Streamline process to support the Transfer Improvement Project, update policies to more closely adopt industry standards, </a:t>
            </a:r>
            <a:r>
              <a:rPr lang="en-US" sz="2400" dirty="0" smtClean="0">
                <a:latin typeface="Calibri" panose="020F0502020204030204" pitchFamily="34" charset="0"/>
                <a:ea typeface="Calibri" panose="020F0502020204030204" pitchFamily="34" charset="0"/>
                <a:cs typeface="Times New Roman" panose="02020603050405020304" pitchFamily="18" charset="0"/>
              </a:rPr>
              <a:t>eliminate redundancies</a:t>
            </a:r>
            <a:r>
              <a:rPr lang="en-US" sz="2400" dirty="0">
                <a:latin typeface="Calibri" panose="020F0502020204030204" pitchFamily="34" charset="0"/>
                <a:ea typeface="Calibri" panose="020F0502020204030204" pitchFamily="34" charset="0"/>
                <a:cs typeface="Times New Roman" panose="02020603050405020304" pitchFamily="18" charset="0"/>
              </a:rPr>
              <a:t>, clarify program requirements, and correct oversights and omissions.</a:t>
            </a:r>
            <a:endParaRPr lang="en-US" sz="2400" dirty="0"/>
          </a:p>
          <a:p>
            <a:pPr marL="342900" indent="-342900">
              <a:buFont typeface="Arial" panose="020B0604020202020204" pitchFamily="34" charset="0"/>
              <a:buChar char="•"/>
            </a:pPr>
            <a:r>
              <a:rPr lang="en-US" sz="2400" dirty="0"/>
              <a:t>Shortened timeframe for RD reviews</a:t>
            </a:r>
          </a:p>
          <a:p>
            <a:pPr marL="342900" indent="-342900">
              <a:buFont typeface="Arial" panose="020B0604020202020204" pitchFamily="34" charset="0"/>
              <a:buChar char="•"/>
            </a:pPr>
            <a:r>
              <a:rPr lang="en-US" sz="2400" dirty="0"/>
              <a:t>Clarified minimum acceptable submission</a:t>
            </a:r>
          </a:p>
          <a:p>
            <a:pPr marL="342900" indent="-342900">
              <a:buFont typeface="Arial" panose="020B0604020202020204" pitchFamily="34" charset="0"/>
              <a:buChar char="•"/>
            </a:pPr>
            <a:r>
              <a:rPr lang="en-US" sz="2400" dirty="0"/>
              <a:t>Implements use of Preliminary Assessment Template (PAT)</a:t>
            </a:r>
          </a:p>
          <a:p>
            <a:pPr marL="342900" indent="-342900">
              <a:buFont typeface="Arial" panose="020B0604020202020204" pitchFamily="34" charset="0"/>
              <a:buChar char="•"/>
            </a:pPr>
            <a:r>
              <a:rPr lang="en-US" sz="2400" dirty="0"/>
              <a:t>Uses industry standards when appropriate</a:t>
            </a:r>
          </a:p>
          <a:p>
            <a:pPr marL="342900" indent="-342900">
              <a:buFont typeface="Arial" panose="020B0604020202020204" pitchFamily="34" charset="0"/>
              <a:buChar char="•"/>
            </a:pPr>
            <a:r>
              <a:rPr lang="en-US" sz="2400" dirty="0"/>
              <a:t>Recognizes allowable industry practices</a:t>
            </a:r>
          </a:p>
          <a:p>
            <a:pPr marL="342900" indent="-342900">
              <a:buFont typeface="Arial" panose="020B0604020202020204" pitchFamily="34" charset="0"/>
              <a:buChar char="•"/>
            </a:pPr>
            <a:r>
              <a:rPr lang="en-US" sz="2400" dirty="0"/>
              <a:t>Promotes loan making and servicing cooperation</a:t>
            </a:r>
          </a:p>
          <a:p>
            <a:pPr marL="356525" indent="-339547">
              <a:buClr>
                <a:srgbClr val="456F61"/>
              </a:buClr>
              <a:buFont typeface="Arial"/>
              <a:buChar char="•"/>
              <a:tabLst>
                <a:tab pos="356525" algn="l"/>
              </a:tabLst>
            </a:pPr>
            <a:endParaRPr lang="en-US" sz="2000" spc="33" dirty="0">
              <a:solidFill>
                <a:srgbClr val="6C6C6C"/>
              </a:solidFill>
              <a:cs typeface="Calibri"/>
            </a:endParaRPr>
          </a:p>
        </p:txBody>
      </p:sp>
    </p:spTree>
    <p:extLst>
      <p:ext uri="{BB962C8B-B14F-4D97-AF65-F5344CB8AC3E}">
        <p14:creationId xmlns:p14="http://schemas.microsoft.com/office/powerpoint/2010/main" val="1363270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954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729"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pPr marL="16977" lvl="0"/>
            <a:r>
              <a:rPr lang="en-US" sz="3200" spc="27" dirty="0">
                <a:solidFill>
                  <a:srgbClr val="FFFFFF"/>
                </a:solidFill>
                <a:cs typeface="Calibri"/>
              </a:rPr>
              <a:t>Rural Housing Transfer Process </a:t>
            </a:r>
            <a:r>
              <a:rPr lang="en-US" sz="3200" spc="27" dirty="0" smtClean="0">
                <a:solidFill>
                  <a:srgbClr val="FFFFFF"/>
                </a:solidFill>
                <a:cs typeface="Calibri"/>
              </a:rPr>
              <a:t>Improvement</a:t>
            </a:r>
          </a:p>
          <a:p>
            <a:pPr marL="16977" lvl="0"/>
            <a:r>
              <a:rPr lang="en-US" sz="3200" spc="27" dirty="0" smtClean="0">
                <a:solidFill>
                  <a:srgbClr val="FFFFFF"/>
                </a:solidFill>
                <a:cs typeface="Calibri"/>
              </a:rPr>
              <a:t>Changes to HB-3-3560 Chapter 7</a:t>
            </a:r>
            <a:endParaRPr lang="en-US" sz="3200" dirty="0">
              <a:solidFill>
                <a:srgbClr val="000000"/>
              </a:solidFill>
              <a:cs typeface="Calibri"/>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482022" y="1520503"/>
            <a:ext cx="10943915" cy="4739759"/>
          </a:xfrm>
          <a:prstGeom prst="rect">
            <a:avLst/>
          </a:prstGeom>
        </p:spPr>
        <p:txBody>
          <a:bodyPr vert="horz" wrap="square" lIns="0" tIns="0" rIns="0" bIns="0" rtlCol="0">
            <a:spAutoFit/>
          </a:bodyPr>
          <a:lstStyle/>
          <a:p>
            <a:pPr marL="342900" indent="-342900">
              <a:buFont typeface="Arial" panose="020B0604020202020204" pitchFamily="34" charset="0"/>
              <a:buChar char="•"/>
            </a:pPr>
            <a:r>
              <a:rPr lang="en-US" sz="2400" dirty="0"/>
              <a:t>Eliminated redundant forms and information submissions</a:t>
            </a:r>
          </a:p>
          <a:p>
            <a:pPr marL="342900" indent="-342900">
              <a:buFont typeface="Arial" panose="020B0604020202020204" pitchFamily="34" charset="0"/>
              <a:buChar char="•"/>
            </a:pPr>
            <a:r>
              <a:rPr lang="en-US" sz="2400" dirty="0"/>
              <a:t>Clarified responsibilities for RD and Applicant</a:t>
            </a:r>
          </a:p>
          <a:p>
            <a:pPr marL="342900" indent="-342900">
              <a:buFont typeface="Arial" panose="020B0604020202020204" pitchFamily="34" charset="0"/>
              <a:buChar char="•"/>
            </a:pPr>
            <a:r>
              <a:rPr lang="en-US" sz="2400" dirty="0"/>
              <a:t>Expanded opportunities to access available RD servicing tools</a:t>
            </a:r>
          </a:p>
          <a:p>
            <a:pPr marL="342900" indent="-342900">
              <a:buFont typeface="Arial" panose="020B0604020202020204" pitchFamily="34" charset="0"/>
              <a:buChar char="•"/>
            </a:pPr>
            <a:r>
              <a:rPr lang="en-US" sz="2400" dirty="0"/>
              <a:t>Emphasized Agency preservation goals</a:t>
            </a:r>
          </a:p>
          <a:p>
            <a:pPr marL="342900" indent="-342900">
              <a:buFont typeface="Arial" panose="020B0604020202020204" pitchFamily="34" charset="0"/>
              <a:buChar char="•"/>
            </a:pPr>
            <a:r>
              <a:rPr lang="en-US" sz="2400" dirty="0"/>
              <a:t>Considered internal and external customer comments and limitations</a:t>
            </a:r>
          </a:p>
          <a:p>
            <a:pPr marL="342900" indent="-342900">
              <a:buFont typeface="Arial" panose="020B0604020202020204" pitchFamily="34" charset="0"/>
              <a:buChar char="•"/>
            </a:pPr>
            <a:r>
              <a:rPr lang="en-US" sz="2400" dirty="0"/>
              <a:t>Applies to all RRH and FLH Transfers</a:t>
            </a:r>
          </a:p>
          <a:p>
            <a:pPr marL="342900" indent="-342900">
              <a:buFont typeface="Arial" panose="020B0604020202020204" pitchFamily="34" charset="0"/>
              <a:buChar char="•"/>
            </a:pPr>
            <a:r>
              <a:rPr lang="en-US" sz="2400" dirty="0"/>
              <a:t>Provides Guidelines and Direction to Staff</a:t>
            </a:r>
          </a:p>
          <a:p>
            <a:pPr marL="342900" indent="-342900">
              <a:buFont typeface="Arial" panose="020B0604020202020204" pitchFamily="34" charset="0"/>
              <a:buChar char="•"/>
            </a:pPr>
            <a:r>
              <a:rPr lang="en-US" sz="2400" dirty="0"/>
              <a:t>Requires Eligibility and other determinations</a:t>
            </a:r>
          </a:p>
          <a:p>
            <a:pPr marL="342900" indent="-342900">
              <a:buFont typeface="Arial" panose="020B0604020202020204" pitchFamily="34" charset="0"/>
              <a:buChar char="•"/>
            </a:pPr>
            <a:r>
              <a:rPr lang="en-US" sz="2400" dirty="0"/>
              <a:t>Relies on HB1-3560, Chapters 4 and 5</a:t>
            </a:r>
          </a:p>
          <a:p>
            <a:pPr marL="342900" indent="-342900">
              <a:buFont typeface="Arial" panose="020B0604020202020204" pitchFamily="34" charset="0"/>
              <a:buChar char="•"/>
            </a:pPr>
            <a:r>
              <a:rPr lang="en-US" sz="2400" dirty="0"/>
              <a:t>Requires Underwriter &amp; Servicer Cooperation</a:t>
            </a:r>
          </a:p>
          <a:p>
            <a:pPr marL="342900" indent="-342900">
              <a:buFont typeface="Arial" panose="020B0604020202020204" pitchFamily="34" charset="0"/>
              <a:buChar char="•"/>
            </a:pPr>
            <a:r>
              <a:rPr lang="en-US" sz="2400" dirty="0"/>
              <a:t>Clarifies Objectives and Responsibilities</a:t>
            </a:r>
          </a:p>
          <a:p>
            <a:pPr marL="342900" indent="-342900">
              <a:buFont typeface="Arial" panose="020B0604020202020204" pitchFamily="34" charset="0"/>
              <a:buChar char="•"/>
            </a:pPr>
            <a:r>
              <a:rPr lang="en-US" sz="2400" dirty="0"/>
              <a:t>Establishes Goals and Timelines</a:t>
            </a:r>
          </a:p>
          <a:p>
            <a:pPr marL="16978">
              <a:buClr>
                <a:srgbClr val="456F61"/>
              </a:buClr>
              <a:tabLst>
                <a:tab pos="356525" algn="l"/>
              </a:tabLst>
            </a:pPr>
            <a:endParaRPr lang="en-US" sz="2000" spc="33" dirty="0">
              <a:solidFill>
                <a:srgbClr val="6C6C6C"/>
              </a:solidFill>
              <a:cs typeface="Calibri"/>
            </a:endParaRPr>
          </a:p>
        </p:txBody>
      </p:sp>
    </p:spTree>
    <p:extLst>
      <p:ext uri="{BB962C8B-B14F-4D97-AF65-F5344CB8AC3E}">
        <p14:creationId xmlns:p14="http://schemas.microsoft.com/office/powerpoint/2010/main" val="1118347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pPr marL="16977" lvl="0"/>
            <a:r>
              <a:rPr lang="en-US" sz="3200" spc="27" dirty="0">
                <a:solidFill>
                  <a:srgbClr val="FFFFFF"/>
                </a:solidFill>
                <a:cs typeface="Calibri"/>
              </a:rPr>
              <a:t>Rural Housing Transfer Process Improvement</a:t>
            </a:r>
          </a:p>
          <a:p>
            <a:pPr marL="16977" lvl="0"/>
            <a:r>
              <a:rPr lang="en-US" sz="3200" spc="27" dirty="0">
                <a:solidFill>
                  <a:srgbClr val="FFFFFF"/>
                </a:solidFill>
                <a:cs typeface="Calibri"/>
              </a:rPr>
              <a:t>Changes to HB-3-3560 Chapter 7</a:t>
            </a:r>
            <a:endParaRPr lang="en-US" sz="3200" dirty="0">
              <a:solidFill>
                <a:srgbClr val="000000"/>
              </a:solidFill>
              <a:cs typeface="Calibri"/>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5" y="1793684"/>
            <a:ext cx="10943915" cy="4431983"/>
          </a:xfrm>
          <a:prstGeom prst="rect">
            <a:avLst/>
          </a:prstGeom>
        </p:spPr>
        <p:txBody>
          <a:bodyPr vert="horz" wrap="square" lIns="0" tIns="0" rIns="0" bIns="0" rtlCol="0">
            <a:spAutoFit/>
          </a:bodyPr>
          <a:lstStyle/>
          <a:p>
            <a:pPr marL="342900" indent="-342900">
              <a:buFont typeface="Arial" panose="020B0604020202020204" pitchFamily="34" charset="0"/>
              <a:buChar char="•"/>
            </a:pPr>
            <a:r>
              <a:rPr lang="en-US" sz="2400" dirty="0"/>
              <a:t>Establishes use of PAT for documentation</a:t>
            </a:r>
          </a:p>
          <a:p>
            <a:pPr marL="342900" indent="-342900">
              <a:buFont typeface="Arial" panose="020B0604020202020204" pitchFamily="34" charset="0"/>
              <a:buChar char="•"/>
            </a:pPr>
            <a:r>
              <a:rPr lang="en-US" sz="2400" dirty="0"/>
              <a:t>Requires Agency Prior Consent and Approval</a:t>
            </a:r>
            <a:endParaRPr lang="en-US" sz="2400" dirty="0" smtClean="0"/>
          </a:p>
          <a:p>
            <a:pPr marL="342900" indent="-342900">
              <a:buFont typeface="Arial" panose="020B0604020202020204" pitchFamily="34" charset="0"/>
              <a:buChar char="•"/>
            </a:pPr>
            <a:r>
              <a:rPr lang="en-US" sz="2400" dirty="0" smtClean="0"/>
              <a:t>Applies </a:t>
            </a:r>
            <a:r>
              <a:rPr lang="en-US" sz="2400" dirty="0"/>
              <a:t>to all RRH and FLH Transfers</a:t>
            </a:r>
          </a:p>
          <a:p>
            <a:pPr marL="342900" indent="-342900">
              <a:buFont typeface="Arial" panose="020B0604020202020204" pitchFamily="34" charset="0"/>
              <a:buChar char="•"/>
            </a:pPr>
            <a:r>
              <a:rPr lang="en-US" sz="2400" dirty="0"/>
              <a:t>Provides Guidelines and Direction to Staff</a:t>
            </a:r>
          </a:p>
          <a:p>
            <a:pPr marL="342900" indent="-342900">
              <a:buFont typeface="Arial" panose="020B0604020202020204" pitchFamily="34" charset="0"/>
              <a:buChar char="•"/>
            </a:pPr>
            <a:r>
              <a:rPr lang="en-US" sz="2400" dirty="0"/>
              <a:t>Requires Eligibility and other determinations</a:t>
            </a:r>
          </a:p>
          <a:p>
            <a:pPr marL="342900" indent="-342900">
              <a:buFont typeface="Arial" panose="020B0604020202020204" pitchFamily="34" charset="0"/>
              <a:buChar char="•"/>
            </a:pPr>
            <a:r>
              <a:rPr lang="en-US" sz="2400" dirty="0"/>
              <a:t>Relies on HB1-3560, Chapters 4 and 5</a:t>
            </a:r>
          </a:p>
          <a:p>
            <a:pPr marL="342900" indent="-342900">
              <a:buFont typeface="Arial" panose="020B0604020202020204" pitchFamily="34" charset="0"/>
              <a:buChar char="•"/>
            </a:pPr>
            <a:r>
              <a:rPr lang="en-US" sz="2400" dirty="0"/>
              <a:t>Requires Underwriter &amp; Servicer Cooperation</a:t>
            </a:r>
          </a:p>
          <a:p>
            <a:pPr marL="342900" indent="-342900">
              <a:buFont typeface="Arial" panose="020B0604020202020204" pitchFamily="34" charset="0"/>
              <a:buChar char="•"/>
            </a:pPr>
            <a:r>
              <a:rPr lang="en-US" sz="2400" dirty="0"/>
              <a:t>Clarifies Objectives and Responsibilities</a:t>
            </a:r>
          </a:p>
          <a:p>
            <a:pPr marL="342900" indent="-342900">
              <a:buFont typeface="Arial" panose="020B0604020202020204" pitchFamily="34" charset="0"/>
              <a:buChar char="•"/>
            </a:pPr>
            <a:r>
              <a:rPr lang="en-US" sz="2400" dirty="0"/>
              <a:t>Establishes Goals and Timelines</a:t>
            </a:r>
          </a:p>
          <a:p>
            <a:pPr marL="342900" indent="-342900">
              <a:buFont typeface="Arial" panose="020B0604020202020204" pitchFamily="34" charset="0"/>
              <a:buChar char="•"/>
            </a:pPr>
            <a:r>
              <a:rPr lang="en-US" sz="2400" dirty="0"/>
              <a:t>Establishes use of PAT for documentation</a:t>
            </a:r>
          </a:p>
          <a:p>
            <a:pPr marL="342900" indent="-342900">
              <a:buFont typeface="Arial" panose="020B0604020202020204" pitchFamily="34" charset="0"/>
              <a:buChar char="•"/>
            </a:pPr>
            <a:r>
              <a:rPr lang="en-US" sz="2400" dirty="0"/>
              <a:t>Requires Agency Prior Consent and Approval</a:t>
            </a:r>
          </a:p>
          <a:p>
            <a:pPr marL="356525" indent="-339547">
              <a:buClr>
                <a:srgbClr val="456F61"/>
              </a:buClr>
              <a:buFont typeface="Arial"/>
              <a:buChar char="•"/>
              <a:tabLst>
                <a:tab pos="356525" algn="l"/>
              </a:tabLst>
            </a:pPr>
            <a:endParaRPr lang="en-US" sz="2400" spc="33" dirty="0">
              <a:solidFill>
                <a:srgbClr val="6C6C6C"/>
              </a:solidFill>
              <a:cs typeface="Calibri"/>
            </a:endParaRPr>
          </a:p>
        </p:txBody>
      </p:sp>
    </p:spTree>
    <p:extLst>
      <p:ext uri="{BB962C8B-B14F-4D97-AF65-F5344CB8AC3E}">
        <p14:creationId xmlns:p14="http://schemas.microsoft.com/office/powerpoint/2010/main" val="204387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71521" y="1543609"/>
            <a:ext cx="7512163" cy="3662541"/>
          </a:xfrm>
          <a:prstGeom prst="rect">
            <a:avLst/>
          </a:prstGeom>
        </p:spPr>
        <p:txBody>
          <a:bodyPr vert="horz" wrap="square" lIns="0" tIns="0" rIns="0" bIns="0" rtlCol="0">
            <a:spAutoFit/>
          </a:bodyPr>
          <a:lstStyle/>
          <a:p>
            <a:pPr marL="16977"/>
            <a:r>
              <a:rPr lang="en-US" sz="2400" spc="-13" dirty="0" smtClean="0">
                <a:solidFill>
                  <a:srgbClr val="003142"/>
                </a:solidFill>
                <a:cs typeface="Calibri"/>
              </a:rPr>
              <a:t>Guiding Principles</a:t>
            </a:r>
            <a:endParaRPr sz="2400" dirty="0">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400" dirty="0"/>
              <a:t>The community needs the housing</a:t>
            </a:r>
          </a:p>
          <a:p>
            <a:pPr marL="342900" indent="-342900">
              <a:spcBef>
                <a:spcPts val="1417"/>
              </a:spcBef>
              <a:buClr>
                <a:srgbClr val="456F61"/>
              </a:buClr>
              <a:buFont typeface="Arial" panose="020B0604020202020204" pitchFamily="34" charset="0"/>
              <a:buChar char="•"/>
              <a:tabLst>
                <a:tab pos="356525" algn="l"/>
              </a:tabLst>
            </a:pPr>
            <a:r>
              <a:rPr lang="en-US" sz="2400" dirty="0"/>
              <a:t>The property will be in the Hands of eligible owners</a:t>
            </a:r>
          </a:p>
          <a:p>
            <a:pPr marL="342900" indent="-342900">
              <a:spcBef>
                <a:spcPts val="1417"/>
              </a:spcBef>
              <a:buClr>
                <a:srgbClr val="456F61"/>
              </a:buClr>
              <a:buFont typeface="Arial" panose="020B0604020202020204" pitchFamily="34" charset="0"/>
              <a:buChar char="•"/>
              <a:tabLst>
                <a:tab pos="356525" algn="l"/>
              </a:tabLst>
            </a:pPr>
            <a:r>
              <a:rPr lang="en-US" sz="2400" dirty="0"/>
              <a:t>The transaction addresses physical needs</a:t>
            </a:r>
          </a:p>
          <a:p>
            <a:pPr marL="342900" indent="-342900">
              <a:spcBef>
                <a:spcPts val="1417"/>
              </a:spcBef>
              <a:buClr>
                <a:srgbClr val="456F61"/>
              </a:buClr>
              <a:buFont typeface="Arial" panose="020B0604020202020204" pitchFamily="34" charset="0"/>
              <a:buChar char="•"/>
              <a:tabLst>
                <a:tab pos="356525" algn="l"/>
              </a:tabLst>
            </a:pPr>
            <a:r>
              <a:rPr lang="en-US" sz="2400" dirty="0"/>
              <a:t>Post transaction rents don’t exceed market rents</a:t>
            </a:r>
          </a:p>
          <a:p>
            <a:pPr marL="342900" indent="-342900">
              <a:spcBef>
                <a:spcPts val="1417"/>
              </a:spcBef>
              <a:buClr>
                <a:srgbClr val="456F61"/>
              </a:buClr>
              <a:buFont typeface="Arial" panose="020B0604020202020204" pitchFamily="34" charset="0"/>
              <a:buChar char="•"/>
              <a:tabLst>
                <a:tab pos="356525" algn="l"/>
              </a:tabLst>
            </a:pPr>
            <a:r>
              <a:rPr lang="en-US" sz="2400" dirty="0"/>
              <a:t>Equity identified by a market value appraisal</a:t>
            </a:r>
          </a:p>
          <a:p>
            <a:pPr marL="342900" indent="-342900">
              <a:spcBef>
                <a:spcPts val="1417"/>
              </a:spcBef>
              <a:buClr>
                <a:srgbClr val="456F61"/>
              </a:buClr>
              <a:buFont typeface="Arial" panose="020B0604020202020204" pitchFamily="34" charset="0"/>
              <a:buChar char="•"/>
              <a:tabLst>
                <a:tab pos="356525" algn="l"/>
              </a:tabLst>
            </a:pPr>
            <a:r>
              <a:rPr lang="en-US" sz="2400" dirty="0"/>
              <a:t>Minimize tenant displacement</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a:solidFill>
                  <a:srgbClr val="FFFFFF"/>
                </a:solidFill>
                <a:cs typeface="Calibri"/>
              </a:rPr>
              <a:t>Transfer Guidance</a:t>
            </a:r>
            <a:endParaRPr sz="3200" dirty="0">
              <a:latin typeface="Calibri"/>
              <a:cs typeface="Calibri"/>
            </a:endParaRPr>
          </a:p>
        </p:txBody>
      </p:sp>
    </p:spTree>
    <p:extLst>
      <p:ext uri="{BB962C8B-B14F-4D97-AF65-F5344CB8AC3E}">
        <p14:creationId xmlns:p14="http://schemas.microsoft.com/office/powerpoint/2010/main" val="1187108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5" y="1984596"/>
            <a:ext cx="8652250" cy="2510944"/>
          </a:xfrm>
          <a:prstGeom prst="rect">
            <a:avLst/>
          </a:prstGeom>
        </p:spPr>
        <p:txBody>
          <a:bodyPr vert="horz" wrap="square" lIns="0" tIns="0" rIns="0" bIns="0" rtlCol="0">
            <a:spAutoFit/>
          </a:bodyPr>
          <a:lstStyle/>
          <a:p>
            <a:pPr marL="16977"/>
            <a:r>
              <a:rPr lang="en-US" sz="2300" spc="-13" dirty="0" smtClean="0">
                <a:solidFill>
                  <a:srgbClr val="003142"/>
                </a:solidFill>
                <a:latin typeface="Calibri"/>
                <a:cs typeface="Calibri"/>
              </a:rPr>
              <a:t>References</a:t>
            </a:r>
            <a:endParaRPr sz="2300" dirty="0" smtClean="0">
              <a:latin typeface="Calibri"/>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400" dirty="0"/>
              <a:t>3560 Regulations, Subpart I</a:t>
            </a:r>
          </a:p>
          <a:p>
            <a:pPr marL="342900" indent="-342900">
              <a:spcBef>
                <a:spcPts val="1257"/>
              </a:spcBef>
              <a:buClr>
                <a:srgbClr val="456F61"/>
              </a:buClr>
              <a:buFont typeface="Arial" panose="020B0604020202020204" pitchFamily="34" charset="0"/>
              <a:buChar char="•"/>
              <a:tabLst>
                <a:tab pos="356525" algn="l"/>
              </a:tabLst>
            </a:pPr>
            <a:r>
              <a:rPr lang="en-US" sz="2400" dirty="0"/>
              <a:t>Section 3560.406 MFH Ownership Transfers or Sales</a:t>
            </a:r>
          </a:p>
          <a:p>
            <a:pPr marL="342900" indent="-342900">
              <a:spcBef>
                <a:spcPts val="1257"/>
              </a:spcBef>
              <a:buClr>
                <a:srgbClr val="456F61"/>
              </a:buClr>
              <a:buFont typeface="Arial" panose="020B0604020202020204" pitchFamily="34" charset="0"/>
              <a:buChar char="•"/>
              <a:tabLst>
                <a:tab pos="356525" algn="l"/>
              </a:tabLst>
            </a:pPr>
            <a:r>
              <a:rPr lang="en-US" sz="2400" dirty="0"/>
              <a:t>Section 3560.409 -Subordinations </a:t>
            </a:r>
            <a:r>
              <a:rPr lang="en-US" sz="2400" dirty="0" smtClean="0"/>
              <a:t>and 3560.410 </a:t>
            </a:r>
            <a:r>
              <a:rPr lang="en-US" sz="2400" dirty="0"/>
              <a:t>– Consolidations</a:t>
            </a:r>
          </a:p>
          <a:p>
            <a:pPr marL="342900" indent="-342900">
              <a:spcBef>
                <a:spcPts val="1257"/>
              </a:spcBef>
              <a:buClr>
                <a:srgbClr val="456F61"/>
              </a:buClr>
              <a:buFont typeface="Arial" panose="020B0604020202020204" pitchFamily="34" charset="0"/>
              <a:buChar char="•"/>
              <a:tabLst>
                <a:tab pos="356525" algn="l"/>
              </a:tabLst>
            </a:pPr>
            <a:r>
              <a:rPr lang="en-US" sz="2400" dirty="0"/>
              <a:t>Servicing Handbook #3, Chapter 7</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Guidance</a:t>
            </a:r>
            <a:endParaRPr sz="3200" dirty="0">
              <a:latin typeface="Calibri"/>
              <a:cs typeface="Calibri"/>
            </a:endParaRPr>
          </a:p>
        </p:txBody>
      </p:sp>
    </p:spTree>
    <p:extLst>
      <p:ext uri="{BB962C8B-B14F-4D97-AF65-F5344CB8AC3E}">
        <p14:creationId xmlns:p14="http://schemas.microsoft.com/office/powerpoint/2010/main" val="159113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1206" y="1984596"/>
            <a:ext cx="10471642" cy="4306307"/>
          </a:xfrm>
          <a:prstGeom prst="rect">
            <a:avLst/>
          </a:prstGeom>
        </p:spPr>
        <p:txBody>
          <a:bodyPr vert="horz" wrap="square" lIns="0" tIns="0" rIns="0" bIns="0" rtlCol="0">
            <a:spAutoFit/>
          </a:bodyPr>
          <a:lstStyle/>
          <a:p>
            <a:pPr marL="16977"/>
            <a:r>
              <a:rPr lang="en-US" sz="2300" spc="-13" dirty="0">
                <a:solidFill>
                  <a:srgbClr val="003142"/>
                </a:solidFill>
                <a:cs typeface="Calibri"/>
              </a:rPr>
              <a:t>Key Analytical </a:t>
            </a:r>
            <a:r>
              <a:rPr lang="en-US" sz="2300" spc="-13" dirty="0" smtClean="0">
                <a:solidFill>
                  <a:srgbClr val="003142"/>
                </a:solidFill>
                <a:cs typeface="Calibri"/>
              </a:rPr>
              <a:t>Concepts</a:t>
            </a:r>
            <a:endParaRPr sz="2300" dirty="0">
              <a:latin typeface="Calibri"/>
              <a:cs typeface="Calibri"/>
            </a:endParaRPr>
          </a:p>
          <a:p>
            <a:pPr marL="342900" indent="-342900">
              <a:spcBef>
                <a:spcPts val="1417"/>
              </a:spcBef>
              <a:buClr>
                <a:srgbClr val="456F61"/>
              </a:buClr>
              <a:buFont typeface="Arial" panose="020B0604020202020204" pitchFamily="34" charset="0"/>
              <a:buChar char="•"/>
              <a:tabLst>
                <a:tab pos="356525" algn="l"/>
              </a:tabLst>
            </a:pPr>
            <a:r>
              <a:rPr lang="en-US" sz="2400" dirty="0"/>
              <a:t>Eligibility</a:t>
            </a:r>
            <a:endParaRPr sz="2400" dirty="0"/>
          </a:p>
          <a:p>
            <a:pPr marL="342900" lvl="1" indent="-342900">
              <a:spcBef>
                <a:spcPts val="267"/>
              </a:spcBef>
              <a:buClr>
                <a:srgbClr val="456F61"/>
              </a:buClr>
              <a:buFont typeface="Arial" panose="020B0604020202020204" pitchFamily="34" charset="0"/>
              <a:buChar char="•"/>
              <a:tabLst>
                <a:tab pos="763981" algn="l"/>
              </a:tabLst>
            </a:pPr>
            <a:r>
              <a:rPr lang="en-US" sz="2400" dirty="0"/>
              <a:t>The new proposed owner must be determined eligible.</a:t>
            </a:r>
          </a:p>
          <a:p>
            <a:pPr marL="342900" indent="-342900">
              <a:spcBef>
                <a:spcPts val="1257"/>
              </a:spcBef>
              <a:buClr>
                <a:srgbClr val="456F61"/>
              </a:buClr>
              <a:buFont typeface="Arial" panose="020B0604020202020204" pitchFamily="34" charset="0"/>
              <a:buChar char="•"/>
              <a:tabLst>
                <a:tab pos="356525" algn="l"/>
              </a:tabLst>
            </a:pPr>
            <a:r>
              <a:rPr lang="en-US" sz="2400" dirty="0"/>
              <a:t>Feasibility</a:t>
            </a:r>
            <a:endParaRPr sz="2400" dirty="0"/>
          </a:p>
          <a:p>
            <a:pPr marL="342900" lvl="1" indent="-342900">
              <a:spcBef>
                <a:spcPts val="401"/>
              </a:spcBef>
              <a:buClr>
                <a:srgbClr val="456F61"/>
              </a:buClr>
              <a:buFont typeface="Arial" panose="020B0604020202020204" pitchFamily="34" charset="0"/>
              <a:buChar char="•"/>
              <a:tabLst>
                <a:tab pos="763981" algn="l"/>
              </a:tabLst>
            </a:pPr>
            <a:r>
              <a:rPr lang="en-US" sz="2400" dirty="0"/>
              <a:t>The proposed transaction must be determined feasible.</a:t>
            </a:r>
          </a:p>
          <a:p>
            <a:pPr marL="342900" indent="-342900">
              <a:spcBef>
                <a:spcPts val="1257"/>
              </a:spcBef>
              <a:buClr>
                <a:srgbClr val="456F61"/>
              </a:buClr>
              <a:buFont typeface="Arial" panose="020B0604020202020204" pitchFamily="34" charset="0"/>
              <a:buChar char="•"/>
              <a:tabLst>
                <a:tab pos="356525" algn="l"/>
              </a:tabLst>
            </a:pPr>
            <a:r>
              <a:rPr lang="en-US" sz="2400" dirty="0"/>
              <a:t>Improve or Maintain Risk levels</a:t>
            </a:r>
          </a:p>
          <a:p>
            <a:pPr marL="342900" lvl="1" indent="-342900">
              <a:spcBef>
                <a:spcPts val="401"/>
              </a:spcBef>
              <a:buClr>
                <a:srgbClr val="456F61"/>
              </a:buClr>
              <a:buFont typeface="Arial" panose="020B0604020202020204" pitchFamily="34" charset="0"/>
              <a:buChar char="•"/>
              <a:tabLst>
                <a:tab pos="763981" algn="l"/>
              </a:tabLst>
            </a:pPr>
            <a:r>
              <a:rPr lang="en-US" sz="2400" dirty="0"/>
              <a:t>Due to the fact that a transfer involves existing tenants and an existing property, it is necessary to reduce the risk of tenant displacement and ensure the property’s physical condition will be enhanced.</a:t>
            </a:r>
          </a:p>
          <a:p>
            <a:pPr marL="763981" lvl="1" indent="-288615">
              <a:spcBef>
                <a:spcPts val="401"/>
              </a:spcBef>
              <a:buClr>
                <a:srgbClr val="456F61"/>
              </a:buClr>
              <a:buFont typeface="Arial"/>
              <a:buChar char="•"/>
              <a:tabLst>
                <a:tab pos="763981" algn="l"/>
              </a:tabLst>
            </a:pPr>
            <a:endParaRPr lang="en-US" sz="1900" spc="-27" dirty="0" smtClean="0">
              <a:solidFill>
                <a:srgbClr val="6C6C6C"/>
              </a:solidFill>
              <a:cs typeface="Calibri"/>
            </a:endParaRP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Transfer Guidance</a:t>
            </a:r>
            <a:endParaRPr sz="3200" dirty="0">
              <a:latin typeface="Calibri"/>
              <a:cs typeface="Calibri"/>
            </a:endParaRPr>
          </a:p>
        </p:txBody>
      </p:sp>
    </p:spTree>
    <p:extLst>
      <p:ext uri="{BB962C8B-B14F-4D97-AF65-F5344CB8AC3E}">
        <p14:creationId xmlns:p14="http://schemas.microsoft.com/office/powerpoint/2010/main" val="2059197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3" name="object 3"/>
          <p:cNvSpPr/>
          <p:nvPr/>
        </p:nvSpPr>
        <p:spPr>
          <a:xfrm>
            <a:off x="1" y="5468329"/>
            <a:ext cx="12187715" cy="95297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p>
        </p:txBody>
      </p:sp>
      <p:sp>
        <p:nvSpPr>
          <p:cNvPr id="5" name="object 5"/>
          <p:cNvSpPr/>
          <p:nvPr/>
        </p:nvSpPr>
        <p:spPr>
          <a:xfrm>
            <a:off x="1" y="686446"/>
            <a:ext cx="12187718" cy="95297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511205" y="1793684"/>
            <a:ext cx="6881816" cy="5114221"/>
          </a:xfrm>
          <a:prstGeom prst="rect">
            <a:avLst/>
          </a:prstGeom>
        </p:spPr>
        <p:txBody>
          <a:bodyPr vert="horz" wrap="square" lIns="0" tIns="0" rIns="0" bIns="0" rtlCol="0">
            <a:spAutoFit/>
          </a:bodyPr>
          <a:lstStyle/>
          <a:p>
            <a:pPr marL="16977"/>
            <a:r>
              <a:rPr lang="en-US" sz="2300" spc="-13" dirty="0" smtClean="0">
                <a:solidFill>
                  <a:srgbClr val="003142"/>
                </a:solidFill>
                <a:cs typeface="Calibri"/>
              </a:rPr>
              <a:t>Key Steps to a Timely Application Review and Approval</a:t>
            </a:r>
            <a:endParaRPr sz="2300" dirty="0">
              <a:latin typeface="Calibri"/>
              <a:cs typeface="Calibri"/>
            </a:endParaRPr>
          </a:p>
          <a:p>
            <a:pPr marL="342900" lvl="1" indent="-342900">
              <a:spcBef>
                <a:spcPts val="1417"/>
              </a:spcBef>
              <a:buClr>
                <a:srgbClr val="456F61"/>
              </a:buClr>
              <a:buFont typeface="Arial" panose="020B0604020202020204" pitchFamily="34" charset="0"/>
              <a:buChar char="•"/>
              <a:tabLst>
                <a:tab pos="356525" algn="l"/>
              </a:tabLst>
            </a:pPr>
            <a:r>
              <a:rPr lang="en-US" sz="2000" dirty="0"/>
              <a:t>HB-3-3560 Chapter 7, Exhibit 7-1</a:t>
            </a:r>
          </a:p>
          <a:p>
            <a:pPr marL="342900" lvl="2" indent="-342900">
              <a:spcBef>
                <a:spcPts val="1417"/>
              </a:spcBef>
              <a:buClr>
                <a:srgbClr val="456F61"/>
              </a:buClr>
              <a:buFont typeface="Arial" panose="020B0604020202020204" pitchFamily="34" charset="0"/>
              <a:buChar char="•"/>
              <a:tabLst>
                <a:tab pos="356525" algn="l"/>
              </a:tabLst>
            </a:pPr>
            <a:r>
              <a:rPr lang="en-US" sz="2000" dirty="0"/>
              <a:t>Complete Preliminary Assessment Tool and meet with RD staff.</a:t>
            </a:r>
          </a:p>
          <a:p>
            <a:pPr marL="342900" lvl="2" indent="-342900">
              <a:spcBef>
                <a:spcPts val="1417"/>
              </a:spcBef>
              <a:buClr>
                <a:srgbClr val="456F61"/>
              </a:buClr>
              <a:buFont typeface="Arial" panose="020B0604020202020204" pitchFamily="34" charset="0"/>
              <a:buChar char="•"/>
              <a:tabLst>
                <a:tab pos="356525" algn="l"/>
              </a:tabLst>
            </a:pPr>
            <a:r>
              <a:rPr lang="en-US" sz="2000" dirty="0"/>
              <a:t>Initial consultation with Applicant, Development Team and Participating Partners.</a:t>
            </a:r>
          </a:p>
          <a:p>
            <a:pPr marL="342900" lvl="2" indent="-342900">
              <a:spcBef>
                <a:spcPts val="1417"/>
              </a:spcBef>
              <a:buClr>
                <a:srgbClr val="456F61"/>
              </a:buClr>
              <a:buFont typeface="Arial" panose="020B0604020202020204" pitchFamily="34" charset="0"/>
              <a:buChar char="•"/>
              <a:tabLst>
                <a:tab pos="356525" algn="l"/>
              </a:tabLst>
            </a:pPr>
            <a:r>
              <a:rPr lang="en-US" sz="2000" dirty="0"/>
              <a:t>Submit Complete Application to RD </a:t>
            </a:r>
          </a:p>
          <a:p>
            <a:pPr marL="342900" lvl="2" indent="-342900">
              <a:spcBef>
                <a:spcPts val="1417"/>
              </a:spcBef>
              <a:buClr>
                <a:srgbClr val="456F61"/>
              </a:buClr>
              <a:buFont typeface="Arial" panose="020B0604020202020204" pitchFamily="34" charset="0"/>
              <a:buChar char="•"/>
              <a:tabLst>
                <a:tab pos="356525" algn="l"/>
              </a:tabLst>
            </a:pPr>
            <a:r>
              <a:rPr lang="en-US" sz="2000" dirty="0"/>
              <a:t>RD begins Underwriting process. Notices sent to applicant every 30 days.  </a:t>
            </a:r>
          </a:p>
          <a:p>
            <a:pPr marL="342900" lvl="2" indent="-342900">
              <a:spcBef>
                <a:spcPts val="1417"/>
              </a:spcBef>
              <a:buClr>
                <a:srgbClr val="456F61"/>
              </a:buClr>
              <a:buFont typeface="Arial" panose="020B0604020202020204" pitchFamily="34" charset="0"/>
              <a:buChar char="•"/>
              <a:tabLst>
                <a:tab pos="356525" algn="l"/>
              </a:tabLst>
            </a:pPr>
            <a:r>
              <a:rPr lang="en-US" sz="2000" dirty="0"/>
              <a:t>Completed Underwriting by State submitted to RD HQ for Authorization.</a:t>
            </a:r>
          </a:p>
          <a:p>
            <a:pPr marL="1270925" lvl="2" indent="-339547">
              <a:spcBef>
                <a:spcPts val="1417"/>
              </a:spcBef>
              <a:buClr>
                <a:srgbClr val="456F61"/>
              </a:buClr>
              <a:buFont typeface="Arial"/>
              <a:buChar char="•"/>
              <a:tabLst>
                <a:tab pos="356525" algn="l"/>
              </a:tabLst>
            </a:pPr>
            <a:endParaRPr lang="en-US" spc="33" dirty="0" smtClean="0">
              <a:solidFill>
                <a:srgbClr val="6C6C6C"/>
              </a:solidFill>
              <a:cs typeface="Calibri"/>
            </a:endParaRPr>
          </a:p>
          <a:p>
            <a:pPr marL="813725" lvl="1" indent="-339547">
              <a:spcBef>
                <a:spcPts val="1417"/>
              </a:spcBef>
              <a:buClr>
                <a:srgbClr val="456F61"/>
              </a:buClr>
              <a:buFont typeface="Arial"/>
              <a:buChar char="•"/>
              <a:tabLst>
                <a:tab pos="356525" algn="l"/>
              </a:tabLst>
            </a:pPr>
            <a:endParaRPr lang="en-US" spc="33" dirty="0">
              <a:solidFill>
                <a:srgbClr val="6C6C6C"/>
              </a:solidFill>
              <a:cs typeface="Calibri"/>
            </a:endParaRP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smtClean="0">
                <a:solidFill>
                  <a:srgbClr val="FFFFFF"/>
                </a:solidFill>
                <a:cs typeface="Calibri"/>
              </a:rPr>
              <a:t>MFH Transfer Application Processing</a:t>
            </a:r>
            <a:endParaRPr sz="3200" dirty="0">
              <a:latin typeface="Calibri"/>
              <a:cs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609357840"/>
              </p:ext>
            </p:extLst>
          </p:nvPr>
        </p:nvGraphicFramePr>
        <p:xfrm>
          <a:off x="7890865" y="1227154"/>
          <a:ext cx="3461314" cy="4479209"/>
        </p:xfrm>
        <a:graphic>
          <a:graphicData uri="http://schemas.openxmlformats.org/presentationml/2006/ole">
            <mc:AlternateContent xmlns:mc="http://schemas.openxmlformats.org/markup-compatibility/2006">
              <mc:Choice xmlns:v="urn:schemas-microsoft-com:vml" Requires="v">
                <p:oleObj spid="_x0000_s3094" name="Acrobat Document" r:id="rId6" imgW="4663359" imgH="6035040" progId="Acrobat.Document.2015">
                  <p:embed/>
                </p:oleObj>
              </mc:Choice>
              <mc:Fallback>
                <p:oleObj name="Acrobat Document" r:id="rId6" imgW="4663359" imgH="6035040" progId="Acrobat.Document.2015">
                  <p:embed/>
                  <p:pic>
                    <p:nvPicPr>
                      <p:cNvPr id="0" name=""/>
                      <p:cNvPicPr/>
                      <p:nvPr/>
                    </p:nvPicPr>
                    <p:blipFill>
                      <a:blip r:embed="rId7"/>
                      <a:stretch>
                        <a:fillRect/>
                      </a:stretch>
                    </p:blipFill>
                    <p:spPr>
                      <a:xfrm>
                        <a:off x="7890865" y="1227154"/>
                        <a:ext cx="3461314" cy="4479209"/>
                      </a:xfrm>
                      <a:prstGeom prst="rect">
                        <a:avLst/>
                      </a:prstGeom>
                    </p:spPr>
                  </p:pic>
                </p:oleObj>
              </mc:Fallback>
            </mc:AlternateContent>
          </a:graphicData>
        </a:graphic>
      </p:graphicFrame>
    </p:spTree>
    <p:extLst>
      <p:ext uri="{BB962C8B-B14F-4D97-AF65-F5344CB8AC3E}">
        <p14:creationId xmlns:p14="http://schemas.microsoft.com/office/powerpoint/2010/main" val="937417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1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 2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25342</TotalTime>
  <Words>2031</Words>
  <Application>Microsoft Office PowerPoint</Application>
  <PresentationFormat>Widescreen</PresentationFormat>
  <Paragraphs>220</Paragraphs>
  <Slides>30</Slides>
  <Notes>29</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1" baseType="lpstr">
      <vt:lpstr>Arial</vt:lpstr>
      <vt:lpstr>Calibri</vt:lpstr>
      <vt:lpstr>Calibri Light</vt:lpstr>
      <vt:lpstr>Courier New</vt:lpstr>
      <vt:lpstr>Times New Roman</vt:lpstr>
      <vt:lpstr>Wingdings</vt:lpstr>
      <vt:lpstr>Design 1 Accenture</vt:lpstr>
      <vt:lpstr>Design 1 No Branding</vt:lpstr>
      <vt:lpstr>Design 2 No Branding</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vector>
  </TitlesOfParts>
  <Company>Accenture Federal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 Jane</dc:creator>
  <cp:lastModifiedBy>Katie Claflin</cp:lastModifiedBy>
  <cp:revision>675</cp:revision>
  <cp:lastPrinted>2015-10-01T04:03:53Z</cp:lastPrinted>
  <dcterms:created xsi:type="dcterms:W3CDTF">2015-03-13T16:35:22Z</dcterms:created>
  <dcterms:modified xsi:type="dcterms:W3CDTF">2018-03-08T18:22:49Z</dcterms:modified>
</cp:coreProperties>
</file>