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0" r:id="rId5"/>
    <p:sldId id="289" r:id="rId6"/>
    <p:sldId id="292" r:id="rId7"/>
    <p:sldId id="302" r:id="rId8"/>
    <p:sldId id="317" r:id="rId9"/>
    <p:sldId id="298" r:id="rId10"/>
    <p:sldId id="325" r:id="rId11"/>
    <p:sldId id="323" r:id="rId12"/>
    <p:sldId id="320" r:id="rId13"/>
    <p:sldId id="279" r:id="rId14"/>
    <p:sldId id="285" r:id="rId15"/>
    <p:sldId id="286" r:id="rId16"/>
    <p:sldId id="287" r:id="rId17"/>
    <p:sldId id="297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kson, Alan" initials="DA" lastIdx="7" clrIdx="0">
    <p:extLst>
      <p:ext uri="{19B8F6BF-5375-455C-9EA6-DF929625EA0E}">
        <p15:presenceInfo xmlns:p15="http://schemas.microsoft.com/office/powerpoint/2012/main" userId="S-1-5-21-1614895754-823518204-725345543-21408" providerId="AD"/>
      </p:ext>
    </p:extLst>
  </p:cmAuthor>
  <p:cmAuthor id="2" name="Anderson, James B" initials="AJB" lastIdx="5" clrIdx="1">
    <p:extLst>
      <p:ext uri="{19B8F6BF-5375-455C-9EA6-DF929625EA0E}">
        <p15:presenceInfo xmlns:p15="http://schemas.microsoft.com/office/powerpoint/2012/main" userId="S-1-5-21-1614895754-823518204-725345543-1111013" providerId="AD"/>
      </p:ext>
    </p:extLst>
  </p:cmAuthor>
  <p:cmAuthor id="3" name="House, Deborah" initials="HD" lastIdx="4" clrIdx="2">
    <p:extLst>
      <p:ext uri="{19B8F6BF-5375-455C-9EA6-DF929625EA0E}">
        <p15:presenceInfo xmlns:p15="http://schemas.microsoft.com/office/powerpoint/2012/main" userId="S-1-5-21-1614895754-823518204-725345543-1806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769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539" autoAdjust="0"/>
  </p:normalViewPr>
  <p:slideViewPr>
    <p:cSldViewPr snapToGrid="0">
      <p:cViewPr varScale="1">
        <p:scale>
          <a:sx n="48" d="100"/>
          <a:sy n="48" d="100"/>
        </p:scale>
        <p:origin x="12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98" y="-2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3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74750"/>
            <a:ext cx="4187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9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03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25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88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7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0835" y="4480004"/>
            <a:ext cx="6774873" cy="7445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9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3964" y="4480004"/>
            <a:ext cx="6705600" cy="655947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8144" y="4480003"/>
            <a:ext cx="5572645" cy="4622433"/>
          </a:xfrm>
        </p:spPr>
        <p:txBody>
          <a:bodyPr/>
          <a:lstStyle/>
          <a:p>
            <a:r>
              <a:rPr lang="en-US" sz="1200" kern="1200" dirty="0" smtClean="0">
                <a:effectLst/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86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8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80003"/>
            <a:ext cx="7023100" cy="8349306"/>
          </a:xfrm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9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0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552" y="2852928"/>
            <a:ext cx="7616952" cy="4937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30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552" y="3429000"/>
            <a:ext cx="4498848" cy="228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134"/>
              </a:spcBef>
              <a:buNone/>
              <a:defRPr sz="21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465" y="76200"/>
            <a:ext cx="8884655" cy="780223"/>
            <a:chOff x="76465" y="76200"/>
            <a:chExt cx="8884655" cy="7802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5" y="76200"/>
              <a:ext cx="3200135" cy="78022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3246120" y="704023"/>
              <a:ext cx="5715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78598"/>
            <a:ext cx="2974602" cy="29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96696"/>
            <a:ext cx="8641080" cy="740664"/>
          </a:xfrm>
          <a:prstGeom prst="rect">
            <a:avLst/>
          </a:prstGeom>
        </p:spPr>
        <p:txBody>
          <a:bodyPr lIns="0"/>
          <a:lstStyle>
            <a:lvl1pPr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1752" y="1810512"/>
            <a:ext cx="8659368" cy="451713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972"/>
              </a:spcBef>
              <a:buFontTx/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-228600">
              <a:spcBef>
                <a:spcPts val="594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684213" indent="-228600">
              <a:spcBef>
                <a:spcPts val="54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914400" indent="-228600">
              <a:spcBef>
                <a:spcPts val="54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spcBef>
                <a:spcPts val="594"/>
              </a:spcBef>
              <a:buFontTx/>
              <a:buNone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altLang="en-US" dirty="0" smtClean="0"/>
              <a:t>Top level text heading (with no bullet) goes here</a:t>
            </a:r>
            <a:endParaRPr lang="en-US" dirty="0" smtClean="0"/>
          </a:p>
          <a:p>
            <a:pPr lvl="1"/>
            <a:r>
              <a:rPr lang="en-US" altLang="en-US" dirty="0" smtClean="0"/>
              <a:t>The first level bullet is a large square</a:t>
            </a:r>
            <a:endParaRPr lang="en-US" dirty="0" smtClean="0"/>
          </a:p>
          <a:p>
            <a:pPr lvl="2"/>
            <a:r>
              <a:rPr lang="en-US" altLang="en-US" dirty="0" smtClean="0"/>
              <a:t>The second level bullet is square</a:t>
            </a:r>
            <a:endParaRPr lang="en-US" dirty="0" smtClean="0"/>
          </a:p>
          <a:p>
            <a:pPr lvl="3"/>
            <a:r>
              <a:rPr lang="en-US" altLang="en-US" dirty="0" smtClean="0"/>
              <a:t>The third level bullet is a small square</a:t>
            </a:r>
            <a:endParaRPr lang="en-US" dirty="0" smtClean="0"/>
          </a:p>
          <a:p>
            <a:pPr lvl="4"/>
            <a:endParaRPr lang="en-US" altLang="en-US" dirty="0" smtClean="0"/>
          </a:p>
          <a:p>
            <a:pPr lvl="4"/>
            <a:r>
              <a:rPr lang="en-US" altLang="en-US" dirty="0" smtClean="0"/>
              <a:t>Additional text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76200"/>
            <a:ext cx="908229" cy="7741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097280" y="545528"/>
            <a:ext cx="786384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4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96696"/>
            <a:ext cx="8641080" cy="740664"/>
          </a:xfrm>
          <a:prstGeom prst="rect">
            <a:avLst/>
          </a:prstGeom>
        </p:spPr>
        <p:txBody>
          <a:bodyPr lIns="0"/>
          <a:lstStyle>
            <a:lvl1pPr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76200"/>
            <a:ext cx="908229" cy="7741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097280" y="545528"/>
            <a:ext cx="786384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301752" y="1809750"/>
            <a:ext cx="8659813" cy="451802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41305" y="6553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BD0FC-F786-4C40-B882-EFFF85993AEA}" type="datetime1">
              <a:rPr lang="en-US" alt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7/9/2018</a:t>
            </a:fld>
            <a:endParaRPr lang="en-US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Insert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7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96696"/>
            <a:ext cx="8641080" cy="740664"/>
          </a:xfrm>
          <a:prstGeom prst="rect">
            <a:avLst/>
          </a:prstGeom>
        </p:spPr>
        <p:txBody>
          <a:bodyPr lIns="0"/>
          <a:lstStyle>
            <a:lvl1pPr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1752" y="2398288"/>
            <a:ext cx="4111222" cy="3929360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972"/>
              </a:spcBef>
              <a:buFontTx/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-228600">
              <a:spcBef>
                <a:spcPts val="594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684213" indent="-228600">
              <a:spcBef>
                <a:spcPts val="54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914400" indent="-228600">
              <a:spcBef>
                <a:spcPts val="54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spcBef>
                <a:spcPts val="594"/>
              </a:spcBef>
              <a:buFontTx/>
              <a:buNone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altLang="en-US" dirty="0" smtClean="0"/>
              <a:t>Top level text heading (with no bullet) goes here</a:t>
            </a:r>
            <a:endParaRPr lang="en-US" dirty="0" smtClean="0"/>
          </a:p>
          <a:p>
            <a:pPr lvl="1"/>
            <a:r>
              <a:rPr lang="en-US" altLang="en-US" dirty="0" smtClean="0"/>
              <a:t>The first level bullet is a large square</a:t>
            </a:r>
            <a:endParaRPr lang="en-US" dirty="0" smtClean="0"/>
          </a:p>
          <a:p>
            <a:pPr lvl="2"/>
            <a:r>
              <a:rPr lang="en-US" altLang="en-US" dirty="0" smtClean="0"/>
              <a:t>The second level bullet is square</a:t>
            </a:r>
            <a:endParaRPr lang="en-US" dirty="0" smtClean="0"/>
          </a:p>
          <a:p>
            <a:pPr lvl="3"/>
            <a:r>
              <a:rPr lang="en-US" altLang="en-US" dirty="0" smtClean="0"/>
              <a:t>The third level bullet is a small square</a:t>
            </a:r>
            <a:endParaRPr lang="en-US" dirty="0" smtClean="0"/>
          </a:p>
          <a:p>
            <a:pPr lvl="4"/>
            <a:endParaRPr lang="en-US" altLang="en-US" dirty="0" smtClean="0"/>
          </a:p>
          <a:p>
            <a:pPr lvl="4"/>
            <a:r>
              <a:rPr lang="en-US" altLang="en-US" dirty="0" smtClean="0"/>
              <a:t>Additional text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76200"/>
            <a:ext cx="908229" cy="7741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097280" y="545528"/>
            <a:ext cx="786384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141305" y="6553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BD0FC-F786-4C40-B882-EFFF85993AEA}" type="datetime1">
              <a:rPr lang="en-US" alt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7/9/2018</a:t>
            </a:fld>
            <a:endParaRPr lang="en-US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Insert Presentation Title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828032" y="2398288"/>
            <a:ext cx="4114800" cy="3931920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972"/>
              </a:spcBef>
              <a:buFontTx/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-228600">
              <a:spcBef>
                <a:spcPts val="594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684213" indent="-228600">
              <a:spcBef>
                <a:spcPts val="540"/>
              </a:spcBef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914400" indent="-228600">
              <a:spcBef>
                <a:spcPts val="54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spcBef>
                <a:spcPts val="594"/>
              </a:spcBef>
              <a:buFontTx/>
              <a:buNone/>
              <a:defRPr sz="165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altLang="en-US" dirty="0" smtClean="0"/>
              <a:t>Top level text heading (with no bullet) goes here</a:t>
            </a:r>
            <a:endParaRPr lang="en-US" dirty="0" smtClean="0"/>
          </a:p>
          <a:p>
            <a:pPr lvl="1"/>
            <a:r>
              <a:rPr lang="en-US" altLang="en-US" dirty="0" smtClean="0"/>
              <a:t>The first level bullet is a large square</a:t>
            </a:r>
            <a:endParaRPr lang="en-US" dirty="0" smtClean="0"/>
          </a:p>
          <a:p>
            <a:pPr lvl="2"/>
            <a:r>
              <a:rPr lang="en-US" altLang="en-US" dirty="0" smtClean="0"/>
              <a:t>The second level bullet is square</a:t>
            </a:r>
            <a:endParaRPr lang="en-US" dirty="0" smtClean="0"/>
          </a:p>
          <a:p>
            <a:pPr lvl="3"/>
            <a:r>
              <a:rPr lang="en-US" altLang="en-US" dirty="0" smtClean="0"/>
              <a:t>The third level bullet is a small square</a:t>
            </a:r>
            <a:endParaRPr lang="en-US" dirty="0" smtClean="0"/>
          </a:p>
          <a:p>
            <a:pPr lvl="4"/>
            <a:endParaRPr lang="en-US" altLang="en-US" dirty="0" smtClean="0"/>
          </a:p>
          <a:p>
            <a:pPr lvl="4"/>
            <a:r>
              <a:rPr lang="en-US" altLang="en-US" dirty="0" smtClean="0"/>
              <a:t>Additional text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1777866"/>
            <a:ext cx="4111625" cy="6096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1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Click to add Column Heading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31207" y="1777866"/>
            <a:ext cx="4111625" cy="60960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1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Click to add Column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8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141305" y="65532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BD0FC-F786-4C40-B882-EFFF85993AEA}" type="datetime1">
              <a:rPr lang="en-US" alt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7/9/2018</a:t>
            </a:fld>
            <a:endParaRPr lang="en-US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Insert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35826" y="6553200"/>
            <a:ext cx="4015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Fannie Mae.  Trademarks of Fannie Mae.</a:t>
            </a:r>
            <a:r>
              <a:rPr lang="en-US" alt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fld id="{D22E54D9-E31E-4C95-977E-825D52E4E858}" type="slidenum">
              <a:rPr lang="en-US" alt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6944"/>
            <a:ext cx="9143999" cy="61062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Doing More for Underserved Housing Markets</a:t>
            </a:r>
            <a:endParaRPr lang="en-US" sz="2800" strike="sngStrike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718304"/>
            <a:ext cx="9144000" cy="1694688"/>
          </a:xfrm>
          <a:solidFill>
            <a:schemeClr val="bg1"/>
          </a:solidFill>
        </p:spPr>
        <p:txBody>
          <a:bodyPr/>
          <a:lstStyle/>
          <a:p>
            <a:pPr algn="ctr"/>
            <a:endParaRPr lang="en-US" sz="2800" dirty="0" smtClean="0">
              <a:solidFill>
                <a:schemeClr val="accent3"/>
              </a:solidFill>
            </a:endParaRPr>
          </a:p>
          <a:p>
            <a:pPr algn="ctr"/>
            <a:endParaRPr lang="en-US" sz="12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Overview of Fannie Mae’s Duty To Serve Plan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7677"/>
          <a:stretch/>
        </p:blipFill>
        <p:spPr>
          <a:xfrm>
            <a:off x="-2265" y="2261390"/>
            <a:ext cx="9146264" cy="28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can you get more information?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733264"/>
            <a:ext cx="5112143" cy="287558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03200" dist="508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019" t="8133" r="5382" b="10406"/>
          <a:stretch/>
        </p:blipFill>
        <p:spPr>
          <a:xfrm>
            <a:off x="3872312" y="3357074"/>
            <a:ext cx="5070520" cy="30389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03200" dist="508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0455" y="1733264"/>
            <a:ext cx="3689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accent5"/>
                </a:solidFill>
              </a:rPr>
              <a:t>fanniemae.com/</a:t>
            </a:r>
            <a:r>
              <a:rPr lang="en-US" sz="2200" dirty="0" err="1" smtClean="0">
                <a:solidFill>
                  <a:schemeClr val="accent5"/>
                </a:solidFill>
              </a:rPr>
              <a:t>dutytoserve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6893" y="5824897"/>
            <a:ext cx="249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5"/>
                </a:solidFill>
              </a:rPr>
              <a:t>www.fhfa.gov/dts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Rural market: Middle Appalachian region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899" b="3763"/>
          <a:stretch/>
        </p:blipFill>
        <p:spPr>
          <a:xfrm>
            <a:off x="445343" y="1609344"/>
            <a:ext cx="8329513" cy="45963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Rural market: Lower Mississippi Delta region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102" b="3804"/>
          <a:stretch/>
        </p:blipFill>
        <p:spPr>
          <a:xfrm>
            <a:off x="453712" y="1609343"/>
            <a:ext cx="8337159" cy="45873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3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Rural market: Persistent poverty counties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589" b="3807"/>
          <a:stretch/>
        </p:blipFill>
        <p:spPr>
          <a:xfrm>
            <a:off x="455797" y="1609344"/>
            <a:ext cx="8357374" cy="457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00" dirty="0" smtClean="0"/>
              <a:t>Rural market: Example of the </a:t>
            </a:r>
            <a:r>
              <a:rPr lang="en-US" sz="2300" dirty="0" err="1" smtClean="0"/>
              <a:t>colonias</a:t>
            </a:r>
            <a:r>
              <a:rPr lang="en-US" sz="2300" dirty="0" smtClean="0"/>
              <a:t> region*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1" y="1611376"/>
            <a:ext cx="8349422" cy="45455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991" y="6211920"/>
            <a:ext cx="834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Georgia" panose="02040502050405020303" pitchFamily="18" charset="0"/>
              <a:buChar char="*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the DTS rule, 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colonia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must be a community identified under a federal, State, tribal, or local program.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Colonia information shown on the map above is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the State of Texas and the University of New Mexico. </a:t>
            </a:r>
          </a:p>
        </p:txBody>
      </p:sp>
    </p:spTree>
    <p:extLst>
      <p:ext uri="{BB962C8B-B14F-4D97-AF65-F5344CB8AC3E}">
        <p14:creationId xmlns:p14="http://schemas.microsoft.com/office/powerpoint/2010/main" val="23071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Duty To Serve Rule?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10512"/>
            <a:ext cx="8659368" cy="315163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 smtClean="0">
                <a:latin typeface="+mn-lt"/>
              </a:rPr>
              <a:t>A regulation issued in December 2016 by the Federal Housing Finance Agency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 smtClean="0">
                <a:latin typeface="+mn-lt"/>
              </a:rPr>
              <a:t>Driven </a:t>
            </a:r>
            <a:r>
              <a:rPr lang="en-US" dirty="0">
                <a:latin typeface="+mn-lt"/>
              </a:rPr>
              <a:t>by the Housing and Economic Recovery Act (HERA) of 2008, which guides our activities at Fannie Mae every day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>
                <a:latin typeface="+mn-lt"/>
              </a:rPr>
              <a:t>It requires Fannie Mae and Freddie Mac to improve access to mortgage financing for </a:t>
            </a:r>
            <a:r>
              <a:rPr lang="en-US" dirty="0" smtClean="0">
                <a:latin typeface="+mn-lt"/>
              </a:rPr>
              <a:t>those of </a:t>
            </a:r>
            <a:r>
              <a:rPr lang="en-US" dirty="0">
                <a:latin typeface="+mn-lt"/>
              </a:rPr>
              <a:t>modest means in three </a:t>
            </a:r>
            <a:r>
              <a:rPr lang="en-US" dirty="0" smtClean="0">
                <a:latin typeface="+mn-lt"/>
              </a:rPr>
              <a:t>housing </a:t>
            </a:r>
            <a:r>
              <a:rPr lang="en-US" dirty="0">
                <a:latin typeface="+mn-lt"/>
              </a:rPr>
              <a:t>markets posing persistent </a:t>
            </a:r>
            <a:r>
              <a:rPr lang="en-US" dirty="0" smtClean="0">
                <a:latin typeface="+mn-lt"/>
              </a:rPr>
              <a:t>challenges: </a:t>
            </a:r>
            <a:endParaRPr lang="en-US" dirty="0">
              <a:latin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Manufactured housing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Affordable housing preservation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b="1" dirty="0">
                <a:latin typeface="+mn-lt"/>
              </a:rPr>
              <a:t>Rural housing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86" r="449" b="43897"/>
          <a:stretch/>
        </p:blipFill>
        <p:spPr>
          <a:xfrm>
            <a:off x="0" y="4925568"/>
            <a:ext cx="9168383" cy="196394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223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Duty To Serve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10512"/>
            <a:ext cx="8446008" cy="451713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dirty="0" smtClean="0">
                <a:latin typeface="+mn-lt"/>
              </a:rPr>
              <a:t>Helps </a:t>
            </a:r>
            <a:r>
              <a:rPr lang="en-US" dirty="0">
                <a:latin typeface="+mn-lt"/>
              </a:rPr>
              <a:t>homeowners and communities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Targets families of modest means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Focuses on underserved market segments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Sets </a:t>
            </a:r>
            <a:r>
              <a:rPr lang="en-US" dirty="0">
                <a:latin typeface="+mn-lt"/>
              </a:rPr>
              <a:t>the stage for broader economic benefits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 smtClean="0">
                <a:latin typeface="+mn-lt"/>
              </a:rPr>
              <a:t>Creates growth opportunities for the industry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Explores unrealized market opportunities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Encourages innovation to address market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challenges and reduce costs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>
                <a:latin typeface="+mn-lt"/>
              </a:rPr>
              <a:t>Aligns with Fannie Mae’s mission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Builds on what we do best—tackling tough housing challenges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Promotes access </a:t>
            </a:r>
            <a:r>
              <a:rPr lang="en-US" dirty="0">
                <a:latin typeface="+mn-lt"/>
              </a:rPr>
              <a:t>to safe, sustainable, </a:t>
            </a:r>
            <a:r>
              <a:rPr lang="en-US" dirty="0" smtClean="0">
                <a:latin typeface="+mn-lt"/>
              </a:rPr>
              <a:t>and affordable housing </a:t>
            </a:r>
            <a:r>
              <a:rPr lang="en-US" dirty="0">
                <a:latin typeface="+mn-lt"/>
              </a:rPr>
              <a:t>options 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Manages risk to protect lenders, homeowners,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>
                <a:latin typeface="+mn-lt"/>
              </a:rPr>
              <a:t>taxpayers </a:t>
            </a:r>
          </a:p>
          <a:p>
            <a:pPr marL="742950" lvl="1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17979" r="18502" b="7133"/>
          <a:stretch/>
        </p:blipFill>
        <p:spPr>
          <a:xfrm>
            <a:off x="5401600" y="1737360"/>
            <a:ext cx="3346160" cy="3236976"/>
          </a:xfrm>
          <a:prstGeom prst="rect">
            <a:avLst/>
          </a:prstGeom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are we approaching this challenge?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810512"/>
            <a:ext cx="8659368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n-lt"/>
              </a:rPr>
              <a:t>We’ve developed a three-year Underserved </a:t>
            </a:r>
            <a:r>
              <a:rPr lang="en-US" dirty="0">
                <a:latin typeface="+mn-lt"/>
              </a:rPr>
              <a:t>Markets </a:t>
            </a:r>
            <a:r>
              <a:rPr lang="en-US" dirty="0" smtClean="0">
                <a:latin typeface="+mn-lt"/>
              </a:rPr>
              <a:t>Plan as required by FHFA, proposing activities to address the </a:t>
            </a:r>
            <a:r>
              <a:rPr lang="en-US" dirty="0">
                <a:latin typeface="+mn-lt"/>
              </a:rPr>
              <a:t>housing challenges in each </a:t>
            </a:r>
            <a:r>
              <a:rPr lang="en-US" dirty="0" smtClean="0">
                <a:latin typeface="+mn-lt"/>
              </a:rPr>
              <a:t>market.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+mn-lt"/>
              </a:rPr>
              <a:t>Our approach is to: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b="1" dirty="0" smtClean="0">
                <a:latin typeface="+mn-lt"/>
              </a:rPr>
              <a:t>Analyze </a:t>
            </a:r>
            <a:r>
              <a:rPr lang="en-US" dirty="0">
                <a:latin typeface="+mn-lt"/>
              </a:rPr>
              <a:t>– </a:t>
            </a:r>
            <a:r>
              <a:rPr lang="en-US" dirty="0" smtClean="0">
                <a:latin typeface="+mn-lt"/>
              </a:rPr>
              <a:t>Use research </a:t>
            </a:r>
            <a:r>
              <a:rPr lang="en-US" dirty="0">
                <a:latin typeface="+mn-lt"/>
              </a:rPr>
              <a:t>and analysis </a:t>
            </a:r>
            <a:r>
              <a:rPr lang="en-US" dirty="0" smtClean="0">
                <a:latin typeface="+mn-lt"/>
              </a:rPr>
              <a:t>for a data-driven market understanding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b="1" dirty="0" smtClean="0">
                <a:latin typeface="+mn-lt"/>
              </a:rPr>
              <a:t>Test </a:t>
            </a:r>
            <a:r>
              <a:rPr lang="en-US" b="1" dirty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learn </a:t>
            </a:r>
            <a:r>
              <a:rPr lang="en-US" dirty="0">
                <a:latin typeface="+mn-lt"/>
              </a:rPr>
              <a:t>– </a:t>
            </a:r>
            <a:r>
              <a:rPr lang="en-US" dirty="0" smtClean="0">
                <a:latin typeface="+mn-lt"/>
              </a:rPr>
              <a:t>Execute pilots and evaluating product and program changes  </a:t>
            </a:r>
            <a:endParaRPr lang="en-US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b="1" dirty="0" smtClean="0">
                <a:latin typeface="+mn-lt"/>
              </a:rPr>
              <a:t>Partner </a:t>
            </a:r>
            <a:r>
              <a:rPr lang="en-US" b="1" dirty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innovate </a:t>
            </a:r>
            <a:r>
              <a:rPr lang="en-US" dirty="0" smtClean="0">
                <a:latin typeface="+mn-lt"/>
              </a:rPr>
              <a:t>– Listen </a:t>
            </a:r>
            <a:r>
              <a:rPr lang="en-US" dirty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work </a:t>
            </a:r>
            <a:r>
              <a:rPr lang="en-US" dirty="0">
                <a:latin typeface="+mn-lt"/>
              </a:rPr>
              <a:t>closely with </a:t>
            </a:r>
            <a:r>
              <a:rPr lang="en-US" dirty="0" smtClean="0">
                <a:latin typeface="+mn-lt"/>
              </a:rPr>
              <a:t>market-based experts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b="1" dirty="0" smtClean="0">
                <a:latin typeface="+mn-lt"/>
              </a:rPr>
              <a:t>Do </a:t>
            </a:r>
            <a:r>
              <a:rPr lang="en-US" b="1" dirty="0">
                <a:latin typeface="+mn-lt"/>
              </a:rPr>
              <a:t>w</a:t>
            </a:r>
            <a:r>
              <a:rPr lang="en-US" b="1" dirty="0" smtClean="0">
                <a:latin typeface="+mn-lt"/>
              </a:rPr>
              <a:t>hat </a:t>
            </a:r>
            <a:r>
              <a:rPr lang="en-US" b="1" dirty="0">
                <a:latin typeface="+mn-lt"/>
              </a:rPr>
              <a:t>w</a:t>
            </a:r>
            <a:r>
              <a:rPr lang="en-US" b="1" dirty="0" smtClean="0">
                <a:latin typeface="+mn-lt"/>
              </a:rPr>
              <a:t>e do best </a:t>
            </a:r>
            <a:r>
              <a:rPr lang="en-US" dirty="0">
                <a:latin typeface="+mn-lt"/>
              </a:rPr>
              <a:t>– </a:t>
            </a:r>
            <a:r>
              <a:rPr lang="en-US" dirty="0" smtClean="0">
                <a:latin typeface="+mn-lt"/>
              </a:rPr>
              <a:t>Use </a:t>
            </a:r>
            <a:r>
              <a:rPr lang="en-US" dirty="0">
                <a:latin typeface="+mn-lt"/>
              </a:rPr>
              <a:t>the power of the secondary </a:t>
            </a:r>
            <a:r>
              <a:rPr lang="en-US" dirty="0" smtClean="0">
                <a:latin typeface="+mn-lt"/>
              </a:rPr>
              <a:t>market to attract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private capital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73" y="2678048"/>
            <a:ext cx="6598227" cy="14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</a:t>
            </a:r>
            <a:r>
              <a:rPr lang="en-US" altLang="en-US" dirty="0" smtClean="0"/>
              <a:t>and where are we trying to help?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sz="2000" b="1" dirty="0" smtClean="0">
                <a:latin typeface="+mn-lt"/>
              </a:rPr>
              <a:t>Nationwide</a:t>
            </a:r>
            <a:r>
              <a:rPr lang="en-US" sz="2000" dirty="0" smtClean="0">
                <a:latin typeface="+mn-lt"/>
              </a:rPr>
              <a:t> – We’re serving very low- to moderate-income families (</a:t>
            </a:r>
            <a:r>
              <a:rPr lang="en-US" sz="2000" dirty="0" smtClean="0">
                <a:latin typeface="+mn-lt"/>
                <a:sym typeface="Symbol" panose="05050102010706020507" pitchFamily="18" charset="2"/>
              </a:rPr>
              <a:t>earning 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 Area Median </a:t>
            </a:r>
            <a:r>
              <a:rPr lang="en-US" sz="2000" dirty="0" smtClean="0">
                <a:latin typeface="+mn-lt"/>
                <a:sym typeface="Symbol" panose="05050102010706020507" pitchFamily="18" charset="2"/>
              </a:rPr>
              <a:t>Income)</a:t>
            </a:r>
            <a:r>
              <a:rPr lang="en-US" sz="2000" dirty="0" smtClean="0">
                <a:latin typeface="+mn-lt"/>
              </a:rPr>
              <a:t> in each of the three underserved housing markets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sz="2000" b="1" dirty="0" smtClean="0">
                <a:latin typeface="+mn-lt"/>
              </a:rPr>
              <a:t>Rural Multifamily - </a:t>
            </a:r>
            <a:r>
              <a:rPr lang="en-US" sz="2000" dirty="0" smtClean="0">
                <a:latin typeface="+mn-lt"/>
              </a:rPr>
              <a:t>Increasing Delivery of 5 to 50 unit Loans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sz="2000" b="1" dirty="0" smtClean="0">
                <a:latin typeface="+mn-lt"/>
              </a:rPr>
              <a:t>LIHTC – </a:t>
            </a:r>
            <a:r>
              <a:rPr lang="en-US" sz="2000" dirty="0" smtClean="0">
                <a:latin typeface="+mn-lt"/>
              </a:rPr>
              <a:t>Reenter LIHTC Equity Investments</a:t>
            </a:r>
            <a:endParaRPr lang="en-US" sz="1800" b="1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7697"/>
              </a:buClr>
              <a:buFont typeface="Wingdings" panose="05000000000000000000" pitchFamily="2" charset="2"/>
              <a:buChar char="n"/>
            </a:pPr>
            <a:r>
              <a:rPr lang="en-US" sz="2000" b="1" dirty="0" smtClean="0">
                <a:latin typeface="+mn-lt"/>
              </a:rPr>
              <a:t>Rural Housing Market </a:t>
            </a:r>
            <a:r>
              <a:rPr lang="en-US" sz="2000" dirty="0" smtClean="0">
                <a:latin typeface="+mn-lt"/>
              </a:rPr>
              <a:t>– We’re targeting specific high-needs populations and regions, including: </a:t>
            </a:r>
            <a:endParaRPr lang="en-US" sz="2000" dirty="0">
              <a:latin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7697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Middle-Appalachia</a:t>
            </a:r>
            <a:r>
              <a:rPr lang="en-US" sz="1800" dirty="0">
                <a:latin typeface="+mn-lt"/>
              </a:rPr>
              <a:t>, Lower Mississippi Delta, </a:t>
            </a:r>
            <a:r>
              <a:rPr lang="en-US" sz="1800" dirty="0" smtClean="0">
                <a:latin typeface="+mn-lt"/>
              </a:rPr>
              <a:t>and </a:t>
            </a:r>
            <a:r>
              <a:rPr lang="en-US" sz="1800" dirty="0" err="1">
                <a:latin typeface="+mn-lt"/>
              </a:rPr>
              <a:t>c</a:t>
            </a:r>
            <a:r>
              <a:rPr lang="en-US" sz="1800" dirty="0" err="1" smtClean="0">
                <a:latin typeface="+mn-lt"/>
              </a:rPr>
              <a:t>olonias</a:t>
            </a:r>
            <a:endParaRPr lang="en-US" sz="1800" dirty="0">
              <a:latin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7697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>
                <a:latin typeface="+mn-lt"/>
              </a:rPr>
              <a:t>Rural tracts in persistent poverty counties</a:t>
            </a:r>
          </a:p>
          <a:p>
            <a:pPr marL="742950" lvl="1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7697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Native </a:t>
            </a:r>
            <a:r>
              <a:rPr lang="en-US" sz="1800" dirty="0">
                <a:latin typeface="+mn-lt"/>
              </a:rPr>
              <a:t>Americans and </a:t>
            </a:r>
            <a:r>
              <a:rPr lang="en-US" sz="1800" dirty="0" smtClean="0">
                <a:latin typeface="+mn-lt"/>
              </a:rPr>
              <a:t>agricultural workers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74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752" y="996696"/>
            <a:ext cx="8641080" cy="740664"/>
          </a:xfrm>
        </p:spPr>
        <p:txBody>
          <a:bodyPr/>
          <a:lstStyle/>
          <a:p>
            <a:pPr algn="ctr"/>
            <a:r>
              <a:rPr lang="en-US" altLang="en-US" sz="2300" dirty="0" smtClean="0"/>
              <a:t>Rural market: Combined high-needs rural areas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443605" y="6211920"/>
            <a:ext cx="835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Georgia" panose="02040502050405020303" pitchFamily="18" charset="0"/>
              <a:buChar char="*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the DTS rule, 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colonia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must be a community identified under a federal, State, tribal, or local program.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Colonia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shown on the map above is courtesy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State of Texas and the University of New Mexico.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040" r="1460" b="2486"/>
          <a:stretch/>
        </p:blipFill>
        <p:spPr>
          <a:xfrm>
            <a:off x="443605" y="1621536"/>
            <a:ext cx="8357374" cy="45659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5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96696"/>
            <a:ext cx="8641080" cy="428067"/>
          </a:xfrm>
        </p:spPr>
        <p:txBody>
          <a:bodyPr/>
          <a:lstStyle/>
          <a:p>
            <a:r>
              <a:rPr lang="en-US" dirty="0" smtClean="0"/>
              <a:t>2017 FHFA Rural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23" y="1424763"/>
            <a:ext cx="7478009" cy="5157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5295708"/>
            <a:ext cx="865472" cy="12865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4" y="1424763"/>
            <a:ext cx="865472" cy="8572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552353" y="5882356"/>
            <a:ext cx="1297213" cy="554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41495" y="5950276"/>
            <a:ext cx="1208071" cy="486702"/>
            <a:chOff x="333650" y="4132292"/>
            <a:chExt cx="1208071" cy="486702"/>
          </a:xfrm>
        </p:grpSpPr>
        <p:sp>
          <p:nvSpPr>
            <p:cNvPr id="7" name="Rectangle 6"/>
            <p:cNvSpPr/>
            <p:nvPr/>
          </p:nvSpPr>
          <p:spPr>
            <a:xfrm>
              <a:off x="333650" y="4157330"/>
              <a:ext cx="134184" cy="1382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935" y="4132292"/>
              <a:ext cx="8801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MSA</a:t>
              </a:r>
              <a:endParaRPr lang="en-US" sz="9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650" y="4413200"/>
              <a:ext cx="134184" cy="1382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934" y="4388162"/>
              <a:ext cx="11057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2017 Rural Tracts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19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Housing: </a:t>
            </a:r>
            <a:r>
              <a:rPr lang="en-US" dirty="0" smtClean="0">
                <a:solidFill>
                  <a:schemeClr val="accent3"/>
                </a:solidFill>
              </a:rPr>
              <a:t>Multifamily Actions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marL="341313" indent="-3413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n"/>
            </a:pPr>
            <a:r>
              <a:rPr lang="en-US" dirty="0"/>
              <a:t>Purchase multifamily loans in Middle Appalachia, the Lower Mississippi Delta, and the </a:t>
            </a:r>
            <a:r>
              <a:rPr lang="en-US" dirty="0" err="1"/>
              <a:t>colonias</a:t>
            </a:r>
            <a:r>
              <a:rPr lang="en-US" dirty="0"/>
              <a:t>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n"/>
            </a:pPr>
            <a:r>
              <a:rPr lang="en-US" dirty="0"/>
              <a:t>Purchase multifamily loans that support affordable housing for Native Americans and agricultural workers.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n"/>
            </a:pPr>
            <a:r>
              <a:rPr lang="en-US" dirty="0"/>
              <a:t>Re-establish our Low Income Housing Tax Credit (LIHTC) investment capacity.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n"/>
            </a:pPr>
            <a:r>
              <a:rPr lang="en-US" dirty="0"/>
              <a:t>Include LIHTC equity investments in the multifamily work-plans for high-needs rural regions and high-needs        </a:t>
            </a:r>
            <a:r>
              <a:rPr lang="en-US" dirty="0" smtClean="0"/>
              <a:t>                                                                               </a:t>
            </a:r>
            <a:r>
              <a:rPr lang="en-US" dirty="0"/>
              <a:t>rural populations</a:t>
            </a:r>
            <a:r>
              <a:rPr lang="en-US" dirty="0" smtClean="0"/>
              <a:t>.</a:t>
            </a: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n"/>
            </a:pPr>
            <a:r>
              <a:rPr lang="en-US" dirty="0" smtClean="0"/>
              <a:t>Expand Small Loan (5 to 50) purchase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898" y="5005106"/>
            <a:ext cx="4414318" cy="15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Duty to Serve: How can you help?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5"/>
              </a:buClr>
            </a:pPr>
            <a:r>
              <a:rPr lang="en-US" sz="2000" b="1" dirty="0">
                <a:latin typeface="+mn-lt"/>
              </a:rPr>
              <a:t>Look for opportunities to help us implement our plan in 2018 and </a:t>
            </a:r>
            <a:r>
              <a:rPr lang="en-US" sz="2000" b="1" dirty="0" smtClean="0">
                <a:latin typeface="+mn-lt"/>
              </a:rPr>
              <a:t>beyond:</a:t>
            </a:r>
            <a:endParaRPr lang="en-US" sz="20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>
                <a:latin typeface="+mn-lt"/>
              </a:rPr>
              <a:t>Engage and innovate with </a:t>
            </a:r>
            <a:r>
              <a:rPr lang="en-US" dirty="0" smtClean="0">
                <a:latin typeface="+mn-lt"/>
              </a:rPr>
              <a:t>Fannie </a:t>
            </a:r>
            <a:r>
              <a:rPr lang="en-US" dirty="0">
                <a:latin typeface="+mn-lt"/>
              </a:rPr>
              <a:t>Mae representatives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>
                <a:latin typeface="+mn-lt"/>
              </a:rPr>
              <a:t>industry partners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dirty="0">
                <a:latin typeface="+mn-lt"/>
              </a:rPr>
              <a:t>Support future research, </a:t>
            </a:r>
            <a:r>
              <a:rPr lang="en-US" dirty="0" smtClean="0">
                <a:latin typeface="+mn-lt"/>
              </a:rPr>
              <a:t>outreach</a:t>
            </a:r>
            <a:r>
              <a:rPr lang="en-US" dirty="0">
                <a:latin typeface="+mn-lt"/>
              </a:rPr>
              <a:t>, and </a:t>
            </a:r>
            <a:r>
              <a:rPr lang="en-US" dirty="0" smtClean="0">
                <a:latin typeface="+mn-lt"/>
              </a:rPr>
              <a:t>pilots.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466" y="4334100"/>
            <a:ext cx="30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We welcome your ideas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and </a:t>
            </a:r>
            <a:r>
              <a:rPr lang="en-US" b="1" dirty="0" smtClean="0">
                <a:solidFill>
                  <a:schemeClr val="accent5"/>
                </a:solidFill>
              </a:rPr>
              <a:t>creativity!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" b="3941"/>
          <a:stretch/>
        </p:blipFill>
        <p:spPr>
          <a:xfrm>
            <a:off x="4367784" y="3633215"/>
            <a:ext cx="4392258" cy="2694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nnie Mae Theme">
      <a:dk1>
        <a:sysClr val="windowText" lastClr="000000"/>
      </a:dk1>
      <a:lt1>
        <a:sysClr val="window" lastClr="FFFFFF"/>
      </a:lt1>
      <a:dk2>
        <a:srgbClr val="000F2B"/>
      </a:dk2>
      <a:lt2>
        <a:srgbClr val="D9D7DC"/>
      </a:lt2>
      <a:accent1>
        <a:srgbClr val="99660F"/>
      </a:accent1>
      <a:accent2>
        <a:srgbClr val="C55147"/>
      </a:accent2>
      <a:accent3>
        <a:srgbClr val="216C2B"/>
      </a:accent3>
      <a:accent4>
        <a:srgbClr val="574A71"/>
      </a:accent4>
      <a:accent5>
        <a:srgbClr val="007697"/>
      </a:accent5>
      <a:accent6>
        <a:srgbClr val="C0540F"/>
      </a:accent6>
      <a:hlink>
        <a:srgbClr val="0563C1"/>
      </a:hlink>
      <a:folHlink>
        <a:srgbClr val="954F72"/>
      </a:folHlink>
    </a:clrScheme>
    <a:fontScheme name="Fannie Ma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 Walker.Housing Goals.120116.ppt.potx" id="{FB221599-F95B-43DC-8953-A488C2C95BCC}" vid="{4F756A5F-804D-42B2-9EAB-2A4BB64D77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DC83C2EAB8B49A6047926FA3B9D3F" ma:contentTypeVersion="0" ma:contentTypeDescription="Create a new document." ma:contentTypeScope="" ma:versionID="a0f6adfe67a691d29bd065240a99dc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ACDB9-B7C9-4B25-BBF8-A1296C91A9F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98A8C6C-BFA6-4DE3-B66B-E1DE014FB3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72ACA-3CE5-4DAA-BA25-00A0FB310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 Walker.Housing Goals.120116.ppt</Template>
  <TotalTime>14782</TotalTime>
  <Words>563</Words>
  <Application>Microsoft Office PowerPoint</Application>
  <PresentationFormat>On-screen Show (4:3)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Symbol</vt:lpstr>
      <vt:lpstr>Wingdings</vt:lpstr>
      <vt:lpstr>Office Theme</vt:lpstr>
      <vt:lpstr>Doing More for Underserved Housing Markets</vt:lpstr>
      <vt:lpstr>What is the Duty To Serve Rule?</vt:lpstr>
      <vt:lpstr>Why is Duty To Serve important?</vt:lpstr>
      <vt:lpstr>How are we approaching this challenge?</vt:lpstr>
      <vt:lpstr>Who and where are we trying to help? </vt:lpstr>
      <vt:lpstr>Rural market: Combined high-needs rural areas</vt:lpstr>
      <vt:lpstr>2017 FHFA Rural Areas</vt:lpstr>
      <vt:lpstr>Rural Housing: Multifamily Actions</vt:lpstr>
      <vt:lpstr>Duty to Serve: How can you help?</vt:lpstr>
      <vt:lpstr>Where can you get more information?  </vt:lpstr>
      <vt:lpstr>Rural market: Middle Appalachian region</vt:lpstr>
      <vt:lpstr>Rural market: Lower Mississippi Delta region</vt:lpstr>
      <vt:lpstr>Rural market: Persistent poverty counties</vt:lpstr>
      <vt:lpstr>Rural market: Example of the colonias region*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Serve External Overview</dc:title>
  <dc:creator>Fannie Mae</dc:creator>
  <cp:keywords>Duty to Serve</cp:keywords>
  <cp:lastModifiedBy>Michael Wilt</cp:lastModifiedBy>
  <cp:revision>240</cp:revision>
  <cp:lastPrinted>2017-01-06T15:12:39Z</cp:lastPrinted>
  <dcterms:created xsi:type="dcterms:W3CDTF">2016-12-06T22:45:51Z</dcterms:created>
  <dcterms:modified xsi:type="dcterms:W3CDTF">2018-07-09T17:00:39Z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0x010100C79DC83C2EAB8B49A6047926FA3B9D3F</vt:lpwstr>
  </property>
  <property fmtid="{D5CDD505-2E9C-101B-9397-08002B2CF9AE}" pid="3" name="_NewReviewCycle">
    <vt:lpwstr/>
  </property>
</Properties>
</file>