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7" r:id="rId2"/>
    <p:sldId id="304" r:id="rId3"/>
    <p:sldId id="297" r:id="rId4"/>
    <p:sldId id="306" r:id="rId5"/>
    <p:sldId id="316" r:id="rId6"/>
    <p:sldId id="314" r:id="rId7"/>
    <p:sldId id="315" r:id="rId8"/>
    <p:sldId id="318" r:id="rId9"/>
    <p:sldId id="317" r:id="rId10"/>
    <p:sldId id="319" r:id="rId11"/>
    <p:sldId id="320" r:id="rId12"/>
    <p:sldId id="321" r:id="rId13"/>
    <p:sldId id="322" r:id="rId14"/>
    <p:sldId id="276" r:id="rId1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54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2328" y="3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6435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r">
              <a:defRPr sz="1200"/>
            </a:lvl1pPr>
          </a:lstStyle>
          <a:p>
            <a:fld id="{ACD3A7E8-BD09-44C9-8846-B148D4780287}" type="datetimeFigureOut">
              <a:rPr lang="en-US" smtClean="0"/>
              <a:t>7/3/2018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8"/>
            <a:ext cx="3037840" cy="466434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r">
              <a:defRPr sz="1200"/>
            </a:lvl1pPr>
          </a:lstStyle>
          <a:p>
            <a:fld id="{E9B2CF6B-8046-4CD4-B5C5-913F851B12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0432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r">
              <a:defRPr sz="1200"/>
            </a:lvl1pPr>
          </a:lstStyle>
          <a:p>
            <a:fld id="{1F55A71D-2C42-4B2A-9C99-2B9E33AE7728}" type="datetimeFigureOut">
              <a:rPr lang="en-US" smtClean="0"/>
              <a:t>7/3/2018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5" tIns="46587" rIns="93175" bIns="4658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5" tIns="46587" rIns="93175" bIns="4658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r">
              <a:defRPr sz="1200"/>
            </a:lvl1pPr>
          </a:lstStyle>
          <a:p>
            <a:fld id="{1032F32E-9316-4994-A8BF-126406F259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023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Start w/ brief overview of Greystone – who we are and what we do.  And more importantly, what my team does in ways of preservation of affordable housing in the rural space across the country …</a:t>
            </a:r>
          </a:p>
          <a:p>
            <a:endParaRPr lang="en-US" sz="1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n-US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Also hope it will put into context a little about us and our mission, our passion.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2F32E-9316-4994-A8BF-126406F2596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7700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2F32E-9316-4994-A8BF-126406F25968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0664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2F32E-9316-4994-A8BF-126406F25968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8006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Built,</a:t>
            </a:r>
            <a:r>
              <a:rPr lang="en-US" baseline="0" dirty="0"/>
              <a:t> owned, or through acquisition</a:t>
            </a:r>
          </a:p>
          <a:p>
            <a:r>
              <a:rPr lang="en-US" baseline="0" dirty="0"/>
              <a:t>Owned via legal entities, not in individual names</a:t>
            </a:r>
          </a:p>
          <a:p>
            <a:r>
              <a:rPr lang="en-US" baseline="0" dirty="0"/>
              <a:t>Financial Strength – guarantees as required by lender / investor, operating deficit reserve; HFA ownership requirements</a:t>
            </a:r>
          </a:p>
          <a:p>
            <a:r>
              <a:rPr lang="en-US" baseline="0" dirty="0"/>
              <a:t>Strong Property Management NEEDED</a:t>
            </a:r>
          </a:p>
          <a:p>
            <a:r>
              <a:rPr lang="en-US" baseline="0" dirty="0"/>
              <a:t>Marketing Leasing - occupancy tied to financial commitments to investor, credit delivery</a:t>
            </a:r>
          </a:p>
          <a:p>
            <a:r>
              <a:rPr lang="en-US" baseline="0" dirty="0"/>
              <a:t>Housing Credit Experience – compliance, tenant files, qualifying tenants</a:t>
            </a:r>
          </a:p>
          <a:p>
            <a:r>
              <a:rPr lang="en-US" baseline="0" dirty="0"/>
              <a:t>Communications with residents</a:t>
            </a:r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2F32E-9316-4994-A8BF-126406F2596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6342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Experience,</a:t>
            </a:r>
            <a:r>
              <a:rPr lang="en-US" baseline="0" dirty="0"/>
              <a:t> often threshold requirement by HFAs</a:t>
            </a:r>
          </a:p>
          <a:p>
            <a:r>
              <a:rPr lang="en-US" baseline="0" dirty="0"/>
              <a:t>From beginning to end DD, Underwriting, Initial Closing, Construction Management, Close-out, CC, PIS, stabilization</a:t>
            </a:r>
          </a:p>
          <a:p>
            <a:r>
              <a:rPr lang="en-US" baseline="0" dirty="0"/>
              <a:t>Financial, predevelopment expenses, bond allocation fees, application fees, third-party reports</a:t>
            </a:r>
          </a:p>
          <a:p>
            <a:r>
              <a:rPr lang="en-US" baseline="0" dirty="0"/>
              <a:t>Financial, requirements from investor construction completion, tax credit delivery, ODR?</a:t>
            </a:r>
          </a:p>
          <a:p>
            <a:r>
              <a:rPr lang="en-US" baseline="0" dirty="0"/>
              <a:t>Human Capital, day jobs</a:t>
            </a:r>
          </a:p>
          <a:p>
            <a:endParaRPr lang="en-US" baseline="0" dirty="0"/>
          </a:p>
          <a:p>
            <a:r>
              <a:rPr lang="en-US" baseline="0" dirty="0"/>
              <a:t>Fee developer</a:t>
            </a:r>
          </a:p>
          <a:p>
            <a:r>
              <a:rPr lang="en-US" baseline="0" dirty="0"/>
              <a:t>Specific skill set</a:t>
            </a:r>
          </a:p>
          <a:p>
            <a:r>
              <a:rPr lang="en-US" baseline="0" dirty="0"/>
              <a:t>High Volume, not brain surgery, timing…stale reports, dollars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2F32E-9316-4994-A8BF-126406F2596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7611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2F32E-9316-4994-A8BF-126406F2596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4156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2F32E-9316-4994-A8BF-126406F2596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7850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2F32E-9316-4994-A8BF-126406F2596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5130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2F32E-9316-4994-A8BF-126406F25968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6832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2F32E-9316-4994-A8BF-126406F25968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8317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2F32E-9316-4994-A8BF-126406F25968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85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9136285" y="0"/>
            <a:ext cx="3055713" cy="100584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800" dirty="0">
              <a:solidFill>
                <a:srgbClr val="FFFFFF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27200" y="866447"/>
            <a:ext cx="2006600" cy="1504950"/>
          </a:xfrm>
          <a:prstGeom prst="rect">
            <a:avLst/>
          </a:prstGeom>
          <a:effectLst/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727201" y="2687912"/>
            <a:ext cx="9652000" cy="1122088"/>
          </a:xfrm>
        </p:spPr>
        <p:txBody>
          <a:bodyPr anchor="b">
            <a:noAutofit/>
          </a:bodyPr>
          <a:lstStyle>
            <a:lvl1pPr>
              <a:defRPr sz="3600" b="0" cap="none" baseline="0"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727201" y="3886200"/>
            <a:ext cx="7294795" cy="315310"/>
          </a:xfrm>
        </p:spPr>
        <p:txBody>
          <a:bodyPr>
            <a:normAutofit/>
          </a:bodyPr>
          <a:lstStyle>
            <a:lvl1pPr marL="0" indent="0" algn="l">
              <a:buNone/>
              <a:defRPr sz="1400" b="0">
                <a:solidFill>
                  <a:schemeClr val="accent3"/>
                </a:solidFill>
                <a:latin typeface="Century Gothic" panose="020B0502020202020204" pitchFamily="34" charset="0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3" name="Footer Placeholder 16"/>
          <p:cNvSpPr>
            <a:spLocks noGrp="1"/>
          </p:cNvSpPr>
          <p:nvPr>
            <p:ph type="ftr" sz="quarter" idx="12"/>
          </p:nvPr>
        </p:nvSpPr>
        <p:spPr>
          <a:xfrm>
            <a:off x="8359088" y="6508198"/>
            <a:ext cx="3578752" cy="212426"/>
          </a:xfrm>
        </p:spPr>
        <p:txBody>
          <a:bodyPr/>
          <a:lstStyle>
            <a:lvl1pPr algn="r">
              <a:defRPr sz="70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cs typeface="Arial"/>
              </a:defRPr>
            </a:lvl1pPr>
          </a:lstStyle>
          <a:p>
            <a:r>
              <a:rPr lang="en-US" dirty="0"/>
              <a:t>Copyright © 2016 Greystone &amp; Co., Inc. All rights reserved.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6908800" y="5514975"/>
            <a:ext cx="4729261" cy="50292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defTabSz="914400">
              <a:spcBef>
                <a:spcPct val="0"/>
              </a:spcBef>
              <a:buNone/>
              <a:defRPr sz="3200" cap="none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srgbClr val="7F9493"/>
                </a:solidFill>
              </a:rPr>
              <a:t>Where People Matter</a:t>
            </a:r>
          </a:p>
        </p:txBody>
      </p:sp>
    </p:spTree>
    <p:extLst>
      <p:ext uri="{BB962C8B-B14F-4D97-AF65-F5344CB8AC3E}">
        <p14:creationId xmlns:p14="http://schemas.microsoft.com/office/powerpoint/2010/main" val="2154535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S-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968" y="457200"/>
            <a:ext cx="11711233" cy="546315"/>
          </a:xfrm>
        </p:spPr>
        <p:txBody>
          <a:bodyPr anchor="t">
            <a:normAutofit/>
          </a:bodyPr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44000" y="6666590"/>
            <a:ext cx="2743200" cy="123111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r">
              <a:defRPr sz="8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60D7C37A-91E5-4EC1-873D-1490BCD6C3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204969" y="17522"/>
            <a:ext cx="8494532" cy="184666"/>
          </a:xfrm>
          <a:noFill/>
        </p:spPr>
        <p:txBody>
          <a:bodyPr wrap="square" rtlCol="0">
            <a:spAutoFit/>
          </a:bodyPr>
          <a:lstStyle>
            <a:lvl1pPr>
              <a:defRPr lang="en-US" sz="1200" kern="120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defRPr lang="en-US" dirty="0" smtClean="0">
                <a:solidFill>
                  <a:schemeClr val="tx1"/>
                </a:solidFill>
              </a:defRPr>
            </a:lvl2pPr>
            <a:lvl3pPr>
              <a:defRPr lang="en-US" sz="1800" dirty="0" smtClean="0">
                <a:solidFill>
                  <a:schemeClr val="tx1"/>
                </a:solidFill>
              </a:defRPr>
            </a:lvl3pPr>
            <a:lvl4pPr>
              <a:defRPr lang="en-US" sz="1800" dirty="0" smtClean="0">
                <a:solidFill>
                  <a:schemeClr val="tx1"/>
                </a:solidFill>
              </a:defRPr>
            </a:lvl4pPr>
            <a:lvl5pPr>
              <a:defRPr lang="en-US" sz="1800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 </a:t>
            </a:r>
            <a:r>
              <a:rPr lang="en-US" sz="900" dirty="0">
                <a:solidFill>
                  <a:schemeClr val="bg2"/>
                </a:solidFill>
              </a:rPr>
              <a:t> 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665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99891"/>
            <a:ext cx="10972800" cy="529122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Copyright © 2016 Greystone &amp; Co., Inc.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435A7-7107-554C-89D2-B66F0033BB65}" type="slidenum">
              <a:rPr lang="en-US" smtClean="0">
                <a:solidFill>
                  <a:srgbClr val="7F9493"/>
                </a:solidFill>
              </a:rPr>
              <a:pPr/>
              <a:t>‹#›</a:t>
            </a:fld>
            <a:endParaRPr lang="en-US" dirty="0">
              <a:solidFill>
                <a:srgbClr val="7F949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575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99891"/>
            <a:ext cx="10972800" cy="529122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Copyright © 2016 Greystone &amp; Co., Inc.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435A7-7107-554C-89D2-B66F0033BB65}" type="slidenum">
              <a:rPr lang="en-US" smtClean="0">
                <a:solidFill>
                  <a:srgbClr val="7F9493"/>
                </a:solidFill>
              </a:rPr>
              <a:pPr/>
              <a:t>‹#›</a:t>
            </a:fld>
            <a:endParaRPr lang="en-US" dirty="0">
              <a:solidFill>
                <a:srgbClr val="7F949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675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99891"/>
            <a:ext cx="10972800" cy="529122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Copyright © 2016 Greystone &amp; Co., Inc.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435A7-7107-554C-89D2-B66F0033BB65}" type="slidenum">
              <a:rPr lang="en-US" smtClean="0">
                <a:solidFill>
                  <a:srgbClr val="7F9493"/>
                </a:solidFill>
              </a:rPr>
              <a:pPr/>
              <a:t>‹#›</a:t>
            </a:fld>
            <a:endParaRPr lang="en-US" dirty="0">
              <a:solidFill>
                <a:srgbClr val="7F949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008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99891"/>
            <a:ext cx="10972800" cy="529122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Copyright © 2016 Greystone &amp; Co., Inc.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435A7-7107-554C-89D2-B66F0033BB65}" type="slidenum">
              <a:rPr lang="en-US" smtClean="0">
                <a:solidFill>
                  <a:srgbClr val="7F9493"/>
                </a:solidFill>
              </a:rPr>
              <a:pPr/>
              <a:t>‹#›</a:t>
            </a:fld>
            <a:endParaRPr lang="en-US" dirty="0">
              <a:solidFill>
                <a:srgbClr val="7F949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871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99891"/>
            <a:ext cx="10972800" cy="529122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097198"/>
            <a:ext cx="5384800" cy="486423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Century Gothic" panose="020B0502020202020204" pitchFamily="34" charset="0"/>
              </a:defRPr>
            </a:lvl1pPr>
            <a:lvl2pPr>
              <a:defRPr sz="1800">
                <a:latin typeface="Century Gothic" panose="020B0502020202020204" pitchFamily="34" charset="0"/>
              </a:defRPr>
            </a:lvl2pPr>
            <a:lvl3pPr>
              <a:defRPr sz="1800">
                <a:latin typeface="Century Gothic" panose="020B0502020202020204" pitchFamily="34" charset="0"/>
              </a:defRPr>
            </a:lvl3pPr>
            <a:lvl4pPr>
              <a:defRPr sz="1800">
                <a:latin typeface="Century Gothic" panose="020B0502020202020204" pitchFamily="34" charset="0"/>
              </a:defRPr>
            </a:lvl4pPr>
            <a:lvl5pPr>
              <a:defRPr sz="1800">
                <a:latin typeface="Century Gothic" panose="020B0502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097198"/>
            <a:ext cx="5384800" cy="486423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Century Gothic" panose="020B0502020202020204" pitchFamily="34" charset="0"/>
              </a:defRPr>
            </a:lvl1pPr>
            <a:lvl2pPr>
              <a:defRPr sz="1800">
                <a:latin typeface="Century Gothic" panose="020B0502020202020204" pitchFamily="34" charset="0"/>
              </a:defRPr>
            </a:lvl2pPr>
            <a:lvl3pPr>
              <a:defRPr sz="1800">
                <a:latin typeface="Century Gothic" panose="020B0502020202020204" pitchFamily="34" charset="0"/>
              </a:defRPr>
            </a:lvl3pPr>
            <a:lvl4pPr>
              <a:defRPr sz="1800">
                <a:latin typeface="Century Gothic" panose="020B0502020202020204" pitchFamily="34" charset="0"/>
              </a:defRPr>
            </a:lvl4pPr>
            <a:lvl5pPr>
              <a:defRPr sz="1800">
                <a:latin typeface="Century Gothic" panose="020B0502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Copyright © 2016 Greystone &amp; Co., Inc.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435A7-7107-554C-89D2-B66F0033BB65}" type="slidenum">
              <a:rPr lang="en-US" smtClean="0">
                <a:solidFill>
                  <a:srgbClr val="7F9493"/>
                </a:solidFill>
              </a:rPr>
              <a:pPr/>
              <a:t>‹#›</a:t>
            </a:fld>
            <a:endParaRPr lang="en-US" dirty="0">
              <a:solidFill>
                <a:srgbClr val="7F949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424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99891"/>
            <a:ext cx="10972800" cy="529122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1363" y="1097198"/>
            <a:ext cx="4041037" cy="4864235"/>
          </a:xfrm>
        </p:spPr>
        <p:txBody>
          <a:bodyPr>
            <a:normAutofit/>
          </a:bodyPr>
          <a:lstStyle>
            <a:lvl1pPr marL="0" indent="0">
              <a:buNone/>
              <a:defRPr sz="2000" b="0">
                <a:latin typeface="Century Gothic" panose="020B0502020202020204" pitchFamily="34" charset="0"/>
              </a:defRPr>
            </a:lvl1pPr>
            <a:lvl2pPr>
              <a:defRPr sz="18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Copyright © 2016 Greystone &amp; Co., Inc.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435A7-7107-554C-89D2-B66F0033BB65}" type="slidenum">
              <a:rPr lang="en-US" smtClean="0">
                <a:solidFill>
                  <a:srgbClr val="7F9493"/>
                </a:solidFill>
              </a:rPr>
              <a:pPr/>
              <a:t>‹#›</a:t>
            </a:fld>
            <a:endParaRPr lang="en-US" dirty="0">
              <a:solidFill>
                <a:srgbClr val="7F9493"/>
              </a:solidFill>
            </a:endParaRP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609600" y="1096963"/>
            <a:ext cx="6485467" cy="4864100"/>
          </a:xfr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348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35166"/>
            <a:ext cx="10972800" cy="493847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Copyright © 2016 Greystone &amp; Co., Inc.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435A7-7107-554C-89D2-B66F0033BB65}" type="slidenum">
              <a:rPr lang="en-US" smtClean="0">
                <a:solidFill>
                  <a:srgbClr val="7F9493"/>
                </a:solidFill>
              </a:rPr>
              <a:pPr/>
              <a:t>‹#›</a:t>
            </a:fld>
            <a:endParaRPr lang="en-US" dirty="0">
              <a:solidFill>
                <a:srgbClr val="7F949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19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Copyright © 2016 Greystone &amp; Co., Inc. All rights reserved.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435A7-7107-554C-89D2-B66F0033BB65}" type="slidenum">
              <a:rPr lang="en-US" smtClean="0">
                <a:solidFill>
                  <a:srgbClr val="7F9493"/>
                </a:solidFill>
              </a:rPr>
              <a:pPr/>
              <a:t>‹#›</a:t>
            </a:fld>
            <a:endParaRPr lang="en-US" dirty="0">
              <a:solidFill>
                <a:srgbClr val="7F949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277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99782"/>
            <a:ext cx="10972800" cy="329231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081759"/>
            <a:ext cx="10972800" cy="505425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12408"/>
            <a:ext cx="5486400" cy="32918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defTabSz="457200"/>
            <a:r>
              <a:rPr lang="en-US" dirty="0"/>
              <a:t>Copyright © 2016 Greystone &amp; Co., Inc.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6312408"/>
            <a:ext cx="1422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accent1"/>
                </a:solidFill>
                <a:latin typeface="+mn-lt"/>
              </a:defRPr>
            </a:lvl1pPr>
          </a:lstStyle>
          <a:p>
            <a:pPr defTabSz="457200"/>
            <a:fld id="{E4816BE7-80E0-6042-BEAC-5AB0AAC03AEE}" type="slidenum">
              <a:rPr lang="en-US" smtClean="0">
                <a:solidFill>
                  <a:srgbClr val="7F9493"/>
                </a:solidFill>
              </a:rPr>
              <a:pPr defTabSz="457200"/>
              <a:t>‹#›</a:t>
            </a:fld>
            <a:endParaRPr lang="en-US" dirty="0">
              <a:solidFill>
                <a:srgbClr val="7F949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934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2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Wingdings" panose="05000000000000000000" pitchFamily="2" charset="2"/>
        <a:buChar char="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39713" algn="l" defTabSz="914400" rtl="0" eaLnBrk="1" latinLnBrk="0" hangingPunct="1">
        <a:spcBef>
          <a:spcPct val="20000"/>
        </a:spcBef>
        <a:buClr>
          <a:schemeClr val="accent4"/>
        </a:buClr>
        <a:buSzPct val="70000"/>
        <a:buFont typeface="Wingdings" panose="05000000000000000000" pitchFamily="2" charset="2"/>
        <a:buChar char="n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00100" indent="-252413" algn="l" defTabSz="914400" rtl="0" eaLnBrk="1" latinLnBrk="0" hangingPunct="1">
        <a:spcBef>
          <a:spcPct val="20000"/>
        </a:spcBef>
        <a:buClr>
          <a:schemeClr val="accent5"/>
        </a:buClr>
        <a:buSzPct val="70000"/>
        <a:buFont typeface="Wingdings" panose="05000000000000000000" pitchFamily="2" charset="2"/>
        <a:buChar char="n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indent="-206375" algn="l" defTabSz="914400" rtl="0" eaLnBrk="1" latinLnBrk="0" hangingPunct="1">
        <a:spcBef>
          <a:spcPct val="20000"/>
        </a:spcBef>
        <a:buClr>
          <a:schemeClr val="accent3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57300" indent="-206375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Wingdings" charset="2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500" dirty="0"/>
              <a:t>The Development Team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819401" y="3886200"/>
            <a:ext cx="6400799" cy="1295400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sz="2000" dirty="0"/>
              <a:t>Texas Rural Rental Housing Preservation Academy Session #4</a:t>
            </a:r>
            <a:br>
              <a:rPr lang="en-US" sz="2000" dirty="0"/>
            </a:br>
            <a:r>
              <a:rPr lang="en-US" sz="2000" dirty="0"/>
              <a:t>June 6 – 7 2018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>
                <a:solidFill>
                  <a:srgbClr val="D4D4D4"/>
                </a:solidFill>
              </a:rPr>
              <a:t>Copyright © 2017 Greystone &amp; Co.,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8426857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4"/>
                </a:solidFill>
              </a:rPr>
              <a:t>Architect</a:t>
            </a:r>
            <a:endParaRPr lang="en-US" sz="3600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2200" b="1" u="sng" dirty="0">
                <a:solidFill>
                  <a:srgbClr val="FFC000"/>
                </a:solidFill>
              </a:rPr>
              <a:t>Construction Oversight &amp; Contract Administrator</a:t>
            </a:r>
            <a:endParaRPr lang="en-US" sz="2200" u="sng" dirty="0">
              <a:solidFill>
                <a:schemeClr val="accent4"/>
              </a:solidFill>
            </a:endParaRPr>
          </a:p>
          <a:p>
            <a:pPr marL="685800" lvl="1" indent="-3429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100" dirty="0">
                <a:solidFill>
                  <a:schemeClr val="accent4"/>
                </a:solidFill>
              </a:rPr>
              <a:t>Experience &amp; Capacity</a:t>
            </a:r>
          </a:p>
          <a:p>
            <a:pPr marL="685800" lvl="1" indent="-3429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100" dirty="0">
                <a:solidFill>
                  <a:schemeClr val="accent4"/>
                </a:solidFill>
              </a:rPr>
              <a:t>Rehab vs. New Construction</a:t>
            </a:r>
          </a:p>
          <a:p>
            <a:pPr marL="685800" lvl="1" indent="-3429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100" dirty="0">
                <a:solidFill>
                  <a:schemeClr val="accent4"/>
                </a:solidFill>
              </a:rPr>
              <a:t>Plans and Specs</a:t>
            </a:r>
          </a:p>
          <a:p>
            <a:pPr marL="685800" lvl="1" indent="-3429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100" dirty="0">
                <a:solidFill>
                  <a:schemeClr val="accent4"/>
                </a:solidFill>
              </a:rPr>
              <a:t>Pre-Closing &amp; Post-Closing Responsibilities</a:t>
            </a:r>
          </a:p>
          <a:p>
            <a:pPr marL="685800" lvl="1" indent="-3429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100" dirty="0">
                <a:solidFill>
                  <a:schemeClr val="accent4"/>
                </a:solidFill>
              </a:rPr>
              <a:t>Construction Draw Inspections</a:t>
            </a:r>
          </a:p>
          <a:p>
            <a:pPr marL="685800" lvl="1" indent="-3429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100" dirty="0">
                <a:solidFill>
                  <a:schemeClr val="accent4"/>
                </a:solidFill>
              </a:rPr>
              <a:t>Change Orders</a:t>
            </a:r>
          </a:p>
          <a:p>
            <a:pPr marL="628650" lvl="2" indent="0">
              <a:spcBef>
                <a:spcPts val="600"/>
              </a:spcBef>
              <a:spcAft>
                <a:spcPts val="1200"/>
              </a:spcAft>
              <a:buNone/>
            </a:pPr>
            <a:endParaRPr lang="en-US" sz="2100" dirty="0">
              <a:solidFill>
                <a:schemeClr val="accent4"/>
              </a:solidFill>
            </a:endParaRPr>
          </a:p>
          <a:p>
            <a:pPr marL="971550" lvl="2" indent="-3429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en-US" sz="2100" dirty="0">
              <a:solidFill>
                <a:schemeClr val="accent4"/>
              </a:solidFill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2017 Greystone &amp; Co., Inc.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435A7-7107-554C-89D2-B66F0033BB65}" type="slidenum">
              <a:rPr lang="en-US" smtClean="0">
                <a:solidFill>
                  <a:srgbClr val="7F9493"/>
                </a:solidFill>
              </a:rPr>
              <a:pPr/>
              <a:t>10</a:t>
            </a:fld>
            <a:endParaRPr lang="en-US" dirty="0">
              <a:solidFill>
                <a:srgbClr val="7F9493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1081760"/>
            <a:ext cx="10972800" cy="505425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"/>
              <a:defRPr sz="1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514350" indent="-239713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 panose="05000000000000000000" pitchFamily="2" charset="2"/>
              <a:buChar char="n"/>
              <a:defRPr sz="1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800100" indent="-252413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SzPct val="70000"/>
              <a:buFont typeface="Wingdings" panose="05000000000000000000" pitchFamily="2" charset="2"/>
              <a:buChar char="n"/>
              <a:defRPr sz="1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028700" indent="-206375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257300" indent="-206375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" charset="2"/>
              <a:buChar char="§"/>
              <a:defRPr sz="1800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Font typeface="Wingdings" panose="05000000000000000000" pitchFamily="2" charset="2"/>
              <a:buNone/>
            </a:pPr>
            <a:endParaRPr lang="en-US" sz="21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7335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4"/>
                </a:solidFill>
              </a:rPr>
              <a:t>Issuer of Bonds &amp; Investment Bank/Bond Underwriter</a:t>
            </a:r>
            <a:endParaRPr lang="en-US" sz="3600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2200" b="1" u="sng" dirty="0">
                <a:solidFill>
                  <a:srgbClr val="FFC000"/>
                </a:solidFill>
              </a:rPr>
              <a:t>Tax-Exempt Bonds</a:t>
            </a:r>
            <a:endParaRPr lang="en-US" sz="2200" u="sng" dirty="0">
              <a:solidFill>
                <a:schemeClr val="accent4"/>
              </a:solidFill>
            </a:endParaRPr>
          </a:p>
          <a:p>
            <a:pPr marL="685800" lvl="1" indent="-3429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100" dirty="0">
                <a:solidFill>
                  <a:schemeClr val="accent4"/>
                </a:solidFill>
              </a:rPr>
              <a:t>Access Multifamily Volume Cap</a:t>
            </a:r>
          </a:p>
          <a:p>
            <a:pPr marL="685800" lvl="1" indent="-3429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100" dirty="0">
                <a:solidFill>
                  <a:schemeClr val="accent4"/>
                </a:solidFill>
              </a:rPr>
              <a:t>Issuer Type</a:t>
            </a:r>
          </a:p>
          <a:p>
            <a:pPr marL="971550" lvl="2" indent="-3429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100" dirty="0">
                <a:solidFill>
                  <a:schemeClr val="accent4"/>
                </a:solidFill>
              </a:rPr>
              <a:t>Local</a:t>
            </a:r>
          </a:p>
          <a:p>
            <a:pPr marL="1200150" lvl="3" indent="-3429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100" dirty="0">
                <a:solidFill>
                  <a:schemeClr val="accent4"/>
                </a:solidFill>
              </a:rPr>
              <a:t>Relationships for State-Wide Issuance</a:t>
            </a:r>
          </a:p>
          <a:p>
            <a:pPr marL="971550" lvl="2" indent="-3429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100" dirty="0">
                <a:solidFill>
                  <a:schemeClr val="accent4"/>
                </a:solidFill>
              </a:rPr>
              <a:t>State-wide</a:t>
            </a:r>
          </a:p>
          <a:p>
            <a:pPr marL="685800" lvl="1" indent="-3429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100" dirty="0">
                <a:solidFill>
                  <a:schemeClr val="accent4"/>
                </a:solidFill>
              </a:rPr>
              <a:t>Investment Bank</a:t>
            </a:r>
          </a:p>
          <a:p>
            <a:pPr marL="971550" lvl="2" indent="-3429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100" dirty="0">
                <a:solidFill>
                  <a:schemeClr val="accent4"/>
                </a:solidFill>
              </a:rPr>
              <a:t>Selection Process</a:t>
            </a:r>
          </a:p>
          <a:p>
            <a:pPr marL="971550" lvl="2" indent="-3429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100" dirty="0">
                <a:solidFill>
                  <a:schemeClr val="accent4"/>
                </a:solidFill>
              </a:rPr>
              <a:t>Experience</a:t>
            </a:r>
          </a:p>
          <a:p>
            <a:pPr marL="628650" lvl="2" indent="0">
              <a:spcBef>
                <a:spcPts val="600"/>
              </a:spcBef>
              <a:spcAft>
                <a:spcPts val="1200"/>
              </a:spcAft>
              <a:buNone/>
            </a:pPr>
            <a:endParaRPr lang="en-US" sz="2100" dirty="0">
              <a:solidFill>
                <a:schemeClr val="accent4"/>
              </a:solidFill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2017 Greystone &amp; Co., Inc.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435A7-7107-554C-89D2-B66F0033BB65}" type="slidenum">
              <a:rPr lang="en-US" smtClean="0">
                <a:solidFill>
                  <a:srgbClr val="7F9493"/>
                </a:solidFill>
              </a:rPr>
              <a:pPr/>
              <a:t>11</a:t>
            </a:fld>
            <a:endParaRPr lang="en-US" dirty="0">
              <a:solidFill>
                <a:srgbClr val="7F9493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1081760"/>
            <a:ext cx="10972800" cy="505425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"/>
              <a:defRPr sz="1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514350" indent="-239713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 panose="05000000000000000000" pitchFamily="2" charset="2"/>
              <a:buChar char="n"/>
              <a:defRPr sz="1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800100" indent="-252413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SzPct val="70000"/>
              <a:buFont typeface="Wingdings" panose="05000000000000000000" pitchFamily="2" charset="2"/>
              <a:buChar char="n"/>
              <a:defRPr sz="1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028700" indent="-206375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257300" indent="-206375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" charset="2"/>
              <a:buChar char="§"/>
              <a:defRPr sz="1800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Font typeface="Wingdings" panose="05000000000000000000" pitchFamily="2" charset="2"/>
              <a:buNone/>
            </a:pPr>
            <a:endParaRPr lang="en-US" sz="21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414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4"/>
                </a:solidFill>
              </a:rPr>
              <a:t>Third-Party Report Provider</a:t>
            </a:r>
            <a:endParaRPr lang="en-US" sz="3600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2200" b="1" u="sng" dirty="0">
                <a:solidFill>
                  <a:srgbClr val="FFC000"/>
                </a:solidFill>
              </a:rPr>
              <a:t>CNA, Appraisal, Market Study</a:t>
            </a:r>
          </a:p>
          <a:p>
            <a:pPr marL="342900" lvl="1" indent="0">
              <a:spcBef>
                <a:spcPts val="600"/>
              </a:spcBef>
              <a:spcAft>
                <a:spcPts val="1200"/>
              </a:spcAft>
              <a:buNone/>
            </a:pPr>
            <a:endParaRPr lang="en-US" sz="2200" u="sng" dirty="0">
              <a:solidFill>
                <a:schemeClr val="accent4"/>
              </a:solidFill>
            </a:endParaRPr>
          </a:p>
          <a:p>
            <a:pPr marL="685800" lvl="1" indent="-3429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100" dirty="0">
                <a:solidFill>
                  <a:schemeClr val="accent4"/>
                </a:solidFill>
              </a:rPr>
              <a:t>Contract &amp; Engagement Letters</a:t>
            </a:r>
          </a:p>
          <a:p>
            <a:pPr marL="971550" lvl="2" indent="-3429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100" dirty="0">
                <a:solidFill>
                  <a:schemeClr val="accent4"/>
                </a:solidFill>
              </a:rPr>
              <a:t>approved by state</a:t>
            </a:r>
          </a:p>
          <a:p>
            <a:pPr marL="685800" lvl="1" indent="-3429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en-US" sz="2100" dirty="0">
              <a:solidFill>
                <a:schemeClr val="accent4"/>
              </a:solidFill>
            </a:endParaRPr>
          </a:p>
          <a:p>
            <a:pPr marL="685800" lvl="1" indent="-3429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100" dirty="0">
                <a:solidFill>
                  <a:schemeClr val="accent4"/>
                </a:solidFill>
              </a:rPr>
              <a:t>Experience &amp; Capacity</a:t>
            </a:r>
          </a:p>
          <a:p>
            <a:pPr marL="685800" lvl="1" indent="-3429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en-US" sz="2100" dirty="0">
              <a:solidFill>
                <a:schemeClr val="accent4"/>
              </a:solidFill>
            </a:endParaRPr>
          </a:p>
          <a:p>
            <a:pPr marL="685800" lvl="1" indent="-3429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100" dirty="0">
                <a:solidFill>
                  <a:schemeClr val="accent4"/>
                </a:solidFill>
              </a:rPr>
              <a:t>Communication &amp; Transaction Timeline</a:t>
            </a:r>
          </a:p>
          <a:p>
            <a:pPr marL="628650" lvl="2" indent="0">
              <a:spcBef>
                <a:spcPts val="600"/>
              </a:spcBef>
              <a:spcAft>
                <a:spcPts val="1200"/>
              </a:spcAft>
              <a:buNone/>
            </a:pPr>
            <a:endParaRPr lang="en-US" sz="2100" dirty="0">
              <a:solidFill>
                <a:schemeClr val="accent4"/>
              </a:solidFill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2017 Greystone &amp; Co., Inc.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435A7-7107-554C-89D2-B66F0033BB65}" type="slidenum">
              <a:rPr lang="en-US" smtClean="0">
                <a:solidFill>
                  <a:srgbClr val="7F9493"/>
                </a:solidFill>
              </a:rPr>
              <a:pPr/>
              <a:t>12</a:t>
            </a:fld>
            <a:endParaRPr lang="en-US" dirty="0">
              <a:solidFill>
                <a:srgbClr val="7F9493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1081760"/>
            <a:ext cx="10972800" cy="505425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"/>
              <a:defRPr sz="1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514350" indent="-239713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 panose="05000000000000000000" pitchFamily="2" charset="2"/>
              <a:buChar char="n"/>
              <a:defRPr sz="1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800100" indent="-252413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SzPct val="70000"/>
              <a:buFont typeface="Wingdings" panose="05000000000000000000" pitchFamily="2" charset="2"/>
              <a:buChar char="n"/>
              <a:defRPr sz="1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028700" indent="-206375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257300" indent="-206375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" charset="2"/>
              <a:buChar char="§"/>
              <a:defRPr sz="1800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Font typeface="Wingdings" panose="05000000000000000000" pitchFamily="2" charset="2"/>
              <a:buNone/>
            </a:pPr>
            <a:endParaRPr lang="en-US" sz="21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3435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4"/>
                </a:solidFill>
              </a:rPr>
              <a:t>Rural Development &amp; Housing Finance Agency</a:t>
            </a:r>
            <a:endParaRPr lang="en-US" sz="3600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0">
              <a:spcBef>
                <a:spcPts val="600"/>
              </a:spcBef>
              <a:spcAft>
                <a:spcPts val="1200"/>
              </a:spcAft>
              <a:buNone/>
            </a:pPr>
            <a:endParaRPr lang="en-US" sz="2200" b="1" u="sng" dirty="0">
              <a:solidFill>
                <a:srgbClr val="FFC000"/>
              </a:solidFill>
            </a:endParaRPr>
          </a:p>
          <a:p>
            <a:pPr marL="342900" lvl="1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2200" b="1" u="sng" dirty="0">
                <a:solidFill>
                  <a:srgbClr val="FFC000"/>
                </a:solidFill>
              </a:rPr>
              <a:t>Rural Development</a:t>
            </a:r>
          </a:p>
          <a:p>
            <a:pPr marL="685800" lvl="1" indent="-3429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100" dirty="0">
                <a:solidFill>
                  <a:schemeClr val="accent4"/>
                </a:solidFill>
              </a:rPr>
              <a:t>State Office</a:t>
            </a:r>
          </a:p>
          <a:p>
            <a:pPr marL="685800" lvl="1" indent="-3429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100" dirty="0">
                <a:solidFill>
                  <a:schemeClr val="accent4"/>
                </a:solidFill>
              </a:rPr>
              <a:t>National Preservation Team</a:t>
            </a:r>
          </a:p>
          <a:p>
            <a:pPr marL="685800" lvl="1" indent="-3429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100" dirty="0">
                <a:solidFill>
                  <a:schemeClr val="accent4"/>
                </a:solidFill>
              </a:rPr>
              <a:t>Keys to Castle</a:t>
            </a:r>
          </a:p>
          <a:p>
            <a:pPr marL="342900" lvl="1" indent="0">
              <a:spcBef>
                <a:spcPts val="600"/>
              </a:spcBef>
              <a:spcAft>
                <a:spcPts val="1200"/>
              </a:spcAft>
              <a:buNone/>
            </a:pPr>
            <a:endParaRPr lang="en-US" sz="2000" b="1" u="sng" dirty="0">
              <a:solidFill>
                <a:srgbClr val="FFC000"/>
              </a:solidFill>
            </a:endParaRPr>
          </a:p>
          <a:p>
            <a:pPr marL="342900" lvl="1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2000" b="1" u="sng" dirty="0">
                <a:solidFill>
                  <a:srgbClr val="FFC000"/>
                </a:solidFill>
              </a:rPr>
              <a:t>TDHCA</a:t>
            </a:r>
          </a:p>
          <a:p>
            <a:pPr marL="685800" lvl="1" indent="-3429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100" dirty="0">
                <a:solidFill>
                  <a:schemeClr val="accent4"/>
                </a:solidFill>
              </a:rPr>
              <a:t>Access Housing Credits</a:t>
            </a:r>
          </a:p>
          <a:p>
            <a:pPr marL="685800" lvl="1" indent="-3429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100" dirty="0">
                <a:solidFill>
                  <a:schemeClr val="accent4"/>
                </a:solidFill>
              </a:rPr>
              <a:t>Access MF Volume Cap</a:t>
            </a:r>
          </a:p>
          <a:p>
            <a:pPr marL="628650" lvl="2" indent="0">
              <a:spcBef>
                <a:spcPts val="600"/>
              </a:spcBef>
              <a:spcAft>
                <a:spcPts val="1200"/>
              </a:spcAft>
              <a:buNone/>
            </a:pPr>
            <a:endParaRPr lang="en-US" sz="2100" dirty="0">
              <a:solidFill>
                <a:schemeClr val="accent4"/>
              </a:solidFill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2017 Greystone &amp; Co., Inc.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435A7-7107-554C-89D2-B66F0033BB65}" type="slidenum">
              <a:rPr lang="en-US" smtClean="0">
                <a:solidFill>
                  <a:srgbClr val="7F9493"/>
                </a:solidFill>
              </a:rPr>
              <a:pPr/>
              <a:t>13</a:t>
            </a:fld>
            <a:endParaRPr lang="en-US" dirty="0">
              <a:solidFill>
                <a:srgbClr val="7F9493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1081760"/>
            <a:ext cx="10972800" cy="505425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"/>
              <a:defRPr sz="1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514350" indent="-239713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 panose="05000000000000000000" pitchFamily="2" charset="2"/>
              <a:buChar char="n"/>
              <a:defRPr sz="1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800100" indent="-252413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SzPct val="70000"/>
              <a:buFont typeface="Wingdings" panose="05000000000000000000" pitchFamily="2" charset="2"/>
              <a:buChar char="n"/>
              <a:defRPr sz="1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028700" indent="-206375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257300" indent="-206375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" charset="2"/>
              <a:buChar char="§"/>
              <a:defRPr sz="1800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Font typeface="Wingdings" panose="05000000000000000000" pitchFamily="2" charset="2"/>
              <a:buNone/>
            </a:pPr>
            <a:endParaRPr lang="en-US" sz="21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7143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2687912"/>
            <a:ext cx="9652000" cy="893488"/>
          </a:xfrm>
        </p:spPr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819400" y="3886200"/>
            <a:ext cx="5471096" cy="1828800"/>
          </a:xfrm>
        </p:spPr>
        <p:txBody>
          <a:bodyPr>
            <a:normAutofit/>
          </a:bodyPr>
          <a:lstStyle/>
          <a:p>
            <a:r>
              <a:rPr lang="en-US" b="1" dirty="0"/>
              <a:t>Will Eckstein</a:t>
            </a:r>
          </a:p>
          <a:p>
            <a:r>
              <a:rPr lang="en-US" dirty="0"/>
              <a:t>Senior Vice President</a:t>
            </a:r>
          </a:p>
          <a:p>
            <a:r>
              <a:rPr lang="en-US" dirty="0"/>
              <a:t>Greystone Affordable Development</a:t>
            </a:r>
          </a:p>
          <a:p>
            <a:r>
              <a:rPr lang="en-US" dirty="0"/>
              <a:t>4025 Lake Boone Trail, Suite 209</a:t>
            </a:r>
          </a:p>
          <a:p>
            <a:r>
              <a:rPr lang="en-US" dirty="0"/>
              <a:t>Raleigh, NC 27607-2986</a:t>
            </a:r>
          </a:p>
          <a:p>
            <a:r>
              <a:rPr lang="en-US" dirty="0"/>
              <a:t>(919) 573.7516</a:t>
            </a:r>
          </a:p>
          <a:p>
            <a:r>
              <a:rPr lang="en-US" dirty="0"/>
              <a:t>Will.Eckstein@greyco.com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7162800" y="6508198"/>
            <a:ext cx="3314580" cy="121202"/>
          </a:xfrm>
        </p:spPr>
        <p:txBody>
          <a:bodyPr/>
          <a:lstStyle/>
          <a:p>
            <a:r>
              <a:rPr lang="en-US" sz="900" dirty="0"/>
              <a:t>Copyright © 2017 Greystone &amp; Co.,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930887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4"/>
                </a:solidFill>
              </a:rPr>
              <a:t>TEAM Defined</a:t>
            </a:r>
            <a:endParaRPr lang="en-US" sz="3600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spcAft>
                <a:spcPts val="600"/>
              </a:spcAft>
              <a:buNone/>
            </a:pPr>
            <a:endParaRPr lang="en-US" sz="4800" b="1" dirty="0">
              <a:solidFill>
                <a:srgbClr val="FFC000"/>
              </a:solidFill>
            </a:endParaRPr>
          </a:p>
          <a:p>
            <a:pPr marL="0" indent="0" algn="ctr">
              <a:spcAft>
                <a:spcPts val="600"/>
              </a:spcAft>
              <a:buNone/>
            </a:pPr>
            <a:r>
              <a:rPr lang="en-US" sz="4800" b="1" dirty="0">
                <a:solidFill>
                  <a:srgbClr val="FFC000"/>
                </a:solidFill>
              </a:rPr>
              <a:t>A group of people with a full set of complementary skills required to complete a task, job, or project</a:t>
            </a:r>
          </a:p>
          <a:p>
            <a:pPr marL="685800" lvl="1" indent="-3429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en-US" sz="2100" dirty="0">
              <a:solidFill>
                <a:schemeClr val="accent4"/>
              </a:solidFill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2017 Greystone &amp; Co., Inc.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435A7-7107-554C-89D2-B66F0033BB65}" type="slidenum">
              <a:rPr lang="en-US" smtClean="0">
                <a:solidFill>
                  <a:srgbClr val="7F9493"/>
                </a:solidFill>
              </a:rPr>
              <a:pPr/>
              <a:t>2</a:t>
            </a:fld>
            <a:endParaRPr lang="en-US" dirty="0">
              <a:solidFill>
                <a:srgbClr val="7F9493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1081760"/>
            <a:ext cx="10972800" cy="505425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"/>
              <a:defRPr sz="1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514350" indent="-239713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 panose="05000000000000000000" pitchFamily="2" charset="2"/>
              <a:buChar char="n"/>
              <a:defRPr sz="1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800100" indent="-252413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SzPct val="70000"/>
              <a:buFont typeface="Wingdings" panose="05000000000000000000" pitchFamily="2" charset="2"/>
              <a:buChar char="n"/>
              <a:defRPr sz="1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028700" indent="-206375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257300" indent="-206375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" charset="2"/>
              <a:buChar char="§"/>
              <a:defRPr sz="1800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Font typeface="Wingdings" panose="05000000000000000000" pitchFamily="2" charset="2"/>
              <a:buNone/>
            </a:pPr>
            <a:endParaRPr lang="en-US" sz="21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914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4"/>
                </a:solidFill>
              </a:rPr>
              <a:t>The Development Team: The Players</a:t>
            </a:r>
            <a:endParaRPr lang="en-US" sz="3600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spcAft>
                <a:spcPts val="600"/>
              </a:spcAft>
              <a:buNone/>
            </a:pPr>
            <a:endParaRPr lang="en-US" sz="2400" b="1" u="sng" dirty="0">
              <a:solidFill>
                <a:schemeClr val="accent4"/>
              </a:solidFill>
            </a:endParaRPr>
          </a:p>
          <a:p>
            <a:pPr marL="685800" lvl="1" indent="-3429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100" dirty="0">
                <a:solidFill>
                  <a:schemeClr val="accent4"/>
                </a:solidFill>
              </a:rPr>
              <a:t>Owner / Borrower</a:t>
            </a:r>
          </a:p>
          <a:p>
            <a:pPr marL="685800" lvl="1" indent="-3429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100" dirty="0">
                <a:solidFill>
                  <a:schemeClr val="accent4"/>
                </a:solidFill>
              </a:rPr>
              <a:t>Manager / Operator</a:t>
            </a:r>
          </a:p>
          <a:p>
            <a:pPr marL="685800" lvl="1" indent="-3429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100" dirty="0">
                <a:solidFill>
                  <a:schemeClr val="accent4"/>
                </a:solidFill>
              </a:rPr>
              <a:t>The Developer</a:t>
            </a:r>
          </a:p>
          <a:p>
            <a:pPr marL="685800" lvl="1" indent="-3429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100" dirty="0">
                <a:solidFill>
                  <a:schemeClr val="accent4"/>
                </a:solidFill>
              </a:rPr>
              <a:t>Development Partner / Consultant</a:t>
            </a:r>
          </a:p>
          <a:p>
            <a:pPr marL="685800" lvl="1" indent="-3429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100" dirty="0">
                <a:solidFill>
                  <a:schemeClr val="accent4"/>
                </a:solidFill>
              </a:rPr>
              <a:t>Legal Counsel – Developer / Borrower</a:t>
            </a:r>
          </a:p>
          <a:p>
            <a:pPr marL="685800" lvl="1" indent="-3429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100" dirty="0">
                <a:solidFill>
                  <a:schemeClr val="accent4"/>
                </a:solidFill>
              </a:rPr>
              <a:t>Equity Investor</a:t>
            </a:r>
          </a:p>
          <a:p>
            <a:pPr marL="685800" lvl="1" indent="-3429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100" dirty="0">
                <a:solidFill>
                  <a:schemeClr val="accent4"/>
                </a:solidFill>
              </a:rPr>
              <a:t>Lender</a:t>
            </a:r>
          </a:p>
          <a:p>
            <a:pPr marL="685800" lvl="1" indent="-3429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100" dirty="0">
                <a:solidFill>
                  <a:schemeClr val="accent4"/>
                </a:solidFill>
              </a:rPr>
              <a:t>General Contractor</a:t>
            </a:r>
          </a:p>
          <a:p>
            <a:pPr marL="685800" lvl="1" indent="-3429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100" dirty="0">
                <a:solidFill>
                  <a:schemeClr val="accent4"/>
                </a:solidFill>
              </a:rPr>
              <a:t>Architect</a:t>
            </a:r>
          </a:p>
          <a:p>
            <a:pPr marL="685800" lvl="1" indent="-3429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100" dirty="0">
                <a:solidFill>
                  <a:schemeClr val="accent4"/>
                </a:solidFill>
              </a:rPr>
              <a:t>Issuer – Tax-Exempt Bond</a:t>
            </a:r>
          </a:p>
          <a:p>
            <a:pPr marL="685800" lvl="1" indent="-3429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100" dirty="0">
                <a:solidFill>
                  <a:schemeClr val="accent4"/>
                </a:solidFill>
              </a:rPr>
              <a:t>Investment Banker / Bond Underwriter</a:t>
            </a:r>
          </a:p>
          <a:p>
            <a:pPr marL="685800" lvl="1" indent="-3429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100" dirty="0">
                <a:solidFill>
                  <a:schemeClr val="accent4"/>
                </a:solidFill>
              </a:rPr>
              <a:t>Third-Party Report Providers</a:t>
            </a:r>
          </a:p>
          <a:p>
            <a:pPr marL="685800" lvl="1" indent="-3429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100" dirty="0">
                <a:solidFill>
                  <a:schemeClr val="accent4"/>
                </a:solidFill>
              </a:rPr>
              <a:t>Rural Development </a:t>
            </a:r>
          </a:p>
          <a:p>
            <a:pPr marL="685800" lvl="1" indent="-3429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100" dirty="0">
                <a:solidFill>
                  <a:schemeClr val="accent4"/>
                </a:solidFill>
              </a:rPr>
              <a:t>State Housing Finance Agency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2017 Greystone &amp; Co., Inc.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435A7-7107-554C-89D2-B66F0033BB65}" type="slidenum">
              <a:rPr lang="en-US" smtClean="0">
                <a:solidFill>
                  <a:srgbClr val="7F9493"/>
                </a:solidFill>
              </a:rPr>
              <a:pPr/>
              <a:t>3</a:t>
            </a:fld>
            <a:endParaRPr lang="en-US" dirty="0">
              <a:solidFill>
                <a:srgbClr val="7F9493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1081760"/>
            <a:ext cx="10972800" cy="505425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"/>
              <a:defRPr sz="1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514350" indent="-239713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 panose="05000000000000000000" pitchFamily="2" charset="2"/>
              <a:buChar char="n"/>
              <a:defRPr sz="1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800100" indent="-252413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SzPct val="70000"/>
              <a:buFont typeface="Wingdings" panose="05000000000000000000" pitchFamily="2" charset="2"/>
              <a:buChar char="n"/>
              <a:defRPr sz="1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028700" indent="-206375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257300" indent="-206375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" charset="2"/>
              <a:buChar char="§"/>
              <a:defRPr sz="1800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Font typeface="Wingdings" panose="05000000000000000000" pitchFamily="2" charset="2"/>
              <a:buNone/>
            </a:pPr>
            <a:endParaRPr lang="en-US" sz="21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040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4"/>
                </a:solidFill>
              </a:rPr>
              <a:t>Owner/Borrower &amp; Operator/Manager </a:t>
            </a:r>
            <a:endParaRPr lang="en-US" sz="3600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lvl="1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2400" b="1" u="sng" dirty="0">
                <a:solidFill>
                  <a:srgbClr val="FFC000"/>
                </a:solidFill>
              </a:rPr>
              <a:t>Control Real Estate &amp; Property Operations</a:t>
            </a:r>
          </a:p>
          <a:p>
            <a:pPr marL="685800" lvl="1" indent="-3429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100" dirty="0">
                <a:solidFill>
                  <a:schemeClr val="accent4"/>
                </a:solidFill>
              </a:rPr>
              <a:t>Origins - Developed and/or Acquired</a:t>
            </a:r>
          </a:p>
          <a:p>
            <a:pPr marL="685800" lvl="1" indent="-3429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100" dirty="0">
                <a:solidFill>
                  <a:schemeClr val="accent4"/>
                </a:solidFill>
              </a:rPr>
              <a:t>Legal Structure – Partnership &amp; LLCs</a:t>
            </a:r>
          </a:p>
          <a:p>
            <a:pPr marL="685800" lvl="1" indent="-3429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100" dirty="0">
                <a:solidFill>
                  <a:schemeClr val="accent4"/>
                </a:solidFill>
              </a:rPr>
              <a:t>Financial Strength &amp; Ownership Experience</a:t>
            </a:r>
          </a:p>
          <a:p>
            <a:pPr marL="685800" lvl="1" indent="-3429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100" dirty="0">
                <a:solidFill>
                  <a:schemeClr val="accent4"/>
                </a:solidFill>
              </a:rPr>
              <a:t>Property Management</a:t>
            </a:r>
          </a:p>
          <a:p>
            <a:pPr marL="971550" lvl="2" indent="-3429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100" dirty="0">
                <a:solidFill>
                  <a:schemeClr val="accent4"/>
                </a:solidFill>
              </a:rPr>
              <a:t>Owner Managed and/or Third-Party</a:t>
            </a:r>
          </a:p>
          <a:p>
            <a:pPr marL="971550" lvl="2" indent="-3429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100" dirty="0">
                <a:solidFill>
                  <a:schemeClr val="accent4"/>
                </a:solidFill>
              </a:rPr>
              <a:t>Marketing &amp; Leasing</a:t>
            </a:r>
          </a:p>
          <a:p>
            <a:pPr marL="971550" lvl="2" indent="-3429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100" dirty="0">
                <a:solidFill>
                  <a:schemeClr val="accent4"/>
                </a:solidFill>
              </a:rPr>
              <a:t>Staffing – On-site Staff, Regional Manager</a:t>
            </a:r>
          </a:p>
          <a:p>
            <a:pPr marL="971550" lvl="2" indent="-3429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100" dirty="0">
                <a:solidFill>
                  <a:schemeClr val="accent4"/>
                </a:solidFill>
              </a:rPr>
              <a:t>Housing Credit Experience</a:t>
            </a:r>
          </a:p>
          <a:p>
            <a:pPr marL="971550" lvl="2" indent="-3429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100" dirty="0">
                <a:solidFill>
                  <a:schemeClr val="accent4"/>
                </a:solidFill>
              </a:rPr>
              <a:t>Communication is Key!</a:t>
            </a:r>
          </a:p>
          <a:p>
            <a:pPr marL="342900" lvl="1" indent="0">
              <a:spcBef>
                <a:spcPts val="600"/>
              </a:spcBef>
              <a:spcAft>
                <a:spcPts val="1200"/>
              </a:spcAft>
              <a:buNone/>
            </a:pPr>
            <a:endParaRPr lang="en-US" sz="2100" dirty="0">
              <a:solidFill>
                <a:schemeClr val="accent4"/>
              </a:solidFill>
            </a:endParaRPr>
          </a:p>
          <a:p>
            <a:pPr marL="971550" lvl="2" indent="-3429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en-US" sz="2100" dirty="0">
              <a:solidFill>
                <a:schemeClr val="accent4"/>
              </a:solidFill>
            </a:endParaRPr>
          </a:p>
          <a:p>
            <a:pPr marL="971550" lvl="2" indent="-3429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en-US" sz="2100" dirty="0">
              <a:solidFill>
                <a:schemeClr val="accent4"/>
              </a:solidFill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2017 Greystone &amp; Co., Inc.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435A7-7107-554C-89D2-B66F0033BB65}" type="slidenum">
              <a:rPr lang="en-US" smtClean="0">
                <a:solidFill>
                  <a:srgbClr val="7F9493"/>
                </a:solidFill>
              </a:rPr>
              <a:pPr/>
              <a:t>4</a:t>
            </a:fld>
            <a:endParaRPr lang="en-US" dirty="0">
              <a:solidFill>
                <a:srgbClr val="7F9493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1081760"/>
            <a:ext cx="10972800" cy="505425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"/>
              <a:defRPr sz="1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514350" indent="-239713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 panose="05000000000000000000" pitchFamily="2" charset="2"/>
              <a:buChar char="n"/>
              <a:defRPr sz="1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800100" indent="-252413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SzPct val="70000"/>
              <a:buFont typeface="Wingdings" panose="05000000000000000000" pitchFamily="2" charset="2"/>
              <a:buChar char="n"/>
              <a:defRPr sz="1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028700" indent="-206375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257300" indent="-206375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" charset="2"/>
              <a:buChar char="§"/>
              <a:defRPr sz="1800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Font typeface="Wingdings" panose="05000000000000000000" pitchFamily="2" charset="2"/>
              <a:buNone/>
            </a:pPr>
            <a:endParaRPr lang="en-US" sz="21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805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4"/>
                </a:solidFill>
              </a:rPr>
              <a:t>The Developer &amp; Development Partner / Consultant</a:t>
            </a:r>
            <a:endParaRPr lang="en-US" sz="3600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lvl="1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2400" b="1" u="sng" dirty="0">
                <a:solidFill>
                  <a:srgbClr val="FFC000"/>
                </a:solidFill>
              </a:rPr>
              <a:t>“The Quarterback”</a:t>
            </a:r>
          </a:p>
          <a:p>
            <a:pPr marL="685800" lvl="1" indent="-3429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100" dirty="0">
                <a:solidFill>
                  <a:schemeClr val="accent4"/>
                </a:solidFill>
              </a:rPr>
              <a:t>Affordable Housing Development Experience</a:t>
            </a:r>
          </a:p>
          <a:p>
            <a:pPr marL="971550" lvl="2" indent="-3429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100" dirty="0">
                <a:solidFill>
                  <a:schemeClr val="accent4"/>
                </a:solidFill>
              </a:rPr>
              <a:t>Due Diligence through Construction Closeout and Place In Service</a:t>
            </a:r>
          </a:p>
          <a:p>
            <a:pPr marL="685800" lvl="1" indent="-3429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100" dirty="0">
                <a:solidFill>
                  <a:schemeClr val="accent4"/>
                </a:solidFill>
              </a:rPr>
              <a:t>Financial Strength</a:t>
            </a:r>
          </a:p>
          <a:p>
            <a:pPr marL="685800" lvl="1" indent="-3429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100" dirty="0">
                <a:solidFill>
                  <a:schemeClr val="accent4"/>
                </a:solidFill>
              </a:rPr>
              <a:t>Human Capital</a:t>
            </a:r>
          </a:p>
          <a:p>
            <a:pPr marL="342900" lvl="1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2400" b="1" u="sng" dirty="0">
                <a:solidFill>
                  <a:srgbClr val="FFC000"/>
                </a:solidFill>
              </a:rPr>
              <a:t>“The Outsourced Quarterback” - fill Gaps and/or Shortfalls</a:t>
            </a:r>
          </a:p>
          <a:p>
            <a:pPr marL="685800" lvl="1" indent="-3429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100" dirty="0">
                <a:solidFill>
                  <a:schemeClr val="accent4"/>
                </a:solidFill>
              </a:rPr>
              <a:t>Turn-Key Developer</a:t>
            </a:r>
          </a:p>
          <a:p>
            <a:pPr marL="685800" lvl="1" indent="-3429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100" dirty="0">
                <a:solidFill>
                  <a:schemeClr val="accent4"/>
                </a:solidFill>
              </a:rPr>
              <a:t>Specific Skill Sets</a:t>
            </a:r>
          </a:p>
          <a:p>
            <a:pPr marL="971550" lvl="2" indent="-3429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100" dirty="0">
                <a:solidFill>
                  <a:schemeClr val="accent4"/>
                </a:solidFill>
              </a:rPr>
              <a:t>Underwriting, Applications, Construction Management, etc.</a:t>
            </a:r>
          </a:p>
          <a:p>
            <a:pPr marL="685800" lvl="1" indent="-3429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100" dirty="0">
                <a:solidFill>
                  <a:schemeClr val="accent4"/>
                </a:solidFill>
              </a:rPr>
              <a:t>Add Capacity – High Volume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2017 Greystone &amp; Co., Inc.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435A7-7107-554C-89D2-B66F0033BB65}" type="slidenum">
              <a:rPr lang="en-US" smtClean="0">
                <a:solidFill>
                  <a:srgbClr val="7F9493"/>
                </a:solidFill>
              </a:rPr>
              <a:pPr/>
              <a:t>5</a:t>
            </a:fld>
            <a:endParaRPr lang="en-US" dirty="0">
              <a:solidFill>
                <a:srgbClr val="7F9493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1081760"/>
            <a:ext cx="10972800" cy="505425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"/>
              <a:defRPr sz="1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514350" indent="-239713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 panose="05000000000000000000" pitchFamily="2" charset="2"/>
              <a:buChar char="n"/>
              <a:defRPr sz="1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800100" indent="-252413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SzPct val="70000"/>
              <a:buFont typeface="Wingdings" panose="05000000000000000000" pitchFamily="2" charset="2"/>
              <a:buChar char="n"/>
              <a:defRPr sz="1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028700" indent="-206375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257300" indent="-206375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" charset="2"/>
              <a:buChar char="§"/>
              <a:defRPr sz="1800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Font typeface="Wingdings" panose="05000000000000000000" pitchFamily="2" charset="2"/>
              <a:buNone/>
            </a:pPr>
            <a:endParaRPr lang="en-US" sz="21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046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4"/>
                </a:solidFill>
              </a:rPr>
              <a:t>Developer / Borrower Counsel</a:t>
            </a:r>
            <a:endParaRPr lang="en-US" sz="3600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lvl="1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2400" b="1" u="sng" dirty="0">
                <a:solidFill>
                  <a:srgbClr val="FFC000"/>
                </a:solidFill>
              </a:rPr>
              <a:t>“The Legal Quarterback”</a:t>
            </a:r>
          </a:p>
          <a:p>
            <a:pPr marL="685800" lvl="1" indent="-3429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100" dirty="0">
                <a:solidFill>
                  <a:schemeClr val="accent4"/>
                </a:solidFill>
              </a:rPr>
              <a:t>Experience and Capacity</a:t>
            </a:r>
          </a:p>
          <a:p>
            <a:pPr marL="685800" lvl="1" indent="-3429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100" dirty="0">
                <a:solidFill>
                  <a:schemeClr val="accent4"/>
                </a:solidFill>
              </a:rPr>
              <a:t>Typical Scope of Services</a:t>
            </a:r>
          </a:p>
          <a:p>
            <a:pPr marL="971550" lvl="2" indent="-3429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100" dirty="0">
                <a:solidFill>
                  <a:schemeClr val="accent4"/>
                </a:solidFill>
              </a:rPr>
              <a:t>Title and Survey</a:t>
            </a:r>
          </a:p>
          <a:p>
            <a:pPr marL="971550" lvl="2" indent="-3429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100" dirty="0">
                <a:solidFill>
                  <a:schemeClr val="accent4"/>
                </a:solidFill>
              </a:rPr>
              <a:t>Real Estate</a:t>
            </a:r>
          </a:p>
          <a:p>
            <a:pPr marL="971550" lvl="2" indent="-3429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100" dirty="0">
                <a:solidFill>
                  <a:schemeClr val="accent4"/>
                </a:solidFill>
              </a:rPr>
              <a:t>Draft Organizational Documents</a:t>
            </a:r>
          </a:p>
          <a:p>
            <a:pPr marL="971550" lvl="2" indent="-3429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100" dirty="0">
                <a:solidFill>
                  <a:schemeClr val="accent4"/>
                </a:solidFill>
              </a:rPr>
              <a:t>Review, Advocate, and Negotiate Terms</a:t>
            </a:r>
          </a:p>
          <a:p>
            <a:pPr marL="1200150" lvl="3" indent="-3429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100" dirty="0">
                <a:solidFill>
                  <a:schemeClr val="accent4"/>
                </a:solidFill>
              </a:rPr>
              <a:t>Debt </a:t>
            </a:r>
          </a:p>
          <a:p>
            <a:pPr marL="1200150" lvl="3" indent="-3429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100" dirty="0">
                <a:solidFill>
                  <a:schemeClr val="accent4"/>
                </a:solidFill>
              </a:rPr>
              <a:t>Bond</a:t>
            </a:r>
          </a:p>
          <a:p>
            <a:pPr marL="1200150" lvl="3" indent="-3429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100" dirty="0">
                <a:solidFill>
                  <a:schemeClr val="accent4"/>
                </a:solidFill>
              </a:rPr>
              <a:t>Equity</a:t>
            </a:r>
          </a:p>
          <a:p>
            <a:pPr marL="971550" lvl="2" indent="-3429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100" dirty="0">
                <a:solidFill>
                  <a:schemeClr val="accent4"/>
                </a:solidFill>
              </a:rPr>
              <a:t>Draft Legal Opinions</a:t>
            </a:r>
          </a:p>
          <a:p>
            <a:pPr marL="971550" lvl="2" indent="-3429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en-US" sz="2100" dirty="0">
              <a:solidFill>
                <a:schemeClr val="accent4"/>
              </a:solidFill>
            </a:endParaRPr>
          </a:p>
          <a:p>
            <a:pPr marL="971550" lvl="2" indent="-3429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en-US" sz="2100" dirty="0">
              <a:solidFill>
                <a:schemeClr val="accent4"/>
              </a:solidFill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2017 Greystone &amp; Co., Inc.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435A7-7107-554C-89D2-B66F0033BB65}" type="slidenum">
              <a:rPr lang="en-US" smtClean="0">
                <a:solidFill>
                  <a:srgbClr val="7F9493"/>
                </a:solidFill>
              </a:rPr>
              <a:pPr/>
              <a:t>6</a:t>
            </a:fld>
            <a:endParaRPr lang="en-US" dirty="0">
              <a:solidFill>
                <a:srgbClr val="7F9493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1081760"/>
            <a:ext cx="10972800" cy="505425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"/>
              <a:defRPr sz="1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514350" indent="-239713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 panose="05000000000000000000" pitchFamily="2" charset="2"/>
              <a:buChar char="n"/>
              <a:defRPr sz="1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800100" indent="-252413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SzPct val="70000"/>
              <a:buFont typeface="Wingdings" panose="05000000000000000000" pitchFamily="2" charset="2"/>
              <a:buChar char="n"/>
              <a:defRPr sz="1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028700" indent="-206375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257300" indent="-206375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" charset="2"/>
              <a:buChar char="§"/>
              <a:defRPr sz="1800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Font typeface="Wingdings" panose="05000000000000000000" pitchFamily="2" charset="2"/>
              <a:buNone/>
            </a:pPr>
            <a:endParaRPr lang="en-US" sz="21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827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4"/>
                </a:solidFill>
              </a:rPr>
              <a:t>Equity Investor</a:t>
            </a:r>
            <a:endParaRPr lang="en-US" sz="3600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2200" b="1" u="sng" dirty="0">
                <a:solidFill>
                  <a:srgbClr val="FFC000"/>
                </a:solidFill>
              </a:rPr>
              <a:t>Provide</a:t>
            </a:r>
            <a:r>
              <a:rPr lang="en-US" sz="2400" b="1" u="sng" dirty="0">
                <a:solidFill>
                  <a:srgbClr val="FFC000"/>
                </a:solidFill>
              </a:rPr>
              <a:t> Equity Funds</a:t>
            </a:r>
            <a:endParaRPr lang="en-US" sz="2100" u="sng" dirty="0">
              <a:solidFill>
                <a:schemeClr val="accent4"/>
              </a:solidFill>
            </a:endParaRPr>
          </a:p>
          <a:p>
            <a:pPr marL="685800" lvl="1" indent="-3429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100" dirty="0">
                <a:solidFill>
                  <a:schemeClr val="accent4"/>
                </a:solidFill>
              </a:rPr>
              <a:t>Direct Investor / Syndicator</a:t>
            </a:r>
          </a:p>
          <a:p>
            <a:pPr marL="685800" lvl="1" indent="-3429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100" dirty="0">
                <a:solidFill>
                  <a:schemeClr val="accent4"/>
                </a:solidFill>
              </a:rPr>
              <a:t>Investor Type: Financial/Yield &amp; CRA(Community Reinvestment Act)</a:t>
            </a:r>
          </a:p>
          <a:p>
            <a:pPr marL="685800" lvl="1" indent="-3429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100" dirty="0">
                <a:solidFill>
                  <a:schemeClr val="accent4"/>
                </a:solidFill>
              </a:rPr>
              <a:t>Identify &amp; Market to Potential Investors</a:t>
            </a:r>
          </a:p>
          <a:p>
            <a:pPr marL="685800" lvl="1" indent="-3429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100" dirty="0">
                <a:solidFill>
                  <a:schemeClr val="accent4"/>
                </a:solidFill>
              </a:rPr>
              <a:t>Review Offers</a:t>
            </a:r>
          </a:p>
          <a:p>
            <a:pPr marL="971550" lvl="2" indent="-3429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100" dirty="0">
                <a:solidFill>
                  <a:schemeClr val="accent4"/>
                </a:solidFill>
              </a:rPr>
              <a:t>Pricing (&amp; Terms!)</a:t>
            </a:r>
          </a:p>
          <a:p>
            <a:pPr marL="685800" lvl="1" indent="-3429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100" dirty="0">
                <a:solidFill>
                  <a:schemeClr val="accent4"/>
                </a:solidFill>
              </a:rPr>
              <a:t>Portfolio – Ability to Execute</a:t>
            </a:r>
          </a:p>
          <a:p>
            <a:pPr marL="685800" lvl="1" indent="-3429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en-US" sz="2100" dirty="0">
              <a:solidFill>
                <a:schemeClr val="accent4"/>
              </a:solidFill>
            </a:endParaRPr>
          </a:p>
          <a:p>
            <a:pPr marL="685800" lvl="1" indent="-3429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en-US" sz="2100" dirty="0">
              <a:solidFill>
                <a:schemeClr val="accent4"/>
              </a:solidFill>
            </a:endParaRPr>
          </a:p>
          <a:p>
            <a:pPr marL="971550" lvl="2" indent="-3429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en-US" sz="2100" dirty="0">
              <a:solidFill>
                <a:schemeClr val="accent4"/>
              </a:solidFill>
            </a:endParaRPr>
          </a:p>
          <a:p>
            <a:pPr marL="971550" lvl="2" indent="-3429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en-US" sz="2100" dirty="0">
              <a:solidFill>
                <a:schemeClr val="accent4"/>
              </a:solidFill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2017 Greystone &amp; Co., Inc.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435A7-7107-554C-89D2-B66F0033BB65}" type="slidenum">
              <a:rPr lang="en-US" smtClean="0">
                <a:solidFill>
                  <a:srgbClr val="7F9493"/>
                </a:solidFill>
              </a:rPr>
              <a:pPr/>
              <a:t>7</a:t>
            </a:fld>
            <a:endParaRPr lang="en-US" dirty="0">
              <a:solidFill>
                <a:srgbClr val="7F9493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1081760"/>
            <a:ext cx="10972800" cy="505425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"/>
              <a:defRPr sz="1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514350" indent="-239713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 panose="05000000000000000000" pitchFamily="2" charset="2"/>
              <a:buChar char="n"/>
              <a:defRPr sz="1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800100" indent="-252413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SzPct val="70000"/>
              <a:buFont typeface="Wingdings" panose="05000000000000000000" pitchFamily="2" charset="2"/>
              <a:buChar char="n"/>
              <a:defRPr sz="1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028700" indent="-206375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257300" indent="-206375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" charset="2"/>
              <a:buChar char="§"/>
              <a:defRPr sz="1800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Font typeface="Wingdings" panose="05000000000000000000" pitchFamily="2" charset="2"/>
              <a:buNone/>
            </a:pPr>
            <a:endParaRPr lang="en-US" sz="21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95935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4"/>
                </a:solidFill>
              </a:rPr>
              <a:t>Lender</a:t>
            </a:r>
            <a:endParaRPr lang="en-US" sz="3600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2200" b="1" u="sng" dirty="0">
                <a:solidFill>
                  <a:srgbClr val="FFC000"/>
                </a:solidFill>
              </a:rPr>
              <a:t>Provide</a:t>
            </a:r>
            <a:r>
              <a:rPr lang="en-US" sz="2000" b="1" u="sng" dirty="0">
                <a:solidFill>
                  <a:srgbClr val="FFC000"/>
                </a:solidFill>
              </a:rPr>
              <a:t> Debt</a:t>
            </a:r>
            <a:endParaRPr lang="en-US" sz="2000" u="sng" dirty="0">
              <a:solidFill>
                <a:schemeClr val="accent4"/>
              </a:solidFill>
            </a:endParaRPr>
          </a:p>
          <a:p>
            <a:pPr marL="685800" lvl="1" indent="-3429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100" dirty="0">
                <a:solidFill>
                  <a:schemeClr val="accent4"/>
                </a:solidFill>
              </a:rPr>
              <a:t>Local / Community Bank</a:t>
            </a:r>
          </a:p>
          <a:p>
            <a:pPr marL="685800" lvl="1" indent="-3429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100" dirty="0">
                <a:solidFill>
                  <a:schemeClr val="accent4"/>
                </a:solidFill>
              </a:rPr>
              <a:t>HUD / FHA Debt</a:t>
            </a:r>
          </a:p>
          <a:p>
            <a:pPr marL="685800" lvl="1" indent="-3429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100" dirty="0">
                <a:solidFill>
                  <a:schemeClr val="accent4"/>
                </a:solidFill>
              </a:rPr>
              <a:t>Agency Debt</a:t>
            </a:r>
          </a:p>
          <a:p>
            <a:pPr marL="971550" lvl="2" indent="-3429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100" dirty="0">
                <a:solidFill>
                  <a:schemeClr val="accent4"/>
                </a:solidFill>
              </a:rPr>
              <a:t>FNMA</a:t>
            </a:r>
          </a:p>
          <a:p>
            <a:pPr marL="971550" lvl="2" indent="-3429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100" dirty="0">
                <a:solidFill>
                  <a:schemeClr val="accent4"/>
                </a:solidFill>
              </a:rPr>
              <a:t>FRE</a:t>
            </a:r>
          </a:p>
          <a:p>
            <a:pPr marL="685800" lvl="1" indent="-3429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100" dirty="0">
                <a:solidFill>
                  <a:schemeClr val="accent4"/>
                </a:solidFill>
              </a:rPr>
              <a:t>Rural Housing Service, 538 Loan Program</a:t>
            </a:r>
          </a:p>
          <a:p>
            <a:pPr marL="971550" lvl="2" indent="-3429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en-US" sz="2100" dirty="0">
              <a:solidFill>
                <a:schemeClr val="accent4"/>
              </a:solidFill>
            </a:endParaRPr>
          </a:p>
          <a:p>
            <a:pPr marL="971550" lvl="2" indent="-3429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en-US" sz="2100" dirty="0">
              <a:solidFill>
                <a:schemeClr val="accent4"/>
              </a:solidFill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2017 Greystone &amp; Co., Inc.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435A7-7107-554C-89D2-B66F0033BB65}" type="slidenum">
              <a:rPr lang="en-US" smtClean="0">
                <a:solidFill>
                  <a:srgbClr val="7F9493"/>
                </a:solidFill>
              </a:rPr>
              <a:pPr/>
              <a:t>8</a:t>
            </a:fld>
            <a:endParaRPr lang="en-US" dirty="0">
              <a:solidFill>
                <a:srgbClr val="7F9493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1081760"/>
            <a:ext cx="10972800" cy="505425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"/>
              <a:defRPr sz="1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514350" indent="-239713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 panose="05000000000000000000" pitchFamily="2" charset="2"/>
              <a:buChar char="n"/>
              <a:defRPr sz="1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800100" indent="-252413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SzPct val="70000"/>
              <a:buFont typeface="Wingdings" panose="05000000000000000000" pitchFamily="2" charset="2"/>
              <a:buChar char="n"/>
              <a:defRPr sz="1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028700" indent="-206375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257300" indent="-206375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" charset="2"/>
              <a:buChar char="§"/>
              <a:defRPr sz="1800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Font typeface="Wingdings" panose="05000000000000000000" pitchFamily="2" charset="2"/>
              <a:buNone/>
            </a:pPr>
            <a:endParaRPr lang="en-US" sz="21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0169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4"/>
                </a:solidFill>
              </a:rPr>
              <a:t>General Contractor</a:t>
            </a:r>
            <a:endParaRPr lang="en-US" sz="3600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2200" b="1" u="sng" dirty="0">
                <a:solidFill>
                  <a:srgbClr val="FFC000"/>
                </a:solidFill>
              </a:rPr>
              <a:t>All Things Construction</a:t>
            </a:r>
            <a:endParaRPr lang="en-US" sz="2200" u="sng" dirty="0">
              <a:solidFill>
                <a:schemeClr val="accent4"/>
              </a:solidFill>
            </a:endParaRPr>
          </a:p>
          <a:p>
            <a:pPr marL="685800" lvl="1" indent="-3429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100" dirty="0">
                <a:solidFill>
                  <a:schemeClr val="accent4"/>
                </a:solidFill>
              </a:rPr>
              <a:t>Experience</a:t>
            </a:r>
          </a:p>
          <a:p>
            <a:pPr marL="685800" lvl="1" indent="-3429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100" dirty="0">
                <a:solidFill>
                  <a:schemeClr val="accent4"/>
                </a:solidFill>
              </a:rPr>
              <a:t>Rehab vs. New Construction</a:t>
            </a:r>
          </a:p>
          <a:p>
            <a:pPr marL="685800" lvl="1" indent="-3429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100" dirty="0">
                <a:solidFill>
                  <a:schemeClr val="accent4"/>
                </a:solidFill>
              </a:rPr>
              <a:t>Rehab, Single Site</a:t>
            </a:r>
          </a:p>
          <a:p>
            <a:pPr marL="685800" lvl="1" indent="-3429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100" dirty="0">
                <a:solidFill>
                  <a:schemeClr val="accent4"/>
                </a:solidFill>
              </a:rPr>
              <a:t>Rehab, Tenant In-Place</a:t>
            </a:r>
          </a:p>
          <a:p>
            <a:pPr marL="685800" lvl="1" indent="-3429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100" dirty="0">
                <a:solidFill>
                  <a:schemeClr val="accent4"/>
                </a:solidFill>
              </a:rPr>
              <a:t>Rehab, Tenant In-Place, PORTFOLIO</a:t>
            </a:r>
          </a:p>
          <a:p>
            <a:pPr marL="971550" lvl="2" indent="-3429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100" dirty="0">
                <a:solidFill>
                  <a:schemeClr val="accent4"/>
                </a:solidFill>
              </a:rPr>
              <a:t>Financial Resources</a:t>
            </a:r>
          </a:p>
          <a:p>
            <a:pPr marL="971550" lvl="2" indent="-3429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100" dirty="0">
                <a:solidFill>
                  <a:schemeClr val="accent4"/>
                </a:solidFill>
              </a:rPr>
              <a:t>Human Capital</a:t>
            </a:r>
          </a:p>
          <a:p>
            <a:pPr marL="971550" lvl="2" indent="-3429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100" dirty="0">
                <a:solidFill>
                  <a:schemeClr val="accent4"/>
                </a:solidFill>
              </a:rPr>
              <a:t>Pre-Closing / Post-Closing</a:t>
            </a:r>
          </a:p>
          <a:p>
            <a:pPr marL="971550" lvl="2" indent="-3429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en-US" sz="2100" dirty="0">
              <a:solidFill>
                <a:schemeClr val="accent4"/>
              </a:solidFill>
            </a:endParaRPr>
          </a:p>
          <a:p>
            <a:pPr marL="971550" lvl="2" indent="-3429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en-US" sz="2100" dirty="0">
              <a:solidFill>
                <a:schemeClr val="accent4"/>
              </a:solidFill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2017 Greystone &amp; Co., Inc.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435A7-7107-554C-89D2-B66F0033BB65}" type="slidenum">
              <a:rPr lang="en-US" smtClean="0">
                <a:solidFill>
                  <a:srgbClr val="7F9493"/>
                </a:solidFill>
              </a:rPr>
              <a:pPr/>
              <a:t>9</a:t>
            </a:fld>
            <a:endParaRPr lang="en-US" dirty="0">
              <a:solidFill>
                <a:srgbClr val="7F9493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1081760"/>
            <a:ext cx="10972800" cy="505425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"/>
              <a:defRPr sz="1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514350" indent="-239713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 panose="05000000000000000000" pitchFamily="2" charset="2"/>
              <a:buChar char="n"/>
              <a:defRPr sz="1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800100" indent="-252413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SzPct val="70000"/>
              <a:buFont typeface="Wingdings" panose="05000000000000000000" pitchFamily="2" charset="2"/>
              <a:buChar char="n"/>
              <a:defRPr sz="1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028700" indent="-206375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257300" indent="-206375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" charset="2"/>
              <a:buChar char="§"/>
              <a:defRPr sz="1800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Font typeface="Wingdings" panose="05000000000000000000" pitchFamily="2" charset="2"/>
              <a:buNone/>
            </a:pPr>
            <a:endParaRPr lang="en-US" sz="21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79822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22">
      <a:dk1>
        <a:srgbClr val="3C3C3C"/>
      </a:dk1>
      <a:lt1>
        <a:srgbClr val="FFFFFF"/>
      </a:lt1>
      <a:dk2>
        <a:srgbClr val="313131"/>
      </a:dk2>
      <a:lt2>
        <a:srgbClr val="D4D4D4"/>
      </a:lt2>
      <a:accent1>
        <a:srgbClr val="7F9493"/>
      </a:accent1>
      <a:accent2>
        <a:srgbClr val="17779B"/>
      </a:accent2>
      <a:accent3>
        <a:srgbClr val="E9AA1F"/>
      </a:accent3>
      <a:accent4>
        <a:srgbClr val="6A8E30"/>
      </a:accent4>
      <a:accent5>
        <a:srgbClr val="7E2754"/>
      </a:accent5>
      <a:accent6>
        <a:srgbClr val="A02122"/>
      </a:accent6>
      <a:hlink>
        <a:srgbClr val="3C3C3C"/>
      </a:hlink>
      <a:folHlink>
        <a:srgbClr val="3C3C3C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11886</TotalTime>
  <Words>845</Words>
  <Application>Microsoft Office PowerPoint</Application>
  <PresentationFormat>Widescreen</PresentationFormat>
  <Paragraphs>192</Paragraphs>
  <Slides>14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Century Gothic</vt:lpstr>
      <vt:lpstr>Wingdings</vt:lpstr>
      <vt:lpstr>Clarity</vt:lpstr>
      <vt:lpstr>The Development Team</vt:lpstr>
      <vt:lpstr>TEAM Defined</vt:lpstr>
      <vt:lpstr>The Development Team: The Players</vt:lpstr>
      <vt:lpstr>Owner/Borrower &amp; Operator/Manager </vt:lpstr>
      <vt:lpstr>The Developer &amp; Development Partner / Consultant</vt:lpstr>
      <vt:lpstr>Developer / Borrower Counsel</vt:lpstr>
      <vt:lpstr>Equity Investor</vt:lpstr>
      <vt:lpstr>Lender</vt:lpstr>
      <vt:lpstr>General Contractor</vt:lpstr>
      <vt:lpstr>Architect</vt:lpstr>
      <vt:lpstr>Issuer of Bonds &amp; Investment Bank/Bond Underwriter</vt:lpstr>
      <vt:lpstr>Third-Party Report Provider</vt:lpstr>
      <vt:lpstr>Rural Development &amp; Housing Finance Agency</vt:lpstr>
      <vt:lpstr>Thank you</vt:lpstr>
    </vt:vector>
  </TitlesOfParts>
  <Company>Greystone IT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Houlihan Lokey Annual Financial Services Industry Conference</dc:title>
  <dc:creator>Claudia Schiepers</dc:creator>
  <cp:lastModifiedBy>Michael Wilt</cp:lastModifiedBy>
  <cp:revision>139</cp:revision>
  <cp:lastPrinted>2018-06-04T22:24:56Z</cp:lastPrinted>
  <dcterms:created xsi:type="dcterms:W3CDTF">2015-02-18T21:19:52Z</dcterms:created>
  <dcterms:modified xsi:type="dcterms:W3CDTF">2018-07-03T20:02:29Z</dcterms:modified>
</cp:coreProperties>
</file>