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20"/>
  </p:notesMasterIdLst>
  <p:handoutMasterIdLst>
    <p:handoutMasterId r:id="rId21"/>
  </p:handoutMasterIdLst>
  <p:sldIdLst>
    <p:sldId id="256" r:id="rId2"/>
    <p:sldId id="634" r:id="rId3"/>
    <p:sldId id="647" r:id="rId4"/>
    <p:sldId id="632" r:id="rId5"/>
    <p:sldId id="637" r:id="rId6"/>
    <p:sldId id="655" r:id="rId7"/>
    <p:sldId id="638" r:id="rId8"/>
    <p:sldId id="641" r:id="rId9"/>
    <p:sldId id="656" r:id="rId10"/>
    <p:sldId id="643" r:id="rId11"/>
    <p:sldId id="646" r:id="rId12"/>
    <p:sldId id="639" r:id="rId13"/>
    <p:sldId id="640" r:id="rId14"/>
    <p:sldId id="649" r:id="rId15"/>
    <p:sldId id="645" r:id="rId16"/>
    <p:sldId id="652" r:id="rId17"/>
    <p:sldId id="657" r:id="rId18"/>
    <p:sldId id="630" r:id="rId19"/>
  </p:sldIdLst>
  <p:sldSz cx="9144000" cy="6858000" type="screen4x3"/>
  <p:notesSz cx="7010400" cy="9296400"/>
  <p:defaultTextStyle>
    <a:defPPr>
      <a:defRPr lang="en-US"/>
    </a:defPPr>
    <a:lvl1pPr algn="l" rtl="0" eaLnBrk="0" fontAlgn="base" hangingPunct="0">
      <a:spcBef>
        <a:spcPct val="0"/>
      </a:spcBef>
      <a:spcAft>
        <a:spcPct val="0"/>
      </a:spcAft>
      <a:defRPr b="1"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b="1"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b="1"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b="1"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b="1" kern="1200">
        <a:solidFill>
          <a:schemeClr val="tx1"/>
        </a:solidFill>
        <a:latin typeface="Garamond" pitchFamily="18" charset="0"/>
        <a:ea typeface="+mn-ea"/>
        <a:cs typeface="+mn-cs"/>
      </a:defRPr>
    </a:lvl5pPr>
    <a:lvl6pPr marL="2286000" algn="l" defTabSz="914400" rtl="0" eaLnBrk="1" latinLnBrk="0" hangingPunct="1">
      <a:defRPr b="1" kern="1200">
        <a:solidFill>
          <a:schemeClr val="tx1"/>
        </a:solidFill>
        <a:latin typeface="Garamond" pitchFamily="18" charset="0"/>
        <a:ea typeface="+mn-ea"/>
        <a:cs typeface="+mn-cs"/>
      </a:defRPr>
    </a:lvl6pPr>
    <a:lvl7pPr marL="2743200" algn="l" defTabSz="914400" rtl="0" eaLnBrk="1" latinLnBrk="0" hangingPunct="1">
      <a:defRPr b="1" kern="1200">
        <a:solidFill>
          <a:schemeClr val="tx1"/>
        </a:solidFill>
        <a:latin typeface="Garamond" pitchFamily="18" charset="0"/>
        <a:ea typeface="+mn-ea"/>
        <a:cs typeface="+mn-cs"/>
      </a:defRPr>
    </a:lvl7pPr>
    <a:lvl8pPr marL="3200400" algn="l" defTabSz="914400" rtl="0" eaLnBrk="1" latinLnBrk="0" hangingPunct="1">
      <a:defRPr b="1" kern="1200">
        <a:solidFill>
          <a:schemeClr val="tx1"/>
        </a:solidFill>
        <a:latin typeface="Garamond" pitchFamily="18" charset="0"/>
        <a:ea typeface="+mn-ea"/>
        <a:cs typeface="+mn-cs"/>
      </a:defRPr>
    </a:lvl8pPr>
    <a:lvl9pPr marL="3657600" algn="l" defTabSz="914400" rtl="0" eaLnBrk="1" latinLnBrk="0" hangingPunct="1">
      <a:defRPr b="1"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FFCC99"/>
    <a:srgbClr val="DDDDDD"/>
    <a:srgbClr val="FFCC00"/>
    <a:srgbClr val="FF6600"/>
    <a:srgbClr val="CC3300"/>
    <a:srgbClr val="0066CC"/>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7" autoAdjust="0"/>
    <p:restoredTop sz="77289" autoAdjust="0"/>
  </p:normalViewPr>
  <p:slideViewPr>
    <p:cSldViewPr>
      <p:cViewPr varScale="1">
        <p:scale>
          <a:sx n="71" d="100"/>
          <a:sy n="71" d="100"/>
        </p:scale>
        <p:origin x="1542" y="54"/>
      </p:cViewPr>
      <p:guideLst>
        <p:guide orient="horz" pos="2160"/>
        <p:guide pos="2880"/>
      </p:guideLst>
    </p:cSldViewPr>
  </p:slideViewPr>
  <p:outlineViewPr>
    <p:cViewPr>
      <p:scale>
        <a:sx n="33" d="100"/>
        <a:sy n="33" d="100"/>
      </p:scale>
      <p:origin x="0" y="1041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0" d="100"/>
          <a:sy n="100" d="100"/>
        </p:scale>
        <p:origin x="-3504"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036218" cy="463550"/>
          </a:xfrm>
          <a:prstGeom prst="rect">
            <a:avLst/>
          </a:prstGeom>
          <a:noFill/>
          <a:ln w="9525">
            <a:noFill/>
            <a:miter lim="800000"/>
            <a:headEnd/>
            <a:tailEnd/>
          </a:ln>
          <a:effectLst/>
        </p:spPr>
        <p:txBody>
          <a:bodyPr vert="horz" wrap="square" lIns="91180" tIns="45591" rIns="91180" bIns="45591" numCol="1" anchor="t" anchorCtr="0" compatLnSpc="1">
            <a:prstTxWarp prst="textNoShape">
              <a:avLst/>
            </a:prstTxWarp>
          </a:bodyPr>
          <a:lstStyle>
            <a:lvl1pPr defTabSz="912813" eaLnBrk="1" hangingPunct="1">
              <a:defRPr sz="1200" b="0">
                <a:latin typeface="Arial" charset="0"/>
              </a:defRPr>
            </a:lvl1pPr>
          </a:lstStyle>
          <a:p>
            <a:pPr>
              <a:defRPr/>
            </a:pPr>
            <a:endParaRPr lang="en-US"/>
          </a:p>
        </p:txBody>
      </p:sp>
      <p:sp>
        <p:nvSpPr>
          <p:cNvPr id="77827" name="Rectangle 3"/>
          <p:cNvSpPr>
            <a:spLocks noGrp="1" noChangeArrowheads="1"/>
          </p:cNvSpPr>
          <p:nvPr>
            <p:ph type="dt" sz="quarter" idx="1"/>
          </p:nvPr>
        </p:nvSpPr>
        <p:spPr bwMode="auto">
          <a:xfrm>
            <a:off x="3972560" y="0"/>
            <a:ext cx="3036218" cy="463550"/>
          </a:xfrm>
          <a:prstGeom prst="rect">
            <a:avLst/>
          </a:prstGeom>
          <a:noFill/>
          <a:ln w="9525">
            <a:noFill/>
            <a:miter lim="800000"/>
            <a:headEnd/>
            <a:tailEnd/>
          </a:ln>
          <a:effectLst/>
        </p:spPr>
        <p:txBody>
          <a:bodyPr vert="horz" wrap="square" lIns="91180" tIns="45591" rIns="91180" bIns="45591" numCol="1" anchor="t" anchorCtr="0" compatLnSpc="1">
            <a:prstTxWarp prst="textNoShape">
              <a:avLst/>
            </a:prstTxWarp>
          </a:bodyPr>
          <a:lstStyle>
            <a:lvl1pPr algn="r" defTabSz="912813" eaLnBrk="1" hangingPunct="1">
              <a:defRPr sz="1200" b="0">
                <a:latin typeface="Arial" charset="0"/>
              </a:defRPr>
            </a:lvl1pPr>
          </a:lstStyle>
          <a:p>
            <a:pPr>
              <a:defRPr/>
            </a:pPr>
            <a:endParaRPr lang="en-US"/>
          </a:p>
        </p:txBody>
      </p:sp>
      <p:sp>
        <p:nvSpPr>
          <p:cNvPr id="77828" name="Rectangle 4"/>
          <p:cNvSpPr>
            <a:spLocks noGrp="1" noChangeArrowheads="1"/>
          </p:cNvSpPr>
          <p:nvPr>
            <p:ph type="ftr" sz="quarter" idx="2"/>
          </p:nvPr>
        </p:nvSpPr>
        <p:spPr bwMode="auto">
          <a:xfrm>
            <a:off x="0" y="8831263"/>
            <a:ext cx="3036218" cy="463550"/>
          </a:xfrm>
          <a:prstGeom prst="rect">
            <a:avLst/>
          </a:prstGeom>
          <a:noFill/>
          <a:ln w="9525">
            <a:noFill/>
            <a:miter lim="800000"/>
            <a:headEnd/>
            <a:tailEnd/>
          </a:ln>
          <a:effectLst/>
        </p:spPr>
        <p:txBody>
          <a:bodyPr vert="horz" wrap="square" lIns="91180" tIns="45591" rIns="91180" bIns="45591" numCol="1" anchor="b" anchorCtr="0" compatLnSpc="1">
            <a:prstTxWarp prst="textNoShape">
              <a:avLst/>
            </a:prstTxWarp>
          </a:bodyPr>
          <a:lstStyle>
            <a:lvl1pPr defTabSz="912813" eaLnBrk="1" hangingPunct="1">
              <a:defRPr sz="1200" b="0">
                <a:latin typeface="Arial" charset="0"/>
              </a:defRPr>
            </a:lvl1pPr>
          </a:lstStyle>
          <a:p>
            <a:pPr>
              <a:defRPr/>
            </a:pPr>
            <a:endParaRPr lang="en-US"/>
          </a:p>
        </p:txBody>
      </p:sp>
      <p:sp>
        <p:nvSpPr>
          <p:cNvPr id="77829" name="Rectangle 5"/>
          <p:cNvSpPr>
            <a:spLocks noGrp="1" noChangeArrowheads="1"/>
          </p:cNvSpPr>
          <p:nvPr>
            <p:ph type="sldNum" sz="quarter" idx="3"/>
          </p:nvPr>
        </p:nvSpPr>
        <p:spPr bwMode="auto">
          <a:xfrm>
            <a:off x="3972560" y="8831263"/>
            <a:ext cx="3036218" cy="463550"/>
          </a:xfrm>
          <a:prstGeom prst="rect">
            <a:avLst/>
          </a:prstGeom>
          <a:noFill/>
          <a:ln w="9525">
            <a:noFill/>
            <a:miter lim="800000"/>
            <a:headEnd/>
            <a:tailEnd/>
          </a:ln>
          <a:effectLst/>
        </p:spPr>
        <p:txBody>
          <a:bodyPr vert="horz" wrap="square" lIns="91180" tIns="45591" rIns="91180" bIns="45591" numCol="1" anchor="b" anchorCtr="0" compatLnSpc="1">
            <a:prstTxWarp prst="textNoShape">
              <a:avLst/>
            </a:prstTxWarp>
          </a:bodyPr>
          <a:lstStyle>
            <a:lvl1pPr algn="r" defTabSz="912813" eaLnBrk="1" hangingPunct="1">
              <a:defRPr sz="1200" b="0">
                <a:latin typeface="Arial" charset="0"/>
              </a:defRPr>
            </a:lvl1pPr>
          </a:lstStyle>
          <a:p>
            <a:pPr>
              <a:defRPr/>
            </a:pPr>
            <a:fld id="{ADC0D6BD-CD96-41BA-9E32-AD65ACA3EC14}" type="slidenum">
              <a:rPr lang="en-US"/>
              <a:pPr>
                <a:defRPr/>
              </a:pPr>
              <a:t>‹#›</a:t>
            </a:fld>
            <a:endParaRPr lang="en-US"/>
          </a:p>
        </p:txBody>
      </p:sp>
    </p:spTree>
    <p:extLst>
      <p:ext uri="{BB962C8B-B14F-4D97-AF65-F5344CB8AC3E}">
        <p14:creationId xmlns:p14="http://schemas.microsoft.com/office/powerpoint/2010/main" val="22998892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36218" cy="463550"/>
          </a:xfrm>
          <a:prstGeom prst="rect">
            <a:avLst/>
          </a:prstGeom>
          <a:noFill/>
          <a:ln w="9525">
            <a:noFill/>
            <a:miter lim="800000"/>
            <a:headEnd/>
            <a:tailEnd/>
          </a:ln>
          <a:effectLst/>
        </p:spPr>
        <p:txBody>
          <a:bodyPr vert="horz" wrap="square" lIns="91180" tIns="45591" rIns="91180" bIns="45591" numCol="1" anchor="t" anchorCtr="0" compatLnSpc="1">
            <a:prstTxWarp prst="textNoShape">
              <a:avLst/>
            </a:prstTxWarp>
          </a:bodyPr>
          <a:lstStyle>
            <a:lvl1pPr defTabSz="912813">
              <a:defRPr sz="1200" b="0">
                <a:latin typeface="Arial" charset="0"/>
              </a:defRPr>
            </a:lvl1pPr>
          </a:lstStyle>
          <a:p>
            <a:pPr>
              <a:defRPr/>
            </a:pPr>
            <a:endParaRPr lang="en-US"/>
          </a:p>
        </p:txBody>
      </p:sp>
      <p:sp>
        <p:nvSpPr>
          <p:cNvPr id="24579" name="Rectangle 3"/>
          <p:cNvSpPr>
            <a:spLocks noGrp="1" noChangeArrowheads="1"/>
          </p:cNvSpPr>
          <p:nvPr>
            <p:ph type="dt" idx="1"/>
          </p:nvPr>
        </p:nvSpPr>
        <p:spPr bwMode="auto">
          <a:xfrm>
            <a:off x="3974183" y="0"/>
            <a:ext cx="3036217" cy="463550"/>
          </a:xfrm>
          <a:prstGeom prst="rect">
            <a:avLst/>
          </a:prstGeom>
          <a:noFill/>
          <a:ln w="9525">
            <a:noFill/>
            <a:miter lim="800000"/>
            <a:headEnd/>
            <a:tailEnd/>
          </a:ln>
          <a:effectLst/>
        </p:spPr>
        <p:txBody>
          <a:bodyPr vert="horz" wrap="square" lIns="91180" tIns="45591" rIns="91180" bIns="45591" numCol="1" anchor="t" anchorCtr="0" compatLnSpc="1">
            <a:prstTxWarp prst="textNoShape">
              <a:avLst/>
            </a:prstTxWarp>
          </a:bodyPr>
          <a:lstStyle>
            <a:lvl1pPr algn="r" defTabSz="912813">
              <a:defRPr sz="1200" b="0">
                <a:latin typeface="Arial" charset="0"/>
              </a:defRPr>
            </a:lvl1pPr>
          </a:lstStyle>
          <a:p>
            <a:pPr>
              <a:defRPr/>
            </a:pPr>
            <a:endParaRPr lang="en-US"/>
          </a:p>
        </p:txBody>
      </p:sp>
      <p:sp>
        <p:nvSpPr>
          <p:cNvPr id="6148" name="Rectangle 4"/>
          <p:cNvSpPr>
            <a:spLocks noGrp="1" noRot="1" noChangeAspect="1"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934720" y="4416426"/>
            <a:ext cx="5140960" cy="4183063"/>
          </a:xfrm>
          <a:prstGeom prst="rect">
            <a:avLst/>
          </a:prstGeom>
          <a:noFill/>
          <a:ln w="9525">
            <a:noFill/>
            <a:miter lim="800000"/>
            <a:headEnd/>
            <a:tailEnd/>
          </a:ln>
          <a:effectLst/>
        </p:spPr>
        <p:txBody>
          <a:bodyPr vert="horz" wrap="square" lIns="91180" tIns="45591" rIns="91180" bIns="4559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4582" name="Rectangle 6"/>
          <p:cNvSpPr>
            <a:spLocks noGrp="1" noChangeArrowheads="1"/>
          </p:cNvSpPr>
          <p:nvPr>
            <p:ph type="ftr" sz="quarter" idx="4"/>
          </p:nvPr>
        </p:nvSpPr>
        <p:spPr bwMode="auto">
          <a:xfrm>
            <a:off x="0" y="8832850"/>
            <a:ext cx="3036218" cy="463550"/>
          </a:xfrm>
          <a:prstGeom prst="rect">
            <a:avLst/>
          </a:prstGeom>
          <a:noFill/>
          <a:ln w="9525">
            <a:noFill/>
            <a:miter lim="800000"/>
            <a:headEnd/>
            <a:tailEnd/>
          </a:ln>
          <a:effectLst/>
        </p:spPr>
        <p:txBody>
          <a:bodyPr vert="horz" wrap="square" lIns="91180" tIns="45591" rIns="91180" bIns="45591" numCol="1" anchor="b" anchorCtr="0" compatLnSpc="1">
            <a:prstTxWarp prst="textNoShape">
              <a:avLst/>
            </a:prstTxWarp>
          </a:bodyPr>
          <a:lstStyle>
            <a:lvl1pPr defTabSz="912813">
              <a:defRPr sz="1200" b="0">
                <a:latin typeface="Arial" charset="0"/>
              </a:defRPr>
            </a:lvl1pPr>
          </a:lstStyle>
          <a:p>
            <a:pPr>
              <a:defRPr/>
            </a:pPr>
            <a:endParaRPr lang="en-US"/>
          </a:p>
        </p:txBody>
      </p:sp>
      <p:sp>
        <p:nvSpPr>
          <p:cNvPr id="24583" name="Rectangle 7"/>
          <p:cNvSpPr>
            <a:spLocks noGrp="1" noChangeArrowheads="1"/>
          </p:cNvSpPr>
          <p:nvPr>
            <p:ph type="sldNum" sz="quarter" idx="5"/>
          </p:nvPr>
        </p:nvSpPr>
        <p:spPr bwMode="auto">
          <a:xfrm>
            <a:off x="3974183" y="8832850"/>
            <a:ext cx="3036217" cy="463550"/>
          </a:xfrm>
          <a:prstGeom prst="rect">
            <a:avLst/>
          </a:prstGeom>
          <a:noFill/>
          <a:ln w="9525">
            <a:noFill/>
            <a:miter lim="800000"/>
            <a:headEnd/>
            <a:tailEnd/>
          </a:ln>
          <a:effectLst/>
        </p:spPr>
        <p:txBody>
          <a:bodyPr vert="horz" wrap="square" lIns="91180" tIns="45591" rIns="91180" bIns="45591" numCol="1" anchor="b" anchorCtr="0" compatLnSpc="1">
            <a:prstTxWarp prst="textNoShape">
              <a:avLst/>
            </a:prstTxWarp>
          </a:bodyPr>
          <a:lstStyle>
            <a:lvl1pPr algn="r" defTabSz="912813">
              <a:defRPr sz="1200" b="0">
                <a:latin typeface="Arial" charset="0"/>
              </a:defRPr>
            </a:lvl1pPr>
          </a:lstStyle>
          <a:p>
            <a:pPr>
              <a:defRPr/>
            </a:pPr>
            <a:fld id="{81E23466-844E-42DD-8BA3-8EE37E4DA143}" type="slidenum">
              <a:rPr lang="en-US"/>
              <a:pPr>
                <a:defRPr/>
              </a:pPr>
              <a:t>‹#›</a:t>
            </a:fld>
            <a:endParaRPr lang="en-US"/>
          </a:p>
        </p:txBody>
      </p:sp>
    </p:spTree>
    <p:extLst>
      <p:ext uri="{BB962C8B-B14F-4D97-AF65-F5344CB8AC3E}">
        <p14:creationId xmlns:p14="http://schemas.microsoft.com/office/powerpoint/2010/main" val="28386162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52247D2C-8D4E-4A87-BAA9-3429C59D24B9}" type="slidenum">
              <a:rPr lang="en-US" smtClean="0"/>
              <a:pPr/>
              <a:t>1</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spcBef>
                <a:spcPct val="0"/>
              </a:spcBef>
            </a:pPr>
            <a:endParaRPr lang="en-US" dirty="0" smtClean="0"/>
          </a:p>
        </p:txBody>
      </p:sp>
    </p:spTree>
    <p:extLst>
      <p:ext uri="{BB962C8B-B14F-4D97-AF65-F5344CB8AC3E}">
        <p14:creationId xmlns:p14="http://schemas.microsoft.com/office/powerpoint/2010/main" val="14344726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Venn Diagram</a:t>
            </a:r>
            <a:r>
              <a:rPr lang="en-US" baseline="0" dirty="0" smtClean="0"/>
              <a:t> was created last year before NSP PI became a source, but the matrix on the next slide will present the information for these sources as well as NSP PI in a different way. </a:t>
            </a:r>
          </a:p>
          <a:p>
            <a:pPr>
              <a:buFont typeface="Arial" pitchFamily="34" charset="0"/>
              <a:buChar char="•"/>
            </a:pPr>
            <a:r>
              <a:rPr lang="en-US" baseline="0" dirty="0" smtClean="0"/>
              <a:t>NSP1 PI is a “sometimes source” right now, whereas these three sources are more likely to be available on an annual basis, for the time being.</a:t>
            </a:r>
            <a:endParaRPr lang="en-US" dirty="0"/>
          </a:p>
        </p:txBody>
      </p:sp>
      <p:sp>
        <p:nvSpPr>
          <p:cNvPr id="4" name="Slide Number Placeholder 3"/>
          <p:cNvSpPr>
            <a:spLocks noGrp="1"/>
          </p:cNvSpPr>
          <p:nvPr>
            <p:ph type="sldNum" sz="quarter" idx="10"/>
          </p:nvPr>
        </p:nvSpPr>
        <p:spPr/>
        <p:txBody>
          <a:bodyPr/>
          <a:lstStyle/>
          <a:p>
            <a:pPr>
              <a:defRPr/>
            </a:pPr>
            <a:fld id="{81E23466-844E-42DD-8BA3-8EE37E4DA143}" type="slidenum">
              <a:rPr lang="en-US" smtClean="0"/>
              <a:pPr>
                <a:defRPr/>
              </a:pPr>
              <a:t>10</a:t>
            </a:fld>
            <a:endParaRPr lang="en-US"/>
          </a:p>
        </p:txBody>
      </p:sp>
    </p:spTree>
    <p:extLst>
      <p:ext uri="{BB962C8B-B14F-4D97-AF65-F5344CB8AC3E}">
        <p14:creationId xmlns:p14="http://schemas.microsoft.com/office/powerpoint/2010/main" val="9569127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Davis</a:t>
            </a:r>
            <a:r>
              <a:rPr lang="en-US" baseline="0" dirty="0" smtClean="0"/>
              <a:t> Bacon requirements for NSP are triggered by 8 or more NSP units whereas Davis Bacon for HOME is triggered by 12 or more HOME units.</a:t>
            </a:r>
          </a:p>
          <a:p>
            <a:endParaRPr lang="en-US" baseline="0" dirty="0" smtClean="0"/>
          </a:p>
          <a:p>
            <a:pPr>
              <a:buFont typeface="Arial" pitchFamily="34" charset="0"/>
              <a:buChar char="•"/>
            </a:pPr>
            <a:r>
              <a:rPr lang="en-US" baseline="0" dirty="0" smtClean="0"/>
              <a:t>Since our applicants do not know which source they are going to receive they apply for funds, all applicants who have occupied property on their development site when they apply must comply with URA requirements (distribute a General Information Notice, include conditional contract language, etc.).</a:t>
            </a:r>
          </a:p>
          <a:p>
            <a:pPr>
              <a:buFont typeface="Arial" pitchFamily="34" charset="0"/>
              <a:buChar char="•"/>
            </a:pPr>
            <a:endParaRPr lang="en-US" baseline="0" dirty="0" smtClean="0"/>
          </a:p>
          <a:p>
            <a:pPr>
              <a:buFont typeface="Arial" pitchFamily="34" charset="0"/>
              <a:buChar char="•"/>
            </a:pPr>
            <a:r>
              <a:rPr lang="en-US" baseline="0" dirty="0" smtClean="0"/>
              <a:t>Not able to fit on the matrix, but there are geographic restrictions that apply to some of these sources.</a:t>
            </a:r>
            <a:endParaRPr lang="en-US" dirty="0"/>
          </a:p>
        </p:txBody>
      </p:sp>
      <p:sp>
        <p:nvSpPr>
          <p:cNvPr id="4" name="Slide Number Placeholder 3"/>
          <p:cNvSpPr>
            <a:spLocks noGrp="1"/>
          </p:cNvSpPr>
          <p:nvPr>
            <p:ph type="sldNum" sz="quarter" idx="10"/>
          </p:nvPr>
        </p:nvSpPr>
        <p:spPr/>
        <p:txBody>
          <a:bodyPr/>
          <a:lstStyle/>
          <a:p>
            <a:pPr>
              <a:defRPr/>
            </a:pPr>
            <a:fld id="{81E23466-844E-42DD-8BA3-8EE37E4DA143}" type="slidenum">
              <a:rPr lang="en-US" smtClean="0"/>
              <a:pPr>
                <a:defRPr/>
              </a:pPr>
              <a:t>11</a:t>
            </a:fld>
            <a:endParaRPr lang="en-US"/>
          </a:p>
        </p:txBody>
      </p:sp>
    </p:spTree>
    <p:extLst>
      <p:ext uri="{BB962C8B-B14F-4D97-AF65-F5344CB8AC3E}">
        <p14:creationId xmlns:p14="http://schemas.microsoft.com/office/powerpoint/2010/main" val="5916603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mentioned before that Match is a HOME requirement,</a:t>
            </a:r>
            <a:r>
              <a:rPr lang="en-US" baseline="0" dirty="0" smtClean="0"/>
              <a:t> which is true. But to help TDHCA meet that 25% match requirement, we have placed a 5% Match requirement on all Direct Loans that we make. </a:t>
            </a:r>
            <a:endParaRPr lang="en-US" dirty="0"/>
          </a:p>
        </p:txBody>
      </p:sp>
      <p:sp>
        <p:nvSpPr>
          <p:cNvPr id="4" name="Slide Number Placeholder 3"/>
          <p:cNvSpPr>
            <a:spLocks noGrp="1"/>
          </p:cNvSpPr>
          <p:nvPr>
            <p:ph type="sldNum" sz="quarter" idx="10"/>
          </p:nvPr>
        </p:nvSpPr>
        <p:spPr/>
        <p:txBody>
          <a:bodyPr/>
          <a:lstStyle/>
          <a:p>
            <a:pPr>
              <a:defRPr/>
            </a:pPr>
            <a:fld id="{81E23466-844E-42DD-8BA3-8EE37E4DA143}" type="slidenum">
              <a:rPr lang="en-US" smtClean="0"/>
              <a:pPr>
                <a:defRPr/>
              </a:pPr>
              <a:t>12</a:t>
            </a:fld>
            <a:endParaRPr lang="en-US"/>
          </a:p>
        </p:txBody>
      </p:sp>
    </p:spTree>
    <p:extLst>
      <p:ext uri="{BB962C8B-B14F-4D97-AF65-F5344CB8AC3E}">
        <p14:creationId xmlns:p14="http://schemas.microsoft.com/office/powerpoint/2010/main" val="716718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Only the</a:t>
            </a:r>
            <a:r>
              <a:rPr lang="en-US" baseline="0" dirty="0" smtClean="0"/>
              <a:t> max per unit subsidy limits for </a:t>
            </a:r>
            <a:r>
              <a:rPr lang="en-US" dirty="0" smtClean="0"/>
              <a:t>elevator-served buildings are included above.</a:t>
            </a:r>
            <a:r>
              <a:rPr lang="en-US" baseline="0" dirty="0" smtClean="0"/>
              <a:t> There is a slightly lower max per unit subsidy limits for non-elevator-served buildings. </a:t>
            </a:r>
            <a:endParaRPr lang="en-US" dirty="0"/>
          </a:p>
        </p:txBody>
      </p:sp>
      <p:sp>
        <p:nvSpPr>
          <p:cNvPr id="4" name="Slide Number Placeholder 3"/>
          <p:cNvSpPr>
            <a:spLocks noGrp="1"/>
          </p:cNvSpPr>
          <p:nvPr>
            <p:ph type="sldNum" sz="quarter" idx="10"/>
          </p:nvPr>
        </p:nvSpPr>
        <p:spPr/>
        <p:txBody>
          <a:bodyPr/>
          <a:lstStyle/>
          <a:p>
            <a:pPr>
              <a:defRPr/>
            </a:pPr>
            <a:fld id="{81E23466-844E-42DD-8BA3-8EE37E4DA143}" type="slidenum">
              <a:rPr lang="en-US" smtClean="0"/>
              <a:pPr>
                <a:defRPr/>
              </a:pPr>
              <a:t>13</a:t>
            </a:fld>
            <a:endParaRPr lang="en-US"/>
          </a:p>
        </p:txBody>
      </p:sp>
    </p:spTree>
    <p:extLst>
      <p:ext uri="{BB962C8B-B14F-4D97-AF65-F5344CB8AC3E}">
        <p14:creationId xmlns:p14="http://schemas.microsoft.com/office/powerpoint/2010/main" val="3764126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1E23466-844E-42DD-8BA3-8EE37E4DA143}" type="slidenum">
              <a:rPr lang="en-US" smtClean="0"/>
              <a:pPr>
                <a:defRPr/>
              </a:pPr>
              <a:t>14</a:t>
            </a:fld>
            <a:endParaRPr lang="en-US"/>
          </a:p>
        </p:txBody>
      </p:sp>
    </p:spTree>
    <p:extLst>
      <p:ext uri="{BB962C8B-B14F-4D97-AF65-F5344CB8AC3E}">
        <p14:creationId xmlns:p14="http://schemas.microsoft.com/office/powerpoint/2010/main" val="31872316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Minimum</a:t>
            </a:r>
            <a:r>
              <a:rPr lang="en-US" baseline="0" dirty="0" smtClean="0"/>
              <a:t> recommended interest rate for construction-to-perm repayable loans currently 4.0%, amortization fixed at 30 years.</a:t>
            </a:r>
          </a:p>
          <a:p>
            <a:r>
              <a:rPr lang="en-US" baseline="0" dirty="0" smtClean="0"/>
              <a:t>Minimum recommended interest rate and term for construction only repayable loan is 2.0%.</a:t>
            </a:r>
            <a:endParaRPr lang="en-US" dirty="0"/>
          </a:p>
        </p:txBody>
      </p:sp>
      <p:sp>
        <p:nvSpPr>
          <p:cNvPr id="4" name="Slide Number Placeholder 3"/>
          <p:cNvSpPr>
            <a:spLocks noGrp="1"/>
          </p:cNvSpPr>
          <p:nvPr>
            <p:ph type="sldNum" sz="quarter" idx="10"/>
          </p:nvPr>
        </p:nvSpPr>
        <p:spPr/>
        <p:txBody>
          <a:bodyPr/>
          <a:lstStyle/>
          <a:p>
            <a:pPr>
              <a:defRPr/>
            </a:pPr>
            <a:fld id="{81E23466-844E-42DD-8BA3-8EE37E4DA143}" type="slidenum">
              <a:rPr lang="en-US" smtClean="0"/>
              <a:pPr>
                <a:defRPr/>
              </a:pPr>
              <a:t>15</a:t>
            </a:fld>
            <a:endParaRPr lang="en-US"/>
          </a:p>
        </p:txBody>
      </p:sp>
    </p:spTree>
    <p:extLst>
      <p:ext uri="{BB962C8B-B14F-4D97-AF65-F5344CB8AC3E}">
        <p14:creationId xmlns:p14="http://schemas.microsoft.com/office/powerpoint/2010/main" val="32047153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1E23466-844E-42DD-8BA3-8EE37E4DA143}" type="slidenum">
              <a:rPr lang="en-US" smtClean="0"/>
              <a:pPr>
                <a:defRPr/>
              </a:pPr>
              <a:t>16</a:t>
            </a:fld>
            <a:endParaRPr lang="en-US"/>
          </a:p>
        </p:txBody>
      </p:sp>
    </p:spTree>
    <p:extLst>
      <p:ext uri="{BB962C8B-B14F-4D97-AF65-F5344CB8AC3E}">
        <p14:creationId xmlns:p14="http://schemas.microsoft.com/office/powerpoint/2010/main" val="41612128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F2C17FB0-DDF9-460F-B69A-CD8905D23A3C}" type="slidenum">
              <a:rPr lang="en-US" smtClean="0"/>
              <a:pPr/>
              <a:t>18</a:t>
            </a:fld>
            <a:endParaRPr lang="en-US" smtClean="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spcBef>
                <a:spcPct val="0"/>
              </a:spcBef>
            </a:pPr>
            <a:endParaRPr lang="en-US" smtClean="0"/>
          </a:p>
        </p:txBody>
      </p:sp>
    </p:spTree>
    <p:extLst>
      <p:ext uri="{BB962C8B-B14F-4D97-AF65-F5344CB8AC3E}">
        <p14:creationId xmlns:p14="http://schemas.microsoft.com/office/powerpoint/2010/main" val="3580350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HOME and NHTF history:</a:t>
            </a:r>
            <a:r>
              <a:rPr lang="en-US" baseline="0" dirty="0" smtClean="0"/>
              <a:t> </a:t>
            </a:r>
          </a:p>
          <a:p>
            <a:pPr>
              <a:buFont typeface="Arial" pitchFamily="34" charset="0"/>
              <a:buChar char="•"/>
            </a:pPr>
            <a:r>
              <a:rPr lang="en-US" dirty="0" smtClean="0"/>
              <a:t>Both HOME</a:t>
            </a:r>
            <a:r>
              <a:rPr lang="en-US" baseline="0" dirty="0" smtClean="0"/>
              <a:t> and NHTF are formula allocations from HUD </a:t>
            </a:r>
          </a:p>
          <a:p>
            <a:pPr>
              <a:buFont typeface="Arial" pitchFamily="34" charset="0"/>
              <a:buChar char="•"/>
            </a:pPr>
            <a:r>
              <a:rPr lang="en-US" baseline="0" dirty="0" smtClean="0"/>
              <a:t>HOME was enacted in 1990. NHTF was enacted in 2008 under HERA, but allocations did not begin until 2016. </a:t>
            </a:r>
          </a:p>
          <a:p>
            <a:pPr>
              <a:buFont typeface="Arial" pitchFamily="34" charset="0"/>
              <a:buChar char="•"/>
            </a:pPr>
            <a:r>
              <a:rPr lang="en-US" baseline="0" dirty="0" smtClean="0"/>
              <a:t>Similar to how Treasury determines the amount of HTC each state receives based on population, HOME and NHTF take into account population as well. However, there are several other factors beyond population that determine TDHCA’s (and all states and PJs) formula allocations.</a:t>
            </a:r>
          </a:p>
          <a:p>
            <a:pPr>
              <a:buFont typeface="Arial" pitchFamily="34" charset="0"/>
              <a:buChar char="•"/>
            </a:pPr>
            <a:r>
              <a:rPr lang="en-US" baseline="0" dirty="0" smtClean="0"/>
              <a:t>Annual HOME allocations have been between $20 and $25 million past few years, while HOME PI has been about $8-$10 million annually the past few years.</a:t>
            </a:r>
          </a:p>
          <a:p>
            <a:pPr>
              <a:buFont typeface="Arial" pitchFamily="34" charset="0"/>
              <a:buChar char="•"/>
            </a:pPr>
            <a:r>
              <a:rPr lang="en-US" baseline="0" dirty="0" smtClean="0"/>
              <a:t>HOME allocation for Texas peaked at close to $50 million in 2004. 2012 through 2017 allocations have averaged approximately $23 million. </a:t>
            </a:r>
          </a:p>
          <a:p>
            <a:pPr>
              <a:buFont typeface="Arial" pitchFamily="34" charset="0"/>
              <a:buChar char="•"/>
            </a:pPr>
            <a:r>
              <a:rPr lang="en-US" baseline="0" dirty="0" smtClean="0"/>
              <a:t>First NHTF allocation in 2016 was $4.8 million. 2017 allocation about $8.8 million. 2018 allocation anticipated to be over $10 million.</a:t>
            </a:r>
            <a:endParaRPr lang="en-US" dirty="0"/>
          </a:p>
        </p:txBody>
      </p:sp>
      <p:sp>
        <p:nvSpPr>
          <p:cNvPr id="4" name="Slide Number Placeholder 3"/>
          <p:cNvSpPr>
            <a:spLocks noGrp="1"/>
          </p:cNvSpPr>
          <p:nvPr>
            <p:ph type="sldNum" sz="quarter" idx="10"/>
          </p:nvPr>
        </p:nvSpPr>
        <p:spPr/>
        <p:txBody>
          <a:bodyPr/>
          <a:lstStyle/>
          <a:p>
            <a:pPr>
              <a:defRPr/>
            </a:pPr>
            <a:fld id="{81E23466-844E-42DD-8BA3-8EE37E4DA143}" type="slidenum">
              <a:rPr lang="en-US" smtClean="0"/>
              <a:pPr>
                <a:defRPr/>
              </a:pPr>
              <a:t>2</a:t>
            </a:fld>
            <a:endParaRPr lang="en-US"/>
          </a:p>
        </p:txBody>
      </p:sp>
    </p:spTree>
    <p:extLst>
      <p:ext uri="{BB962C8B-B14F-4D97-AF65-F5344CB8AC3E}">
        <p14:creationId xmlns:p14="http://schemas.microsoft.com/office/powerpoint/2010/main" val="1915450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There were three</a:t>
            </a:r>
            <a:r>
              <a:rPr lang="en-US" baseline="0" dirty="0" smtClean="0"/>
              <a:t> rounds of NSP – one under HERA in 2008 and two under ARRA in 2009. </a:t>
            </a:r>
          </a:p>
          <a:p>
            <a:pPr>
              <a:buFont typeface="Arial" pitchFamily="34" charset="0"/>
              <a:buChar char="•"/>
            </a:pPr>
            <a:r>
              <a:rPr lang="en-US" baseline="0" dirty="0" smtClean="0"/>
              <a:t>TDHCA received NSP in rounds 1 and 3. </a:t>
            </a:r>
          </a:p>
          <a:p>
            <a:pPr>
              <a:buFont typeface="Arial" pitchFamily="34" charset="0"/>
              <a:buChar char="•"/>
            </a:pPr>
            <a:r>
              <a:rPr lang="en-US" dirty="0" smtClean="0"/>
              <a:t>TCAP RF is not considered</a:t>
            </a:r>
            <a:r>
              <a:rPr lang="en-US" baseline="0" dirty="0" smtClean="0"/>
              <a:t> PI since all repayments have occurred after the grant was closed out in March 2012.</a:t>
            </a:r>
            <a:endParaRPr lang="en-US" dirty="0"/>
          </a:p>
        </p:txBody>
      </p:sp>
      <p:sp>
        <p:nvSpPr>
          <p:cNvPr id="4" name="Slide Number Placeholder 3"/>
          <p:cNvSpPr>
            <a:spLocks noGrp="1"/>
          </p:cNvSpPr>
          <p:nvPr>
            <p:ph type="sldNum" sz="quarter" idx="10"/>
          </p:nvPr>
        </p:nvSpPr>
        <p:spPr/>
        <p:txBody>
          <a:bodyPr/>
          <a:lstStyle/>
          <a:p>
            <a:pPr>
              <a:defRPr/>
            </a:pPr>
            <a:fld id="{81E23466-844E-42DD-8BA3-8EE37E4DA143}" type="slidenum">
              <a:rPr lang="en-US" smtClean="0"/>
              <a:pPr>
                <a:defRPr/>
              </a:pPr>
              <a:t>3</a:t>
            </a:fld>
            <a:endParaRPr lang="en-US"/>
          </a:p>
        </p:txBody>
      </p:sp>
    </p:spTree>
    <p:extLst>
      <p:ext uri="{BB962C8B-B14F-4D97-AF65-F5344CB8AC3E}">
        <p14:creationId xmlns:p14="http://schemas.microsoft.com/office/powerpoint/2010/main" val="2759235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Because TCAP RF is not considered Program Income, there are limited federal</a:t>
            </a:r>
            <a:r>
              <a:rPr lang="en-US" baseline="0" dirty="0" smtClean="0"/>
              <a:t> requirements on it.</a:t>
            </a:r>
          </a:p>
          <a:p>
            <a:endParaRPr lang="en-US" baseline="0" dirty="0" smtClean="0"/>
          </a:p>
          <a:p>
            <a:r>
              <a:rPr lang="en-US" baseline="0" dirty="0" smtClean="0"/>
              <a:t>HOME requirement whereby a Participating Jurisdiction (TDHCA) has to match not less than 25% of the HOME funds expended in a fiscal year.</a:t>
            </a:r>
          </a:p>
          <a:p>
            <a:pPr lvl="1"/>
            <a:r>
              <a:rPr lang="en-US" sz="2200" dirty="0" smtClean="0"/>
              <a:t>HOME Rent and Income Limits</a:t>
            </a:r>
          </a:p>
          <a:p>
            <a:pPr lvl="1"/>
            <a:endParaRPr lang="en-US" sz="2200" dirty="0" smtClean="0"/>
          </a:p>
          <a:p>
            <a:pPr lvl="1"/>
            <a:r>
              <a:rPr lang="en-US" sz="2200" dirty="0" smtClean="0"/>
              <a:t>20% of </a:t>
            </a:r>
            <a:r>
              <a:rPr lang="en-US" sz="2200" dirty="0" err="1" smtClean="0"/>
              <a:t>TCAP</a:t>
            </a:r>
            <a:r>
              <a:rPr lang="en-US" sz="2200" dirty="0" smtClean="0"/>
              <a:t> </a:t>
            </a:r>
            <a:r>
              <a:rPr lang="en-US" sz="2200" dirty="0" err="1" smtClean="0"/>
              <a:t>RF</a:t>
            </a:r>
            <a:r>
              <a:rPr lang="en-US" sz="2200" dirty="0" smtClean="0"/>
              <a:t> units restricted at 50% AMI/ Low HOME</a:t>
            </a:r>
          </a:p>
          <a:p>
            <a:pPr lvl="1"/>
            <a:r>
              <a:rPr lang="en-US" sz="2200" dirty="0" smtClean="0"/>
              <a:t>Minimum Federal Affordability Periods</a:t>
            </a:r>
          </a:p>
          <a:p>
            <a:pPr lvl="1"/>
            <a:endParaRPr lang="en-US" sz="2200" dirty="0" smtClean="0"/>
          </a:p>
          <a:p>
            <a:pPr lvl="1"/>
            <a:r>
              <a:rPr lang="en-US" sz="2200" dirty="0" smtClean="0"/>
              <a:t>Fixed and floating units</a:t>
            </a:r>
          </a:p>
          <a:p>
            <a:pPr lvl="1"/>
            <a:endParaRPr lang="en-US" sz="2200" dirty="0" smtClean="0"/>
          </a:p>
          <a:p>
            <a:pPr lvl="1"/>
            <a:r>
              <a:rPr lang="en-US" sz="2200" dirty="0" smtClean="0"/>
              <a:t>Tenant Protections and Selection</a:t>
            </a:r>
          </a:p>
          <a:p>
            <a:pPr lvl="1"/>
            <a:endParaRPr lang="en-US" sz="2200" dirty="0" smtClean="0"/>
          </a:p>
          <a:p>
            <a:pPr lvl="1"/>
            <a:r>
              <a:rPr lang="en-US" sz="2200" dirty="0" smtClean="0"/>
              <a:t>Property standards and inspections</a:t>
            </a:r>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81E23466-844E-42DD-8BA3-8EE37E4DA143}" type="slidenum">
              <a:rPr lang="en-US" smtClean="0"/>
              <a:pPr>
                <a:defRPr/>
              </a:pPr>
              <a:t>4</a:t>
            </a:fld>
            <a:endParaRPr lang="en-US"/>
          </a:p>
        </p:txBody>
      </p:sp>
    </p:spTree>
    <p:extLst>
      <p:ext uri="{BB962C8B-B14F-4D97-AF65-F5344CB8AC3E}">
        <p14:creationId xmlns:p14="http://schemas.microsoft.com/office/powerpoint/2010/main" val="1237736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URA: applies</a:t>
            </a:r>
            <a:r>
              <a:rPr lang="en-US" baseline="0" dirty="0" smtClean="0"/>
              <a:t> to rehabs, demolition &amp; reconstruction, and new construction when there are occupied structures (trailers, mobile homes, businesses) on otherwise vacant land.</a:t>
            </a:r>
          </a:p>
          <a:p>
            <a:r>
              <a:rPr lang="en-US" baseline="0" dirty="0" smtClean="0"/>
              <a:t>Utility Allowances: 10 TAC 10.614(d) requires the Department to calculate HUD Utility Schedule Model for Utility Allowances for applications requesting Direct Loan funds. If there are PHA funds or USDA funds also in the deal, talk to Compliance.</a:t>
            </a:r>
            <a:endParaRPr lang="en-US" dirty="0"/>
          </a:p>
        </p:txBody>
      </p:sp>
      <p:sp>
        <p:nvSpPr>
          <p:cNvPr id="4" name="Slide Number Placeholder 3"/>
          <p:cNvSpPr>
            <a:spLocks noGrp="1"/>
          </p:cNvSpPr>
          <p:nvPr>
            <p:ph type="sldNum" sz="quarter" idx="10"/>
          </p:nvPr>
        </p:nvSpPr>
        <p:spPr/>
        <p:txBody>
          <a:bodyPr/>
          <a:lstStyle/>
          <a:p>
            <a:pPr>
              <a:defRPr/>
            </a:pPr>
            <a:fld id="{81E23466-844E-42DD-8BA3-8EE37E4DA143}" type="slidenum">
              <a:rPr lang="en-US" smtClean="0"/>
              <a:pPr>
                <a:defRPr/>
              </a:pPr>
              <a:t>5</a:t>
            </a:fld>
            <a:endParaRPr lang="en-US"/>
          </a:p>
        </p:txBody>
      </p:sp>
    </p:spTree>
    <p:extLst>
      <p:ext uri="{BB962C8B-B14F-4D97-AF65-F5344CB8AC3E}">
        <p14:creationId xmlns:p14="http://schemas.microsoft.com/office/powerpoint/2010/main" val="1827473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1E23466-844E-42DD-8BA3-8EE37E4DA143}" type="slidenum">
              <a:rPr lang="en-US" smtClean="0"/>
              <a:pPr>
                <a:defRPr/>
              </a:pPr>
              <a:t>6</a:t>
            </a:fld>
            <a:endParaRPr lang="en-US"/>
          </a:p>
        </p:txBody>
      </p:sp>
    </p:spTree>
    <p:extLst>
      <p:ext uri="{BB962C8B-B14F-4D97-AF65-F5344CB8AC3E}">
        <p14:creationId xmlns:p14="http://schemas.microsoft.com/office/powerpoint/2010/main" val="113968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1E23466-844E-42DD-8BA3-8EE37E4DA143}" type="slidenum">
              <a:rPr lang="en-US" smtClean="0"/>
              <a:pPr>
                <a:defRPr/>
              </a:pPr>
              <a:t>7</a:t>
            </a:fld>
            <a:endParaRPr lang="en-US"/>
          </a:p>
        </p:txBody>
      </p:sp>
    </p:spTree>
    <p:extLst>
      <p:ext uri="{BB962C8B-B14F-4D97-AF65-F5344CB8AC3E}">
        <p14:creationId xmlns:p14="http://schemas.microsoft.com/office/powerpoint/2010/main" val="416185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a:t>
            </a:r>
            <a:r>
              <a:rPr lang="en-US" baseline="30000" dirty="0" smtClean="0"/>
              <a:t>nd</a:t>
            </a:r>
            <a:r>
              <a:rPr lang="en-US" baseline="0" dirty="0" smtClean="0"/>
              <a:t> bullet: 44 PJs in Texas (including Texas). Cities range in population from Port Arthur (55,000) to Houston (2.3 million).</a:t>
            </a:r>
          </a:p>
        </p:txBody>
      </p:sp>
      <p:sp>
        <p:nvSpPr>
          <p:cNvPr id="4" name="Slide Number Placeholder 3"/>
          <p:cNvSpPr>
            <a:spLocks noGrp="1"/>
          </p:cNvSpPr>
          <p:nvPr>
            <p:ph type="sldNum" sz="quarter" idx="10"/>
          </p:nvPr>
        </p:nvSpPr>
        <p:spPr/>
        <p:txBody>
          <a:bodyPr/>
          <a:lstStyle/>
          <a:p>
            <a:pPr>
              <a:defRPr/>
            </a:pPr>
            <a:fld id="{81E23466-844E-42DD-8BA3-8EE37E4DA143}" type="slidenum">
              <a:rPr lang="en-US" smtClean="0"/>
              <a:pPr>
                <a:defRPr/>
              </a:pPr>
              <a:t>8</a:t>
            </a:fld>
            <a:endParaRPr lang="en-US"/>
          </a:p>
        </p:txBody>
      </p:sp>
    </p:spTree>
    <p:extLst>
      <p:ext uri="{BB962C8B-B14F-4D97-AF65-F5344CB8AC3E}">
        <p14:creationId xmlns:p14="http://schemas.microsoft.com/office/powerpoint/2010/main" val="14401685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2</a:t>
            </a:r>
            <a:r>
              <a:rPr lang="en-US" baseline="30000" dirty="0" smtClean="0"/>
              <a:t>nd</a:t>
            </a:r>
            <a:r>
              <a:rPr lang="en-US" baseline="0" dirty="0" smtClean="0"/>
              <a:t> bullet: Rehabilitation is an eligible activity federally, but TDHCA has determined that the requirements for rehab were too burdensome to include that as an</a:t>
            </a:r>
            <a:r>
              <a:rPr lang="en-US" dirty="0" smtClean="0"/>
              <a:t> eligible NHTF activity for Texas</a:t>
            </a:r>
            <a:r>
              <a:rPr lang="en-US" baseline="0" dirty="0" smtClean="0"/>
              <a:t>.</a:t>
            </a:r>
          </a:p>
          <a:p>
            <a:endParaRPr lang="en-US" dirty="0"/>
          </a:p>
        </p:txBody>
      </p:sp>
      <p:sp>
        <p:nvSpPr>
          <p:cNvPr id="4" name="Slide Number Placeholder 3"/>
          <p:cNvSpPr>
            <a:spLocks noGrp="1"/>
          </p:cNvSpPr>
          <p:nvPr>
            <p:ph type="sldNum" sz="quarter" idx="10"/>
          </p:nvPr>
        </p:nvSpPr>
        <p:spPr/>
        <p:txBody>
          <a:bodyPr/>
          <a:lstStyle/>
          <a:p>
            <a:pPr>
              <a:defRPr/>
            </a:pPr>
            <a:fld id="{81E23466-844E-42DD-8BA3-8EE37E4DA143}" type="slidenum">
              <a:rPr lang="en-US" smtClean="0"/>
              <a:pPr>
                <a:defRPr/>
              </a:pPr>
              <a:t>9</a:t>
            </a:fld>
            <a:endParaRPr lang="en-US"/>
          </a:p>
        </p:txBody>
      </p:sp>
    </p:spTree>
    <p:extLst>
      <p:ext uri="{BB962C8B-B14F-4D97-AF65-F5344CB8AC3E}">
        <p14:creationId xmlns:p14="http://schemas.microsoft.com/office/powerpoint/2010/main" val="21286422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1" descr="bigmfbackround"/>
          <p:cNvPicPr>
            <a:picLocks noChangeAspect="1" noChangeArrowheads="1"/>
          </p:cNvPicPr>
          <p:nvPr/>
        </p:nvPicPr>
        <p:blipFill>
          <a:blip r:embed="rId2" cstate="print"/>
          <a:srcRect/>
          <a:stretch>
            <a:fillRect/>
          </a:stretch>
        </p:blipFill>
        <p:spPr bwMode="auto">
          <a:xfrm>
            <a:off x="-304800" y="0"/>
            <a:ext cx="9753600" cy="7315200"/>
          </a:xfrm>
          <a:prstGeom prst="rect">
            <a:avLst/>
          </a:prstGeom>
          <a:noFill/>
          <a:ln w="9525">
            <a:noFill/>
            <a:miter lim="800000"/>
            <a:headEnd/>
            <a:tailEnd/>
          </a:ln>
        </p:spPr>
      </p:pic>
      <p:sp>
        <p:nvSpPr>
          <p:cNvPr id="5" name="Rectangle 12"/>
          <p:cNvSpPr>
            <a:spLocks noChangeArrowheads="1"/>
          </p:cNvSpPr>
          <p:nvPr/>
        </p:nvSpPr>
        <p:spPr bwMode="auto">
          <a:xfrm>
            <a:off x="609600" y="6397625"/>
            <a:ext cx="2133600" cy="476250"/>
          </a:xfrm>
          <a:prstGeom prst="rect">
            <a:avLst/>
          </a:prstGeom>
          <a:noFill/>
          <a:ln w="9525">
            <a:noFill/>
            <a:miter lim="800000"/>
            <a:headEnd/>
            <a:tailEnd/>
          </a:ln>
          <a:effectLst/>
        </p:spPr>
        <p:txBody>
          <a:bodyPr anchor="b"/>
          <a:lstStyle/>
          <a:p>
            <a:pPr eaLnBrk="1" hangingPunct="1">
              <a:defRPr/>
            </a:pPr>
            <a:endParaRPr lang="en-US" sz="1400" b="0">
              <a:effectLst>
                <a:outerShdw blurRad="38100" dist="38100" dir="2700000" algn="tl">
                  <a:srgbClr val="C0C0C0"/>
                </a:outerShdw>
              </a:effectLst>
              <a:latin typeface="Arial" charset="0"/>
            </a:endParaRPr>
          </a:p>
        </p:txBody>
      </p:sp>
      <p:sp>
        <p:nvSpPr>
          <p:cNvPr id="6" name="Rectangle 13"/>
          <p:cNvSpPr>
            <a:spLocks noChangeArrowheads="1"/>
          </p:cNvSpPr>
          <p:nvPr/>
        </p:nvSpPr>
        <p:spPr bwMode="auto">
          <a:xfrm>
            <a:off x="3276600" y="6397625"/>
            <a:ext cx="2895600" cy="476250"/>
          </a:xfrm>
          <a:prstGeom prst="rect">
            <a:avLst/>
          </a:prstGeom>
          <a:noFill/>
          <a:ln w="9525">
            <a:noFill/>
            <a:miter lim="800000"/>
            <a:headEnd/>
            <a:tailEnd/>
          </a:ln>
          <a:effectLst/>
        </p:spPr>
        <p:txBody>
          <a:bodyPr anchor="b"/>
          <a:lstStyle/>
          <a:p>
            <a:pPr algn="ctr" eaLnBrk="1" hangingPunct="1">
              <a:defRPr/>
            </a:pPr>
            <a:endParaRPr lang="en-US" sz="1400" b="0">
              <a:effectLst>
                <a:outerShdw blurRad="38100" dist="38100" dir="2700000" algn="tl">
                  <a:srgbClr val="C0C0C0"/>
                </a:outerShdw>
              </a:effectLst>
              <a:latin typeface="Arial" charset="0"/>
            </a:endParaRPr>
          </a:p>
        </p:txBody>
      </p:sp>
      <p:pic>
        <p:nvPicPr>
          <p:cNvPr id="7" name="Picture 8" descr="TDHCA logo_blue_transparent.png"/>
          <p:cNvPicPr>
            <a:picLocks noChangeAspect="1"/>
          </p:cNvPicPr>
          <p:nvPr/>
        </p:nvPicPr>
        <p:blipFill>
          <a:blip r:embed="rId3" cstate="print"/>
          <a:srcRect l="7692" t="5128" r="5128" b="7692"/>
          <a:stretch>
            <a:fillRect/>
          </a:stretch>
        </p:blipFill>
        <p:spPr bwMode="auto">
          <a:xfrm>
            <a:off x="3444875" y="701675"/>
            <a:ext cx="2193925" cy="2193925"/>
          </a:xfrm>
          <a:prstGeom prst="rect">
            <a:avLst/>
          </a:prstGeom>
          <a:noFill/>
          <a:ln w="9525">
            <a:noFill/>
            <a:miter lim="800000"/>
            <a:headEnd/>
            <a:tailEnd/>
          </a:ln>
        </p:spPr>
      </p:pic>
      <p:sp>
        <p:nvSpPr>
          <p:cNvPr id="216066" name="Rectangle 2"/>
          <p:cNvSpPr>
            <a:spLocks noGrp="1" noChangeArrowheads="1"/>
          </p:cNvSpPr>
          <p:nvPr>
            <p:ph type="ctrTitle" sz="quarter"/>
          </p:nvPr>
        </p:nvSpPr>
        <p:spPr>
          <a:xfrm>
            <a:off x="1371600" y="2971800"/>
            <a:ext cx="6400800" cy="1447800"/>
          </a:xfrm>
          <a:solidFill>
            <a:schemeClr val="tx1"/>
          </a:solidFill>
          <a:ln w="12700">
            <a:round/>
          </a:ln>
          <a:effectLst/>
        </p:spPr>
        <p:txBody>
          <a:bodyPr>
            <a:normAutofit/>
          </a:bodyPr>
          <a:lstStyle>
            <a:lvl1pPr algn="ctr">
              <a:defRPr/>
            </a:lvl1pPr>
          </a:lstStyle>
          <a:p>
            <a:r>
              <a:rPr lang="en-US" smtClean="0"/>
              <a:t>Click to edit Master title style</a:t>
            </a:r>
            <a:endParaRPr lang="en-US" dirty="0"/>
          </a:p>
        </p:txBody>
      </p:sp>
      <p:sp>
        <p:nvSpPr>
          <p:cNvPr id="216067" name="Rectangle 3"/>
          <p:cNvSpPr>
            <a:spLocks noGrp="1" noChangeArrowheads="1"/>
          </p:cNvSpPr>
          <p:nvPr>
            <p:ph type="subTitle" sz="quarter" idx="1"/>
          </p:nvPr>
        </p:nvSpPr>
        <p:spPr>
          <a:xfrm>
            <a:off x="1371600" y="4419600"/>
            <a:ext cx="6400800" cy="457200"/>
          </a:xfrm>
          <a:solidFill>
            <a:schemeClr val="tx1"/>
          </a:solidFill>
        </p:spPr>
        <p:txBody>
          <a:bodyPr/>
          <a:lstStyle>
            <a:lvl1pPr marL="0" indent="0" algn="ctr">
              <a:buFont typeface="Wingdings" pitchFamily="2" charset="2"/>
              <a:buNone/>
              <a:defRPr sz="2000" i="1"/>
            </a:lvl1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772400" cy="1143000"/>
          </a:xfrm>
        </p:spPr>
        <p:txBody>
          <a:bodyPr/>
          <a:lstStyle/>
          <a:p>
            <a:r>
              <a:rPr lang="en-US" smtClean="0"/>
              <a:t>Click to edit Master title style</a:t>
            </a:r>
            <a:endParaRPr lang="en-US" dirty="0"/>
          </a:p>
        </p:txBody>
      </p:sp>
      <p:sp>
        <p:nvSpPr>
          <p:cNvPr id="3" name="Text Placeholder 2"/>
          <p:cNvSpPr>
            <a:spLocks noGrp="1"/>
          </p:cNvSpPr>
          <p:nvPr>
            <p:ph type="body" sz="half" idx="1"/>
          </p:nvPr>
        </p:nvSpPr>
        <p:spPr>
          <a:xfrm>
            <a:off x="990600" y="1524000"/>
            <a:ext cx="3581400" cy="4724400"/>
          </a:xfrm>
        </p:spPr>
        <p:txBody>
          <a:bodyPr/>
          <a:lstStyle>
            <a:lvl1pP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quarter" idx="2"/>
          </p:nvPr>
        </p:nvSpPr>
        <p:spPr>
          <a:xfrm>
            <a:off x="4724400" y="1524000"/>
            <a:ext cx="4038600" cy="2286000"/>
          </a:xfrm>
        </p:spPr>
        <p:txBody>
          <a:bodyPr/>
          <a:lstStyle>
            <a:lvl1pPr>
              <a:defRPr baseline="0"/>
            </a:lvl1pPr>
          </a:lstStyle>
          <a:p>
            <a:pPr lvl="0"/>
            <a:r>
              <a:rPr lang="en-US" smtClean="0"/>
              <a:t>Click to edit Master text styles</a:t>
            </a:r>
          </a:p>
        </p:txBody>
      </p:sp>
      <p:sp>
        <p:nvSpPr>
          <p:cNvPr id="5" name="Content Placeholder 4"/>
          <p:cNvSpPr>
            <a:spLocks noGrp="1"/>
          </p:cNvSpPr>
          <p:nvPr>
            <p:ph sz="quarter" idx="3"/>
          </p:nvPr>
        </p:nvSpPr>
        <p:spPr>
          <a:xfrm>
            <a:off x="4724400" y="3886200"/>
            <a:ext cx="4038600" cy="2357120"/>
          </a:xfrm>
        </p:spPr>
        <p:txBody>
          <a:bodyPr/>
          <a:lstStyle>
            <a:lvl1pPr>
              <a:defRPr/>
            </a:lvl1pPr>
          </a:lstStyle>
          <a:p>
            <a:pPr lvl="0"/>
            <a:r>
              <a:rPr lang="en-US" smtClean="0"/>
              <a:t>Click to edit Master text styles</a:t>
            </a:r>
          </a:p>
        </p:txBody>
      </p:sp>
      <p:sp>
        <p:nvSpPr>
          <p:cNvPr id="6" name="Rectangle 6"/>
          <p:cNvSpPr>
            <a:spLocks noGrp="1" noChangeArrowheads="1"/>
          </p:cNvSpPr>
          <p:nvPr>
            <p:ph type="sldNum" sz="quarter" idx="10"/>
          </p:nvPr>
        </p:nvSpPr>
        <p:spPr>
          <a:ln/>
        </p:spPr>
        <p:txBody>
          <a:bodyPr/>
          <a:lstStyle>
            <a:lvl1pPr>
              <a:defRPr/>
            </a:lvl1pPr>
          </a:lstStyle>
          <a:p>
            <a:pPr>
              <a:defRPr/>
            </a:pPr>
            <a:fld id="{0DB52A00-2B19-42EE-914E-43C4CAA9C670}"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447800"/>
            <a:ext cx="7772400" cy="4876800"/>
          </a:xfrm>
        </p:spPr>
        <p:txBody>
          <a:bodyPr>
            <a:noAutofit/>
          </a:bodyPr>
          <a:lstStyle>
            <a:lvl1pPr marL="365760" indent="-365760">
              <a:spcBef>
                <a:spcPts val="600"/>
              </a:spcBef>
              <a:defRPr lang="en-US" sz="3200" dirty="0" smtClean="0">
                <a:solidFill>
                  <a:srgbClr val="0066CC"/>
                </a:solidFill>
                <a:latin typeface="+mn-lt"/>
                <a:ea typeface="+mn-ea"/>
                <a:cs typeface="+mn-cs"/>
              </a:defRPr>
            </a:lvl1pPr>
            <a:lvl2pPr marL="822960" indent="-274320">
              <a:spcBef>
                <a:spcPts val="600"/>
              </a:spcBef>
              <a:defRPr lang="en-US" sz="2400" dirty="0" smtClean="0">
                <a:solidFill>
                  <a:srgbClr val="0066CC"/>
                </a:solidFill>
                <a:latin typeface="+mn-lt"/>
              </a:defRPr>
            </a:lvl2pPr>
            <a:lvl3pPr>
              <a:spcBef>
                <a:spcPts val="600"/>
              </a:spcBef>
              <a:defRPr lang="en-US" sz="2400" dirty="0" smtClean="0">
                <a:solidFill>
                  <a:srgbClr val="0066CC"/>
                </a:solidFill>
                <a:latin typeface="+mn-lt"/>
              </a:defRPr>
            </a:lvl3pPr>
            <a:lvl4pPr>
              <a:spcBef>
                <a:spcPts val="600"/>
              </a:spcBef>
              <a:defRPr lang="en-US" sz="2400" dirty="0" smtClean="0">
                <a:solidFill>
                  <a:srgbClr val="0066CC"/>
                </a:solidFill>
                <a:latin typeface="+mn-lt"/>
              </a:defRPr>
            </a:lvl4pPr>
            <a:lvl5pPr>
              <a:spcBef>
                <a:spcPts val="600"/>
              </a:spcBef>
              <a:defRPr lang="en-US" sz="2400" dirty="0">
                <a:solidFill>
                  <a:srgbClr val="0066CC"/>
                </a:solidFill>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4"/>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AC3A8B5-3952-464B-A87C-97752272A05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772400" cy="1143000"/>
          </a:xfrm>
          <a:noFill/>
        </p:spPr>
        <p:txBody>
          <a:bodyPr/>
          <a:lstStyle>
            <a:lvl1pPr marL="0" indent="0">
              <a:tabLst/>
              <a:defRPr sz="3200"/>
            </a:lvl1pPr>
          </a:lstStyle>
          <a:p>
            <a:r>
              <a:rPr lang="en-US" smtClean="0"/>
              <a:t>Click to edit Master title style</a:t>
            </a:r>
            <a:endParaRPr lang="en-US" dirty="0"/>
          </a:p>
        </p:txBody>
      </p:sp>
      <p:sp>
        <p:nvSpPr>
          <p:cNvPr id="3" name="Content Placeholder 2"/>
          <p:cNvSpPr>
            <a:spLocks noGrp="1"/>
          </p:cNvSpPr>
          <p:nvPr>
            <p:ph sz="half" idx="1"/>
          </p:nvPr>
        </p:nvSpPr>
        <p:spPr>
          <a:xfrm>
            <a:off x="990600" y="1447800"/>
            <a:ext cx="3810000" cy="4876800"/>
          </a:xfrm>
        </p:spPr>
        <p:txBody>
          <a:bodyPr/>
          <a:lstStyle>
            <a:lvl1pPr>
              <a:defRPr sz="28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53000" y="1447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9C6CB58E-695A-4BEE-A073-AF952A13455B}"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772400" cy="1143000"/>
          </a:xfrm>
          <a:noFill/>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990599" y="1447800"/>
            <a:ext cx="3886200" cy="727075"/>
          </a:xfrm>
        </p:spPr>
        <p:txBody>
          <a:bodyPr anchor="b"/>
          <a:lstStyle>
            <a:lvl1pPr marL="0" indent="0" algn="l">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90599" y="2174874"/>
            <a:ext cx="3886200" cy="4149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52999" y="1447800"/>
            <a:ext cx="3810000" cy="727075"/>
          </a:xfrm>
        </p:spPr>
        <p:txBody>
          <a:bodyPr anchor="b"/>
          <a:lstStyle>
            <a:lvl1pPr marL="0" indent="0">
              <a:buNone/>
              <a:defRPr sz="24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52999" y="2174874"/>
            <a:ext cx="3810001" cy="4149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a:spLocks noGrp="1" noChangeArrowheads="1"/>
          </p:cNvSpPr>
          <p:nvPr>
            <p:ph type="sldNum" sz="quarter" idx="10"/>
          </p:nvPr>
        </p:nvSpPr>
        <p:spPr>
          <a:ln/>
        </p:spPr>
        <p:txBody>
          <a:bodyPr/>
          <a:lstStyle>
            <a:lvl1pPr>
              <a:defRPr/>
            </a:lvl1pPr>
          </a:lstStyle>
          <a:p>
            <a:pPr>
              <a:defRPr/>
            </a:pPr>
            <a:fld id="{D1FBE590-46EA-409B-914F-2625A78F8E4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772400" cy="1143000"/>
          </a:xfrm>
        </p:spPr>
        <p:txBody>
          <a:bodyPr/>
          <a:lstStyle/>
          <a:p>
            <a:r>
              <a:rPr lang="en-US" smtClean="0"/>
              <a:t>Click to edit Master title style</a:t>
            </a:r>
            <a:endParaRPr lang="en-US"/>
          </a:p>
        </p:txBody>
      </p:sp>
      <p:sp>
        <p:nvSpPr>
          <p:cNvPr id="5" name="Content Placeholder 4"/>
          <p:cNvSpPr>
            <a:spLocks noGrp="1"/>
          </p:cNvSpPr>
          <p:nvPr>
            <p:ph sz="quarter" idx="11"/>
          </p:nvPr>
        </p:nvSpPr>
        <p:spPr>
          <a:xfrm>
            <a:off x="990600" y="1447800"/>
            <a:ext cx="77724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2"/>
          </p:nvPr>
        </p:nvSpPr>
        <p:spPr>
          <a:xfrm>
            <a:off x="990600" y="3810000"/>
            <a:ext cx="77724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3"/>
          </p:nvPr>
        </p:nvSpPr>
        <p:spPr>
          <a:ln/>
        </p:spPr>
        <p:txBody>
          <a:bodyPr/>
          <a:lstStyle>
            <a:lvl1pPr>
              <a:defRPr/>
            </a:lvl1pPr>
          </a:lstStyle>
          <a:p>
            <a:pPr>
              <a:defRPr/>
            </a:pPr>
            <a:fld id="{E66F92AB-9C70-407F-B868-D4669BDB217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3" name="Text Placeholder 12"/>
          <p:cNvSpPr>
            <a:spLocks noGrp="1"/>
          </p:cNvSpPr>
          <p:nvPr>
            <p:ph type="body" sz="quarter" idx="11"/>
          </p:nvPr>
        </p:nvSpPr>
        <p:spPr>
          <a:xfrm>
            <a:off x="990600" y="1447800"/>
            <a:ext cx="7772400" cy="68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5" name="Content Placeholder 14"/>
          <p:cNvSpPr>
            <a:spLocks noGrp="1"/>
          </p:cNvSpPr>
          <p:nvPr>
            <p:ph sz="quarter" idx="12"/>
          </p:nvPr>
        </p:nvSpPr>
        <p:spPr>
          <a:xfrm>
            <a:off x="990600" y="2133600"/>
            <a:ext cx="7772400" cy="137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16"/>
          <p:cNvSpPr>
            <a:spLocks noGrp="1"/>
          </p:cNvSpPr>
          <p:nvPr>
            <p:ph type="body" sz="quarter" idx="13"/>
          </p:nvPr>
        </p:nvSpPr>
        <p:spPr>
          <a:xfrm>
            <a:off x="990600" y="3810000"/>
            <a:ext cx="7772400" cy="83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9" name="Content Placeholder 18"/>
          <p:cNvSpPr>
            <a:spLocks noGrp="1"/>
          </p:cNvSpPr>
          <p:nvPr>
            <p:ph sz="quarter" idx="14"/>
          </p:nvPr>
        </p:nvSpPr>
        <p:spPr>
          <a:xfrm>
            <a:off x="990600" y="4648200"/>
            <a:ext cx="7772400" cy="1295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5"/>
          </p:nvPr>
        </p:nvSpPr>
        <p:spPr>
          <a:ln/>
        </p:spPr>
        <p:txBody>
          <a:bodyPr/>
          <a:lstStyle>
            <a:lvl1pPr>
              <a:defRPr/>
            </a:lvl1pPr>
          </a:lstStyle>
          <a:p>
            <a:pPr>
              <a:defRPr/>
            </a:pPr>
            <a:fld id="{034D38A3-A4C1-4451-9A73-F6BFCF79D00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772400" cy="1143000"/>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90600" y="1447800"/>
            <a:ext cx="2438400" cy="4876800"/>
          </a:xfrm>
        </p:spPr>
        <p:txBody>
          <a:bodyPr/>
          <a:lstStyle>
            <a:lvl1pPr>
              <a:defRPr sz="2000" baseline="0"/>
            </a:lvl1pPr>
          </a:lstStyle>
          <a:p>
            <a:pPr lvl="0"/>
            <a:r>
              <a:rPr lang="en-US" smtClean="0"/>
              <a:t>Click to edit Master text styles</a:t>
            </a:r>
          </a:p>
        </p:txBody>
      </p:sp>
      <p:sp>
        <p:nvSpPr>
          <p:cNvPr id="13" name="Content Placeholder 12"/>
          <p:cNvSpPr>
            <a:spLocks noGrp="1"/>
          </p:cNvSpPr>
          <p:nvPr>
            <p:ph sz="quarter" idx="14"/>
          </p:nvPr>
        </p:nvSpPr>
        <p:spPr>
          <a:xfrm>
            <a:off x="3429000" y="1447800"/>
            <a:ext cx="2514600" cy="4876800"/>
          </a:xfrm>
        </p:spPr>
        <p:txBody>
          <a:bodyPr/>
          <a:lstStyle>
            <a:lvl1pPr>
              <a:defRPr sz="2000"/>
            </a:lvl1pPr>
          </a:lstStyle>
          <a:p>
            <a:pPr lvl="0"/>
            <a:r>
              <a:rPr lang="en-US" smtClean="0"/>
              <a:t>Click to edit Master text styles</a:t>
            </a:r>
          </a:p>
        </p:txBody>
      </p:sp>
      <p:sp>
        <p:nvSpPr>
          <p:cNvPr id="15" name="Content Placeholder 14"/>
          <p:cNvSpPr>
            <a:spLocks noGrp="1"/>
          </p:cNvSpPr>
          <p:nvPr>
            <p:ph sz="quarter" idx="15"/>
          </p:nvPr>
        </p:nvSpPr>
        <p:spPr>
          <a:xfrm>
            <a:off x="5943600" y="1447800"/>
            <a:ext cx="2819400" cy="4876800"/>
          </a:xfrm>
        </p:spPr>
        <p:txBody>
          <a:bodyPr/>
          <a:lstStyle>
            <a:lvl1pPr>
              <a:defRPr sz="2000"/>
            </a:lvl1pPr>
          </a:lstStyle>
          <a:p>
            <a:pPr lvl="0"/>
            <a:r>
              <a:rPr lang="en-US" smtClean="0"/>
              <a:t>Click to edit Master text styles</a:t>
            </a:r>
          </a:p>
        </p:txBody>
      </p:sp>
      <p:sp>
        <p:nvSpPr>
          <p:cNvPr id="6" name="Rectangle 6"/>
          <p:cNvSpPr>
            <a:spLocks noGrp="1" noChangeArrowheads="1"/>
          </p:cNvSpPr>
          <p:nvPr>
            <p:ph type="sldNum" sz="quarter" idx="16"/>
          </p:nvPr>
        </p:nvSpPr>
        <p:spPr>
          <a:ln/>
        </p:spPr>
        <p:txBody>
          <a:bodyPr/>
          <a:lstStyle>
            <a:lvl1pPr>
              <a:defRPr/>
            </a:lvl1pPr>
          </a:lstStyle>
          <a:p>
            <a:pPr>
              <a:defRPr/>
            </a:pPr>
            <a:fld id="{CA6B577F-4D31-458B-B309-6D5D3E53AFD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90600" y="273050"/>
            <a:ext cx="3581400"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648200" y="273050"/>
            <a:ext cx="4114800" cy="60515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90600" y="1435100"/>
            <a:ext cx="3581400" cy="48895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0C00C26-C474-43F1-8714-4C43AD1EC3C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810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094ECF9-6F71-42F5-A26F-2B41E43A2F4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8" descr="ppt-image.png"/>
          <p:cNvPicPr>
            <a:picLocks noChangeAspect="1"/>
          </p:cNvPicPr>
          <p:nvPr/>
        </p:nvPicPr>
        <p:blipFill>
          <a:blip r:embed="rId12" cstate="print"/>
          <a:srcRect/>
          <a:stretch>
            <a:fillRect/>
          </a:stretch>
        </p:blipFill>
        <p:spPr bwMode="auto">
          <a:xfrm>
            <a:off x="0" y="0"/>
            <a:ext cx="9906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990600" y="152400"/>
            <a:ext cx="7772400" cy="1143000"/>
          </a:xfrm>
          <a:prstGeom prst="rect">
            <a:avLst/>
          </a:prstGeom>
          <a:noFill/>
          <a:ln w="9525">
            <a:noFill/>
            <a:miter lim="800000"/>
            <a:headEnd/>
            <a:tailEnd/>
          </a:ln>
        </p:spPr>
        <p:txBody>
          <a:bodyPr vert="horz" wrap="square" lIns="182880" tIns="45720" rIns="182880" bIns="45720" numCol="1" anchor="ctr" anchorCtr="0" compatLnSpc="1">
            <a:prstTxWarp prst="textNoShape">
              <a:avLst/>
            </a:prstTxWarp>
          </a:bodyPr>
          <a:lstStyle/>
          <a:p>
            <a:pPr lvl="0"/>
            <a:r>
              <a:rPr lang="en-US" smtClean="0"/>
              <a:t>Slide Title</a:t>
            </a:r>
          </a:p>
        </p:txBody>
      </p:sp>
      <p:sp>
        <p:nvSpPr>
          <p:cNvPr id="1028" name="Rectangle 3"/>
          <p:cNvSpPr>
            <a:spLocks noGrp="1" noChangeArrowheads="1"/>
          </p:cNvSpPr>
          <p:nvPr>
            <p:ph type="body" idx="1"/>
          </p:nvPr>
        </p:nvSpPr>
        <p:spPr bwMode="auto">
          <a:xfrm>
            <a:off x="990600" y="1447800"/>
            <a:ext cx="77724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Slide Content </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046" name="Rectangle 6"/>
          <p:cNvSpPr>
            <a:spLocks noGrp="1" noChangeArrowheads="1"/>
          </p:cNvSpPr>
          <p:nvPr>
            <p:ph type="sldNum" sz="quarter" idx="4"/>
          </p:nvPr>
        </p:nvSpPr>
        <p:spPr bwMode="auto">
          <a:xfrm>
            <a:off x="6629400" y="6400800"/>
            <a:ext cx="2133600" cy="3206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0" baseline="0">
                <a:solidFill>
                  <a:srgbClr val="CC9900"/>
                </a:solidFill>
                <a:effectLst/>
                <a:latin typeface="Arial" charset="0"/>
              </a:defRPr>
            </a:lvl1pPr>
          </a:lstStyle>
          <a:p>
            <a:pPr>
              <a:defRPr/>
            </a:pPr>
            <a:fld id="{6D2C680A-9355-4A67-B598-113C00FB1747}"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4033" r:id="rId1"/>
    <p:sldLayoutId id="2147484024" r:id="rId2"/>
    <p:sldLayoutId id="2147484025" r:id="rId3"/>
    <p:sldLayoutId id="2147484026" r:id="rId4"/>
    <p:sldLayoutId id="2147484027" r:id="rId5"/>
    <p:sldLayoutId id="2147484028" r:id="rId6"/>
    <p:sldLayoutId id="2147484029" r:id="rId7"/>
    <p:sldLayoutId id="2147484030" r:id="rId8"/>
    <p:sldLayoutId id="2147484031" r:id="rId9"/>
    <p:sldLayoutId id="2147484032" r:id="rId10"/>
  </p:sldLayoutIdLst>
  <p:timing>
    <p:tnLst>
      <p:par>
        <p:cTn id="1" dur="indefinite" restart="never" nodeType="tmRoot"/>
      </p:par>
    </p:tnLst>
  </p:timing>
  <p:hf hdr="0" ftr="0" dt="0"/>
  <p:txStyles>
    <p:titleStyle>
      <a:lvl1pPr algn="l" rtl="0" eaLnBrk="1" fontAlgn="base" hangingPunct="1">
        <a:spcBef>
          <a:spcPct val="0"/>
        </a:spcBef>
        <a:spcAft>
          <a:spcPct val="0"/>
        </a:spcAft>
        <a:defRPr sz="3200" b="1">
          <a:solidFill>
            <a:schemeClr val="bg2"/>
          </a:solidFill>
          <a:latin typeface="+mj-lt"/>
          <a:ea typeface="+mj-ea"/>
          <a:cs typeface="+mj-cs"/>
        </a:defRPr>
      </a:lvl1pPr>
      <a:lvl2pPr algn="l" rtl="0" eaLnBrk="1" fontAlgn="base" hangingPunct="1">
        <a:spcBef>
          <a:spcPct val="0"/>
        </a:spcBef>
        <a:spcAft>
          <a:spcPct val="0"/>
        </a:spcAft>
        <a:defRPr sz="3200" b="1">
          <a:solidFill>
            <a:schemeClr val="bg2"/>
          </a:solidFill>
          <a:latin typeface="Garamond" pitchFamily="18" charset="0"/>
        </a:defRPr>
      </a:lvl2pPr>
      <a:lvl3pPr algn="l" rtl="0" eaLnBrk="1" fontAlgn="base" hangingPunct="1">
        <a:spcBef>
          <a:spcPct val="0"/>
        </a:spcBef>
        <a:spcAft>
          <a:spcPct val="0"/>
        </a:spcAft>
        <a:defRPr sz="3200" b="1">
          <a:solidFill>
            <a:schemeClr val="bg2"/>
          </a:solidFill>
          <a:latin typeface="Garamond" pitchFamily="18" charset="0"/>
        </a:defRPr>
      </a:lvl3pPr>
      <a:lvl4pPr algn="l" rtl="0" eaLnBrk="1" fontAlgn="base" hangingPunct="1">
        <a:spcBef>
          <a:spcPct val="0"/>
        </a:spcBef>
        <a:spcAft>
          <a:spcPct val="0"/>
        </a:spcAft>
        <a:defRPr sz="3200" b="1">
          <a:solidFill>
            <a:schemeClr val="bg2"/>
          </a:solidFill>
          <a:latin typeface="Garamond" pitchFamily="18" charset="0"/>
        </a:defRPr>
      </a:lvl4pPr>
      <a:lvl5pPr algn="l" rtl="0" eaLnBrk="1" fontAlgn="base" hangingPunct="1">
        <a:spcBef>
          <a:spcPct val="0"/>
        </a:spcBef>
        <a:spcAft>
          <a:spcPct val="0"/>
        </a:spcAft>
        <a:defRPr sz="3200" b="1">
          <a:solidFill>
            <a:schemeClr val="bg2"/>
          </a:solidFill>
          <a:latin typeface="Garamond" pitchFamily="18" charset="0"/>
        </a:defRPr>
      </a:lvl5pPr>
      <a:lvl6pPr marL="457200" algn="l" rtl="0" eaLnBrk="1" fontAlgn="base" hangingPunct="1">
        <a:spcBef>
          <a:spcPct val="0"/>
        </a:spcBef>
        <a:spcAft>
          <a:spcPct val="0"/>
        </a:spcAft>
        <a:defRPr sz="3600" b="1">
          <a:solidFill>
            <a:schemeClr val="bg2"/>
          </a:solidFill>
          <a:latin typeface="Garamond" pitchFamily="18" charset="0"/>
        </a:defRPr>
      </a:lvl6pPr>
      <a:lvl7pPr marL="914400" algn="l" rtl="0" eaLnBrk="1" fontAlgn="base" hangingPunct="1">
        <a:spcBef>
          <a:spcPct val="0"/>
        </a:spcBef>
        <a:spcAft>
          <a:spcPct val="0"/>
        </a:spcAft>
        <a:defRPr sz="3600" b="1">
          <a:solidFill>
            <a:schemeClr val="bg2"/>
          </a:solidFill>
          <a:latin typeface="Garamond" pitchFamily="18" charset="0"/>
        </a:defRPr>
      </a:lvl7pPr>
      <a:lvl8pPr marL="1371600" algn="l" rtl="0" eaLnBrk="1" fontAlgn="base" hangingPunct="1">
        <a:spcBef>
          <a:spcPct val="0"/>
        </a:spcBef>
        <a:spcAft>
          <a:spcPct val="0"/>
        </a:spcAft>
        <a:defRPr sz="3600" b="1">
          <a:solidFill>
            <a:schemeClr val="bg2"/>
          </a:solidFill>
          <a:latin typeface="Garamond" pitchFamily="18" charset="0"/>
        </a:defRPr>
      </a:lvl8pPr>
      <a:lvl9pPr marL="1828800" algn="l" rtl="0" eaLnBrk="1" fontAlgn="base" hangingPunct="1">
        <a:spcBef>
          <a:spcPct val="0"/>
        </a:spcBef>
        <a:spcAft>
          <a:spcPct val="0"/>
        </a:spcAft>
        <a:defRPr sz="3600" b="1">
          <a:solidFill>
            <a:schemeClr val="bg2"/>
          </a:solidFill>
          <a:latin typeface="Garamond" pitchFamily="18" charset="0"/>
        </a:defRPr>
      </a:lvl9pPr>
    </p:titleStyle>
    <p:bodyStyle>
      <a:lvl1pPr marL="342900" indent="-342900" algn="l" rtl="0" eaLnBrk="1" fontAlgn="base" hangingPunct="1">
        <a:spcBef>
          <a:spcPct val="20000"/>
        </a:spcBef>
        <a:spcAft>
          <a:spcPct val="0"/>
        </a:spcAft>
        <a:buClr>
          <a:srgbClr val="7F7F7F"/>
        </a:buClr>
        <a:buSzPct val="65000"/>
        <a:buFont typeface="Wingdings" pitchFamily="2" charset="2"/>
        <a:buChar char="v"/>
        <a:defRPr sz="3200">
          <a:solidFill>
            <a:srgbClr val="0066CC"/>
          </a:solidFill>
          <a:latin typeface="+mn-lt"/>
          <a:ea typeface="+mn-ea"/>
          <a:cs typeface="+mn-cs"/>
        </a:defRPr>
      </a:lvl1pPr>
      <a:lvl2pPr marL="742950" indent="-285750" algn="l" rtl="0" eaLnBrk="1" fontAlgn="base" hangingPunct="1">
        <a:spcBef>
          <a:spcPct val="20000"/>
        </a:spcBef>
        <a:spcAft>
          <a:spcPct val="0"/>
        </a:spcAft>
        <a:buClr>
          <a:srgbClr val="7F7F7F"/>
        </a:buClr>
        <a:buSzPct val="65000"/>
        <a:buFont typeface="Wingdings" pitchFamily="2" charset="2"/>
        <a:buChar char="v"/>
        <a:defRPr sz="2400">
          <a:solidFill>
            <a:srgbClr val="0066CC"/>
          </a:solidFill>
          <a:latin typeface="+mn-lt"/>
        </a:defRPr>
      </a:lvl2pPr>
      <a:lvl3pPr marL="1143000" indent="-228600" algn="l" rtl="0" eaLnBrk="1" fontAlgn="base" hangingPunct="1">
        <a:spcBef>
          <a:spcPct val="20000"/>
        </a:spcBef>
        <a:spcAft>
          <a:spcPct val="0"/>
        </a:spcAft>
        <a:buClr>
          <a:srgbClr val="7F7F7F"/>
        </a:buClr>
        <a:buSzPct val="65000"/>
        <a:buFont typeface="Wingdings" pitchFamily="2" charset="2"/>
        <a:buChar char="v"/>
        <a:defRPr sz="2400">
          <a:solidFill>
            <a:srgbClr val="0066CC"/>
          </a:solidFill>
          <a:latin typeface="+mn-lt"/>
        </a:defRPr>
      </a:lvl3pPr>
      <a:lvl4pPr marL="1600200" indent="-228600" algn="l" rtl="0" eaLnBrk="1" fontAlgn="base" hangingPunct="1">
        <a:spcBef>
          <a:spcPct val="20000"/>
        </a:spcBef>
        <a:spcAft>
          <a:spcPct val="0"/>
        </a:spcAft>
        <a:buClr>
          <a:srgbClr val="7F7F7F"/>
        </a:buClr>
        <a:buSzPct val="65000"/>
        <a:buFont typeface="Wingdings" pitchFamily="2" charset="2"/>
        <a:buChar char="v"/>
        <a:defRPr sz="2400">
          <a:solidFill>
            <a:srgbClr val="0066CC"/>
          </a:solidFill>
          <a:latin typeface="+mn-lt"/>
        </a:defRPr>
      </a:lvl4pPr>
      <a:lvl5pPr marL="2057400" indent="-228600" algn="l" rtl="0" eaLnBrk="1" fontAlgn="base" hangingPunct="1">
        <a:spcBef>
          <a:spcPct val="20000"/>
        </a:spcBef>
        <a:spcAft>
          <a:spcPct val="0"/>
        </a:spcAft>
        <a:buClr>
          <a:srgbClr val="7F7F7F"/>
        </a:buClr>
        <a:buSzPct val="65000"/>
        <a:buFont typeface="Wingdings" pitchFamily="2" charset="2"/>
        <a:buChar char="v"/>
        <a:defRPr sz="2400">
          <a:solidFill>
            <a:srgbClr val="0066CC"/>
          </a:solidFill>
          <a:latin typeface="+mn-lt"/>
        </a:defRPr>
      </a:lvl5pPr>
      <a:lvl6pPr marL="2514600" indent="-228600" algn="l" rtl="0" eaLnBrk="1" fontAlgn="base" hangingPunct="1">
        <a:spcBef>
          <a:spcPct val="20000"/>
        </a:spcBef>
        <a:spcAft>
          <a:spcPct val="0"/>
        </a:spcAft>
        <a:buClr>
          <a:srgbClr val="DDDDDD"/>
        </a:buClr>
        <a:buSzPct val="65000"/>
        <a:buFont typeface="Wingdings" pitchFamily="2" charset="2"/>
        <a:buChar char="v"/>
        <a:defRPr sz="2400">
          <a:solidFill>
            <a:srgbClr val="0066CC"/>
          </a:solidFill>
          <a:latin typeface="+mn-lt"/>
        </a:defRPr>
      </a:lvl6pPr>
      <a:lvl7pPr marL="2971800" indent="-228600" algn="l" rtl="0" eaLnBrk="1" fontAlgn="base" hangingPunct="1">
        <a:spcBef>
          <a:spcPct val="20000"/>
        </a:spcBef>
        <a:spcAft>
          <a:spcPct val="0"/>
        </a:spcAft>
        <a:buClr>
          <a:srgbClr val="DDDDDD"/>
        </a:buClr>
        <a:buSzPct val="65000"/>
        <a:buFont typeface="Wingdings" pitchFamily="2" charset="2"/>
        <a:buChar char="v"/>
        <a:defRPr sz="2400">
          <a:solidFill>
            <a:srgbClr val="0066CC"/>
          </a:solidFill>
          <a:latin typeface="+mn-lt"/>
        </a:defRPr>
      </a:lvl7pPr>
      <a:lvl8pPr marL="3429000" indent="-228600" algn="l" rtl="0" eaLnBrk="1" fontAlgn="base" hangingPunct="1">
        <a:spcBef>
          <a:spcPct val="20000"/>
        </a:spcBef>
        <a:spcAft>
          <a:spcPct val="0"/>
        </a:spcAft>
        <a:buClr>
          <a:srgbClr val="DDDDDD"/>
        </a:buClr>
        <a:buSzPct val="65000"/>
        <a:buFont typeface="Wingdings" pitchFamily="2" charset="2"/>
        <a:buChar char="v"/>
        <a:defRPr sz="2400">
          <a:solidFill>
            <a:srgbClr val="0066CC"/>
          </a:solidFill>
          <a:latin typeface="+mn-lt"/>
        </a:defRPr>
      </a:lvl8pPr>
      <a:lvl9pPr marL="3886200" indent="-228600" algn="l" rtl="0" eaLnBrk="1" fontAlgn="base" hangingPunct="1">
        <a:spcBef>
          <a:spcPct val="20000"/>
        </a:spcBef>
        <a:spcAft>
          <a:spcPct val="0"/>
        </a:spcAft>
        <a:buClr>
          <a:srgbClr val="DDDDDD"/>
        </a:buClr>
        <a:buSzPct val="65000"/>
        <a:buFont typeface="Wingdings" pitchFamily="2" charset="2"/>
        <a:buChar char="v"/>
        <a:defRPr sz="2400">
          <a:solidFill>
            <a:srgbClr val="0066C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www.tdhca.state.tx.us/multifamily/contacts.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5"/>
          <p:cNvSpPr>
            <a:spLocks noGrp="1"/>
          </p:cNvSpPr>
          <p:nvPr>
            <p:ph type="ctrTitle" sz="quarter"/>
          </p:nvPr>
        </p:nvSpPr>
        <p:spPr>
          <a:ln w="9525">
            <a:miter lim="800000"/>
          </a:ln>
        </p:spPr>
        <p:txBody>
          <a:bodyPr/>
          <a:lstStyle/>
          <a:p>
            <a:r>
              <a:rPr lang="en-US" dirty="0" smtClean="0"/>
              <a:t>Multifamily Direct Loan Program</a:t>
            </a:r>
            <a:br>
              <a:rPr lang="en-US" dirty="0" smtClean="0"/>
            </a:br>
            <a:r>
              <a:rPr lang="en-US" dirty="0" smtClean="0"/>
              <a:t>Overview</a:t>
            </a:r>
          </a:p>
        </p:txBody>
      </p:sp>
      <p:sp>
        <p:nvSpPr>
          <p:cNvPr id="3075" name="Subtitle 7"/>
          <p:cNvSpPr>
            <a:spLocks noGrp="1"/>
          </p:cNvSpPr>
          <p:nvPr>
            <p:ph type="subTitle" sz="quarter" idx="1"/>
          </p:nvPr>
        </p:nvSpPr>
        <p:spPr/>
        <p:txBody>
          <a:bodyPr/>
          <a:lstStyle/>
          <a:p>
            <a:r>
              <a:rPr lang="en-US" dirty="0" smtClean="0"/>
              <a:t>April 11, 2018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NHTF, and TCAP RF Similarities and Differences</a:t>
            </a:r>
            <a:endParaRPr lang="en-US" dirty="0"/>
          </a:p>
        </p:txBody>
      </p:sp>
      <p:sp>
        <p:nvSpPr>
          <p:cNvPr id="6" name="Slide Number Placeholder 5"/>
          <p:cNvSpPr>
            <a:spLocks noGrp="1"/>
          </p:cNvSpPr>
          <p:nvPr>
            <p:ph type="sldNum" sz="quarter" idx="16"/>
          </p:nvPr>
        </p:nvSpPr>
        <p:spPr/>
        <p:txBody>
          <a:bodyPr/>
          <a:lstStyle/>
          <a:p>
            <a:pPr>
              <a:defRPr/>
            </a:pPr>
            <a:fld id="{CA6B577F-4D31-458B-B309-6D5D3E53AFD3}" type="slidenum">
              <a:rPr lang="en-US" smtClean="0"/>
              <a:pPr>
                <a:defRPr/>
              </a:pPr>
              <a:t>10</a:t>
            </a:fld>
            <a:endParaRPr lang="en-US" dirty="0"/>
          </a:p>
        </p:txBody>
      </p:sp>
      <p:pic>
        <p:nvPicPr>
          <p:cNvPr id="1027" name="Picture 3"/>
          <p:cNvPicPr>
            <a:picLocks noGrp="1" noChangeAspect="1" noChangeArrowheads="1"/>
          </p:cNvPicPr>
          <p:nvPr>
            <p:ph sz="quarter" idx="13"/>
          </p:nvPr>
        </p:nvPicPr>
        <p:blipFill>
          <a:blip r:embed="rId3" cstate="print"/>
          <a:srcRect/>
          <a:stretch>
            <a:fillRect/>
          </a:stretch>
        </p:blipFill>
        <p:spPr bwMode="auto">
          <a:xfrm>
            <a:off x="1219200" y="1441296"/>
            <a:ext cx="6629400" cy="54167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Loan Sources’ Requirements Matrix</a:t>
            </a:r>
            <a:endParaRPr lang="en-US" dirty="0"/>
          </a:p>
        </p:txBody>
      </p:sp>
      <p:graphicFrame>
        <p:nvGraphicFramePr>
          <p:cNvPr id="7" name="Content Placeholder 6"/>
          <p:cNvGraphicFramePr>
            <a:graphicFrameLocks noGrp="1"/>
          </p:cNvGraphicFramePr>
          <p:nvPr>
            <p:ph sz="quarter" idx="13"/>
          </p:nvPr>
        </p:nvGraphicFramePr>
        <p:xfrm>
          <a:off x="990600" y="1066799"/>
          <a:ext cx="7620000" cy="5392527"/>
        </p:xfrm>
        <a:graphic>
          <a:graphicData uri="http://schemas.openxmlformats.org/drawingml/2006/table">
            <a:tbl>
              <a:tblPr firstRow="1" bandRow="1">
                <a:tableStyleId>{5C22544A-7EE6-4342-B048-85BDC9FD1C3A}</a:tableStyleId>
              </a:tblPr>
              <a:tblGrid>
                <a:gridCol w="3352800"/>
                <a:gridCol w="990600"/>
                <a:gridCol w="1143000"/>
                <a:gridCol w="990600"/>
                <a:gridCol w="1143000"/>
              </a:tblGrid>
              <a:tr h="415016">
                <a:tc>
                  <a:txBody>
                    <a:bodyPr/>
                    <a:lstStyle/>
                    <a:p>
                      <a:endParaRPr lang="en-US" dirty="0"/>
                    </a:p>
                  </a:txBody>
                  <a:tcPr/>
                </a:tc>
                <a:tc>
                  <a:txBody>
                    <a:bodyPr/>
                    <a:lstStyle/>
                    <a:p>
                      <a:r>
                        <a:rPr lang="en-US" dirty="0" smtClean="0"/>
                        <a:t>HOME</a:t>
                      </a:r>
                      <a:endParaRPr lang="en-US" dirty="0"/>
                    </a:p>
                  </a:txBody>
                  <a:tcPr/>
                </a:tc>
                <a:tc>
                  <a:txBody>
                    <a:bodyPr/>
                    <a:lstStyle/>
                    <a:p>
                      <a:r>
                        <a:rPr lang="en-US" dirty="0" smtClean="0"/>
                        <a:t>TCAP</a:t>
                      </a:r>
                      <a:r>
                        <a:rPr lang="en-US" baseline="0" dirty="0" smtClean="0"/>
                        <a:t> RF</a:t>
                      </a:r>
                      <a:endParaRPr lang="en-US" dirty="0"/>
                    </a:p>
                  </a:txBody>
                  <a:tcPr/>
                </a:tc>
                <a:tc>
                  <a:txBody>
                    <a:bodyPr/>
                    <a:lstStyle/>
                    <a:p>
                      <a:r>
                        <a:rPr lang="en-US" dirty="0" smtClean="0"/>
                        <a:t>NHTF</a:t>
                      </a:r>
                      <a:endParaRPr lang="en-US" dirty="0"/>
                    </a:p>
                  </a:txBody>
                  <a:tcPr/>
                </a:tc>
                <a:tc>
                  <a:txBody>
                    <a:bodyPr/>
                    <a:lstStyle/>
                    <a:p>
                      <a:r>
                        <a:rPr lang="en-US" dirty="0" smtClean="0"/>
                        <a:t>NSP1 PI</a:t>
                      </a:r>
                      <a:endParaRPr lang="en-US" dirty="0"/>
                    </a:p>
                  </a:txBody>
                  <a:tcPr/>
                </a:tc>
              </a:tr>
              <a:tr h="415016">
                <a:tc>
                  <a:txBody>
                    <a:bodyPr/>
                    <a:lstStyle/>
                    <a:p>
                      <a:r>
                        <a:rPr lang="en-US" dirty="0" smtClean="0"/>
                        <a:t>All DL-assisted</a:t>
                      </a:r>
                      <a:r>
                        <a:rPr lang="en-US" baseline="0" dirty="0" smtClean="0"/>
                        <a:t> units at 30%</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c>
                  <a:txBody>
                    <a:bodyPr/>
                    <a:lstStyle/>
                    <a:p>
                      <a:pPr algn="ctr"/>
                      <a:endParaRPr lang="en-US"/>
                    </a:p>
                  </a:txBody>
                  <a:tcPr/>
                </a:tc>
              </a:tr>
              <a:tr h="415016">
                <a:tc>
                  <a:txBody>
                    <a:bodyPr/>
                    <a:lstStyle/>
                    <a:p>
                      <a:r>
                        <a:rPr lang="en-US" dirty="0" smtClean="0"/>
                        <a:t>20%</a:t>
                      </a:r>
                      <a:r>
                        <a:rPr lang="en-US" baseline="0" dirty="0" smtClean="0"/>
                        <a:t> of DL-assisted units at 50%</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endParaRPr lang="en-US"/>
                    </a:p>
                  </a:txBody>
                  <a:tcPr/>
                </a:tc>
                <a:tc>
                  <a:txBody>
                    <a:bodyPr/>
                    <a:lstStyle/>
                    <a:p>
                      <a:pPr algn="ctr"/>
                      <a:r>
                        <a:rPr lang="en-US" dirty="0" smtClean="0"/>
                        <a:t>X</a:t>
                      </a:r>
                      <a:endParaRPr lang="en-US" dirty="0"/>
                    </a:p>
                  </a:txBody>
                  <a:tcPr/>
                </a:tc>
              </a:tr>
              <a:tr h="415016">
                <a:tc>
                  <a:txBody>
                    <a:bodyPr/>
                    <a:lstStyle/>
                    <a:p>
                      <a:r>
                        <a:rPr lang="en-US" dirty="0" smtClean="0"/>
                        <a:t>Floating Units</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397337">
                <a:tc>
                  <a:txBody>
                    <a:bodyPr/>
                    <a:lstStyle/>
                    <a:p>
                      <a:r>
                        <a:rPr lang="en-US" dirty="0" smtClean="0"/>
                        <a:t>Davis Bacon</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r>
              <a:tr h="415016">
                <a:tc>
                  <a:txBody>
                    <a:bodyPr/>
                    <a:lstStyle/>
                    <a:p>
                      <a:r>
                        <a:rPr lang="en-US" dirty="0" smtClean="0"/>
                        <a:t>Environmental Clearance</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415016">
                <a:tc>
                  <a:txBody>
                    <a:bodyPr/>
                    <a:lstStyle/>
                    <a:p>
                      <a:r>
                        <a:rPr lang="en-US" dirty="0" smtClean="0"/>
                        <a:t>30 Year Fed. Affordability Period</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c>
                  <a:txBody>
                    <a:bodyPr/>
                    <a:lstStyle/>
                    <a:p>
                      <a:pPr algn="ctr"/>
                      <a:endParaRPr lang="en-US"/>
                    </a:p>
                  </a:txBody>
                  <a:tcPr/>
                </a:tc>
              </a:tr>
              <a:tr h="4206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5-20 Year</a:t>
                      </a:r>
                      <a:r>
                        <a:rPr lang="en-US" baseline="0" dirty="0" smtClean="0"/>
                        <a:t> Fed. </a:t>
                      </a:r>
                      <a:r>
                        <a:rPr lang="en-US" dirty="0" smtClean="0"/>
                        <a:t>Affordability Period</a:t>
                      </a:r>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r>
              <a:tr h="424357">
                <a:tc>
                  <a:txBody>
                    <a:bodyPr/>
                    <a:lstStyle/>
                    <a:p>
                      <a:r>
                        <a:rPr lang="en-US" dirty="0" smtClean="0"/>
                        <a:t>Site and</a:t>
                      </a:r>
                      <a:r>
                        <a:rPr lang="en-US" baseline="0" dirty="0" smtClean="0"/>
                        <a:t> Neighborhood (NC)</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c>
                  <a:txBody>
                    <a:bodyPr/>
                    <a:lstStyle/>
                    <a:p>
                      <a:pPr algn="ctr"/>
                      <a:endParaRPr lang="en-US"/>
                    </a:p>
                  </a:txBody>
                  <a:tcPr/>
                </a:tc>
              </a:tr>
              <a:tr h="415016">
                <a:tc>
                  <a:txBody>
                    <a:bodyPr/>
                    <a:lstStyle/>
                    <a:p>
                      <a:r>
                        <a:rPr lang="en-US" dirty="0" smtClean="0"/>
                        <a:t>Uniform Relocation Act </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415016">
                <a:tc>
                  <a:txBody>
                    <a:bodyPr/>
                    <a:lstStyle/>
                    <a:p>
                      <a:r>
                        <a:rPr lang="en-US" dirty="0" smtClean="0"/>
                        <a:t>HUD Utility Model Schedule</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r h="415016">
                <a:tc>
                  <a:txBody>
                    <a:bodyPr/>
                    <a:lstStyle/>
                    <a:p>
                      <a:r>
                        <a:rPr lang="en-US" dirty="0" smtClean="0"/>
                        <a:t>Commitment &amp;</a:t>
                      </a:r>
                      <a:r>
                        <a:rPr lang="en-US" baseline="0" dirty="0" smtClean="0"/>
                        <a:t> Expenditure</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r>
              <a:tr h="415016">
                <a:tc>
                  <a:txBody>
                    <a:bodyPr/>
                    <a:lstStyle/>
                    <a:p>
                      <a:r>
                        <a:rPr lang="en-US" dirty="0" smtClean="0"/>
                        <a:t>Property Standards</a:t>
                      </a:r>
                      <a:r>
                        <a:rPr lang="en-US" baseline="0" dirty="0" smtClean="0"/>
                        <a:t> &amp;</a:t>
                      </a:r>
                      <a:r>
                        <a:rPr lang="en-US" dirty="0" smtClean="0"/>
                        <a:t> Inspections</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c>
                  <a:txBody>
                    <a:bodyPr/>
                    <a:lstStyle/>
                    <a:p>
                      <a:pPr algn="ctr"/>
                      <a:r>
                        <a:rPr lang="en-US" dirty="0" smtClean="0"/>
                        <a:t>X</a:t>
                      </a:r>
                      <a:endParaRPr lang="en-US" dirty="0"/>
                    </a:p>
                  </a:txBody>
                  <a:tcPr/>
                </a:tc>
              </a:tr>
            </a:tbl>
          </a:graphicData>
        </a:graphic>
      </p:graphicFrame>
      <p:sp>
        <p:nvSpPr>
          <p:cNvPr id="6" name="Slide Number Placeholder 5"/>
          <p:cNvSpPr>
            <a:spLocks noGrp="1"/>
          </p:cNvSpPr>
          <p:nvPr>
            <p:ph type="sldNum" sz="quarter" idx="16"/>
          </p:nvPr>
        </p:nvSpPr>
        <p:spPr/>
        <p:txBody>
          <a:bodyPr/>
          <a:lstStyle/>
          <a:p>
            <a:pPr>
              <a:defRPr/>
            </a:pPr>
            <a:fld id="{CA6B577F-4D31-458B-B309-6D5D3E53AFD3}"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for all </a:t>
            </a:r>
            <a:r>
              <a:rPr lang="en-US" dirty="0" err="1" smtClean="0"/>
              <a:t>MFDL</a:t>
            </a:r>
            <a:r>
              <a:rPr lang="en-US" dirty="0" smtClean="0"/>
              <a:t> Applications -Match</a:t>
            </a:r>
            <a:endParaRPr lang="en-US" dirty="0"/>
          </a:p>
        </p:txBody>
      </p:sp>
      <p:sp>
        <p:nvSpPr>
          <p:cNvPr id="3" name="Content Placeholder 2"/>
          <p:cNvSpPr>
            <a:spLocks noGrp="1"/>
          </p:cNvSpPr>
          <p:nvPr>
            <p:ph sz="quarter" idx="13"/>
          </p:nvPr>
        </p:nvSpPr>
        <p:spPr>
          <a:xfrm>
            <a:off x="990600" y="1447800"/>
            <a:ext cx="7086600" cy="4876800"/>
          </a:xfrm>
        </p:spPr>
        <p:txBody>
          <a:bodyPr/>
          <a:lstStyle/>
          <a:p>
            <a:r>
              <a:rPr lang="en-US" sz="2400" dirty="0" smtClean="0"/>
              <a:t>Match in the amount of at least 5% of MFDL funds requested </a:t>
            </a:r>
          </a:p>
          <a:p>
            <a:r>
              <a:rPr lang="en-US" sz="2400" dirty="0" smtClean="0"/>
              <a:t>Possible Match sources:</a:t>
            </a:r>
          </a:p>
          <a:p>
            <a:pPr lvl="1"/>
            <a:r>
              <a:rPr lang="en-US" sz="2000" dirty="0" smtClean="0"/>
              <a:t>Non-federal cash contributions, except for cash contributions made by investor limited partner in tax credit transaction or owner equity</a:t>
            </a:r>
          </a:p>
          <a:p>
            <a:pPr lvl="1"/>
            <a:r>
              <a:rPr lang="en-US" sz="2000" dirty="0" smtClean="0"/>
              <a:t>Reduced fees or donated labor from contractors, subcontractors, architects, attorneys, engineers, etc., </a:t>
            </a:r>
            <a:r>
              <a:rPr lang="en-US" sz="2000" dirty="0" smtClean="0">
                <a:sym typeface="Wingdings" pitchFamily="2" charset="2"/>
              </a:rPr>
              <a:t>excluding related parties to Developer/Owner</a:t>
            </a:r>
          </a:p>
          <a:p>
            <a:pPr lvl="1"/>
            <a:r>
              <a:rPr lang="en-US" sz="2000" dirty="0" smtClean="0">
                <a:sym typeface="Wingdings" pitchFamily="2" charset="2"/>
              </a:rPr>
              <a:t>Net present value of yield foregone from a BMIR</a:t>
            </a:r>
          </a:p>
          <a:p>
            <a:pPr lvl="1"/>
            <a:r>
              <a:rPr lang="en-US" sz="2000" dirty="0" smtClean="0">
                <a:sym typeface="Wingdings" pitchFamily="2" charset="2"/>
              </a:rPr>
              <a:t>Waived or reduced fees from cities or counties</a:t>
            </a:r>
          </a:p>
          <a:p>
            <a:pPr lvl="1"/>
            <a:r>
              <a:rPr lang="en-US" sz="2000" dirty="0" smtClean="0">
                <a:sym typeface="Wingdings" pitchFamily="2" charset="2"/>
              </a:rPr>
              <a:t>Donated/discounted land</a:t>
            </a:r>
            <a:endParaRPr lang="en-US" sz="2000" dirty="0"/>
          </a:p>
        </p:txBody>
      </p:sp>
      <p:sp>
        <p:nvSpPr>
          <p:cNvPr id="6" name="Slide Number Placeholder 5"/>
          <p:cNvSpPr>
            <a:spLocks noGrp="1"/>
          </p:cNvSpPr>
          <p:nvPr>
            <p:ph type="sldNum" sz="quarter" idx="16"/>
          </p:nvPr>
        </p:nvSpPr>
        <p:spPr/>
        <p:txBody>
          <a:bodyPr/>
          <a:lstStyle/>
          <a:p>
            <a:pPr>
              <a:defRPr/>
            </a:pPr>
            <a:fld id="{CA6B577F-4D31-458B-B309-6D5D3E53AFD3}"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for all </a:t>
            </a:r>
            <a:r>
              <a:rPr lang="en-US" dirty="0" err="1" smtClean="0"/>
              <a:t>MFDL</a:t>
            </a:r>
            <a:r>
              <a:rPr lang="en-US" dirty="0" smtClean="0"/>
              <a:t> Applications - Per-unit subsidy limits</a:t>
            </a:r>
            <a:endParaRPr lang="en-US" dirty="0"/>
          </a:p>
        </p:txBody>
      </p:sp>
      <p:sp>
        <p:nvSpPr>
          <p:cNvPr id="3" name="Content Placeholder 2"/>
          <p:cNvSpPr>
            <a:spLocks noGrp="1"/>
          </p:cNvSpPr>
          <p:nvPr>
            <p:ph sz="quarter" idx="13"/>
          </p:nvPr>
        </p:nvSpPr>
        <p:spPr>
          <a:xfrm>
            <a:off x="990600" y="1447800"/>
            <a:ext cx="7010400" cy="4876800"/>
          </a:xfrm>
        </p:spPr>
        <p:txBody>
          <a:bodyPr/>
          <a:lstStyle/>
          <a:p>
            <a:r>
              <a:rPr lang="en-US" sz="2400" dirty="0" smtClean="0"/>
              <a:t>All MFDL Units subject to max per-unit subsidy limits</a:t>
            </a:r>
          </a:p>
          <a:p>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smtClean="0"/>
          </a:p>
          <a:p>
            <a:pPr>
              <a:buNone/>
            </a:pPr>
            <a:endParaRPr lang="en-US" sz="2400" dirty="0" smtClean="0"/>
          </a:p>
          <a:p>
            <a:r>
              <a:rPr lang="en-US" sz="2400" dirty="0" smtClean="0"/>
              <a:t> Stricter limits exist for scoring purposes </a:t>
            </a:r>
            <a:r>
              <a:rPr lang="en-US" sz="2400" dirty="0" smtClean="0">
                <a:sym typeface="Wingdings" pitchFamily="2" charset="2"/>
              </a:rPr>
              <a:t>– but max is acceptable for ensuring federal requirements are met</a:t>
            </a:r>
            <a:endParaRPr lang="en-US" sz="2400" dirty="0" smtClean="0"/>
          </a:p>
        </p:txBody>
      </p:sp>
      <p:sp>
        <p:nvSpPr>
          <p:cNvPr id="6" name="Slide Number Placeholder 5"/>
          <p:cNvSpPr>
            <a:spLocks noGrp="1"/>
          </p:cNvSpPr>
          <p:nvPr>
            <p:ph type="sldNum" sz="quarter" idx="16"/>
          </p:nvPr>
        </p:nvSpPr>
        <p:spPr/>
        <p:txBody>
          <a:bodyPr/>
          <a:lstStyle/>
          <a:p>
            <a:pPr>
              <a:defRPr/>
            </a:pPr>
            <a:fld id="{CA6B577F-4D31-458B-B309-6D5D3E53AFD3}" type="slidenum">
              <a:rPr lang="en-US" smtClean="0"/>
              <a:pPr>
                <a:defRPr/>
              </a:pPr>
              <a:t>13</a:t>
            </a:fld>
            <a:endParaRPr lang="en-US" dirty="0"/>
          </a:p>
        </p:txBody>
      </p:sp>
      <p:graphicFrame>
        <p:nvGraphicFramePr>
          <p:cNvPr id="5" name="Table 4"/>
          <p:cNvGraphicFramePr>
            <a:graphicFrameLocks noGrp="1"/>
          </p:cNvGraphicFramePr>
          <p:nvPr/>
        </p:nvGraphicFramePr>
        <p:xfrm>
          <a:off x="1524000" y="1905000"/>
          <a:ext cx="6096000" cy="2768600"/>
        </p:xfrm>
        <a:graphic>
          <a:graphicData uri="http://schemas.openxmlformats.org/drawingml/2006/table">
            <a:tbl>
              <a:tblPr firstRow="1" bandRow="1">
                <a:tableStyleId>{5C22544A-7EE6-4342-B048-85BDC9FD1C3A}</a:tableStyleId>
              </a:tblPr>
              <a:tblGrid>
                <a:gridCol w="1219200"/>
                <a:gridCol w="1600200"/>
                <a:gridCol w="1447800"/>
                <a:gridCol w="1828800"/>
              </a:tblGrid>
              <a:tr h="370840">
                <a:tc>
                  <a:txBody>
                    <a:bodyPr/>
                    <a:lstStyle/>
                    <a:p>
                      <a:r>
                        <a:rPr lang="en-US" dirty="0" smtClean="0"/>
                        <a:t>Bedrooms</a:t>
                      </a:r>
                      <a:endParaRPr lang="en-US" dirty="0"/>
                    </a:p>
                  </a:txBody>
                  <a:tcPr/>
                </a:tc>
                <a:tc>
                  <a:txBody>
                    <a:bodyPr/>
                    <a:lstStyle/>
                    <a:p>
                      <a:r>
                        <a:rPr lang="en-US" dirty="0" smtClean="0"/>
                        <a:t>Section 234 condo limits (elevator)</a:t>
                      </a:r>
                      <a:endParaRPr lang="en-US" dirty="0"/>
                    </a:p>
                  </a:txBody>
                  <a:tcPr/>
                </a:tc>
                <a:tc>
                  <a:txBody>
                    <a:bodyPr/>
                    <a:lstStyle/>
                    <a:p>
                      <a:r>
                        <a:rPr lang="en-US" dirty="0" smtClean="0"/>
                        <a:t>High Cost</a:t>
                      </a:r>
                      <a:r>
                        <a:rPr lang="en-US" baseline="0" dirty="0" smtClean="0"/>
                        <a:t> Adjustment (per HUD)</a:t>
                      </a:r>
                      <a:endParaRPr lang="en-US" dirty="0"/>
                    </a:p>
                  </a:txBody>
                  <a:tcPr/>
                </a:tc>
                <a:tc>
                  <a:txBody>
                    <a:bodyPr/>
                    <a:lstStyle/>
                    <a:p>
                      <a:r>
                        <a:rPr lang="en-US" b="1" dirty="0" smtClean="0"/>
                        <a:t>Maximum</a:t>
                      </a:r>
                      <a:r>
                        <a:rPr lang="en-US" b="1" baseline="0" dirty="0" smtClean="0"/>
                        <a:t> per-unit subsidy limit</a:t>
                      </a:r>
                      <a:endParaRPr lang="en-US" b="1" dirty="0"/>
                    </a:p>
                  </a:txBody>
                  <a:tcPr/>
                </a:tc>
              </a:tr>
              <a:tr h="370840">
                <a:tc>
                  <a:txBody>
                    <a:bodyPr/>
                    <a:lstStyle/>
                    <a:p>
                      <a:r>
                        <a:rPr lang="en-US" dirty="0" smtClean="0"/>
                        <a:t>0</a:t>
                      </a:r>
                      <a:endParaRPr lang="en-US" dirty="0"/>
                    </a:p>
                  </a:txBody>
                  <a:tcPr/>
                </a:tc>
                <a:tc>
                  <a:txBody>
                    <a:bodyPr/>
                    <a:lstStyle/>
                    <a:p>
                      <a:r>
                        <a:rPr lang="en-US" dirty="0" smtClean="0"/>
                        <a:t>$60,021</a:t>
                      </a:r>
                      <a:endParaRPr lang="en-US" dirty="0"/>
                    </a:p>
                  </a:txBody>
                  <a:tcPr/>
                </a:tc>
                <a:tc>
                  <a:txBody>
                    <a:bodyPr/>
                    <a:lstStyle/>
                    <a:p>
                      <a:r>
                        <a:rPr lang="en-US" dirty="0" smtClean="0"/>
                        <a:t>223%</a:t>
                      </a:r>
                      <a:endParaRPr lang="en-US" dirty="0"/>
                    </a:p>
                  </a:txBody>
                  <a:tcPr/>
                </a:tc>
                <a:tc>
                  <a:txBody>
                    <a:bodyPr/>
                    <a:lstStyle/>
                    <a:p>
                      <a:r>
                        <a:rPr lang="en-US" b="1" dirty="0" smtClean="0"/>
                        <a:t>$133,847</a:t>
                      </a:r>
                      <a:endParaRPr lang="en-US" b="1" dirty="0"/>
                    </a:p>
                  </a:txBody>
                  <a:tcPr/>
                </a:tc>
              </a:tr>
              <a:tr h="370840">
                <a:tc>
                  <a:txBody>
                    <a:bodyPr/>
                    <a:lstStyle/>
                    <a:p>
                      <a:r>
                        <a:rPr lang="en-US" dirty="0" smtClean="0"/>
                        <a:t>1</a:t>
                      </a:r>
                      <a:endParaRPr lang="en-US" dirty="0"/>
                    </a:p>
                  </a:txBody>
                  <a:tcPr/>
                </a:tc>
                <a:tc>
                  <a:txBody>
                    <a:bodyPr/>
                    <a:lstStyle/>
                    <a:p>
                      <a:r>
                        <a:rPr lang="en-US" dirty="0" smtClean="0"/>
                        <a:t>$68,806</a:t>
                      </a:r>
                      <a:endParaRPr lang="en-US" dirty="0"/>
                    </a:p>
                  </a:txBody>
                  <a:tcPr/>
                </a:tc>
                <a:tc>
                  <a:txBody>
                    <a:bodyPr/>
                    <a:lstStyle/>
                    <a:p>
                      <a:r>
                        <a:rPr lang="en-US" dirty="0" smtClean="0"/>
                        <a:t>223%</a:t>
                      </a:r>
                      <a:endParaRPr lang="en-US" dirty="0"/>
                    </a:p>
                  </a:txBody>
                  <a:tcPr/>
                </a:tc>
                <a:tc>
                  <a:txBody>
                    <a:bodyPr/>
                    <a:lstStyle/>
                    <a:p>
                      <a:r>
                        <a:rPr lang="en-US" b="1" dirty="0" smtClean="0"/>
                        <a:t>$153,437</a:t>
                      </a:r>
                      <a:endParaRPr lang="en-US" b="1" dirty="0"/>
                    </a:p>
                  </a:txBody>
                  <a:tcPr/>
                </a:tc>
              </a:tr>
              <a:tr h="370840">
                <a:tc>
                  <a:txBody>
                    <a:bodyPr/>
                    <a:lstStyle/>
                    <a:p>
                      <a:r>
                        <a:rPr lang="en-US" dirty="0" smtClean="0"/>
                        <a:t>2</a:t>
                      </a:r>
                      <a:endParaRPr lang="en-US" dirty="0"/>
                    </a:p>
                  </a:txBody>
                  <a:tcPr/>
                </a:tc>
                <a:tc>
                  <a:txBody>
                    <a:bodyPr/>
                    <a:lstStyle/>
                    <a:p>
                      <a:r>
                        <a:rPr lang="en-US" dirty="0" smtClean="0"/>
                        <a:t>$83,667</a:t>
                      </a:r>
                      <a:endParaRPr lang="en-US" dirty="0"/>
                    </a:p>
                  </a:txBody>
                  <a:tcPr/>
                </a:tc>
                <a:tc>
                  <a:txBody>
                    <a:bodyPr/>
                    <a:lstStyle/>
                    <a:p>
                      <a:r>
                        <a:rPr lang="en-US" dirty="0" smtClean="0"/>
                        <a:t>223%</a:t>
                      </a:r>
                      <a:endParaRPr lang="en-US" dirty="0"/>
                    </a:p>
                  </a:txBody>
                  <a:tcPr/>
                </a:tc>
                <a:tc>
                  <a:txBody>
                    <a:bodyPr/>
                    <a:lstStyle/>
                    <a:p>
                      <a:r>
                        <a:rPr lang="en-US" b="1" dirty="0" smtClean="0"/>
                        <a:t>$186,577</a:t>
                      </a:r>
                      <a:endParaRPr lang="en-US" b="1" dirty="0"/>
                    </a:p>
                  </a:txBody>
                  <a:tcPr/>
                </a:tc>
              </a:tr>
              <a:tr h="370840">
                <a:tc>
                  <a:txBody>
                    <a:bodyPr/>
                    <a:lstStyle/>
                    <a:p>
                      <a:r>
                        <a:rPr lang="en-US" dirty="0" smtClean="0"/>
                        <a:t>3</a:t>
                      </a:r>
                      <a:endParaRPr lang="en-US" dirty="0"/>
                    </a:p>
                  </a:txBody>
                  <a:tcPr/>
                </a:tc>
                <a:tc>
                  <a:txBody>
                    <a:bodyPr/>
                    <a:lstStyle/>
                    <a:p>
                      <a:r>
                        <a:rPr lang="en-US" dirty="0" smtClean="0"/>
                        <a:t>$108,239</a:t>
                      </a:r>
                      <a:endParaRPr lang="en-US" dirty="0"/>
                    </a:p>
                  </a:txBody>
                  <a:tcPr/>
                </a:tc>
                <a:tc>
                  <a:txBody>
                    <a:bodyPr/>
                    <a:lstStyle/>
                    <a:p>
                      <a:r>
                        <a:rPr lang="en-US" dirty="0" smtClean="0"/>
                        <a:t>223%</a:t>
                      </a:r>
                      <a:endParaRPr lang="en-US" dirty="0"/>
                    </a:p>
                  </a:txBody>
                  <a:tcPr/>
                </a:tc>
                <a:tc>
                  <a:txBody>
                    <a:bodyPr/>
                    <a:lstStyle/>
                    <a:p>
                      <a:r>
                        <a:rPr lang="en-US" b="1" dirty="0" smtClean="0"/>
                        <a:t>$241,373</a:t>
                      </a:r>
                      <a:endParaRPr lang="en-US" b="1" dirty="0"/>
                    </a:p>
                  </a:txBody>
                  <a:tcPr/>
                </a:tc>
              </a:tr>
              <a:tr h="370840">
                <a:tc>
                  <a:txBody>
                    <a:bodyPr/>
                    <a:lstStyle/>
                    <a:p>
                      <a:r>
                        <a:rPr lang="en-US" dirty="0" smtClean="0"/>
                        <a:t>4+</a:t>
                      </a:r>
                      <a:endParaRPr lang="en-US" dirty="0"/>
                    </a:p>
                  </a:txBody>
                  <a:tcPr/>
                </a:tc>
                <a:tc>
                  <a:txBody>
                    <a:bodyPr/>
                    <a:lstStyle/>
                    <a:p>
                      <a:r>
                        <a:rPr lang="en-US" dirty="0" smtClean="0"/>
                        <a:t>$118,812</a:t>
                      </a:r>
                      <a:endParaRPr lang="en-US" dirty="0"/>
                    </a:p>
                  </a:txBody>
                  <a:tcPr/>
                </a:tc>
                <a:tc>
                  <a:txBody>
                    <a:bodyPr/>
                    <a:lstStyle/>
                    <a:p>
                      <a:r>
                        <a:rPr lang="en-US" dirty="0" smtClean="0"/>
                        <a:t>223%</a:t>
                      </a:r>
                      <a:endParaRPr lang="en-US" dirty="0"/>
                    </a:p>
                  </a:txBody>
                  <a:tcPr/>
                </a:tc>
                <a:tc>
                  <a:txBody>
                    <a:bodyPr/>
                    <a:lstStyle/>
                    <a:p>
                      <a:r>
                        <a:rPr lang="en-US" b="1" dirty="0" smtClean="0"/>
                        <a:t>$264,951</a:t>
                      </a:r>
                      <a:endParaRPr lang="en-US" b="1"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for all </a:t>
            </a:r>
            <a:r>
              <a:rPr lang="en-US" dirty="0" err="1" smtClean="0"/>
              <a:t>MFDL</a:t>
            </a:r>
            <a:r>
              <a:rPr lang="en-US" dirty="0" smtClean="0"/>
              <a:t> Applications - Underwriting and Subsidy Layering</a:t>
            </a:r>
            <a:endParaRPr lang="en-US" dirty="0"/>
          </a:p>
        </p:txBody>
      </p:sp>
      <p:sp>
        <p:nvSpPr>
          <p:cNvPr id="3" name="Content Placeholder 2"/>
          <p:cNvSpPr>
            <a:spLocks noGrp="1"/>
          </p:cNvSpPr>
          <p:nvPr>
            <p:ph sz="quarter" idx="13"/>
          </p:nvPr>
        </p:nvSpPr>
        <p:spPr>
          <a:xfrm>
            <a:off x="990600" y="1447800"/>
            <a:ext cx="7696200" cy="4876800"/>
          </a:xfrm>
        </p:spPr>
        <p:txBody>
          <a:bodyPr/>
          <a:lstStyle/>
          <a:p>
            <a:r>
              <a:rPr lang="en-US" sz="3200" dirty="0" smtClean="0"/>
              <a:t>Cost allocation required for all Direct Loan sources when less than 100% of units are Direct Loan-assisted</a:t>
            </a:r>
          </a:p>
          <a:p>
            <a:pPr lvl="1"/>
            <a:r>
              <a:rPr lang="en-US" sz="2800" dirty="0" smtClean="0"/>
              <a:t>Amount of </a:t>
            </a:r>
            <a:r>
              <a:rPr lang="en-US" sz="2800" dirty="0" err="1" smtClean="0"/>
              <a:t>MFDL</a:t>
            </a:r>
            <a:r>
              <a:rPr lang="en-US" sz="2800" dirty="0" smtClean="0"/>
              <a:t> funds invested does not exceed the lesser of the total DL eligible costs per unit or the maximum per-unit DL subsidy</a:t>
            </a:r>
          </a:p>
          <a:p>
            <a:pPr lvl="1"/>
            <a:r>
              <a:rPr lang="en-US" sz="2800" dirty="0" smtClean="0"/>
              <a:t>TDHCA uses Proration Method of Cost Allocation</a:t>
            </a:r>
          </a:p>
        </p:txBody>
      </p:sp>
      <p:sp>
        <p:nvSpPr>
          <p:cNvPr id="6" name="Slide Number Placeholder 5"/>
          <p:cNvSpPr>
            <a:spLocks noGrp="1"/>
          </p:cNvSpPr>
          <p:nvPr>
            <p:ph type="sldNum" sz="quarter" idx="16"/>
          </p:nvPr>
        </p:nvSpPr>
        <p:spPr/>
        <p:txBody>
          <a:bodyPr/>
          <a:lstStyle/>
          <a:p>
            <a:pPr>
              <a:defRPr/>
            </a:pPr>
            <a:fld id="{CA6B577F-4D31-458B-B309-6D5D3E53AFD3}"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Loans, Funding Sources, and Set-Asides for 2018</a:t>
            </a:r>
            <a:endParaRPr lang="en-US" dirty="0"/>
          </a:p>
        </p:txBody>
      </p:sp>
      <p:graphicFrame>
        <p:nvGraphicFramePr>
          <p:cNvPr id="7" name="Content Placeholder 6"/>
          <p:cNvGraphicFramePr>
            <a:graphicFrameLocks noGrp="1"/>
          </p:cNvGraphicFramePr>
          <p:nvPr>
            <p:ph sz="quarter" idx="13"/>
          </p:nvPr>
        </p:nvGraphicFramePr>
        <p:xfrm>
          <a:off x="762000" y="1752600"/>
          <a:ext cx="7924800" cy="3723640"/>
        </p:xfrm>
        <a:graphic>
          <a:graphicData uri="http://schemas.openxmlformats.org/drawingml/2006/table">
            <a:tbl>
              <a:tblPr firstRow="1" bandRow="1">
                <a:tableStyleId>{5C22544A-7EE6-4342-B048-85BDC9FD1C3A}</a:tableStyleId>
              </a:tblPr>
              <a:tblGrid>
                <a:gridCol w="1751798"/>
                <a:gridCol w="1622127"/>
                <a:gridCol w="1647731"/>
                <a:gridCol w="1569267"/>
                <a:gridCol w="1333877"/>
              </a:tblGrid>
              <a:tr h="609600">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Set Aside</a:t>
                      </a:r>
                      <a:endParaRPr lang="en-US" dirty="0"/>
                    </a:p>
                  </a:txBody>
                  <a:tcPr/>
                </a:tc>
                <a:tc gridSpan="3">
                  <a:txBody>
                    <a:bodyPr/>
                    <a:lstStyle/>
                    <a:p>
                      <a:pPr algn="ctr"/>
                      <a:r>
                        <a:rPr lang="en-US" dirty="0" smtClean="0"/>
                        <a:t>Loan Structures</a:t>
                      </a:r>
                      <a:endParaRPr lang="en-US" dirty="0"/>
                    </a:p>
                  </a:txBody>
                  <a:tcPr/>
                </a:tc>
                <a:tc hMerge="1">
                  <a:txBody>
                    <a:bodyPr/>
                    <a:lstStyle/>
                    <a:p>
                      <a:endParaRPr lang="en-US" dirty="0"/>
                    </a:p>
                  </a:txBody>
                  <a:tcPr/>
                </a:tc>
                <a:tc hMerge="1">
                  <a:txBody>
                    <a:bodyPr/>
                    <a:lstStyle/>
                    <a:p>
                      <a:endParaRPr lang="en-US" dirty="0"/>
                    </a:p>
                  </a:txBody>
                  <a:tcPr/>
                </a:tc>
                <a:tc rowSpan="2">
                  <a:txBody>
                    <a:bodyPr/>
                    <a:lstStyle/>
                    <a:p>
                      <a:r>
                        <a:rPr lang="en-US" dirty="0" smtClean="0"/>
                        <a:t>Funding Sources</a:t>
                      </a:r>
                      <a:endParaRPr lang="en-US" dirty="0"/>
                    </a:p>
                  </a:txBody>
                  <a:tcPr/>
                </a:tc>
              </a:tr>
              <a:tr h="609600">
                <a:tc vMerge="1">
                  <a:txBody>
                    <a:bodyPr/>
                    <a:lstStyle/>
                    <a:p>
                      <a:endParaRPr lang="en-US" dirty="0"/>
                    </a:p>
                  </a:txBody>
                  <a:tcPr/>
                </a:tc>
                <a:tc>
                  <a:txBody>
                    <a:bodyPr/>
                    <a:lstStyle/>
                    <a:p>
                      <a:r>
                        <a:rPr lang="en-US" b="1" dirty="0" smtClean="0"/>
                        <a:t>Construction-to-Perm Repayable</a:t>
                      </a:r>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Construction-to-Perm Soft</a:t>
                      </a:r>
                      <a:r>
                        <a:rPr lang="en-US" b="1" baseline="0" dirty="0" smtClean="0"/>
                        <a:t> </a:t>
                      </a:r>
                      <a:r>
                        <a:rPr lang="en-US" b="1" dirty="0" smtClean="0"/>
                        <a:t>Repayable</a:t>
                      </a:r>
                      <a:endParaRPr lang="en-US" b="1" dirty="0"/>
                    </a:p>
                  </a:txBody>
                  <a:tcPr/>
                </a:tc>
                <a:tc>
                  <a:txBody>
                    <a:bodyPr/>
                    <a:lstStyle/>
                    <a:p>
                      <a:r>
                        <a:rPr lang="en-US" b="1" dirty="0" smtClean="0"/>
                        <a:t>Construction </a:t>
                      </a:r>
                      <a:r>
                        <a:rPr lang="en-US" b="1" u="sng" dirty="0" smtClean="0"/>
                        <a:t>Only</a:t>
                      </a:r>
                      <a:r>
                        <a:rPr lang="en-US" b="1" dirty="0" smtClean="0"/>
                        <a:t> Repayable</a:t>
                      </a:r>
                      <a:endParaRPr lang="en-US" b="1" dirty="0"/>
                    </a:p>
                  </a:txBody>
                  <a:tcPr/>
                </a:tc>
                <a:tc vMerge="1">
                  <a:txBody>
                    <a:bodyPr/>
                    <a:lstStyle/>
                    <a:p>
                      <a:endParaRPr lang="en-US" dirty="0"/>
                    </a:p>
                  </a:txBody>
                  <a:tcPr/>
                </a:tc>
              </a:tr>
              <a:tr h="370840">
                <a:tc>
                  <a:txBody>
                    <a:bodyPr/>
                    <a:lstStyle/>
                    <a:p>
                      <a:endParaRPr lang="en-US" dirty="0" smtClean="0"/>
                    </a:p>
                    <a:p>
                      <a:r>
                        <a:rPr lang="en-US" dirty="0" smtClean="0"/>
                        <a:t>General</a:t>
                      </a:r>
                      <a:endParaRPr lang="en-US" dirty="0"/>
                    </a:p>
                  </a:txBody>
                  <a:tcPr/>
                </a:tc>
                <a:tc>
                  <a:txBody>
                    <a:bodyPr/>
                    <a:lstStyle/>
                    <a:p>
                      <a:pPr algn="ctr"/>
                      <a:endParaRPr lang="en-US" dirty="0" smtClean="0"/>
                    </a:p>
                    <a:p>
                      <a:pPr algn="ctr"/>
                      <a:r>
                        <a:rPr lang="en-US" dirty="0" smtClean="0"/>
                        <a:t>X</a:t>
                      </a:r>
                      <a:endParaRPr lang="en-US" dirty="0"/>
                    </a:p>
                  </a:txBody>
                  <a:tcPr/>
                </a:tc>
                <a:tc>
                  <a:txBody>
                    <a:bodyPr/>
                    <a:lstStyle/>
                    <a:p>
                      <a:pPr algn="ctr"/>
                      <a:endParaRPr lang="en-US" dirty="0" smtClean="0"/>
                    </a:p>
                    <a:p>
                      <a:pPr algn="ctr"/>
                      <a:endParaRPr lang="en-US" dirty="0"/>
                    </a:p>
                  </a:txBody>
                  <a:tcPr/>
                </a:tc>
                <a:tc>
                  <a:txBody>
                    <a:bodyPr/>
                    <a:lstStyle/>
                    <a:p>
                      <a:pPr algn="ctr"/>
                      <a:endParaRPr lang="en-US" dirty="0" smtClean="0"/>
                    </a:p>
                    <a:p>
                      <a:pPr algn="ctr"/>
                      <a:r>
                        <a:rPr lang="en-US" dirty="0" smtClean="0"/>
                        <a:t>X</a:t>
                      </a:r>
                      <a:endParaRPr lang="en-US" dirty="0"/>
                    </a:p>
                  </a:txBody>
                  <a:tcPr/>
                </a:tc>
                <a:tc>
                  <a:txBody>
                    <a:bodyPr/>
                    <a:lstStyle/>
                    <a:p>
                      <a:r>
                        <a:rPr lang="en-US" dirty="0" smtClean="0"/>
                        <a:t>HOME, TCAP RF, NSP1 PI</a:t>
                      </a:r>
                      <a:endParaRPr lang="en-US" dirty="0"/>
                    </a:p>
                  </a:txBody>
                  <a:tcPr/>
                </a:tc>
              </a:tr>
              <a:tr h="370840">
                <a:tc>
                  <a:txBody>
                    <a:bodyPr/>
                    <a:lstStyle/>
                    <a:p>
                      <a:r>
                        <a:rPr lang="en-US" dirty="0" smtClean="0"/>
                        <a:t>CHDO</a:t>
                      </a:r>
                      <a:endParaRPr lang="en-US" dirty="0"/>
                    </a:p>
                  </a:txBody>
                  <a:tcPr/>
                </a:tc>
                <a:tc>
                  <a:txBody>
                    <a:bodyPr/>
                    <a:lstStyle/>
                    <a:p>
                      <a:pPr algn="ctr"/>
                      <a:r>
                        <a:rPr lang="en-US" dirty="0" smtClean="0"/>
                        <a:t>X</a:t>
                      </a:r>
                      <a:endParaRPr lang="en-US" dirty="0"/>
                    </a:p>
                  </a:txBody>
                  <a:tcPr/>
                </a:tc>
                <a:tc>
                  <a:txBody>
                    <a:bodyPr/>
                    <a:lstStyle/>
                    <a:p>
                      <a:pPr algn="ctr"/>
                      <a:endParaRPr lang="en-US" dirty="0"/>
                    </a:p>
                  </a:txBody>
                  <a:tcPr/>
                </a:tc>
                <a:tc>
                  <a:txBody>
                    <a:bodyPr/>
                    <a:lstStyle/>
                    <a:p>
                      <a:pPr algn="ctr"/>
                      <a:r>
                        <a:rPr lang="en-US" dirty="0" smtClean="0"/>
                        <a:t>X</a:t>
                      </a:r>
                      <a:endParaRPr lang="en-US" dirty="0"/>
                    </a:p>
                  </a:txBody>
                  <a:tcPr/>
                </a:tc>
                <a:tc>
                  <a:txBody>
                    <a:bodyPr/>
                    <a:lstStyle/>
                    <a:p>
                      <a:r>
                        <a:rPr lang="en-US" dirty="0" smtClean="0"/>
                        <a:t>HOME</a:t>
                      </a:r>
                      <a:endParaRPr lang="en-US" dirty="0"/>
                    </a:p>
                  </a:txBody>
                  <a:tcPr/>
                </a:tc>
              </a:tr>
              <a:tr h="370840">
                <a:tc>
                  <a:txBody>
                    <a:bodyPr/>
                    <a:lstStyle/>
                    <a:p>
                      <a:r>
                        <a:rPr lang="en-US" dirty="0" smtClean="0"/>
                        <a:t>Supportive</a:t>
                      </a:r>
                      <a:r>
                        <a:rPr lang="en-US" baseline="0" dirty="0" smtClean="0"/>
                        <a:t> Housing/ Soft Repayment</a:t>
                      </a:r>
                      <a:endParaRPr lang="en-US" dirty="0"/>
                    </a:p>
                  </a:txBody>
                  <a:tcPr/>
                </a:tc>
                <a:tc>
                  <a:txBody>
                    <a:bodyPr/>
                    <a:lstStyle/>
                    <a:p>
                      <a:pPr algn="ctr"/>
                      <a:endParaRPr lang="en-US" dirty="0"/>
                    </a:p>
                  </a:txBody>
                  <a:tcPr/>
                </a:tc>
                <a:tc>
                  <a:txBody>
                    <a:bodyPr/>
                    <a:lstStyle/>
                    <a:p>
                      <a:pPr algn="ctr"/>
                      <a:endParaRPr lang="en-US" dirty="0" smtClean="0"/>
                    </a:p>
                    <a:p>
                      <a:pPr algn="ctr"/>
                      <a:r>
                        <a:rPr lang="en-US" dirty="0" smtClean="0"/>
                        <a:t>X</a:t>
                      </a:r>
                      <a:endParaRPr lang="en-US" dirty="0"/>
                    </a:p>
                  </a:txBody>
                  <a:tcPr/>
                </a:tc>
                <a:tc>
                  <a:txBody>
                    <a:bodyPr/>
                    <a:lstStyle/>
                    <a:p>
                      <a:pPr algn="ctr"/>
                      <a:endParaRPr lang="en-US" dirty="0"/>
                    </a:p>
                  </a:txBody>
                  <a:tcPr/>
                </a:tc>
                <a:tc>
                  <a:txBody>
                    <a:bodyPr/>
                    <a:lstStyle/>
                    <a:p>
                      <a:r>
                        <a:rPr lang="en-US" dirty="0" smtClean="0"/>
                        <a:t>TCAP RF and NHTF</a:t>
                      </a:r>
                      <a:endParaRPr lang="en-US" dirty="0"/>
                    </a:p>
                  </a:txBody>
                  <a:tcPr/>
                </a:tc>
              </a:tr>
            </a:tbl>
          </a:graphicData>
        </a:graphic>
      </p:graphicFrame>
      <p:sp>
        <p:nvSpPr>
          <p:cNvPr id="6" name="Slide Number Placeholder 5"/>
          <p:cNvSpPr>
            <a:spLocks noGrp="1"/>
          </p:cNvSpPr>
          <p:nvPr>
            <p:ph type="sldNum" sz="quarter" idx="16"/>
          </p:nvPr>
        </p:nvSpPr>
        <p:spPr/>
        <p:txBody>
          <a:bodyPr/>
          <a:lstStyle/>
          <a:p>
            <a:pPr>
              <a:defRPr/>
            </a:pPr>
            <a:fld id="{CA6B577F-4D31-458B-B309-6D5D3E53AFD3}"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Types of Soft Repayable Loans</a:t>
            </a:r>
            <a:endParaRPr lang="en-US" dirty="0"/>
          </a:p>
        </p:txBody>
      </p:sp>
      <p:sp>
        <p:nvSpPr>
          <p:cNvPr id="3" name="Content Placeholder 2"/>
          <p:cNvSpPr>
            <a:spLocks noGrp="1"/>
          </p:cNvSpPr>
          <p:nvPr>
            <p:ph sz="quarter" idx="13"/>
          </p:nvPr>
        </p:nvSpPr>
        <p:spPr>
          <a:xfrm>
            <a:off x="990600" y="1447800"/>
            <a:ext cx="7391400" cy="4876800"/>
          </a:xfrm>
        </p:spPr>
        <p:txBody>
          <a:bodyPr/>
          <a:lstStyle/>
          <a:p>
            <a:r>
              <a:rPr lang="en-US" sz="3200" dirty="0" smtClean="0"/>
              <a:t>Three types of Soft Repayable Loans for awards made under the Supportive Housing/ Soft Repayment Set-Aside</a:t>
            </a:r>
          </a:p>
          <a:p>
            <a:pPr lvl="1"/>
            <a:r>
              <a:rPr lang="en-US" sz="2800" dirty="0" smtClean="0"/>
              <a:t>Deferred Payable </a:t>
            </a:r>
            <a:r>
              <a:rPr lang="en-US" sz="2800" dirty="0" smtClean="0">
                <a:sym typeface="Wingdings" pitchFamily="2" charset="2"/>
              </a:rPr>
              <a:t>- may meet valid debt requirements</a:t>
            </a:r>
            <a:endParaRPr lang="en-US" sz="2800" dirty="0" smtClean="0"/>
          </a:p>
          <a:p>
            <a:pPr lvl="1"/>
            <a:r>
              <a:rPr lang="en-US" sz="2800" dirty="0" smtClean="0"/>
              <a:t>Surplus Cash Flow </a:t>
            </a:r>
            <a:r>
              <a:rPr lang="en-US" sz="2800" dirty="0" smtClean="0">
                <a:sym typeface="Wingdings" pitchFamily="2" charset="2"/>
              </a:rPr>
              <a:t>- preferred structure for HTC deals where there </a:t>
            </a:r>
            <a:r>
              <a:rPr lang="en-US" sz="2800" smtClean="0">
                <a:sym typeface="Wingdings" pitchFamily="2" charset="2"/>
              </a:rPr>
              <a:t>are valid </a:t>
            </a:r>
            <a:r>
              <a:rPr lang="en-US" sz="2800" dirty="0" smtClean="0">
                <a:sym typeface="Wingdings" pitchFamily="2" charset="2"/>
              </a:rPr>
              <a:t>debt issues</a:t>
            </a:r>
            <a:endParaRPr lang="en-US" sz="2800" dirty="0" smtClean="0"/>
          </a:p>
          <a:p>
            <a:pPr lvl="1"/>
            <a:r>
              <a:rPr lang="en-US" sz="2800" dirty="0" smtClean="0"/>
              <a:t>Deferred Forgivable</a:t>
            </a:r>
          </a:p>
          <a:p>
            <a:pPr lvl="1"/>
            <a:endParaRPr lang="en-US" dirty="0"/>
          </a:p>
        </p:txBody>
      </p:sp>
      <p:sp>
        <p:nvSpPr>
          <p:cNvPr id="6" name="Slide Number Placeholder 5"/>
          <p:cNvSpPr>
            <a:spLocks noGrp="1"/>
          </p:cNvSpPr>
          <p:nvPr>
            <p:ph type="sldNum" sz="quarter" idx="16"/>
          </p:nvPr>
        </p:nvSpPr>
        <p:spPr/>
        <p:txBody>
          <a:bodyPr/>
          <a:lstStyle/>
          <a:p>
            <a:pPr>
              <a:defRPr/>
            </a:pPr>
            <a:fld id="{CA6B577F-4D31-458B-B309-6D5D3E53AFD3}"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r>
              <a:rPr lang="en-US" dirty="0" smtClean="0"/>
              <a:t>Andrew Sinnott, Multifamily Direct Loan Administrator </a:t>
            </a:r>
          </a:p>
          <a:p>
            <a:pPr marL="342900" lvl="0" indent="-342900">
              <a:spcBef>
                <a:spcPct val="20000"/>
              </a:spcBef>
              <a:defRPr/>
            </a:pPr>
            <a:r>
              <a:rPr lang="en-US" dirty="0"/>
              <a:t>Marni Holloway, Multifamily Finance Division Director </a:t>
            </a:r>
          </a:p>
          <a:p>
            <a:pPr marL="342900" lvl="0" indent="-342900">
              <a:spcBef>
                <a:spcPct val="20000"/>
              </a:spcBef>
              <a:defRPr/>
            </a:pPr>
            <a:r>
              <a:rPr lang="en-US" dirty="0">
                <a:hlinkClick r:id="rId2"/>
              </a:rPr>
              <a:t>http://www.tdhca.state.tx.us/multifamily/contacts.htm</a:t>
            </a:r>
            <a:endParaRPr lang="en-US" dirty="0"/>
          </a:p>
        </p:txBody>
      </p:sp>
      <p:sp>
        <p:nvSpPr>
          <p:cNvPr id="2" name="Title 1"/>
          <p:cNvSpPr>
            <a:spLocks noGrp="1"/>
          </p:cNvSpPr>
          <p:nvPr>
            <p:ph type="title"/>
          </p:nvPr>
        </p:nvSpPr>
        <p:spPr/>
        <p:txBody>
          <a:bodyPr/>
          <a:lstStyle/>
          <a:p>
            <a:r>
              <a:rPr lang="en-US" dirty="0" smtClean="0"/>
              <a:t>Key Contacts</a:t>
            </a:r>
            <a:endParaRPr lang="en-US" dirty="0"/>
          </a:p>
        </p:txBody>
      </p:sp>
      <p:sp>
        <p:nvSpPr>
          <p:cNvPr id="6" name="Slide Number Placeholder 5"/>
          <p:cNvSpPr>
            <a:spLocks noGrp="1"/>
          </p:cNvSpPr>
          <p:nvPr>
            <p:ph type="sldNum" sz="quarter" idx="10"/>
          </p:nvPr>
        </p:nvSpPr>
        <p:spPr/>
        <p:txBody>
          <a:bodyPr/>
          <a:lstStyle/>
          <a:p>
            <a:pPr>
              <a:defRPr/>
            </a:pPr>
            <a:fld id="{CA6B577F-4D31-458B-B309-6D5D3E53AFD3}" type="slidenum">
              <a:rPr lang="en-US" smtClean="0"/>
              <a:pPr>
                <a:defRPr/>
              </a:pPr>
              <a:t>17</a:t>
            </a:fld>
            <a:endParaRPr lang="en-US" dirty="0"/>
          </a:p>
        </p:txBody>
      </p:sp>
      <p:sp>
        <p:nvSpPr>
          <p:cNvPr id="8" name="Content Placeholder 3"/>
          <p:cNvSpPr txBox="1">
            <a:spLocks/>
          </p:cNvSpPr>
          <p:nvPr/>
        </p:nvSpPr>
        <p:spPr>
          <a:xfrm>
            <a:off x="838200" y="3429000"/>
            <a:ext cx="7772400" cy="4876800"/>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
                <a:srgbClr val="7F7F7F"/>
              </a:buClr>
              <a:buSzPct val="65000"/>
              <a:buFont typeface="Wingdings" pitchFamily="2" charset="2"/>
              <a:buChar char="v"/>
              <a:tabLst/>
              <a:defRPr/>
            </a:pPr>
            <a:endParaRPr kumimoji="0" lang="en-US" sz="3200" b="0" i="0" u="none" strike="noStrike" kern="0" cap="none" spc="0" normalizeH="0" baseline="0" noProof="0" dirty="0">
              <a:ln>
                <a:noFill/>
              </a:ln>
              <a:solidFill>
                <a:srgbClr val="0066CC"/>
              </a:solidFill>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noChangeArrowheads="1"/>
          </p:cNvSpPr>
          <p:nvPr>
            <p:ph type="title"/>
          </p:nvPr>
        </p:nvSpPr>
        <p:spPr>
          <a:noFill/>
        </p:spPr>
        <p:txBody>
          <a:bodyPr/>
          <a:lstStyle/>
          <a:p>
            <a:r>
              <a:rPr lang="en-US" smtClean="0"/>
              <a:t>Contact  Information</a:t>
            </a:r>
          </a:p>
        </p:txBody>
      </p:sp>
      <p:sp>
        <p:nvSpPr>
          <p:cNvPr id="5123" name="Content Placeholder 10"/>
          <p:cNvSpPr>
            <a:spLocks noGrp="1"/>
          </p:cNvSpPr>
          <p:nvPr>
            <p:ph idx="1"/>
          </p:nvPr>
        </p:nvSpPr>
        <p:spPr>
          <a:xfrm>
            <a:off x="914400" y="1447800"/>
            <a:ext cx="7772400" cy="3962400"/>
          </a:xfrm>
        </p:spPr>
        <p:txBody>
          <a:bodyPr/>
          <a:lstStyle/>
          <a:p>
            <a:pPr marL="365125" indent="-365125" algn="ctr">
              <a:lnSpc>
                <a:spcPct val="75000"/>
              </a:lnSpc>
              <a:buFont typeface="Wingdings" pitchFamily="2" charset="2"/>
              <a:buNone/>
            </a:pPr>
            <a:r>
              <a:rPr sz="2400" b="1"/>
              <a:t>TEXAS DEPARTMENT OF HOUSING</a:t>
            </a:r>
          </a:p>
          <a:p>
            <a:pPr marL="365125" indent="-365125" algn="ctr">
              <a:lnSpc>
                <a:spcPct val="75000"/>
              </a:lnSpc>
              <a:buFont typeface="Wingdings" pitchFamily="2" charset="2"/>
              <a:buNone/>
            </a:pPr>
            <a:r>
              <a:rPr sz="2400" b="1"/>
              <a:t>AND COMMUNITY AFFAIRS</a:t>
            </a:r>
          </a:p>
          <a:p>
            <a:pPr marL="365125" indent="-365125" algn="ctr">
              <a:spcBef>
                <a:spcPct val="50000"/>
              </a:spcBef>
              <a:buFont typeface="Wingdings" pitchFamily="2" charset="2"/>
              <a:buNone/>
            </a:pPr>
            <a:r>
              <a:rPr sz="2400"/>
              <a:t>221 E. 11th Street, Austin, TX 78701</a:t>
            </a:r>
          </a:p>
          <a:p>
            <a:pPr marL="365125" indent="-365125" algn="ctr">
              <a:spcBef>
                <a:spcPct val="50000"/>
              </a:spcBef>
              <a:buFont typeface="Wingdings" pitchFamily="2" charset="2"/>
              <a:buNone/>
            </a:pPr>
            <a:r>
              <a:rPr sz="2400"/>
              <a:t>P.O. Box 13941, Austin, TX 78711-3941</a:t>
            </a:r>
          </a:p>
          <a:p>
            <a:pPr marL="365125" indent="-365125" algn="ctr">
              <a:spcBef>
                <a:spcPct val="50000"/>
              </a:spcBef>
              <a:buFont typeface="Wingdings" pitchFamily="2" charset="2"/>
              <a:buNone/>
            </a:pPr>
            <a:r>
              <a:rPr sz="2400"/>
              <a:t>Phone: 512-475-3800</a:t>
            </a:r>
          </a:p>
          <a:p>
            <a:pPr marL="365125" indent="-365125" algn="ctr">
              <a:buFont typeface="Wingdings" pitchFamily="2" charset="2"/>
              <a:buNone/>
            </a:pPr>
            <a:r>
              <a:rPr sz="2400"/>
              <a:t>Toll Free: 800-525-0657</a:t>
            </a:r>
          </a:p>
          <a:p>
            <a:pPr marL="365125" indent="-365125" algn="ctr">
              <a:buFont typeface="Wingdings" pitchFamily="2" charset="2"/>
              <a:buNone/>
            </a:pPr>
            <a:r>
              <a:rPr sz="2400"/>
              <a:t>Web: www.tdhca.state.tx.us </a:t>
            </a:r>
          </a:p>
          <a:p>
            <a:pPr marL="365125" indent="-365125" algn="ctr">
              <a:buFont typeface="Wingdings" pitchFamily="2" charset="2"/>
              <a:buNone/>
            </a:pPr>
            <a:r>
              <a:rPr sz="2400"/>
              <a:t>Email: info@tdhca.state.tx.us</a:t>
            </a:r>
          </a:p>
          <a:p>
            <a:pPr marL="365125" indent="-365125"/>
            <a:endParaRPr/>
          </a:p>
        </p:txBody>
      </p:sp>
      <p:sp>
        <p:nvSpPr>
          <p:cNvPr id="5124" name="Slide Number Placeholder 6"/>
          <p:cNvSpPr>
            <a:spLocks noGrp="1"/>
          </p:cNvSpPr>
          <p:nvPr>
            <p:ph type="sldNum" sz="quarter" idx="10"/>
          </p:nvPr>
        </p:nvSpPr>
        <p:spPr>
          <a:noFill/>
        </p:spPr>
        <p:txBody>
          <a:bodyPr/>
          <a:lstStyle/>
          <a:p>
            <a:fld id="{8404F550-4ADD-44DA-AFF7-D03D23F66180}" type="slidenum">
              <a:rPr lang="en-US" smtClean="0"/>
              <a:pPr/>
              <a:t>18</a:t>
            </a:fld>
            <a:endParaRPr lang="en-US" smtClean="0"/>
          </a:p>
        </p:txBody>
      </p:sp>
      <p:pic>
        <p:nvPicPr>
          <p:cNvPr id="5125" name="Picture 5" descr="LE_logo.jpg"/>
          <p:cNvPicPr>
            <a:picLocks noChangeAspect="1"/>
          </p:cNvPicPr>
          <p:nvPr/>
        </p:nvPicPr>
        <p:blipFill>
          <a:blip r:embed="rId3" cstate="print"/>
          <a:srcRect/>
          <a:stretch>
            <a:fillRect/>
          </a:stretch>
        </p:blipFill>
        <p:spPr bwMode="auto">
          <a:xfrm>
            <a:off x="3886200" y="5257800"/>
            <a:ext cx="1903413" cy="1006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914400" y="152400"/>
            <a:ext cx="7620000" cy="1143000"/>
          </a:xfrm>
        </p:spPr>
        <p:txBody>
          <a:bodyPr/>
          <a:lstStyle/>
          <a:p>
            <a:pPr algn="ctr"/>
            <a:r>
              <a:rPr lang="en-US" dirty="0" smtClean="0"/>
              <a:t>Sources of Multifamily Direct Loan Funds</a:t>
            </a:r>
          </a:p>
        </p:txBody>
      </p:sp>
      <p:sp>
        <p:nvSpPr>
          <p:cNvPr id="4102" name="Slide Number Placeholder 5"/>
          <p:cNvSpPr>
            <a:spLocks noGrp="1"/>
          </p:cNvSpPr>
          <p:nvPr>
            <p:ph type="sldNum" sz="quarter" idx="16"/>
          </p:nvPr>
        </p:nvSpPr>
        <p:spPr>
          <a:noFill/>
        </p:spPr>
        <p:txBody>
          <a:bodyPr/>
          <a:lstStyle/>
          <a:p>
            <a:fld id="{A9EC63BF-2773-449A-B306-EF8C8A43FFB3}" type="slidenum">
              <a:rPr lang="en-US" smtClean="0"/>
              <a:pPr/>
              <a:t>2</a:t>
            </a:fld>
            <a:endParaRPr lang="en-US" dirty="0" smtClean="0"/>
          </a:p>
        </p:txBody>
      </p:sp>
      <p:sp>
        <p:nvSpPr>
          <p:cNvPr id="8" name="Content Placeholder 7"/>
          <p:cNvSpPr>
            <a:spLocks noGrp="1"/>
          </p:cNvSpPr>
          <p:nvPr>
            <p:ph sz="quarter" idx="13"/>
          </p:nvPr>
        </p:nvSpPr>
        <p:spPr>
          <a:xfrm>
            <a:off x="990600" y="1066800"/>
            <a:ext cx="7239000" cy="5257800"/>
          </a:xfrm>
        </p:spPr>
        <p:txBody>
          <a:bodyPr/>
          <a:lstStyle/>
          <a:p>
            <a:r>
              <a:rPr lang="en-US" sz="3200" dirty="0" smtClean="0"/>
              <a:t>HOME</a:t>
            </a:r>
          </a:p>
          <a:p>
            <a:pPr lvl="1"/>
            <a:r>
              <a:rPr lang="en-US" dirty="0" smtClean="0"/>
              <a:t>Annual allocations </a:t>
            </a:r>
          </a:p>
          <a:p>
            <a:pPr lvl="1"/>
            <a:r>
              <a:rPr lang="en-US" dirty="0" err="1" smtClean="0"/>
              <a:t>CHDO</a:t>
            </a:r>
            <a:r>
              <a:rPr lang="en-US" dirty="0" smtClean="0"/>
              <a:t> set-aside, 15% of annual allocation ~ $3 million</a:t>
            </a:r>
          </a:p>
          <a:p>
            <a:pPr lvl="1"/>
            <a:r>
              <a:rPr lang="en-US" dirty="0" smtClean="0"/>
              <a:t>HOME Program Income ~ $10 million annually</a:t>
            </a:r>
          </a:p>
          <a:p>
            <a:pPr lvl="1"/>
            <a:r>
              <a:rPr lang="en-US" dirty="0" smtClean="0"/>
              <a:t>Statutory requirement to use 95% of HOME funds outside of </a:t>
            </a:r>
            <a:r>
              <a:rPr lang="en-US" dirty="0" err="1" smtClean="0"/>
              <a:t>PJs</a:t>
            </a:r>
            <a:r>
              <a:rPr lang="en-US" dirty="0" smtClean="0"/>
              <a:t> </a:t>
            </a:r>
            <a:endParaRPr lang="en-US" dirty="0" smtClean="0">
              <a:sym typeface="Wingdings" pitchFamily="2" charset="2"/>
            </a:endParaRPr>
          </a:p>
          <a:p>
            <a:r>
              <a:rPr lang="en-US" sz="3200" dirty="0" smtClean="0">
                <a:sym typeface="Wingdings" pitchFamily="2" charset="2"/>
              </a:rPr>
              <a:t>National Housing Trust Fund (NHTF) </a:t>
            </a:r>
          </a:p>
          <a:p>
            <a:pPr lvl="1"/>
            <a:r>
              <a:rPr lang="en-US" sz="2800" dirty="0" smtClean="0">
                <a:sym typeface="Wingdings" pitchFamily="2" charset="2"/>
              </a:rPr>
              <a:t>Annual allocations only</a:t>
            </a:r>
          </a:p>
          <a:p>
            <a:pPr lvl="1"/>
            <a:r>
              <a:rPr lang="en-US" sz="2800" dirty="0" smtClean="0">
                <a:sym typeface="Wingdings" pitchFamily="2" charset="2"/>
              </a:rPr>
              <a:t>$4.8 Million in 2016, $8.8 million in 2017 </a:t>
            </a:r>
            <a:endParaRPr lang="en-US" sz="2800" dirty="0" smtClean="0"/>
          </a:p>
          <a:p>
            <a:endParaRPr lang="en-US"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Sources of Multifamily Direct Loan Funds</a:t>
            </a:r>
            <a:endParaRPr lang="en-US" dirty="0"/>
          </a:p>
        </p:txBody>
      </p:sp>
      <p:sp>
        <p:nvSpPr>
          <p:cNvPr id="3" name="Content Placeholder 2"/>
          <p:cNvSpPr>
            <a:spLocks noGrp="1"/>
          </p:cNvSpPr>
          <p:nvPr>
            <p:ph sz="quarter" idx="13"/>
          </p:nvPr>
        </p:nvSpPr>
        <p:spPr>
          <a:xfrm>
            <a:off x="990600" y="1447800"/>
            <a:ext cx="7162800" cy="4876800"/>
          </a:xfrm>
        </p:spPr>
        <p:txBody>
          <a:bodyPr/>
          <a:lstStyle/>
          <a:p>
            <a:r>
              <a:rPr lang="en-US" sz="2800" dirty="0" smtClean="0"/>
              <a:t>Neighborhood Stabilization Program Round 1 Program Income</a:t>
            </a:r>
          </a:p>
          <a:p>
            <a:pPr lvl="1"/>
            <a:r>
              <a:rPr lang="en-US" sz="2200" dirty="0" smtClean="0"/>
              <a:t>Repayment of loans made with NSP1 and </a:t>
            </a:r>
            <a:r>
              <a:rPr lang="en-US" sz="2200" dirty="0" err="1" smtClean="0"/>
              <a:t>NSP1</a:t>
            </a:r>
            <a:r>
              <a:rPr lang="en-US" sz="2200" dirty="0" smtClean="0"/>
              <a:t> PI</a:t>
            </a:r>
          </a:p>
          <a:p>
            <a:pPr lvl="1"/>
            <a:r>
              <a:rPr lang="en-US" sz="2200" dirty="0" smtClean="0"/>
              <a:t>$5 million in current </a:t>
            </a:r>
            <a:r>
              <a:rPr lang="en-US" sz="2200" dirty="0" err="1" smtClean="0"/>
              <a:t>NOFA</a:t>
            </a:r>
            <a:r>
              <a:rPr lang="en-US" sz="2200" dirty="0" smtClean="0"/>
              <a:t> </a:t>
            </a:r>
          </a:p>
          <a:p>
            <a:pPr lvl="1"/>
            <a:r>
              <a:rPr lang="en-US" sz="2200" dirty="0" smtClean="0"/>
              <a:t>Used for new construction or </a:t>
            </a:r>
            <a:r>
              <a:rPr lang="en-US" sz="2200" dirty="0" err="1" smtClean="0"/>
              <a:t>Acq</a:t>
            </a:r>
            <a:r>
              <a:rPr lang="en-US" sz="2200" dirty="0" smtClean="0"/>
              <a:t>/rehab of foreclosed properties</a:t>
            </a:r>
          </a:p>
          <a:p>
            <a:r>
              <a:rPr lang="en-US" sz="2800" dirty="0" smtClean="0"/>
              <a:t>Repayment of loans made with Tax Credit Assistance Program (TCAP) funds </a:t>
            </a:r>
          </a:p>
          <a:p>
            <a:pPr lvl="1"/>
            <a:r>
              <a:rPr lang="en-US" sz="2200" dirty="0" smtClean="0"/>
              <a:t>Approximately $148 million in TCAP awarded in the form of repayable loans in 2009-2011</a:t>
            </a:r>
          </a:p>
          <a:p>
            <a:pPr lvl="1"/>
            <a:r>
              <a:rPr lang="en-US" sz="2200" dirty="0" smtClean="0"/>
              <a:t>$6 million per year in TCAP Repayment Funds (TCAP RF)</a:t>
            </a:r>
          </a:p>
        </p:txBody>
      </p:sp>
      <p:sp>
        <p:nvSpPr>
          <p:cNvPr id="6" name="Slide Number Placeholder 5"/>
          <p:cNvSpPr>
            <a:spLocks noGrp="1"/>
          </p:cNvSpPr>
          <p:nvPr>
            <p:ph type="sldNum" sz="quarter" idx="16"/>
          </p:nvPr>
        </p:nvSpPr>
        <p:spPr/>
        <p:txBody>
          <a:bodyPr/>
          <a:lstStyle/>
          <a:p>
            <a:pPr>
              <a:defRPr/>
            </a:pPr>
            <a:fld id="{CA6B577F-4D31-458B-B309-6D5D3E53AFD3}"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143000" y="228600"/>
            <a:ext cx="7467600" cy="1143000"/>
          </a:xfrm>
        </p:spPr>
        <p:txBody>
          <a:bodyPr/>
          <a:lstStyle/>
          <a:p>
            <a:r>
              <a:rPr lang="en-US" dirty="0" smtClean="0"/>
              <a:t>Different Requirements Among MFDL Sources – TCAP RF</a:t>
            </a:r>
          </a:p>
        </p:txBody>
      </p:sp>
      <p:sp>
        <p:nvSpPr>
          <p:cNvPr id="4102" name="Slide Number Placeholder 5"/>
          <p:cNvSpPr>
            <a:spLocks noGrp="1"/>
          </p:cNvSpPr>
          <p:nvPr>
            <p:ph type="sldNum" sz="quarter" idx="16"/>
          </p:nvPr>
        </p:nvSpPr>
        <p:spPr>
          <a:noFill/>
        </p:spPr>
        <p:txBody>
          <a:bodyPr/>
          <a:lstStyle/>
          <a:p>
            <a:fld id="{A9EC63BF-2773-449A-B306-EF8C8A43FFB3}" type="slidenum">
              <a:rPr lang="en-US" smtClean="0"/>
              <a:pPr/>
              <a:t>4</a:t>
            </a:fld>
            <a:endParaRPr lang="en-US" dirty="0" smtClean="0"/>
          </a:p>
        </p:txBody>
      </p:sp>
      <p:sp>
        <p:nvSpPr>
          <p:cNvPr id="8" name="Content Placeholder 7"/>
          <p:cNvSpPr>
            <a:spLocks noGrp="1"/>
          </p:cNvSpPr>
          <p:nvPr>
            <p:ph sz="quarter" idx="13"/>
          </p:nvPr>
        </p:nvSpPr>
        <p:spPr>
          <a:xfrm>
            <a:off x="1143000" y="1447800"/>
            <a:ext cx="7239000" cy="5105400"/>
          </a:xfrm>
        </p:spPr>
        <p:txBody>
          <a:bodyPr/>
          <a:lstStyle/>
          <a:p>
            <a:r>
              <a:rPr lang="en-US" sz="3200" dirty="0" smtClean="0"/>
              <a:t>Federal requirements from original </a:t>
            </a:r>
            <a:r>
              <a:rPr lang="en-US" sz="3200" dirty="0" err="1" smtClean="0"/>
              <a:t>TCAP</a:t>
            </a:r>
            <a:r>
              <a:rPr lang="en-US" sz="3200" dirty="0" smtClean="0"/>
              <a:t> grant</a:t>
            </a:r>
          </a:p>
          <a:p>
            <a:pPr lvl="1"/>
            <a:r>
              <a:rPr lang="en-US" sz="2800" dirty="0" smtClean="0"/>
              <a:t>15 year Affordability period</a:t>
            </a:r>
          </a:p>
          <a:p>
            <a:pPr lvl="1"/>
            <a:r>
              <a:rPr lang="en-US" sz="2800" dirty="0" smtClean="0"/>
              <a:t>80% AMI or less</a:t>
            </a:r>
          </a:p>
          <a:p>
            <a:r>
              <a:rPr lang="en-US" sz="3200" i="1" dirty="0" smtClean="0"/>
              <a:t>all</a:t>
            </a:r>
            <a:r>
              <a:rPr lang="en-US" sz="3200" dirty="0" smtClean="0"/>
              <a:t> </a:t>
            </a:r>
            <a:r>
              <a:rPr lang="en-US" sz="3200" dirty="0" err="1" smtClean="0"/>
              <a:t>TCAP</a:t>
            </a:r>
            <a:r>
              <a:rPr lang="en-US" sz="3200" dirty="0" smtClean="0"/>
              <a:t> </a:t>
            </a:r>
            <a:r>
              <a:rPr lang="en-US" sz="3200" dirty="0" err="1" smtClean="0"/>
              <a:t>RF</a:t>
            </a:r>
            <a:r>
              <a:rPr lang="en-US" sz="3200" dirty="0" smtClean="0"/>
              <a:t> is being used as Match for HOME purposes</a:t>
            </a:r>
          </a:p>
          <a:p>
            <a:pPr lvl="1"/>
            <a:r>
              <a:rPr lang="en-US" sz="3200" dirty="0" smtClean="0"/>
              <a:t> </a:t>
            </a:r>
            <a:r>
              <a:rPr lang="en-US" sz="2800" dirty="0" smtClean="0"/>
              <a:t>Creates additional requirements</a:t>
            </a:r>
          </a:p>
          <a:p>
            <a:pPr lvl="1"/>
            <a:endParaRPr lang="en-US" sz="3200" dirty="0" smtClean="0"/>
          </a:p>
          <a:p>
            <a:pPr lvl="1"/>
            <a:endParaRPr lang="en-US" sz="3200" dirty="0" smtClean="0"/>
          </a:p>
          <a:p>
            <a:pPr lvl="1">
              <a:buNone/>
            </a:pPr>
            <a:endParaRPr lang="en-US" sz="3200" dirty="0" smtClean="0"/>
          </a:p>
          <a:p>
            <a:pPr lvl="2">
              <a:buNone/>
            </a:pPr>
            <a:endParaRPr lang="en-US" sz="1600" dirty="0" smtClean="0"/>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Requirements Among </a:t>
            </a:r>
            <a:r>
              <a:rPr lang="en-US" dirty="0" err="1" smtClean="0"/>
              <a:t>MFDL</a:t>
            </a:r>
            <a:r>
              <a:rPr lang="en-US" dirty="0" smtClean="0"/>
              <a:t> Sources – HOME</a:t>
            </a:r>
            <a:endParaRPr lang="en-US" dirty="0"/>
          </a:p>
        </p:txBody>
      </p:sp>
      <p:sp>
        <p:nvSpPr>
          <p:cNvPr id="3" name="Content Placeholder 2"/>
          <p:cNvSpPr>
            <a:spLocks noGrp="1"/>
          </p:cNvSpPr>
          <p:nvPr>
            <p:ph sz="quarter" idx="13"/>
          </p:nvPr>
        </p:nvSpPr>
        <p:spPr>
          <a:xfrm>
            <a:off x="990600" y="1676400"/>
            <a:ext cx="7239000" cy="4724400"/>
          </a:xfrm>
        </p:spPr>
        <p:txBody>
          <a:bodyPr/>
          <a:lstStyle/>
          <a:p>
            <a:r>
              <a:rPr lang="en-US" sz="3200" dirty="0" smtClean="0"/>
              <a:t>Cross-cutting Federal requirements</a:t>
            </a:r>
          </a:p>
          <a:p>
            <a:r>
              <a:rPr lang="en-US" sz="3200" dirty="0" smtClean="0"/>
              <a:t>Commitment and Expenditure deadlines</a:t>
            </a:r>
          </a:p>
          <a:p>
            <a:pPr marL="342900" lvl="1" indent="-342900"/>
            <a:r>
              <a:rPr lang="en-US" sz="3200" dirty="0" smtClean="0"/>
              <a:t>Match</a:t>
            </a:r>
          </a:p>
          <a:p>
            <a:pPr marL="342900" lvl="1" indent="-342900"/>
            <a:r>
              <a:rPr lang="en-US" sz="3200" dirty="0" smtClean="0"/>
              <a:t>Property Standards -</a:t>
            </a:r>
            <a:r>
              <a:rPr lang="en-US" sz="3200" dirty="0" smtClean="0">
                <a:sym typeface="Wingdings" pitchFamily="2" charset="2"/>
              </a:rPr>
              <a:t> accessibility, inspections, lead-based paint</a:t>
            </a:r>
          </a:p>
          <a:p>
            <a:r>
              <a:rPr lang="en-US" sz="3200" dirty="0" smtClean="0">
                <a:sym typeface="Wingdings" pitchFamily="2" charset="2"/>
              </a:rPr>
              <a:t>Per-unit subsidy limits, underwriting, and subsidy layering</a:t>
            </a:r>
          </a:p>
          <a:p>
            <a:r>
              <a:rPr lang="en-US" sz="3200" dirty="0" smtClean="0">
                <a:sym typeface="Wingdings" pitchFamily="2" charset="2"/>
              </a:rPr>
              <a:t>Site and Neighborhood Standards</a:t>
            </a:r>
            <a:endParaRPr lang="en-US" sz="3200" dirty="0" smtClean="0"/>
          </a:p>
          <a:p>
            <a:endParaRPr lang="en-US" sz="3200" dirty="0" smtClean="0"/>
          </a:p>
          <a:p>
            <a:endParaRPr lang="en-US" sz="2800" dirty="0"/>
          </a:p>
        </p:txBody>
      </p:sp>
      <p:sp>
        <p:nvSpPr>
          <p:cNvPr id="6" name="Slide Number Placeholder 5"/>
          <p:cNvSpPr>
            <a:spLocks noGrp="1"/>
          </p:cNvSpPr>
          <p:nvPr>
            <p:ph type="sldNum" sz="quarter" idx="16"/>
          </p:nvPr>
        </p:nvSpPr>
        <p:spPr/>
        <p:txBody>
          <a:bodyPr/>
          <a:lstStyle/>
          <a:p>
            <a:pPr>
              <a:defRPr/>
            </a:pPr>
            <a:fld id="{CA6B577F-4D31-458B-B309-6D5D3E53AFD3}"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Requirements Among </a:t>
            </a:r>
            <a:r>
              <a:rPr lang="en-US" dirty="0" err="1" smtClean="0"/>
              <a:t>MFDL</a:t>
            </a:r>
            <a:r>
              <a:rPr lang="en-US" dirty="0" smtClean="0"/>
              <a:t> Sources – HOME</a:t>
            </a:r>
            <a:endParaRPr lang="en-US" dirty="0"/>
          </a:p>
        </p:txBody>
      </p:sp>
      <p:sp>
        <p:nvSpPr>
          <p:cNvPr id="3" name="Content Placeholder 2"/>
          <p:cNvSpPr>
            <a:spLocks noGrp="1"/>
          </p:cNvSpPr>
          <p:nvPr>
            <p:ph sz="quarter" idx="13"/>
          </p:nvPr>
        </p:nvSpPr>
        <p:spPr>
          <a:xfrm>
            <a:off x="990600" y="1524000"/>
            <a:ext cx="7620000" cy="4876800"/>
          </a:xfrm>
        </p:spPr>
        <p:txBody>
          <a:bodyPr/>
          <a:lstStyle/>
          <a:p>
            <a:r>
              <a:rPr lang="en-US" sz="2800" dirty="0" smtClean="0">
                <a:sym typeface="Wingdings" pitchFamily="2" charset="2"/>
              </a:rPr>
              <a:t>Federal Affordability Periods for Rehab and New Construction</a:t>
            </a:r>
          </a:p>
          <a:p>
            <a:pPr lvl="1"/>
            <a:endParaRPr lang="en-US" sz="2000" dirty="0" smtClean="0">
              <a:sym typeface="Wingdings" pitchFamily="2" charset="2"/>
            </a:endParaRPr>
          </a:p>
          <a:p>
            <a:pPr lvl="1"/>
            <a:endParaRPr lang="en-US" sz="2000" dirty="0" smtClean="0">
              <a:sym typeface="Wingdings" pitchFamily="2" charset="2"/>
            </a:endParaRPr>
          </a:p>
          <a:p>
            <a:pPr lvl="1"/>
            <a:endParaRPr lang="en-US" sz="2000" dirty="0" smtClean="0">
              <a:sym typeface="Wingdings" pitchFamily="2" charset="2"/>
            </a:endParaRPr>
          </a:p>
          <a:p>
            <a:pPr lvl="1"/>
            <a:endParaRPr lang="en-US" sz="2000" dirty="0" smtClean="0">
              <a:sym typeface="Wingdings" pitchFamily="2" charset="2"/>
            </a:endParaRPr>
          </a:p>
          <a:p>
            <a:pPr lvl="1"/>
            <a:endParaRPr lang="en-US" sz="2000" dirty="0" smtClean="0">
              <a:sym typeface="Wingdings" pitchFamily="2" charset="2"/>
            </a:endParaRPr>
          </a:p>
          <a:p>
            <a:pPr lvl="1"/>
            <a:endParaRPr lang="en-US" sz="2000" dirty="0" smtClean="0">
              <a:sym typeface="Wingdings" pitchFamily="2" charset="2"/>
            </a:endParaRPr>
          </a:p>
          <a:p>
            <a:pPr lvl="1"/>
            <a:endParaRPr lang="en-US" sz="2000" dirty="0" smtClean="0">
              <a:sym typeface="Wingdings" pitchFamily="2" charset="2"/>
            </a:endParaRPr>
          </a:p>
          <a:p>
            <a:endParaRPr lang="en-US" dirty="0"/>
          </a:p>
        </p:txBody>
      </p:sp>
      <p:sp>
        <p:nvSpPr>
          <p:cNvPr id="6" name="Slide Number Placeholder 5"/>
          <p:cNvSpPr>
            <a:spLocks noGrp="1"/>
          </p:cNvSpPr>
          <p:nvPr>
            <p:ph type="sldNum" sz="quarter" idx="16"/>
          </p:nvPr>
        </p:nvSpPr>
        <p:spPr/>
        <p:txBody>
          <a:bodyPr/>
          <a:lstStyle/>
          <a:p>
            <a:pPr>
              <a:defRPr/>
            </a:pPr>
            <a:fld id="{CA6B577F-4D31-458B-B309-6D5D3E53AFD3}" type="slidenum">
              <a:rPr lang="en-US" smtClean="0"/>
              <a:pPr>
                <a:defRPr/>
              </a:pPr>
              <a:t>6</a:t>
            </a:fld>
            <a:endParaRPr lang="en-US" dirty="0"/>
          </a:p>
        </p:txBody>
      </p:sp>
      <p:graphicFrame>
        <p:nvGraphicFramePr>
          <p:cNvPr id="5" name="Table 4"/>
          <p:cNvGraphicFramePr>
            <a:graphicFrameLocks noGrp="1"/>
          </p:cNvGraphicFramePr>
          <p:nvPr/>
        </p:nvGraphicFramePr>
        <p:xfrm>
          <a:off x="990600" y="2667000"/>
          <a:ext cx="7391400" cy="2289810"/>
        </p:xfrm>
        <a:graphic>
          <a:graphicData uri="http://schemas.openxmlformats.org/drawingml/2006/table">
            <a:tbl>
              <a:tblPr firstRow="1" bandRow="1">
                <a:tableStyleId>{5C22544A-7EE6-4342-B048-85BDC9FD1C3A}</a:tableStyleId>
              </a:tblPr>
              <a:tblGrid>
                <a:gridCol w="4807998"/>
                <a:gridCol w="2583402"/>
              </a:tblGrid>
              <a:tr h="0">
                <a:tc>
                  <a:txBody>
                    <a:bodyPr/>
                    <a:lstStyle/>
                    <a:p>
                      <a:r>
                        <a:rPr lang="en-US" dirty="0"/>
                        <a:t>Rental housing activity</a:t>
                      </a:r>
                    </a:p>
                  </a:txBody>
                  <a:tcPr marL="9525" marR="9525" marT="9525" marB="9525" anchor="ctr"/>
                </a:tc>
                <a:tc>
                  <a:txBody>
                    <a:bodyPr/>
                    <a:lstStyle/>
                    <a:p>
                      <a:r>
                        <a:rPr lang="en-US" dirty="0"/>
                        <a:t>Minimum period of affordability in years</a:t>
                      </a:r>
                    </a:p>
                  </a:txBody>
                  <a:tcPr marL="9525" marR="9525" marT="9525" marB="9525" anchor="ctr"/>
                </a:tc>
              </a:tr>
              <a:tr h="0">
                <a:tc>
                  <a:txBody>
                    <a:bodyPr/>
                    <a:lstStyle/>
                    <a:p>
                      <a:pPr algn="l"/>
                      <a:r>
                        <a:rPr lang="en-US"/>
                        <a:t>Rehabilitation or acquisition of existing housing per unit amount of HOME funds: Under $15,000</a:t>
                      </a:r>
                    </a:p>
                  </a:txBody>
                  <a:tcPr marL="9525" marR="9525" marT="9525" marB="9525" anchor="ctr"/>
                </a:tc>
                <a:tc>
                  <a:txBody>
                    <a:bodyPr/>
                    <a:lstStyle/>
                    <a:p>
                      <a:pPr algn="r"/>
                      <a:r>
                        <a:rPr lang="en-US"/>
                        <a:t>5</a:t>
                      </a:r>
                    </a:p>
                  </a:txBody>
                  <a:tcPr marL="9525" marR="9525" marT="9525" marB="9525" anchor="ctr"/>
                </a:tc>
              </a:tr>
              <a:tr h="0">
                <a:tc>
                  <a:txBody>
                    <a:bodyPr/>
                    <a:lstStyle/>
                    <a:p>
                      <a:pPr algn="l"/>
                      <a:r>
                        <a:rPr lang="en-US" dirty="0"/>
                        <a:t>$15,000 to $40,000</a:t>
                      </a:r>
                    </a:p>
                  </a:txBody>
                  <a:tcPr marL="9525" marR="9525" marT="9525" marB="9525" anchor="ctr"/>
                </a:tc>
                <a:tc>
                  <a:txBody>
                    <a:bodyPr/>
                    <a:lstStyle/>
                    <a:p>
                      <a:pPr algn="r"/>
                      <a:r>
                        <a:rPr lang="en-US"/>
                        <a:t>10</a:t>
                      </a:r>
                    </a:p>
                  </a:txBody>
                  <a:tcPr marL="9525" marR="9525" marT="9525" marB="9525" anchor="ctr"/>
                </a:tc>
              </a:tr>
              <a:tr h="0">
                <a:tc>
                  <a:txBody>
                    <a:bodyPr/>
                    <a:lstStyle/>
                    <a:p>
                      <a:pPr algn="l"/>
                      <a:r>
                        <a:rPr lang="en-US"/>
                        <a:t>Over $40,000 or rehabilitation involving refinancing</a:t>
                      </a:r>
                    </a:p>
                  </a:txBody>
                  <a:tcPr marL="9525" marR="9525" marT="9525" marB="9525" anchor="ctr"/>
                </a:tc>
                <a:tc>
                  <a:txBody>
                    <a:bodyPr/>
                    <a:lstStyle/>
                    <a:p>
                      <a:pPr algn="r"/>
                      <a:r>
                        <a:rPr lang="en-US"/>
                        <a:t>15</a:t>
                      </a:r>
                    </a:p>
                  </a:txBody>
                  <a:tcPr marL="9525" marR="9525" marT="9525" marB="9525" anchor="ctr"/>
                </a:tc>
              </a:tr>
              <a:tr h="0">
                <a:tc>
                  <a:txBody>
                    <a:bodyPr/>
                    <a:lstStyle/>
                    <a:p>
                      <a:pPr algn="l"/>
                      <a:r>
                        <a:rPr lang="en-US"/>
                        <a:t>New construction or acquisition of newly constructed housing</a:t>
                      </a:r>
                    </a:p>
                  </a:txBody>
                  <a:tcPr marL="9525" marR="9525" marT="9525" marB="9525" anchor="ctr"/>
                </a:tc>
                <a:tc>
                  <a:txBody>
                    <a:bodyPr/>
                    <a:lstStyle/>
                    <a:p>
                      <a:pPr algn="r"/>
                      <a:r>
                        <a:rPr lang="en-US" dirty="0"/>
                        <a:t>20</a:t>
                      </a:r>
                    </a:p>
                  </a:txBody>
                  <a:tcPr marL="9525" marR="9525" marT="9525" marB="9525" anchor="ct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Requirements Among </a:t>
            </a:r>
            <a:r>
              <a:rPr lang="en-US" dirty="0" err="1" smtClean="0"/>
              <a:t>MFDL</a:t>
            </a:r>
            <a:r>
              <a:rPr lang="en-US" dirty="0" smtClean="0"/>
              <a:t> Sources – HOME and TCAP RF</a:t>
            </a:r>
            <a:endParaRPr lang="en-US" dirty="0"/>
          </a:p>
        </p:txBody>
      </p:sp>
      <p:sp>
        <p:nvSpPr>
          <p:cNvPr id="3" name="Content Placeholder 2"/>
          <p:cNvSpPr>
            <a:spLocks noGrp="1"/>
          </p:cNvSpPr>
          <p:nvPr>
            <p:ph sz="quarter" idx="13"/>
          </p:nvPr>
        </p:nvSpPr>
        <p:spPr>
          <a:xfrm>
            <a:off x="990600" y="1447800"/>
            <a:ext cx="7239000" cy="4876800"/>
          </a:xfrm>
        </p:spPr>
        <p:txBody>
          <a:bodyPr/>
          <a:lstStyle/>
          <a:p>
            <a:r>
              <a:rPr lang="en-US" sz="2400" dirty="0" smtClean="0"/>
              <a:t>Income/Rent  Restrictions</a:t>
            </a:r>
          </a:p>
          <a:p>
            <a:pPr lvl="1"/>
            <a:r>
              <a:rPr lang="en-US" sz="2000" dirty="0" smtClean="0"/>
              <a:t>Minimum 20% of HOME/TCAP RF units available to households at or below 50% AMI</a:t>
            </a:r>
            <a:endParaRPr lang="en-US" sz="2000" dirty="0" smtClean="0">
              <a:sym typeface="Wingdings" pitchFamily="2" charset="2"/>
            </a:endParaRPr>
          </a:p>
          <a:p>
            <a:pPr lvl="1"/>
            <a:r>
              <a:rPr lang="en-US" sz="2000" dirty="0" smtClean="0">
                <a:sym typeface="Wingdings" pitchFamily="2" charset="2"/>
              </a:rPr>
              <a:t>Minimum 90% of HOME/TCAP RF units available to households at or below 60% AMI</a:t>
            </a:r>
          </a:p>
          <a:p>
            <a:pPr lvl="1"/>
            <a:r>
              <a:rPr lang="en-US" sz="2000" dirty="0" smtClean="0"/>
              <a:t>HOME units can be layered with HTC units but the most restrictive income/rent restrictions are always used</a:t>
            </a:r>
          </a:p>
          <a:p>
            <a:pPr lvl="1"/>
            <a:endParaRPr lang="en-US" sz="2000" dirty="0" smtClean="0"/>
          </a:p>
          <a:p>
            <a:endParaRPr lang="en-US" dirty="0"/>
          </a:p>
        </p:txBody>
      </p:sp>
      <p:sp>
        <p:nvSpPr>
          <p:cNvPr id="6" name="Slide Number Placeholder 5"/>
          <p:cNvSpPr>
            <a:spLocks noGrp="1"/>
          </p:cNvSpPr>
          <p:nvPr>
            <p:ph type="sldNum" sz="quarter" idx="16"/>
          </p:nvPr>
        </p:nvSpPr>
        <p:spPr/>
        <p:txBody>
          <a:bodyPr/>
          <a:lstStyle/>
          <a:p>
            <a:pPr>
              <a:defRPr/>
            </a:pPr>
            <a:fld id="{CA6B577F-4D31-458B-B309-6D5D3E53AFD3}" type="slidenum">
              <a:rPr lang="en-US" smtClean="0"/>
              <a:pPr>
                <a:defRPr/>
              </a:pPr>
              <a:t>7</a:t>
            </a:fld>
            <a:endParaRPr lang="en-US" dirty="0"/>
          </a:p>
        </p:txBody>
      </p:sp>
      <p:graphicFrame>
        <p:nvGraphicFramePr>
          <p:cNvPr id="7" name="Table 6"/>
          <p:cNvGraphicFramePr>
            <a:graphicFrameLocks noGrp="1"/>
          </p:cNvGraphicFramePr>
          <p:nvPr/>
        </p:nvGraphicFramePr>
        <p:xfrm>
          <a:off x="1752600" y="4114800"/>
          <a:ext cx="4953000" cy="1828800"/>
        </p:xfrm>
        <a:graphic>
          <a:graphicData uri="http://schemas.openxmlformats.org/drawingml/2006/table">
            <a:tbl>
              <a:tblPr firstRow="1" bandRow="1">
                <a:tableStyleId>{5C22544A-7EE6-4342-B048-85BDC9FD1C3A}</a:tableStyleId>
              </a:tblPr>
              <a:tblGrid>
                <a:gridCol w="2476500"/>
                <a:gridCol w="2476500"/>
              </a:tblGrid>
              <a:tr h="198120">
                <a:tc>
                  <a:txBody>
                    <a:bodyPr/>
                    <a:lstStyle/>
                    <a:p>
                      <a:r>
                        <a:rPr lang="en-US" dirty="0" smtClean="0"/>
                        <a:t>AMI</a:t>
                      </a:r>
                      <a:endParaRPr lang="en-US" dirty="0"/>
                    </a:p>
                  </a:txBody>
                  <a:tcPr/>
                </a:tc>
                <a:tc>
                  <a:txBody>
                    <a:bodyPr/>
                    <a:lstStyle/>
                    <a:p>
                      <a:r>
                        <a:rPr lang="en-US" dirty="0" smtClean="0"/>
                        <a:t>HOME Rent Limit</a:t>
                      </a:r>
                      <a:endParaRPr lang="en-US" dirty="0"/>
                    </a:p>
                  </a:txBody>
                  <a:tcPr/>
                </a:tc>
              </a:tr>
              <a:tr h="320040">
                <a:tc>
                  <a:txBody>
                    <a:bodyPr/>
                    <a:lstStyle/>
                    <a:p>
                      <a:r>
                        <a:rPr lang="en-US" dirty="0" smtClean="0"/>
                        <a:t>30%</a:t>
                      </a:r>
                      <a:endParaRPr lang="en-US" dirty="0"/>
                    </a:p>
                  </a:txBody>
                  <a:tcPr/>
                </a:tc>
                <a:tc>
                  <a:txBody>
                    <a:bodyPr/>
                    <a:lstStyle/>
                    <a:p>
                      <a:r>
                        <a:rPr lang="en-US" dirty="0" smtClean="0"/>
                        <a:t>30%</a:t>
                      </a:r>
                      <a:endParaRPr lang="en-US" dirty="0"/>
                    </a:p>
                  </a:txBody>
                  <a:tcPr/>
                </a:tc>
              </a:tr>
              <a:tr h="198120">
                <a:tc>
                  <a:txBody>
                    <a:bodyPr/>
                    <a:lstStyle/>
                    <a:p>
                      <a:r>
                        <a:rPr lang="en-US" dirty="0" smtClean="0"/>
                        <a:t>50%</a:t>
                      </a:r>
                      <a:endParaRPr lang="en-US" dirty="0"/>
                    </a:p>
                  </a:txBody>
                  <a:tcPr/>
                </a:tc>
                <a:tc>
                  <a:txBody>
                    <a:bodyPr/>
                    <a:lstStyle/>
                    <a:p>
                      <a:r>
                        <a:rPr lang="en-US" dirty="0" smtClean="0"/>
                        <a:t>Low HOME</a:t>
                      </a:r>
                      <a:endParaRPr lang="en-US" dirty="0"/>
                    </a:p>
                  </a:txBody>
                  <a:tcPr/>
                </a:tc>
              </a:tr>
              <a:tr h="198120">
                <a:tc>
                  <a:txBody>
                    <a:bodyPr/>
                    <a:lstStyle/>
                    <a:p>
                      <a:r>
                        <a:rPr lang="en-US" dirty="0" smtClean="0"/>
                        <a:t>60%</a:t>
                      </a:r>
                      <a:endParaRPr lang="en-US" dirty="0"/>
                    </a:p>
                  </a:txBody>
                  <a:tcPr/>
                </a:tc>
                <a:tc>
                  <a:txBody>
                    <a:bodyPr/>
                    <a:lstStyle/>
                    <a:p>
                      <a:r>
                        <a:rPr lang="en-US" dirty="0" smtClean="0"/>
                        <a:t>High HOME</a:t>
                      </a:r>
                      <a:endParaRPr lang="en-US" dirty="0"/>
                    </a:p>
                  </a:txBody>
                  <a:tcPr/>
                </a:tc>
              </a:tr>
              <a:tr h="198120">
                <a:tc>
                  <a:txBody>
                    <a:bodyPr/>
                    <a:lstStyle/>
                    <a:p>
                      <a:r>
                        <a:rPr lang="en-US" dirty="0" smtClean="0"/>
                        <a:t>80%</a:t>
                      </a:r>
                      <a:endParaRPr lang="en-US" dirty="0"/>
                    </a:p>
                  </a:txBody>
                  <a:tcPr/>
                </a:tc>
                <a:tc>
                  <a:txBody>
                    <a:bodyPr/>
                    <a:lstStyle/>
                    <a:p>
                      <a:r>
                        <a:rPr lang="en-US" dirty="0" smtClean="0"/>
                        <a:t>High HOME</a:t>
                      </a:r>
                      <a:endParaRPr lang="en-US"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Requirements Among </a:t>
            </a:r>
            <a:r>
              <a:rPr lang="en-US" dirty="0" err="1" smtClean="0"/>
              <a:t>MFDL</a:t>
            </a:r>
            <a:r>
              <a:rPr lang="en-US" dirty="0" smtClean="0"/>
              <a:t> Sources – NHTF </a:t>
            </a:r>
            <a:endParaRPr lang="en-US" dirty="0"/>
          </a:p>
        </p:txBody>
      </p:sp>
      <p:sp>
        <p:nvSpPr>
          <p:cNvPr id="3" name="Content Placeholder 2"/>
          <p:cNvSpPr>
            <a:spLocks noGrp="1"/>
          </p:cNvSpPr>
          <p:nvPr>
            <p:ph sz="quarter" idx="13"/>
          </p:nvPr>
        </p:nvSpPr>
        <p:spPr>
          <a:xfrm>
            <a:off x="990600" y="1447800"/>
            <a:ext cx="7162800" cy="4876800"/>
          </a:xfrm>
        </p:spPr>
        <p:txBody>
          <a:bodyPr/>
          <a:lstStyle/>
          <a:p>
            <a:r>
              <a:rPr lang="en-US" sz="3200" dirty="0" smtClean="0"/>
              <a:t>Newest source of funding </a:t>
            </a:r>
            <a:r>
              <a:rPr lang="en-US" sz="3200" dirty="0" smtClean="0">
                <a:sym typeface="Wingdings" pitchFamily="2" charset="2"/>
              </a:rPr>
              <a:t>- established under HERA in 2008 but not funded until 2016</a:t>
            </a:r>
          </a:p>
          <a:p>
            <a:r>
              <a:rPr lang="en-US" sz="3200" dirty="0" smtClean="0">
                <a:sym typeface="Wingdings" pitchFamily="2" charset="2"/>
              </a:rPr>
              <a:t>Granted only to states</a:t>
            </a:r>
          </a:p>
          <a:p>
            <a:r>
              <a:rPr lang="en-US" sz="3200" dirty="0" smtClean="0">
                <a:sym typeface="Wingdings" pitchFamily="2" charset="2"/>
              </a:rPr>
              <a:t>Funded by formula from Fannie/Freddie</a:t>
            </a:r>
          </a:p>
          <a:p>
            <a:pPr lvl="1"/>
            <a:r>
              <a:rPr lang="en-US" sz="2800" dirty="0" smtClean="0">
                <a:sym typeface="Wingdings" pitchFamily="2" charset="2"/>
              </a:rPr>
              <a:t>Approximately $266 million anticipated nationwide </a:t>
            </a:r>
            <a:r>
              <a:rPr lang="en-US" sz="2800" smtClean="0">
                <a:sym typeface="Wingdings" pitchFamily="2" charset="2"/>
              </a:rPr>
              <a:t>for Program Year </a:t>
            </a:r>
            <a:r>
              <a:rPr lang="en-US" sz="2800" dirty="0" smtClean="0">
                <a:sym typeface="Wingdings" pitchFamily="2" charset="2"/>
              </a:rPr>
              <a:t>2018</a:t>
            </a:r>
          </a:p>
          <a:p>
            <a:endParaRPr lang="en-US" sz="2400" dirty="0" smtClean="0">
              <a:sym typeface="Wingdings" pitchFamily="2" charset="2"/>
            </a:endParaRPr>
          </a:p>
          <a:p>
            <a:endParaRPr lang="en-US" sz="2400" dirty="0" smtClean="0">
              <a:sym typeface="Wingdings" pitchFamily="2" charset="2"/>
            </a:endParaRPr>
          </a:p>
        </p:txBody>
      </p:sp>
      <p:sp>
        <p:nvSpPr>
          <p:cNvPr id="6" name="Slide Number Placeholder 5"/>
          <p:cNvSpPr>
            <a:spLocks noGrp="1"/>
          </p:cNvSpPr>
          <p:nvPr>
            <p:ph type="sldNum" sz="quarter" idx="16"/>
          </p:nvPr>
        </p:nvSpPr>
        <p:spPr/>
        <p:txBody>
          <a:bodyPr/>
          <a:lstStyle/>
          <a:p>
            <a:pPr>
              <a:defRPr/>
            </a:pPr>
            <a:fld id="{CA6B577F-4D31-458B-B309-6D5D3E53AFD3}"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Requirements Among </a:t>
            </a:r>
            <a:r>
              <a:rPr lang="en-US" dirty="0" err="1" smtClean="0"/>
              <a:t>MFDL</a:t>
            </a:r>
            <a:r>
              <a:rPr lang="en-US" dirty="0" smtClean="0"/>
              <a:t> Sources – NHTF </a:t>
            </a:r>
            <a:endParaRPr lang="en-US" dirty="0"/>
          </a:p>
        </p:txBody>
      </p:sp>
      <p:sp>
        <p:nvSpPr>
          <p:cNvPr id="3" name="Content Placeholder 2"/>
          <p:cNvSpPr>
            <a:spLocks noGrp="1"/>
          </p:cNvSpPr>
          <p:nvPr>
            <p:ph sz="quarter" idx="13"/>
          </p:nvPr>
        </p:nvSpPr>
        <p:spPr>
          <a:xfrm>
            <a:off x="990600" y="1676400"/>
            <a:ext cx="7696200" cy="4648200"/>
          </a:xfrm>
        </p:spPr>
        <p:txBody>
          <a:bodyPr/>
          <a:lstStyle/>
          <a:p>
            <a:r>
              <a:rPr lang="en-US" sz="2800" dirty="0" smtClean="0">
                <a:sym typeface="Wingdings" pitchFamily="2" charset="2"/>
              </a:rPr>
              <a:t>Minimum 30 year federal affordability period</a:t>
            </a:r>
          </a:p>
          <a:p>
            <a:r>
              <a:rPr lang="en-US" sz="2800" dirty="0" smtClean="0">
                <a:sym typeface="Wingdings" pitchFamily="2" charset="2"/>
              </a:rPr>
              <a:t>Units restricted units to households at or below 30% AMI</a:t>
            </a:r>
          </a:p>
          <a:p>
            <a:r>
              <a:rPr lang="en-US" sz="2800" dirty="0" smtClean="0">
                <a:sym typeface="Wingdings" pitchFamily="2" charset="2"/>
              </a:rPr>
              <a:t>In Texas, must be used for new construction/ reconstruction multifamily units</a:t>
            </a:r>
          </a:p>
          <a:p>
            <a:r>
              <a:rPr lang="en-US" sz="2800" dirty="0" smtClean="0">
                <a:sym typeface="Wingdings" pitchFamily="2" charset="2"/>
              </a:rPr>
              <a:t>Anticipated that most NHTF funds will be awarded as grants and/or deferred forgivable loans</a:t>
            </a:r>
          </a:p>
          <a:p>
            <a:r>
              <a:rPr lang="en-US" sz="2800" dirty="0" smtClean="0">
                <a:sym typeface="Wingdings" pitchFamily="2" charset="2"/>
              </a:rPr>
              <a:t>Operating cost assistance is an eligible use of funds</a:t>
            </a:r>
          </a:p>
          <a:p>
            <a:endParaRPr lang="en-US" sz="2800" dirty="0" smtClean="0">
              <a:sym typeface="Wingdings" pitchFamily="2" charset="2"/>
            </a:endParaRPr>
          </a:p>
          <a:p>
            <a:endParaRPr lang="en-US" dirty="0"/>
          </a:p>
        </p:txBody>
      </p:sp>
      <p:sp>
        <p:nvSpPr>
          <p:cNvPr id="6" name="Slide Number Placeholder 5"/>
          <p:cNvSpPr>
            <a:spLocks noGrp="1"/>
          </p:cNvSpPr>
          <p:nvPr>
            <p:ph type="sldNum" sz="quarter" idx="16"/>
          </p:nvPr>
        </p:nvSpPr>
        <p:spPr/>
        <p:txBody>
          <a:bodyPr/>
          <a:lstStyle/>
          <a:p>
            <a:pPr>
              <a:defRPr/>
            </a:pPr>
            <a:fld id="{CA6B577F-4D31-458B-B309-6D5D3E53AFD3}"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DHCA_Master_PPT_2016">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flat" cmpd="sng" algn="ctr">
          <a:solidFill>
            <a:schemeClr val="bg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noFill/>
        <a:ln w="38100" cap="flat" cmpd="sng" algn="ctr">
          <a:solidFill>
            <a:schemeClr val="bg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Garamond" pitchFamily="18"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TDHCA_Master_PPT_2016</Template>
  <TotalTime>1495</TotalTime>
  <Words>1699</Words>
  <Application>Microsoft Office PowerPoint</Application>
  <PresentationFormat>On-screen Show (4:3)</PresentationFormat>
  <Paragraphs>287</Paragraphs>
  <Slides>18</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Garamond</vt:lpstr>
      <vt:lpstr>Wingdings</vt:lpstr>
      <vt:lpstr>TDHCA_Master_PPT_2016</vt:lpstr>
      <vt:lpstr>Multifamily Direct Loan Program Overview</vt:lpstr>
      <vt:lpstr>Sources of Multifamily Direct Loan Funds</vt:lpstr>
      <vt:lpstr>Sources of Multifamily Direct Loan Funds</vt:lpstr>
      <vt:lpstr>Different Requirements Among MFDL Sources – TCAP RF</vt:lpstr>
      <vt:lpstr>Different Requirements Among MFDL Sources – HOME</vt:lpstr>
      <vt:lpstr>Different Requirements Among MFDL Sources – HOME</vt:lpstr>
      <vt:lpstr>Different Requirements Among MFDL Sources – HOME and TCAP RF</vt:lpstr>
      <vt:lpstr>Different Requirements Among MFDL Sources – NHTF </vt:lpstr>
      <vt:lpstr>Different Requirements Among MFDL Sources – NHTF </vt:lpstr>
      <vt:lpstr>HOME, NHTF, and TCAP RF Similarities and Differences</vt:lpstr>
      <vt:lpstr>Direct Loan Sources’ Requirements Matrix</vt:lpstr>
      <vt:lpstr>Requirements for all MFDL Applications -Match</vt:lpstr>
      <vt:lpstr>Requirements for all MFDL Applications - Per-unit subsidy limits</vt:lpstr>
      <vt:lpstr>Requirements for all MFDL Applications - Underwriting and Subsidy Layering</vt:lpstr>
      <vt:lpstr>Types of Loans, Funding Sources, and Set-Asides for 2018</vt:lpstr>
      <vt:lpstr>Types of Soft Repayable Loans</vt:lpstr>
      <vt:lpstr>Key Contacts</vt:lpstr>
      <vt:lpstr>Contact  Information</vt:lpstr>
    </vt:vector>
  </TitlesOfParts>
  <Company>TDHCA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Multifamily Direct Loan Program: Award to Final Draw</dc:title>
  <dc:creator>asinnott</dc:creator>
  <cp:lastModifiedBy>Michael Wilt</cp:lastModifiedBy>
  <cp:revision>160</cp:revision>
  <dcterms:created xsi:type="dcterms:W3CDTF">2016-11-15T14:23:26Z</dcterms:created>
  <dcterms:modified xsi:type="dcterms:W3CDTF">2018-05-03T17:25:45Z</dcterms:modified>
</cp:coreProperties>
</file>