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0" r:id="rId2"/>
    <p:sldId id="261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97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81" autoAdjust="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1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-3252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2E5441-5FC9-4507-B19E-DE82307DEA6C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00B8745-1AA1-4876-8D4E-8EDD097F4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6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7A866C7-2E0D-4DFB-BA64-3D6A75A50AA7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04383EB-A6A0-4715-BEE3-5510E7DEA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991100"/>
            <a:ext cx="7924800" cy="8763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3962400"/>
            <a:ext cx="7924800" cy="914400"/>
          </a:xfrm>
        </p:spPr>
        <p:txBody>
          <a:bodyPr>
            <a:noAutofit/>
          </a:bodyPr>
          <a:lstStyle>
            <a:lvl1pPr algn="ctr">
              <a:defRPr sz="3600" b="1" cap="all" baseline="0"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90600"/>
            <a:ext cx="1905000" cy="19050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7" t="68" r="11117" b="1344"/>
          <a:stretch/>
        </p:blipFill>
        <p:spPr>
          <a:xfrm>
            <a:off x="2603157" y="990600"/>
            <a:ext cx="1892643" cy="192303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86" r="4457" b="24739"/>
          <a:stretch/>
        </p:blipFill>
        <p:spPr>
          <a:xfrm>
            <a:off x="4736757" y="990600"/>
            <a:ext cx="1892643" cy="192873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4" r="8351"/>
          <a:stretch/>
        </p:blipFill>
        <p:spPr>
          <a:xfrm>
            <a:off x="6852824" y="990600"/>
            <a:ext cx="1910176" cy="190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9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 Narrow" pitchFamily="34" charset="0"/>
              </a:defRPr>
            </a:lvl1pPr>
            <a:lvl2pPr>
              <a:defRPr>
                <a:latin typeface="Arial Narrow" pitchFamily="34" charset="0"/>
              </a:defRPr>
            </a:lvl2pPr>
            <a:lvl3pPr>
              <a:defRPr>
                <a:latin typeface="Arial Narrow" pitchFamily="34" charset="0"/>
              </a:defRPr>
            </a:lvl3pPr>
            <a:lvl4pPr>
              <a:defRPr>
                <a:latin typeface="Arial Narrow" pitchFamily="34" charset="0"/>
              </a:defRPr>
            </a:lvl4pPr>
            <a:lvl5pPr>
              <a:defRPr>
                <a:latin typeface="Arial Narrow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88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 Narrow" pitchFamily="34" charset="0"/>
              </a:defRPr>
            </a:lvl1pPr>
            <a:lvl2pPr>
              <a:defRPr>
                <a:latin typeface="Arial Narrow" pitchFamily="34" charset="0"/>
              </a:defRPr>
            </a:lvl2pPr>
            <a:lvl3pPr>
              <a:defRPr>
                <a:latin typeface="Arial Narrow" pitchFamily="34" charset="0"/>
              </a:defRPr>
            </a:lvl3pPr>
            <a:lvl4pPr>
              <a:defRPr>
                <a:latin typeface="Arial Narrow" pitchFamily="34" charset="0"/>
              </a:defRPr>
            </a:lvl4pPr>
            <a:lvl5pPr>
              <a:defRPr>
                <a:latin typeface="Arial Narrow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735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007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311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 Narrow" pitchFamily="34" charset="0"/>
              </a:defRPr>
            </a:lvl1pPr>
            <a:lvl2pPr>
              <a:defRPr sz="2400">
                <a:latin typeface="Arial Narrow" pitchFamily="34" charset="0"/>
              </a:defRPr>
            </a:lvl2pPr>
            <a:lvl3pPr>
              <a:defRPr sz="2000">
                <a:latin typeface="Arial Narrow" pitchFamily="34" charset="0"/>
              </a:defRPr>
            </a:lvl3pPr>
            <a:lvl4pPr>
              <a:defRPr sz="1800">
                <a:latin typeface="Arial Narrow" pitchFamily="34" charset="0"/>
              </a:defRPr>
            </a:lvl4pPr>
            <a:lvl5pPr>
              <a:defRPr sz="1800"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 Narrow" pitchFamily="34" charset="0"/>
              </a:defRPr>
            </a:lvl1pPr>
            <a:lvl2pPr>
              <a:defRPr sz="2400">
                <a:latin typeface="Arial Narrow" pitchFamily="34" charset="0"/>
              </a:defRPr>
            </a:lvl2pPr>
            <a:lvl3pPr>
              <a:defRPr sz="2000">
                <a:latin typeface="Arial Narrow" pitchFamily="34" charset="0"/>
              </a:defRPr>
            </a:lvl3pPr>
            <a:lvl4pPr>
              <a:defRPr sz="1800">
                <a:latin typeface="Arial Narrow" pitchFamily="34" charset="0"/>
              </a:defRPr>
            </a:lvl4pPr>
            <a:lvl5pPr>
              <a:defRPr sz="1800"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99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 Narrow" pitchFamily="34" charset="0"/>
              </a:defRPr>
            </a:lvl1pPr>
            <a:lvl2pPr>
              <a:defRPr sz="2000">
                <a:latin typeface="Arial Narrow" pitchFamily="34" charset="0"/>
              </a:defRPr>
            </a:lvl2pPr>
            <a:lvl3pPr>
              <a:defRPr sz="1800">
                <a:latin typeface="Arial Narrow" pitchFamily="34" charset="0"/>
              </a:defRPr>
            </a:lvl3pPr>
            <a:lvl4pPr>
              <a:defRPr sz="1600">
                <a:latin typeface="Arial Narrow" pitchFamily="34" charset="0"/>
              </a:defRPr>
            </a:lvl4pPr>
            <a:lvl5pPr>
              <a:defRPr sz="1600">
                <a:latin typeface="Arial Narrow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 Narrow" pitchFamily="34" charset="0"/>
              </a:defRPr>
            </a:lvl1pPr>
            <a:lvl2pPr>
              <a:defRPr sz="2000">
                <a:latin typeface="Arial Narrow" pitchFamily="34" charset="0"/>
              </a:defRPr>
            </a:lvl2pPr>
            <a:lvl3pPr>
              <a:defRPr sz="1800">
                <a:latin typeface="Arial Narrow" pitchFamily="34" charset="0"/>
              </a:defRPr>
            </a:lvl3pPr>
            <a:lvl4pPr>
              <a:defRPr sz="1600">
                <a:latin typeface="Arial Narrow" pitchFamily="34" charset="0"/>
              </a:defRPr>
            </a:lvl4pPr>
            <a:lvl5pPr>
              <a:defRPr sz="1600">
                <a:latin typeface="Arial Narrow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4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0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 Narrow" pitchFamily="34" charset="0"/>
              </a:defRPr>
            </a:lvl1pPr>
            <a:lvl2pPr>
              <a:defRPr sz="2800">
                <a:latin typeface="Arial Narrow" pitchFamily="34" charset="0"/>
              </a:defRPr>
            </a:lvl2pPr>
            <a:lvl3pPr>
              <a:defRPr sz="2400">
                <a:latin typeface="Arial Narrow" pitchFamily="34" charset="0"/>
              </a:defRPr>
            </a:lvl3pPr>
            <a:lvl4pPr>
              <a:defRPr sz="2000">
                <a:latin typeface="Arial Narrow" pitchFamily="34" charset="0"/>
              </a:defRPr>
            </a:lvl4pPr>
            <a:lvl5pPr>
              <a:defRPr sz="2000">
                <a:latin typeface="Arial Narrow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 Narrow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634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 Narrow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 Narrow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 Narrow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292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849795"/>
          </a:solidFill>
          <a:ln>
            <a:solidFill>
              <a:srgbClr val="84979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0878" y="76200"/>
            <a:ext cx="722912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3058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1200" b="1" kern="120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fld id="{B2FFDE7A-5A43-4750-BDE7-5D48E31D80C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914400"/>
            <a:ext cx="8686800" cy="0"/>
          </a:xfrm>
          <a:prstGeom prst="line">
            <a:avLst/>
          </a:prstGeom>
          <a:ln w="12700">
            <a:solidFill>
              <a:srgbClr val="8497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85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b="0" kern="1200">
          <a:solidFill>
            <a:srgbClr val="849795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849795"/>
        </a:buClr>
        <a:buSzPct val="60000"/>
        <a:buFont typeface="Wingdings" pitchFamily="2" charset="2"/>
        <a:buChar char="n"/>
        <a:defRPr sz="2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849795"/>
        </a:buClr>
        <a:buSzPct val="60000"/>
        <a:buFont typeface="Wingdings" pitchFamily="2" charset="2"/>
        <a:buChar char="n"/>
        <a:defRPr sz="24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849795"/>
        </a:buClr>
        <a:buSzPct val="60000"/>
        <a:buFont typeface="Wingdings" pitchFamily="2" charset="2"/>
        <a:buChar char="n"/>
        <a:defRPr sz="20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849795"/>
        </a:buClr>
        <a:buSzPct val="60000"/>
        <a:buFont typeface="Wingdings" pitchFamily="2" charset="2"/>
        <a:buChar char="n"/>
        <a:defRPr sz="18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849795"/>
        </a:buClr>
        <a:buSzPct val="60000"/>
        <a:buFont typeface="Wingdings" pitchFamily="2" charset="2"/>
        <a:buChar char="n"/>
        <a:defRPr sz="1600" kern="1200">
          <a:solidFill>
            <a:schemeClr val="tx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Greystone Affordable Development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credit transactions</a:t>
            </a:r>
          </a:p>
        </p:txBody>
      </p:sp>
    </p:spTree>
    <p:extLst>
      <p:ext uri="{BB962C8B-B14F-4D97-AF65-F5344CB8AC3E}">
        <p14:creationId xmlns:p14="http://schemas.microsoft.com/office/powerpoint/2010/main" val="1200697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A PROJECT AND DETERMINING STRUCTURE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Tax Credit Transactions</a:t>
            </a:r>
          </a:p>
        </p:txBody>
      </p:sp>
    </p:spTree>
    <p:extLst>
      <p:ext uri="{BB962C8B-B14F-4D97-AF65-F5344CB8AC3E}">
        <p14:creationId xmlns:p14="http://schemas.microsoft.com/office/powerpoint/2010/main" val="2923341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78" y="76200"/>
            <a:ext cx="8067322" cy="914400"/>
          </a:xfrm>
        </p:spPr>
        <p:txBody>
          <a:bodyPr>
            <a:normAutofit/>
          </a:bodyPr>
          <a:lstStyle/>
          <a:p>
            <a:r>
              <a:rPr lang="en-US" dirty="0"/>
              <a:t>Selecting a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Evaluate all potential properties</a:t>
            </a:r>
          </a:p>
          <a:p>
            <a:pPr lvl="1"/>
            <a:r>
              <a:rPr lang="en-US" dirty="0"/>
              <a:t>Are there any with unique characteristics?</a:t>
            </a:r>
          </a:p>
          <a:p>
            <a:endParaRPr lang="en-US" dirty="0"/>
          </a:p>
          <a:p>
            <a:r>
              <a:rPr lang="en-US" dirty="0"/>
              <a:t>What properties need the most rehab?</a:t>
            </a:r>
          </a:p>
          <a:p>
            <a:endParaRPr lang="en-US" dirty="0"/>
          </a:p>
          <a:p>
            <a:r>
              <a:rPr lang="en-US" dirty="0"/>
              <a:t>Income / Income potential</a:t>
            </a:r>
          </a:p>
          <a:p>
            <a:endParaRPr lang="en-US" dirty="0"/>
          </a:p>
          <a:p>
            <a:r>
              <a:rPr lang="en-US" dirty="0"/>
              <a:t>Existing Ownership Structures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25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78" y="76200"/>
            <a:ext cx="8067322" cy="914400"/>
          </a:xfrm>
        </p:spPr>
        <p:txBody>
          <a:bodyPr>
            <a:normAutofit/>
          </a:bodyPr>
          <a:lstStyle/>
          <a:p>
            <a:r>
              <a:rPr lang="en-US" dirty="0"/>
              <a:t>Selecting a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Useful Resources / Important Information:</a:t>
            </a:r>
          </a:p>
          <a:p>
            <a:pPr lvl="1"/>
            <a:r>
              <a:rPr lang="en-US" dirty="0"/>
              <a:t>Income limits</a:t>
            </a:r>
          </a:p>
          <a:p>
            <a:pPr lvl="1"/>
            <a:r>
              <a:rPr lang="en-US" dirty="0"/>
              <a:t>Market data (Rents, cap rates)</a:t>
            </a:r>
          </a:p>
          <a:p>
            <a:pPr lvl="1"/>
            <a:r>
              <a:rPr lang="en-US" dirty="0"/>
              <a:t>Census Tract information (QCTs / DDAs)</a:t>
            </a:r>
          </a:p>
          <a:p>
            <a:pPr lvl="1"/>
            <a:r>
              <a:rPr lang="en-US" dirty="0"/>
              <a:t>Historical data</a:t>
            </a:r>
          </a:p>
          <a:p>
            <a:pPr lvl="2"/>
            <a:r>
              <a:rPr lang="en-US" dirty="0"/>
              <a:t>Operating budgets – Fin1700</a:t>
            </a:r>
          </a:p>
          <a:p>
            <a:pPr lvl="2"/>
            <a:r>
              <a:rPr lang="en-US" dirty="0"/>
              <a:t>Physical Vacancy – PRJS4200</a:t>
            </a:r>
          </a:p>
          <a:p>
            <a:pPr lvl="2"/>
            <a:r>
              <a:rPr lang="en-US" dirty="0"/>
              <a:t>RUP Expiration Date – PRJ1100</a:t>
            </a:r>
          </a:p>
          <a:p>
            <a:pPr lvl="1"/>
            <a:r>
              <a:rPr lang="en-US" dirty="0"/>
              <a:t>QAP and other State Agency Documents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69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78" y="76200"/>
            <a:ext cx="8067322" cy="914400"/>
          </a:xfrm>
        </p:spPr>
        <p:txBody>
          <a:bodyPr>
            <a:normAutofit/>
          </a:bodyPr>
          <a:lstStyle/>
          <a:p>
            <a:r>
              <a:rPr lang="en-US" dirty="0"/>
              <a:t>Determining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Potential 9% Deals:</a:t>
            </a:r>
          </a:p>
          <a:p>
            <a:pPr lvl="1"/>
            <a:r>
              <a:rPr lang="en-US" dirty="0"/>
              <a:t>Scoring is Critical</a:t>
            </a:r>
          </a:p>
          <a:p>
            <a:pPr lvl="1"/>
            <a:endParaRPr lang="en-US" dirty="0"/>
          </a:p>
          <a:p>
            <a:r>
              <a:rPr lang="en-US" dirty="0"/>
              <a:t>Potential 4% Deals:</a:t>
            </a:r>
          </a:p>
          <a:p>
            <a:pPr lvl="1"/>
            <a:r>
              <a:rPr lang="en-US" dirty="0"/>
              <a:t>Opportunities for income growth</a:t>
            </a:r>
          </a:p>
          <a:p>
            <a:pPr lvl="1"/>
            <a:r>
              <a:rPr lang="en-US" dirty="0"/>
              <a:t>Qualify for basis boost</a:t>
            </a:r>
          </a:p>
          <a:p>
            <a:pPr lvl="1"/>
            <a:r>
              <a:rPr lang="en-US" dirty="0"/>
              <a:t>Moderate rehab needs*</a:t>
            </a:r>
          </a:p>
          <a:p>
            <a:pPr lvl="1"/>
            <a:endParaRPr lang="en-US" dirty="0"/>
          </a:p>
          <a:p>
            <a:r>
              <a:rPr lang="en-US" dirty="0"/>
              <a:t>Other Opportunities</a:t>
            </a:r>
          </a:p>
          <a:p>
            <a:pPr lvl="1"/>
            <a:r>
              <a:rPr lang="en-US" dirty="0"/>
              <a:t>Refinance / Recapitalization &amp; Light rehab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63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78" y="76200"/>
            <a:ext cx="8067322" cy="914400"/>
          </a:xfrm>
        </p:spPr>
        <p:txBody>
          <a:bodyPr>
            <a:normAutofit/>
          </a:bodyPr>
          <a:lstStyle/>
          <a:p>
            <a:r>
              <a:rPr lang="en-US" dirty="0"/>
              <a:t>Determining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Increasing feasibility of bond transactions – “Bridging the Gap”</a:t>
            </a:r>
          </a:p>
          <a:p>
            <a:pPr lvl="1"/>
            <a:r>
              <a:rPr lang="en-US" dirty="0"/>
              <a:t>Soft debt</a:t>
            </a:r>
          </a:p>
          <a:p>
            <a:pPr lvl="1"/>
            <a:r>
              <a:rPr lang="en-US" dirty="0"/>
              <a:t>Grants</a:t>
            </a:r>
          </a:p>
          <a:p>
            <a:pPr lvl="1"/>
            <a:r>
              <a:rPr lang="en-US" dirty="0"/>
              <a:t>Energy Rebates</a:t>
            </a:r>
          </a:p>
          <a:p>
            <a:pPr lvl="1"/>
            <a:r>
              <a:rPr lang="en-US" dirty="0"/>
              <a:t>Excess Reserves</a:t>
            </a:r>
          </a:p>
          <a:p>
            <a:pPr lvl="1"/>
            <a:r>
              <a:rPr lang="en-US" dirty="0"/>
              <a:t>Seller Notes</a:t>
            </a:r>
          </a:p>
          <a:p>
            <a:pPr lvl="1"/>
            <a:r>
              <a:rPr lang="en-US" dirty="0"/>
              <a:t>Deferred Developer Fees</a:t>
            </a:r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17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78" y="76200"/>
            <a:ext cx="8067322" cy="914400"/>
          </a:xfrm>
        </p:spPr>
        <p:txBody>
          <a:bodyPr>
            <a:normAutofit/>
          </a:bodyPr>
          <a:lstStyle/>
          <a:p>
            <a:r>
              <a:rPr lang="en-US" dirty="0"/>
              <a:t>Determining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Increasing feasibility of bond transactions – The Pooled Transaction</a:t>
            </a:r>
          </a:p>
          <a:p>
            <a:pPr lvl="1"/>
            <a:r>
              <a:rPr lang="en-US" dirty="0"/>
              <a:t>Multiple properties under one bond issuance</a:t>
            </a:r>
          </a:p>
          <a:p>
            <a:pPr lvl="1"/>
            <a:r>
              <a:rPr lang="en-US" dirty="0"/>
              <a:t>Fixed costs spread between properties</a:t>
            </a:r>
          </a:p>
          <a:p>
            <a:pPr lvl="1"/>
            <a:r>
              <a:rPr lang="en-US" dirty="0"/>
              <a:t>Equity is raised for all properties as one investment</a:t>
            </a:r>
          </a:p>
          <a:p>
            <a:pPr lvl="2"/>
            <a:r>
              <a:rPr lang="en-US" dirty="0"/>
              <a:t>Allows properties to balance out each other’s equity prices, allowing some properties that wouldn’t otherwise work as a bond deal to become feasible</a:t>
            </a:r>
          </a:p>
          <a:p>
            <a:pPr lvl="1"/>
            <a:r>
              <a:rPr lang="en-US" dirty="0"/>
              <a:t>Bulk discount on debt – more debt in the deal can result in lower interest rates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16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78" y="76200"/>
            <a:ext cx="8067322" cy="914400"/>
          </a:xfrm>
        </p:spPr>
        <p:txBody>
          <a:bodyPr>
            <a:normAutofit/>
          </a:bodyPr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Transfer Analysis – Preliminary Assessment Tool</a:t>
            </a:r>
          </a:p>
          <a:p>
            <a:r>
              <a:rPr lang="en-US" dirty="0"/>
              <a:t>Build your budget</a:t>
            </a:r>
          </a:p>
          <a:p>
            <a:pPr lvl="1"/>
            <a:r>
              <a:rPr lang="en-US" dirty="0"/>
              <a:t>Negotiate sales price (critical cost #1)</a:t>
            </a:r>
          </a:p>
          <a:p>
            <a:pPr lvl="1"/>
            <a:r>
              <a:rPr lang="en-US" dirty="0"/>
              <a:t>Estimate hard costs (critical cost #2)</a:t>
            </a:r>
          </a:p>
          <a:p>
            <a:pPr lvl="1"/>
            <a:r>
              <a:rPr lang="en-US" dirty="0"/>
              <a:t>Legal and professional fees</a:t>
            </a:r>
          </a:p>
          <a:p>
            <a:pPr lvl="1"/>
            <a:r>
              <a:rPr lang="en-US" dirty="0"/>
              <a:t>Financing costs</a:t>
            </a:r>
          </a:p>
          <a:p>
            <a:pPr lvl="1"/>
            <a:r>
              <a:rPr lang="en-US" dirty="0"/>
              <a:t>QAP / Agency fees &amp; required costs</a:t>
            </a:r>
          </a:p>
          <a:p>
            <a:r>
              <a:rPr lang="en-US" dirty="0"/>
              <a:t>Build financing assumptions:</a:t>
            </a:r>
          </a:p>
          <a:p>
            <a:pPr lvl="1"/>
            <a:r>
              <a:rPr lang="en-US" dirty="0"/>
              <a:t>Debt</a:t>
            </a:r>
          </a:p>
          <a:p>
            <a:pPr lvl="1"/>
            <a:r>
              <a:rPr lang="en-US" dirty="0"/>
              <a:t>Equity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76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78" y="76200"/>
            <a:ext cx="8067322" cy="914400"/>
          </a:xfrm>
        </p:spPr>
        <p:txBody>
          <a:bodyPr>
            <a:normAutofit/>
          </a:bodyPr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Greystone Affordable Development</a:t>
            </a:r>
          </a:p>
          <a:p>
            <a:pPr marL="0" indent="0" algn="ctr">
              <a:buNone/>
            </a:pPr>
            <a:r>
              <a:rPr lang="en-US" dirty="0"/>
              <a:t>4025 Lake Boone Trail, Suite 209</a:t>
            </a:r>
          </a:p>
          <a:p>
            <a:pPr marL="0" indent="0" algn="ctr">
              <a:buNone/>
            </a:pPr>
            <a:r>
              <a:rPr lang="en-US" dirty="0"/>
              <a:t>Raleigh, NC 27607</a:t>
            </a:r>
          </a:p>
          <a:p>
            <a:pPr marL="0" indent="0" algn="ctr">
              <a:buNone/>
            </a:pPr>
            <a:r>
              <a:rPr lang="en-US" dirty="0"/>
              <a:t>(919) 573-7502</a:t>
            </a:r>
          </a:p>
          <a:p>
            <a:pPr marL="0" indent="0" algn="ctr">
              <a:buNone/>
            </a:pPr>
            <a:r>
              <a:rPr lang="en-US" dirty="0"/>
              <a:t>www.greycoaffordabledev.com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2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9% Tax Credits</a:t>
            </a:r>
          </a:p>
          <a:p>
            <a:endParaRPr lang="en-US" dirty="0"/>
          </a:p>
          <a:p>
            <a:r>
              <a:rPr lang="en-US" dirty="0"/>
              <a:t>4% Tax Credits / Tax Exempt Bonds</a:t>
            </a:r>
          </a:p>
          <a:p>
            <a:endParaRPr lang="en-US" dirty="0"/>
          </a:p>
          <a:p>
            <a:r>
              <a:rPr lang="en-US" dirty="0"/>
              <a:t>Selecting a Project and Determining Structure</a:t>
            </a:r>
          </a:p>
          <a:p>
            <a:endParaRPr lang="en-US" dirty="0"/>
          </a:p>
          <a:p>
            <a:r>
              <a:rPr lang="en-US" dirty="0"/>
              <a:t>Getting Started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8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9% Low income housing tax credits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Tax Credit Transactions</a:t>
            </a:r>
          </a:p>
        </p:txBody>
      </p:sp>
    </p:spTree>
    <p:extLst>
      <p:ext uri="{BB962C8B-B14F-4D97-AF65-F5344CB8AC3E}">
        <p14:creationId xmlns:p14="http://schemas.microsoft.com/office/powerpoint/2010/main" val="79290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9% Low Income Housing Tax 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beneficial to properties</a:t>
            </a:r>
          </a:p>
          <a:p>
            <a:pPr lvl="1"/>
            <a:r>
              <a:rPr lang="en-US" dirty="0"/>
              <a:t>More tax credits generated by rehab</a:t>
            </a:r>
          </a:p>
          <a:p>
            <a:pPr lvl="2"/>
            <a:r>
              <a:rPr lang="en-US" dirty="0"/>
              <a:t>75-90%</a:t>
            </a:r>
          </a:p>
          <a:p>
            <a:r>
              <a:rPr lang="en-US" dirty="0"/>
              <a:t>Less debt required, results in:</a:t>
            </a:r>
          </a:p>
          <a:p>
            <a:pPr lvl="1"/>
            <a:r>
              <a:rPr lang="en-US" dirty="0"/>
              <a:t>More net cash flow generated by properties</a:t>
            </a:r>
          </a:p>
          <a:p>
            <a:pPr lvl="1"/>
            <a:r>
              <a:rPr lang="en-US" dirty="0"/>
              <a:t>Lower rent levels needed to operate properties</a:t>
            </a:r>
          </a:p>
          <a:p>
            <a:r>
              <a:rPr lang="en-US" dirty="0"/>
              <a:t>Less risky for investors, meaning higher prices per credits</a:t>
            </a:r>
          </a:p>
          <a:p>
            <a:r>
              <a:rPr lang="en-US" dirty="0"/>
              <a:t>Less complicated*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78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78" y="76200"/>
            <a:ext cx="8067322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9% Low Income Housing Tax Credits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Limited amount of funding available</a:t>
            </a:r>
          </a:p>
          <a:p>
            <a:r>
              <a:rPr lang="en-US" dirty="0"/>
              <a:t>Must win credits</a:t>
            </a:r>
          </a:p>
          <a:p>
            <a:r>
              <a:rPr lang="en-US" dirty="0"/>
              <a:t>Max annual credits: state-by-state cap on the total award one property can receive.  Can restrict the amount of equity that can be raised by some larger or scattered site properties.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46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4% Low income housing tax credits &amp; Tax Exempt bonds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Tax Credit Transactions</a:t>
            </a:r>
          </a:p>
        </p:txBody>
      </p:sp>
    </p:spTree>
    <p:extLst>
      <p:ext uri="{BB962C8B-B14F-4D97-AF65-F5344CB8AC3E}">
        <p14:creationId xmlns:p14="http://schemas.microsoft.com/office/powerpoint/2010/main" val="75196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78" y="76200"/>
            <a:ext cx="8067322" cy="914400"/>
          </a:xfrm>
        </p:spPr>
        <p:txBody>
          <a:bodyPr>
            <a:normAutofit/>
          </a:bodyPr>
          <a:lstStyle/>
          <a:p>
            <a:r>
              <a:rPr lang="en-US" dirty="0"/>
              <a:t>4% LIHTC &amp; Tax-Exempt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Bonds are generally non-competitive</a:t>
            </a:r>
          </a:p>
          <a:p>
            <a:pPr lvl="1"/>
            <a:r>
              <a:rPr lang="en-US" dirty="0"/>
              <a:t>Minimum score thresholds are sometimes required</a:t>
            </a:r>
          </a:p>
          <a:p>
            <a:r>
              <a:rPr lang="en-US" dirty="0"/>
              <a:t>When properties receive bond allocations, tax credits come “as of right,” as long as Section 42 requirements are met:</a:t>
            </a:r>
          </a:p>
          <a:p>
            <a:pPr lvl="1"/>
            <a:r>
              <a:rPr lang="en-US" dirty="0"/>
              <a:t>50% of aggregate basis financed by bonds</a:t>
            </a:r>
          </a:p>
          <a:p>
            <a:pPr lvl="1"/>
            <a:r>
              <a:rPr lang="en-US" dirty="0"/>
              <a:t>95% of bonds pay for “good” costs</a:t>
            </a:r>
          </a:p>
          <a:p>
            <a:pPr lvl="1"/>
            <a:r>
              <a:rPr lang="en-US" dirty="0"/>
              <a:t>No more than 2% of bonds can pay for costs of issuance</a:t>
            </a:r>
          </a:p>
          <a:p>
            <a:pPr lvl="1"/>
            <a:r>
              <a:rPr lang="en-US" dirty="0"/>
              <a:t>No more than 25% of land can be paid by bonds</a:t>
            </a:r>
          </a:p>
          <a:p>
            <a:pPr lvl="1"/>
            <a:r>
              <a:rPr lang="en-US" dirty="0"/>
              <a:t>Rehab Expenditures must exceed 15% of acquisition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72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78" y="76200"/>
            <a:ext cx="8067322" cy="914400"/>
          </a:xfrm>
        </p:spPr>
        <p:txBody>
          <a:bodyPr>
            <a:normAutofit/>
          </a:bodyPr>
          <a:lstStyle/>
          <a:p>
            <a:r>
              <a:rPr lang="en-US" dirty="0"/>
              <a:t>4% LIHTC &amp; Tax-Exempt Bonds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Bonds can be long or short term</a:t>
            </a:r>
          </a:p>
          <a:p>
            <a:pPr lvl="1"/>
            <a:r>
              <a:rPr lang="en-US" dirty="0"/>
              <a:t>Long term – issued by state housing finance agencies</a:t>
            </a:r>
          </a:p>
          <a:p>
            <a:pPr lvl="2"/>
            <a:r>
              <a:rPr lang="en-US" dirty="0"/>
              <a:t>Can potentially have low rates, long amortization terms (30-40 years)</a:t>
            </a:r>
          </a:p>
          <a:p>
            <a:pPr lvl="1"/>
            <a:r>
              <a:rPr lang="en-US" dirty="0"/>
              <a:t>Short term – issued by state housing finance agencies, local jurisdictions, or in some cases private conduits</a:t>
            </a:r>
          </a:p>
          <a:p>
            <a:pPr lvl="2"/>
            <a:r>
              <a:rPr lang="en-US" dirty="0"/>
              <a:t>Require long-term financing</a:t>
            </a:r>
          </a:p>
          <a:p>
            <a:pPr lvl="2"/>
            <a:r>
              <a:rPr lang="en-US" dirty="0"/>
              <a:t>Bonds are often “cash backed”</a:t>
            </a:r>
          </a:p>
          <a:p>
            <a:pPr lvl="3"/>
            <a:r>
              <a:rPr lang="en-US" dirty="0"/>
              <a:t>Results in high bond rating </a:t>
            </a:r>
          </a:p>
          <a:p>
            <a:pPr lvl="3"/>
            <a:r>
              <a:rPr lang="en-US" dirty="0"/>
              <a:t>Low interest rates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97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78" y="76200"/>
            <a:ext cx="8067322" cy="914400"/>
          </a:xfrm>
        </p:spPr>
        <p:txBody>
          <a:bodyPr>
            <a:normAutofit/>
          </a:bodyPr>
          <a:lstStyle/>
          <a:p>
            <a:r>
              <a:rPr lang="en-US" dirty="0"/>
              <a:t>4% LIHTC &amp; Tax-Exempt Bonds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Difficulties of bond transactions:</a:t>
            </a:r>
          </a:p>
          <a:p>
            <a:pPr lvl="1"/>
            <a:r>
              <a:rPr lang="en-US" dirty="0"/>
              <a:t>High Costs of Issuance</a:t>
            </a:r>
          </a:p>
          <a:p>
            <a:pPr lvl="1"/>
            <a:r>
              <a:rPr lang="en-US" dirty="0"/>
              <a:t>Equity generally only covers 20-35% of total development costs</a:t>
            </a:r>
          </a:p>
          <a:p>
            <a:pPr lvl="1"/>
            <a:r>
              <a:rPr lang="en-US" dirty="0"/>
              <a:t>High debt required</a:t>
            </a:r>
          </a:p>
          <a:p>
            <a:pPr lvl="2"/>
            <a:r>
              <a:rPr lang="en-US" dirty="0"/>
              <a:t>Requires a large spread between income and expenses</a:t>
            </a:r>
          </a:p>
          <a:p>
            <a:pPr marL="342900" lvl="1" indent="-342900"/>
            <a:r>
              <a:rPr lang="en-US" sz="2800" dirty="0"/>
              <a:t>Some properties can’t support debt to cover 65-80% of their budget, and require more equity than the market will provide based on their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109D-108D-44BB-9B35-E63154C7746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53285"/>
      </p:ext>
    </p:extLst>
  </p:cSld>
  <p:clrMapOvr>
    <a:masterClrMapping/>
  </p:clrMapOvr>
</p:sld>
</file>

<file path=ppt/theme/theme1.xml><?xml version="1.0" encoding="utf-8"?>
<a:theme xmlns:a="http://schemas.openxmlformats.org/drawingml/2006/main" name="Marketing_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Marketing_PowerPointTemplate</Template>
  <TotalTime>1934</TotalTime>
  <Words>680</Words>
  <Application>Microsoft Office PowerPoint</Application>
  <PresentationFormat>On-screen Show (4:3)</PresentationFormat>
  <Paragraphs>131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Narrow</vt:lpstr>
      <vt:lpstr>Calibri</vt:lpstr>
      <vt:lpstr>Wingdings</vt:lpstr>
      <vt:lpstr>Marketing_PowerPointTemplate</vt:lpstr>
      <vt:lpstr>Tax credit transactions</vt:lpstr>
      <vt:lpstr>Topics</vt:lpstr>
      <vt:lpstr>9% Low income housing tax credits</vt:lpstr>
      <vt:lpstr>9% Low Income Housing Tax Credits</vt:lpstr>
      <vt:lpstr>9% Low Income Housing Tax Credits Cont.</vt:lpstr>
      <vt:lpstr>4% Low income housing tax credits &amp; Tax Exempt bonds</vt:lpstr>
      <vt:lpstr>4% LIHTC &amp; Tax-Exempt Bonds</vt:lpstr>
      <vt:lpstr>4% LIHTC &amp; Tax-Exempt Bonds Cont.</vt:lpstr>
      <vt:lpstr>4% LIHTC &amp; Tax-Exempt Bonds Cont.</vt:lpstr>
      <vt:lpstr>SELECTING A PROJECT AND DETERMINING STRUCTURE</vt:lpstr>
      <vt:lpstr>Selecting a Project</vt:lpstr>
      <vt:lpstr>Selecting a Project</vt:lpstr>
      <vt:lpstr>Determining Structure</vt:lpstr>
      <vt:lpstr>Determining Structure</vt:lpstr>
      <vt:lpstr>Determining Structure</vt:lpstr>
      <vt:lpstr>Getting Started</vt:lpstr>
      <vt:lpstr>Contact Information</vt:lpstr>
    </vt:vector>
  </TitlesOfParts>
  <Company>Greystone 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transaction overview</dc:title>
  <dc:creator>Campbell Brown</dc:creator>
  <cp:lastModifiedBy>Michael Wilt</cp:lastModifiedBy>
  <cp:revision>25</cp:revision>
  <cp:lastPrinted>2018-04-09T20:23:10Z</cp:lastPrinted>
  <dcterms:created xsi:type="dcterms:W3CDTF">2015-12-22T15:34:07Z</dcterms:created>
  <dcterms:modified xsi:type="dcterms:W3CDTF">2018-05-03T17:28:08Z</dcterms:modified>
</cp:coreProperties>
</file>