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5"/>
    <p:sldMasterId id="2147483672" r:id="rId6"/>
    <p:sldMasterId id="2147483685" r:id="rId7"/>
    <p:sldMasterId id="2147483714" r:id="rId8"/>
  </p:sldMasterIdLst>
  <p:notesMasterIdLst>
    <p:notesMasterId r:id="rId19"/>
  </p:notesMasterIdLst>
  <p:sldIdLst>
    <p:sldId id="396" r:id="rId9"/>
    <p:sldId id="533" r:id="rId10"/>
    <p:sldId id="474" r:id="rId11"/>
    <p:sldId id="480" r:id="rId12"/>
    <p:sldId id="481" r:id="rId13"/>
    <p:sldId id="483" r:id="rId14"/>
    <p:sldId id="539" r:id="rId15"/>
    <p:sldId id="540" r:id="rId16"/>
    <p:sldId id="482" r:id="rId17"/>
    <p:sldId id="48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 userDrawn="1">
          <p15:clr>
            <a:srgbClr val="A4A3A4"/>
          </p15:clr>
        </p15:guide>
        <p15:guide id="2" pos="20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w, Patricia" initials="DP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42"/>
    <a:srgbClr val="456F61"/>
    <a:srgbClr val="464690"/>
    <a:srgbClr val="006600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 autoAdjust="0"/>
    <p:restoredTop sz="77918" autoAdjust="0"/>
  </p:normalViewPr>
  <p:slideViewPr>
    <p:cSldViewPr snapToGrid="0">
      <p:cViewPr varScale="1">
        <p:scale>
          <a:sx n="82" d="100"/>
          <a:sy n="82" d="100"/>
        </p:scale>
        <p:origin x="834" y="84"/>
      </p:cViewPr>
      <p:guideLst>
        <p:guide orient="horz" pos="1608"/>
        <p:guide pos="208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3720BB-590C-4A8F-AB70-6BF97572589E}" type="datetimeFigureOut">
              <a:rPr lang="en-US" smtClean="0"/>
              <a:t>1/9/2018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9E69FE-F523-43C8-9366-8E7E64874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3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03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5335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801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44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sz="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5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486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70405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sz="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4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sz="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3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8897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B5F-5709-4F74-8B58-6BECDF437BE9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22300"/>
            <a:ext cx="10515600" cy="6111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23927"/>
            <a:ext cx="10515600" cy="485303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9448800" y="648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92E547-31ED-419F-9D6D-4BC9DDE267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http://2.bp.blogspot.com/-F2f3mAuv3Y4/UE0C1r0M7ZI/AAAAAAAAImE/g1KDe7bU4rE/s1600/windows%2B7%2Bhd%2Bwallpapers%2B%25282%252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05"/>
            <a:ext cx="12192000" cy="69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61" y="497845"/>
            <a:ext cx="3655990" cy="219140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 userDrawn="1"/>
        </p:nvSpPr>
        <p:spPr>
          <a:xfrm>
            <a:off x="285949" y="5335737"/>
            <a:ext cx="9162851" cy="15159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None/>
            </a:pP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 userDrawn="1"/>
        </p:nvSpPr>
        <p:spPr>
          <a:xfrm>
            <a:off x="285948" y="6103093"/>
            <a:ext cx="9192482" cy="5179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oup 7"/>
          <p:cNvGrpSpPr/>
          <p:nvPr userDrawn="1"/>
        </p:nvGrpSpPr>
        <p:grpSpPr bwMode="auto">
          <a:xfrm>
            <a:off x="265440" y="17083"/>
            <a:ext cx="2042281" cy="639108"/>
            <a:chOff x="448031" y="5788818"/>
            <a:chExt cx="2183719" cy="635721"/>
          </a:xfrm>
        </p:grpSpPr>
        <p:pic>
          <p:nvPicPr>
            <p:cNvPr id="16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17" name="Freeform 10"/>
            <p:cNvSpPr/>
            <p:nvPr/>
          </p:nvSpPr>
          <p:spPr bwMode="auto"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9" name="Text Placeholder 3"/>
          <p:cNvSpPr txBox="1">
            <a:spLocks/>
          </p:cNvSpPr>
          <p:nvPr userDrawn="1"/>
        </p:nvSpPr>
        <p:spPr>
          <a:xfrm>
            <a:off x="9734749" y="6146309"/>
            <a:ext cx="1989025" cy="4283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0" name="Rectangle 95"/>
          <p:cNvSpPr>
            <a:spLocks noChangeArrowheads="1"/>
          </p:cNvSpPr>
          <p:nvPr userDrawn="1"/>
        </p:nvSpPr>
        <p:spPr bwMode="auto">
          <a:xfrm>
            <a:off x="0" y="4997004"/>
            <a:ext cx="12192000" cy="19652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1" name="Picture 74" descr="http://www.operationcompassion.org/wp-content/uploads/2011/03/usda-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404" y="5121141"/>
            <a:ext cx="2470096" cy="17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>
          <a:xfrm>
            <a:off x="317500" y="516974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18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74FE-603D-4D44-9A06-E543CB1B1064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7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3553-C208-4AE8-95D3-264CE1E4245D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8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168-1E7F-4B7C-B3D1-ACE68804FB88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22300"/>
            <a:ext cx="10515600" cy="6111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23927"/>
            <a:ext cx="10515600" cy="485303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1"/>
          <p:cNvSpPr txBox="1">
            <a:spLocks/>
          </p:cNvSpPr>
          <p:nvPr userDrawn="1"/>
        </p:nvSpPr>
        <p:spPr>
          <a:xfrm>
            <a:off x="285949" y="5335737"/>
            <a:ext cx="9162851" cy="15159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None/>
            </a:pP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 userDrawn="1"/>
        </p:nvSpPr>
        <p:spPr>
          <a:xfrm>
            <a:off x="285948" y="6103093"/>
            <a:ext cx="9192482" cy="5179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 Placeholder 3"/>
          <p:cNvSpPr txBox="1">
            <a:spLocks/>
          </p:cNvSpPr>
          <p:nvPr userDrawn="1"/>
        </p:nvSpPr>
        <p:spPr>
          <a:xfrm>
            <a:off x="9734749" y="6146309"/>
            <a:ext cx="1989025" cy="4283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>
          <a:xfrm>
            <a:off x="317500" y="516974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45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D33F-2409-4B91-B410-D5A05F3AAD2E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95ED-1C55-4B40-BD0C-5CE586A42CE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4" descr="http://2.bp.blogspot.com/-F2f3mAuv3Y4/UE0C1r0M7ZI/AAAAAAAAImE/g1KDe7bU4rE/s1600/windows%2B7%2Bhd%2Bwallpapers%2B%25282%252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5"/>
          <p:cNvSpPr>
            <a:spLocks noChangeArrowheads="1"/>
          </p:cNvSpPr>
          <p:nvPr userDrawn="1"/>
        </p:nvSpPr>
        <p:spPr bwMode="auto">
          <a:xfrm>
            <a:off x="0" y="4997004"/>
            <a:ext cx="12192000" cy="19652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74" descr="http://www.operationcompassion.org/wp-content/uploads/2011/03/usda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404" y="5121141"/>
            <a:ext cx="2470096" cy="17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221910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00" y="5169745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466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4E78-F349-4094-9F39-0B521360DDA5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7DED-589D-41D1-A78C-D481C3137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1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300"/>
            <a:ext cx="10515600" cy="611140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EF19-C6D3-4F83-A80A-9F0123101D99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E547-31ED-419F-9D6D-4BC9DDE267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169940"/>
            <a:ext cx="11353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477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C6F7-A96C-4A2B-BFE1-B56B1685542F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7DED-589D-41D1-A78C-D481C3137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5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7198-2702-44EA-8A6E-6951887E9ABC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7DED-589D-41D1-A78C-D481C3137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9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F177-4CFA-4E0F-8539-484D031A76F2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7DED-589D-41D1-A78C-D481C3137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2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F82E-F0AF-4DB7-8F31-C648E06922B8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7DED-589D-41D1-A78C-D481C3137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5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22300"/>
            <a:ext cx="10515600" cy="611140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23927"/>
            <a:ext cx="10515600" cy="485303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62"/>
          <p:cNvSpPr txBox="1">
            <a:spLocks noChangeArrowheads="1"/>
          </p:cNvSpPr>
          <p:nvPr userDrawn="1"/>
        </p:nvSpPr>
        <p:spPr>
          <a:xfrm>
            <a:off x="3851275" y="6356350"/>
            <a:ext cx="448945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>
                <a:solidFill>
                  <a:srgbClr val="000000"/>
                </a:solidFill>
              </a:rPr>
              <a:t>Copyright © 2015 Accenture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8074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B744-036B-4E95-BBC7-EA35949AFE9F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7DED-589D-41D1-A78C-D481C3137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29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E593-3EC2-4B35-A70B-A0BB1592630F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7DED-589D-41D1-A78C-D481C3137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1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68D3-4861-46D8-AABF-56DA1F4332D2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7DED-589D-41D1-A78C-D481C3137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32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A86-5DF9-4A04-B86A-A19D0D3661DE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7DED-589D-41D1-A78C-D481C3137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45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5E8B-6B53-43F5-9B3D-07B07FD80F87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7DED-589D-41D1-A78C-D481C3137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58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5263DA-D838-48B4-824C-34BCE0804286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6525"/>
            <a:ext cx="2743200" cy="365125"/>
          </a:xfrm>
        </p:spPr>
        <p:txBody>
          <a:bodyPr/>
          <a:lstStyle/>
          <a:p>
            <a:fld id="{7B92E547-31ED-419F-9D6D-4BC9DDE267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4" y="2067990"/>
            <a:ext cx="5140326" cy="1682453"/>
          </a:xfrm>
        </p:spPr>
        <p:txBody>
          <a:bodyPr anchor="t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/>
              <a:t>Master Title Slide Headline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0374" y="4020808"/>
            <a:ext cx="5178426" cy="90285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66AA4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1" name="Picture 74" descr="http://www.operationcompassion.org/wp-content/uploads/2011/03/usda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969770"/>
            <a:ext cx="5124649" cy="35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0374" y="5096168"/>
            <a:ext cx="5178426" cy="428332"/>
          </a:xfrm>
        </p:spPr>
        <p:txBody>
          <a:bodyPr>
            <a:normAutofit/>
          </a:bodyPr>
          <a:lstStyle>
            <a:lvl1pPr marL="0" indent="0">
              <a:buNone/>
              <a:defRPr sz="2000" b="0" i="1">
                <a:solidFill>
                  <a:srgbClr val="66AA4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5" name="Picture 180" descr="cow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5943600"/>
            <a:ext cx="13716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82" descr="crop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9436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83" descr="crandberrie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951550"/>
            <a:ext cx="13208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85" descr="sunflower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9436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92" descr="peach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595155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3" descr="lab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5943600"/>
            <a:ext cx="127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94" descr="bull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436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95" descr="organge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59436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96" descr="lab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95155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21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300"/>
            <a:ext cx="10515600" cy="611140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7E4F-C764-4856-8B9B-80A654C83A8D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4186" y="6369602"/>
            <a:ext cx="2743200" cy="365125"/>
          </a:xfrm>
        </p:spPr>
        <p:txBody>
          <a:bodyPr/>
          <a:lstStyle/>
          <a:p>
            <a:fld id="{7B92E547-31ED-419F-9D6D-4BC9DDE267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169940"/>
            <a:ext cx="11353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219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C729-FF6E-492F-8662-F2B7EC44D838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C24E-41C4-43A5-8449-E7A87BD18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74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5FB-437E-4EB1-BE04-6C8DCFBD2F81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C24E-41C4-43A5-8449-E7A87BD18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23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2953-3BF9-4895-A1F3-7EEF80CF07B1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C24E-41C4-43A5-8449-E7A87BD18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3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A73-80ED-4DD9-A734-9E65713EF790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9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A95E-0835-4660-9A2E-1E3A9D9C9728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C24E-41C4-43A5-8449-E7A87BD18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65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79A6-AF00-4670-B2DB-38695D6C06D1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C24E-41C4-43A5-8449-E7A87BD18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78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9600-965A-4C43-B7C3-C3304A09F3E4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C24E-41C4-43A5-8449-E7A87BD18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46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3814-55E7-4F9F-8FF9-04ED73DBF81F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C24E-41C4-43A5-8449-E7A87BD18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55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11A3-FF5A-462F-A42D-2C7E63CCE084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C24E-41C4-43A5-8449-E7A87BD18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50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E4E4-778D-40D3-8996-2F50E6ABB016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C24E-41C4-43A5-8449-E7A87BD18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6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86A9-AE13-4DB2-8945-EB720A02B3EC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756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2"/>
          <p:cNvSpPr txBox="1">
            <a:spLocks noChangeArrowheads="1"/>
          </p:cNvSpPr>
          <p:nvPr userDrawn="1"/>
        </p:nvSpPr>
        <p:spPr>
          <a:xfrm>
            <a:off x="3851275" y="6356350"/>
            <a:ext cx="448945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>
                <a:solidFill>
                  <a:srgbClr val="000000"/>
                </a:solidFill>
              </a:rPr>
              <a:t>Copyright © 2015 Accenture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2773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A73-80ED-4DD9-A734-9E65713EF790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55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E91-E97B-41E4-8F8D-89D6EA2BFA3D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4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E91-E97B-41E4-8F8D-89D6EA2BFA3D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12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8CC-813C-44A9-A08C-A0D8B4CD6662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0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9E6B-E578-4D2D-882D-BE4E4DDB7093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9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715C-BEA5-4A4F-8184-94C593B2B6FA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6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3EBD-3FA6-47C0-B449-E1E8BC4678D4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00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A3DC-3D76-4369-9C45-873C8A3441E3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02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74FE-603D-4D44-9A06-E543CB1B1064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51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3553-C208-4AE8-95D3-264CE1E4245D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4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168-1E7F-4B7C-B3D1-ACE68804FB88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22300"/>
            <a:ext cx="10515600" cy="6111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23927"/>
            <a:ext cx="10515600" cy="485303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1"/>
          <p:cNvSpPr txBox="1">
            <a:spLocks/>
          </p:cNvSpPr>
          <p:nvPr userDrawn="1"/>
        </p:nvSpPr>
        <p:spPr>
          <a:xfrm>
            <a:off x="285949" y="5335737"/>
            <a:ext cx="9162851" cy="15159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None/>
            </a:pP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 userDrawn="1"/>
        </p:nvSpPr>
        <p:spPr>
          <a:xfrm>
            <a:off x="285948" y="6103093"/>
            <a:ext cx="9192482" cy="5179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 Placeholder 3"/>
          <p:cNvSpPr txBox="1">
            <a:spLocks/>
          </p:cNvSpPr>
          <p:nvPr userDrawn="1"/>
        </p:nvSpPr>
        <p:spPr>
          <a:xfrm>
            <a:off x="9734749" y="6146309"/>
            <a:ext cx="1989025" cy="4283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>
          <a:xfrm>
            <a:off x="317500" y="516974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35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8CC-813C-44A9-A08C-A0D8B4CD6662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9E6B-E578-4D2D-882D-BE4E4DDB7093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5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715C-BEA5-4A4F-8184-94C593B2B6FA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3EBD-3FA6-47C0-B449-E1E8BC4678D4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A3DC-3D76-4369-9C45-873C8A3441E3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9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986A9-AE13-4DB2-8945-EB720A02B3EC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3927"/>
            <a:ext cx="10515600" cy="485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4" descr="http://www.tmonline.se/company/wp-content/uploads/sites/3/2012/12/Accenture-transparent-300x148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94"/>
          <a:stretch/>
        </p:blipFill>
        <p:spPr bwMode="auto">
          <a:xfrm>
            <a:off x="181516" y="136906"/>
            <a:ext cx="993287" cy="32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838200" y="1169940"/>
            <a:ext cx="11353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2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C2F0-4BA5-4074-8931-56FB1BDA2DC0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E7DED-589D-41D1-A78C-D481C3137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5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98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B9896-D826-4AFE-99BE-9C564D9E6734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C24E-41C4-43A5-8449-E7A87BD18AD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74" descr="http://www.operationcompassion.org/wp-content/uploads/2011/03/usda-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015" y="185738"/>
            <a:ext cx="1389569" cy="9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2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986A9-AE13-4DB2-8945-EB720A02B3EC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7F70D-2148-41FA-9966-2CFD5BAB4D6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 descr="http://www.tmonline.se/company/wp-content/uploads/sites/3/2012/12/Accenture-transparent-300x148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94"/>
          <a:stretch/>
        </p:blipFill>
        <p:spPr bwMode="auto">
          <a:xfrm>
            <a:off x="181516" y="136906"/>
            <a:ext cx="993287" cy="32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38200" y="1169940"/>
            <a:ext cx="11353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ecfr.gov/cgi-bin/text-idx?SID=5a46e4158b427982721e2b125cd65433&amp;node=pt7.15.3560&amp;rgn=div5#se7.15.3560_15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-267628" y="5218454"/>
            <a:ext cx="12175218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0" algn="r">
              <a:lnSpc>
                <a:spcPct val="100000"/>
              </a:lnSpc>
            </a:pPr>
            <a:r>
              <a:rPr lang="en-US" sz="3300" b="1" spc="15" dirty="0">
                <a:solidFill>
                  <a:srgbClr val="FFFFFF"/>
                </a:solidFill>
                <a:latin typeface="Calibri"/>
                <a:cs typeface="Calibri"/>
              </a:rPr>
              <a:t>Overview of the Section 514/516 Farm Labor Housing Program</a:t>
            </a:r>
          </a:p>
          <a:p>
            <a:pPr marL="1181100" algn="r">
              <a:lnSpc>
                <a:spcPct val="100000"/>
              </a:lnSpc>
            </a:pP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71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7448"/>
            <a:ext cx="12183522" cy="1265240"/>
          </a:xfrm>
          <a:custGeom>
            <a:avLst/>
            <a:gdLst/>
            <a:ahLst/>
            <a:cxnLst/>
            <a:rect l="l" t="t" r="r" b="b"/>
            <a:pathLst>
              <a:path w="9124950" h="944245">
                <a:moveTo>
                  <a:pt x="0" y="369159"/>
                </a:moveTo>
                <a:lnTo>
                  <a:pt x="0" y="944156"/>
                </a:lnTo>
                <a:lnTo>
                  <a:pt x="9124879" y="944156"/>
                </a:lnTo>
                <a:lnTo>
                  <a:pt x="9117935" y="487044"/>
                </a:lnTo>
                <a:lnTo>
                  <a:pt x="3132625" y="487044"/>
                </a:lnTo>
                <a:lnTo>
                  <a:pt x="718012" y="462280"/>
                </a:lnTo>
                <a:lnTo>
                  <a:pt x="0" y="369159"/>
                </a:lnTo>
                <a:close/>
              </a:path>
              <a:path w="9124950" h="944245">
                <a:moveTo>
                  <a:pt x="8306795" y="0"/>
                </a:moveTo>
                <a:lnTo>
                  <a:pt x="6475304" y="41275"/>
                </a:lnTo>
                <a:lnTo>
                  <a:pt x="3132625" y="487044"/>
                </a:lnTo>
                <a:lnTo>
                  <a:pt x="9117935" y="487044"/>
                </a:lnTo>
                <a:lnTo>
                  <a:pt x="9111665" y="74294"/>
                </a:lnTo>
                <a:lnTo>
                  <a:pt x="8306795" y="0"/>
                </a:lnTo>
                <a:close/>
              </a:path>
            </a:pathLst>
          </a:custGeom>
          <a:solidFill>
            <a:srgbClr val="456F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" y="5468329"/>
            <a:ext cx="12187715" cy="95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12187761" cy="1520502"/>
          </a:xfrm>
          <a:custGeom>
            <a:avLst/>
            <a:gdLst/>
            <a:ahLst/>
            <a:cxnLst/>
            <a:rect l="l" t="t" r="r" b="b"/>
            <a:pathLst>
              <a:path w="9128125" h="1134745">
                <a:moveTo>
                  <a:pt x="9128093" y="0"/>
                </a:moveTo>
                <a:lnTo>
                  <a:pt x="0" y="0"/>
                </a:lnTo>
                <a:lnTo>
                  <a:pt x="0" y="1062593"/>
                </a:lnTo>
                <a:lnTo>
                  <a:pt x="779990" y="1134592"/>
                </a:lnTo>
                <a:lnTo>
                  <a:pt x="2611481" y="1093316"/>
                </a:lnTo>
                <a:lnTo>
                  <a:pt x="5954161" y="647547"/>
                </a:lnTo>
                <a:lnTo>
                  <a:pt x="9128093" y="647547"/>
                </a:lnTo>
                <a:lnTo>
                  <a:pt x="9128093" y="0"/>
                </a:lnTo>
                <a:close/>
              </a:path>
              <a:path w="9128125" h="1134745">
                <a:moveTo>
                  <a:pt x="9128093" y="647547"/>
                </a:moveTo>
                <a:lnTo>
                  <a:pt x="5954161" y="647547"/>
                </a:lnTo>
                <a:lnTo>
                  <a:pt x="8368774" y="672312"/>
                </a:lnTo>
                <a:lnTo>
                  <a:pt x="9128093" y="770789"/>
                </a:lnTo>
                <a:lnTo>
                  <a:pt x="9128093" y="647547"/>
                </a:lnTo>
                <a:close/>
              </a:path>
            </a:pathLst>
          </a:custGeom>
          <a:solidFill>
            <a:srgbClr val="0031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689359"/>
            <a:ext cx="12187718" cy="952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1354" y="365125"/>
            <a:ext cx="11074034" cy="1325563"/>
          </a:xfrm>
        </p:spPr>
        <p:txBody>
          <a:bodyPr/>
          <a:lstStyle/>
          <a:p>
            <a:r>
              <a:rPr lang="en-US" sz="4000" b="1" spc="15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br>
              <a:rPr lang="en-US" b="1" spc="15" dirty="0">
                <a:solidFill>
                  <a:srgbClr val="FFFFFF"/>
                </a:solidFill>
                <a:latin typeface="Calibri"/>
                <a:cs typeface="Calibri"/>
              </a:rPr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575932" y="2559862"/>
            <a:ext cx="6791093" cy="1520502"/>
          </a:xfrm>
        </p:spPr>
        <p:txBody>
          <a:bodyPr anchor="t"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7200" b="0" kern="0" dirty="0">
                <a:solidFill>
                  <a:srgbClr val="000000"/>
                </a:solidFill>
                <a:latin typeface="Times"/>
              </a:rPr>
              <a:t>Any Questions?</a:t>
            </a:r>
            <a:endParaRPr lang="en-US" sz="7200" b="0" kern="0" dirty="0">
              <a:solidFill>
                <a:srgbClr val="FF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5917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7448"/>
            <a:ext cx="12183522" cy="1265240"/>
          </a:xfrm>
          <a:custGeom>
            <a:avLst/>
            <a:gdLst/>
            <a:ahLst/>
            <a:cxnLst/>
            <a:rect l="l" t="t" r="r" b="b"/>
            <a:pathLst>
              <a:path w="9124950" h="944245">
                <a:moveTo>
                  <a:pt x="0" y="369159"/>
                </a:moveTo>
                <a:lnTo>
                  <a:pt x="0" y="944156"/>
                </a:lnTo>
                <a:lnTo>
                  <a:pt x="9124879" y="944156"/>
                </a:lnTo>
                <a:lnTo>
                  <a:pt x="9117935" y="487044"/>
                </a:lnTo>
                <a:lnTo>
                  <a:pt x="3132625" y="487044"/>
                </a:lnTo>
                <a:lnTo>
                  <a:pt x="718012" y="462280"/>
                </a:lnTo>
                <a:lnTo>
                  <a:pt x="0" y="369159"/>
                </a:lnTo>
                <a:close/>
              </a:path>
              <a:path w="9124950" h="944245">
                <a:moveTo>
                  <a:pt x="8306795" y="0"/>
                </a:moveTo>
                <a:lnTo>
                  <a:pt x="6475304" y="41275"/>
                </a:lnTo>
                <a:lnTo>
                  <a:pt x="3132625" y="487044"/>
                </a:lnTo>
                <a:lnTo>
                  <a:pt x="9117935" y="487044"/>
                </a:lnTo>
                <a:lnTo>
                  <a:pt x="9111665" y="74294"/>
                </a:lnTo>
                <a:lnTo>
                  <a:pt x="8306795" y="0"/>
                </a:lnTo>
                <a:close/>
              </a:path>
            </a:pathLst>
          </a:custGeom>
          <a:solidFill>
            <a:srgbClr val="456F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" y="5468329"/>
            <a:ext cx="12187715" cy="95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12187761" cy="1520502"/>
          </a:xfrm>
          <a:custGeom>
            <a:avLst/>
            <a:gdLst/>
            <a:ahLst/>
            <a:cxnLst/>
            <a:rect l="l" t="t" r="r" b="b"/>
            <a:pathLst>
              <a:path w="9128125" h="1134745">
                <a:moveTo>
                  <a:pt x="9128093" y="0"/>
                </a:moveTo>
                <a:lnTo>
                  <a:pt x="0" y="0"/>
                </a:lnTo>
                <a:lnTo>
                  <a:pt x="0" y="1062593"/>
                </a:lnTo>
                <a:lnTo>
                  <a:pt x="779990" y="1134592"/>
                </a:lnTo>
                <a:lnTo>
                  <a:pt x="2611481" y="1093316"/>
                </a:lnTo>
                <a:lnTo>
                  <a:pt x="5954161" y="647547"/>
                </a:lnTo>
                <a:lnTo>
                  <a:pt x="9128093" y="647547"/>
                </a:lnTo>
                <a:lnTo>
                  <a:pt x="9128093" y="0"/>
                </a:lnTo>
                <a:close/>
              </a:path>
              <a:path w="9128125" h="1134745">
                <a:moveTo>
                  <a:pt x="9128093" y="647547"/>
                </a:moveTo>
                <a:lnTo>
                  <a:pt x="5954161" y="647547"/>
                </a:lnTo>
                <a:lnTo>
                  <a:pt x="8368774" y="672312"/>
                </a:lnTo>
                <a:lnTo>
                  <a:pt x="9128093" y="770789"/>
                </a:lnTo>
                <a:lnTo>
                  <a:pt x="9128093" y="647547"/>
                </a:lnTo>
                <a:close/>
              </a:path>
            </a:pathLst>
          </a:custGeom>
          <a:solidFill>
            <a:srgbClr val="0031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689359"/>
            <a:ext cx="12187718" cy="952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5759" y="974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spc="15" dirty="0">
                <a:solidFill>
                  <a:srgbClr val="FFFFFF"/>
                </a:solidFill>
                <a:latin typeface="Calibri"/>
                <a:cs typeface="Calibri"/>
              </a:rPr>
              <a:t>Multi-Family Farm Labor Housing Loans &amp; Grants</a:t>
            </a:r>
            <a:br>
              <a:rPr lang="en-US" b="1" spc="15" dirty="0">
                <a:solidFill>
                  <a:srgbClr val="FFFFFF"/>
                </a:solidFill>
                <a:latin typeface="Calibri"/>
                <a:cs typeface="Calibri"/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966779-08AB-4FE7-954F-809AEDCDE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64" y="1739822"/>
            <a:ext cx="10018395" cy="36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5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7448"/>
            <a:ext cx="12183522" cy="1265240"/>
          </a:xfrm>
          <a:custGeom>
            <a:avLst/>
            <a:gdLst/>
            <a:ahLst/>
            <a:cxnLst/>
            <a:rect l="l" t="t" r="r" b="b"/>
            <a:pathLst>
              <a:path w="9124950" h="944245">
                <a:moveTo>
                  <a:pt x="0" y="369159"/>
                </a:moveTo>
                <a:lnTo>
                  <a:pt x="0" y="944156"/>
                </a:lnTo>
                <a:lnTo>
                  <a:pt x="9124879" y="944156"/>
                </a:lnTo>
                <a:lnTo>
                  <a:pt x="9117935" y="487044"/>
                </a:lnTo>
                <a:lnTo>
                  <a:pt x="3132625" y="487044"/>
                </a:lnTo>
                <a:lnTo>
                  <a:pt x="718012" y="462280"/>
                </a:lnTo>
                <a:lnTo>
                  <a:pt x="0" y="369159"/>
                </a:lnTo>
                <a:close/>
              </a:path>
              <a:path w="9124950" h="944245">
                <a:moveTo>
                  <a:pt x="8306795" y="0"/>
                </a:moveTo>
                <a:lnTo>
                  <a:pt x="6475304" y="41275"/>
                </a:lnTo>
                <a:lnTo>
                  <a:pt x="3132625" y="487044"/>
                </a:lnTo>
                <a:lnTo>
                  <a:pt x="9117935" y="487044"/>
                </a:lnTo>
                <a:lnTo>
                  <a:pt x="9111665" y="74294"/>
                </a:lnTo>
                <a:lnTo>
                  <a:pt x="8306795" y="0"/>
                </a:lnTo>
                <a:close/>
              </a:path>
            </a:pathLst>
          </a:custGeom>
          <a:solidFill>
            <a:srgbClr val="456F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" y="5468329"/>
            <a:ext cx="12187715" cy="95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12187761" cy="1520502"/>
          </a:xfrm>
          <a:custGeom>
            <a:avLst/>
            <a:gdLst/>
            <a:ahLst/>
            <a:cxnLst/>
            <a:rect l="l" t="t" r="r" b="b"/>
            <a:pathLst>
              <a:path w="9128125" h="1134745">
                <a:moveTo>
                  <a:pt x="9128093" y="0"/>
                </a:moveTo>
                <a:lnTo>
                  <a:pt x="0" y="0"/>
                </a:lnTo>
                <a:lnTo>
                  <a:pt x="0" y="1062593"/>
                </a:lnTo>
                <a:lnTo>
                  <a:pt x="779990" y="1134592"/>
                </a:lnTo>
                <a:lnTo>
                  <a:pt x="2611481" y="1093316"/>
                </a:lnTo>
                <a:lnTo>
                  <a:pt x="5954161" y="647547"/>
                </a:lnTo>
                <a:lnTo>
                  <a:pt x="9128093" y="647547"/>
                </a:lnTo>
                <a:lnTo>
                  <a:pt x="9128093" y="0"/>
                </a:lnTo>
                <a:close/>
              </a:path>
              <a:path w="9128125" h="1134745">
                <a:moveTo>
                  <a:pt x="9128093" y="647547"/>
                </a:moveTo>
                <a:lnTo>
                  <a:pt x="5954161" y="647547"/>
                </a:lnTo>
                <a:lnTo>
                  <a:pt x="8368774" y="672312"/>
                </a:lnTo>
                <a:lnTo>
                  <a:pt x="9128093" y="770789"/>
                </a:lnTo>
                <a:lnTo>
                  <a:pt x="9128093" y="647547"/>
                </a:lnTo>
                <a:close/>
              </a:path>
            </a:pathLst>
          </a:custGeom>
          <a:solidFill>
            <a:srgbClr val="0031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689359"/>
            <a:ext cx="12187718" cy="952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3432" y="97470"/>
            <a:ext cx="11074034" cy="1325563"/>
          </a:xfrm>
        </p:spPr>
        <p:txBody>
          <a:bodyPr>
            <a:normAutofit fontScale="90000"/>
          </a:bodyPr>
          <a:lstStyle/>
          <a:p>
            <a:r>
              <a:rPr lang="en-US" sz="4000" b="1" spc="15" dirty="0">
                <a:solidFill>
                  <a:srgbClr val="FFFFFF"/>
                </a:solidFill>
                <a:latin typeface="Calibri"/>
                <a:cs typeface="Calibri"/>
              </a:rPr>
              <a:t>Multi-Family Farm Labor Housing Loans &amp; Grants Continued…</a:t>
            </a:r>
            <a:br>
              <a:rPr lang="en-US" b="1" spc="15" dirty="0">
                <a:solidFill>
                  <a:srgbClr val="FFFFFF"/>
                </a:solidFill>
                <a:latin typeface="Calibri"/>
                <a:cs typeface="Calibri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D35AA-606A-49AE-831A-72BBA8434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04" y="1486968"/>
            <a:ext cx="11210925" cy="50738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5A09A8-2994-43A2-9444-E2A5CCE0ECE0}"/>
              </a:ext>
            </a:extLst>
          </p:cNvPr>
          <p:cNvSpPr/>
          <p:nvPr/>
        </p:nvSpPr>
        <p:spPr>
          <a:xfrm>
            <a:off x="274150" y="838121"/>
            <a:ext cx="11724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https://www.ecfr.gov/cgi-bin/text-idx?SID=5a46e4158b427982721e2b125cd65433&amp;node=pt7.15.3560&amp;rgn=div5#se7.15.3560_153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7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7448"/>
            <a:ext cx="12183522" cy="1265240"/>
          </a:xfrm>
          <a:custGeom>
            <a:avLst/>
            <a:gdLst/>
            <a:ahLst/>
            <a:cxnLst/>
            <a:rect l="l" t="t" r="r" b="b"/>
            <a:pathLst>
              <a:path w="9124950" h="944245">
                <a:moveTo>
                  <a:pt x="0" y="369159"/>
                </a:moveTo>
                <a:lnTo>
                  <a:pt x="0" y="944156"/>
                </a:lnTo>
                <a:lnTo>
                  <a:pt x="9124879" y="944156"/>
                </a:lnTo>
                <a:lnTo>
                  <a:pt x="9117935" y="487044"/>
                </a:lnTo>
                <a:lnTo>
                  <a:pt x="3132625" y="487044"/>
                </a:lnTo>
                <a:lnTo>
                  <a:pt x="718012" y="462280"/>
                </a:lnTo>
                <a:lnTo>
                  <a:pt x="0" y="369159"/>
                </a:lnTo>
                <a:close/>
              </a:path>
              <a:path w="9124950" h="944245">
                <a:moveTo>
                  <a:pt x="8306795" y="0"/>
                </a:moveTo>
                <a:lnTo>
                  <a:pt x="6475304" y="41275"/>
                </a:lnTo>
                <a:lnTo>
                  <a:pt x="3132625" y="487044"/>
                </a:lnTo>
                <a:lnTo>
                  <a:pt x="9117935" y="487044"/>
                </a:lnTo>
                <a:lnTo>
                  <a:pt x="9111665" y="74294"/>
                </a:lnTo>
                <a:lnTo>
                  <a:pt x="8306795" y="0"/>
                </a:lnTo>
                <a:close/>
              </a:path>
            </a:pathLst>
          </a:custGeom>
          <a:solidFill>
            <a:srgbClr val="456F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" y="5468329"/>
            <a:ext cx="12187715" cy="95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12187761" cy="1520502"/>
          </a:xfrm>
          <a:custGeom>
            <a:avLst/>
            <a:gdLst/>
            <a:ahLst/>
            <a:cxnLst/>
            <a:rect l="l" t="t" r="r" b="b"/>
            <a:pathLst>
              <a:path w="9128125" h="1134745">
                <a:moveTo>
                  <a:pt x="9128093" y="0"/>
                </a:moveTo>
                <a:lnTo>
                  <a:pt x="0" y="0"/>
                </a:lnTo>
                <a:lnTo>
                  <a:pt x="0" y="1062593"/>
                </a:lnTo>
                <a:lnTo>
                  <a:pt x="779990" y="1134592"/>
                </a:lnTo>
                <a:lnTo>
                  <a:pt x="2611481" y="1093316"/>
                </a:lnTo>
                <a:lnTo>
                  <a:pt x="5954161" y="647547"/>
                </a:lnTo>
                <a:lnTo>
                  <a:pt x="9128093" y="647547"/>
                </a:lnTo>
                <a:lnTo>
                  <a:pt x="9128093" y="0"/>
                </a:lnTo>
                <a:close/>
              </a:path>
              <a:path w="9128125" h="1134745">
                <a:moveTo>
                  <a:pt x="9128093" y="647547"/>
                </a:moveTo>
                <a:lnTo>
                  <a:pt x="5954161" y="647547"/>
                </a:lnTo>
                <a:lnTo>
                  <a:pt x="8368774" y="672312"/>
                </a:lnTo>
                <a:lnTo>
                  <a:pt x="9128093" y="770789"/>
                </a:lnTo>
                <a:lnTo>
                  <a:pt x="9128093" y="647547"/>
                </a:lnTo>
                <a:close/>
              </a:path>
            </a:pathLst>
          </a:custGeom>
          <a:solidFill>
            <a:srgbClr val="0031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689359"/>
            <a:ext cx="12187718" cy="952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18BABF-EF90-4377-A627-240280753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2" y="-123610"/>
            <a:ext cx="10515600" cy="1325563"/>
          </a:xfrm>
        </p:spPr>
        <p:txBody>
          <a:bodyPr/>
          <a:lstStyle/>
          <a:p>
            <a:r>
              <a:rPr lang="en-US" sz="3600" b="1" spc="15" dirty="0">
                <a:solidFill>
                  <a:srgbClr val="FFFFFF"/>
                </a:solidFill>
                <a:latin typeface="Calibri"/>
                <a:cs typeface="Calibri"/>
              </a:rPr>
              <a:t>Labor Housing National Portfolio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DD42D-B12E-4881-8A05-F9446F22F5F8}"/>
              </a:ext>
            </a:extLst>
          </p:cNvPr>
          <p:cNvSpPr/>
          <p:nvPr/>
        </p:nvSpPr>
        <p:spPr>
          <a:xfrm>
            <a:off x="951572" y="2031974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552 apartment properties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16,823 apartment units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3.4% delinquency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535010-24E1-4849-AD69-88E56EB7A4AD}"/>
              </a:ext>
            </a:extLst>
          </p:cNvPr>
          <p:cNvSpPr txBox="1"/>
          <p:nvPr/>
        </p:nvSpPr>
        <p:spPr>
          <a:xfrm>
            <a:off x="8153019" y="6421300"/>
            <a:ext cx="307370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All data as of 12/31/2017</a:t>
            </a:r>
          </a:p>
        </p:txBody>
      </p:sp>
    </p:spTree>
    <p:extLst>
      <p:ext uri="{BB962C8B-B14F-4D97-AF65-F5344CB8AC3E}">
        <p14:creationId xmlns:p14="http://schemas.microsoft.com/office/powerpoint/2010/main" val="275538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7448"/>
            <a:ext cx="12183522" cy="1265240"/>
          </a:xfrm>
          <a:custGeom>
            <a:avLst/>
            <a:gdLst/>
            <a:ahLst/>
            <a:cxnLst/>
            <a:rect l="l" t="t" r="r" b="b"/>
            <a:pathLst>
              <a:path w="9124950" h="944245">
                <a:moveTo>
                  <a:pt x="0" y="369159"/>
                </a:moveTo>
                <a:lnTo>
                  <a:pt x="0" y="944156"/>
                </a:lnTo>
                <a:lnTo>
                  <a:pt x="9124879" y="944156"/>
                </a:lnTo>
                <a:lnTo>
                  <a:pt x="9117935" y="487044"/>
                </a:lnTo>
                <a:lnTo>
                  <a:pt x="3132625" y="487044"/>
                </a:lnTo>
                <a:lnTo>
                  <a:pt x="718012" y="462280"/>
                </a:lnTo>
                <a:lnTo>
                  <a:pt x="0" y="369159"/>
                </a:lnTo>
                <a:close/>
              </a:path>
              <a:path w="9124950" h="944245">
                <a:moveTo>
                  <a:pt x="8306795" y="0"/>
                </a:moveTo>
                <a:lnTo>
                  <a:pt x="6475304" y="41275"/>
                </a:lnTo>
                <a:lnTo>
                  <a:pt x="3132625" y="487044"/>
                </a:lnTo>
                <a:lnTo>
                  <a:pt x="9117935" y="487044"/>
                </a:lnTo>
                <a:lnTo>
                  <a:pt x="9111665" y="74294"/>
                </a:lnTo>
                <a:lnTo>
                  <a:pt x="8306795" y="0"/>
                </a:lnTo>
                <a:close/>
              </a:path>
            </a:pathLst>
          </a:custGeom>
          <a:solidFill>
            <a:srgbClr val="456F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" y="5468329"/>
            <a:ext cx="12187715" cy="95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12187761" cy="1520502"/>
          </a:xfrm>
          <a:custGeom>
            <a:avLst/>
            <a:gdLst/>
            <a:ahLst/>
            <a:cxnLst/>
            <a:rect l="l" t="t" r="r" b="b"/>
            <a:pathLst>
              <a:path w="9128125" h="1134745">
                <a:moveTo>
                  <a:pt x="9128093" y="0"/>
                </a:moveTo>
                <a:lnTo>
                  <a:pt x="0" y="0"/>
                </a:lnTo>
                <a:lnTo>
                  <a:pt x="0" y="1062593"/>
                </a:lnTo>
                <a:lnTo>
                  <a:pt x="779990" y="1134592"/>
                </a:lnTo>
                <a:lnTo>
                  <a:pt x="2611481" y="1093316"/>
                </a:lnTo>
                <a:lnTo>
                  <a:pt x="5954161" y="647547"/>
                </a:lnTo>
                <a:lnTo>
                  <a:pt x="9128093" y="647547"/>
                </a:lnTo>
                <a:lnTo>
                  <a:pt x="9128093" y="0"/>
                </a:lnTo>
                <a:close/>
              </a:path>
              <a:path w="9128125" h="1134745">
                <a:moveTo>
                  <a:pt x="9128093" y="647547"/>
                </a:moveTo>
                <a:lnTo>
                  <a:pt x="5954161" y="647547"/>
                </a:lnTo>
                <a:lnTo>
                  <a:pt x="8368774" y="672312"/>
                </a:lnTo>
                <a:lnTo>
                  <a:pt x="9128093" y="770789"/>
                </a:lnTo>
                <a:lnTo>
                  <a:pt x="9128093" y="647547"/>
                </a:lnTo>
                <a:close/>
              </a:path>
            </a:pathLst>
          </a:custGeom>
          <a:solidFill>
            <a:srgbClr val="0031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689359"/>
            <a:ext cx="12187718" cy="952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5373" y="97470"/>
            <a:ext cx="11074034" cy="1325563"/>
          </a:xfrm>
        </p:spPr>
        <p:txBody>
          <a:bodyPr>
            <a:normAutofit/>
          </a:bodyPr>
          <a:lstStyle/>
          <a:p>
            <a:r>
              <a:rPr lang="en-US" sz="4000" b="1" spc="15" dirty="0">
                <a:solidFill>
                  <a:srgbClr val="FFFFFF"/>
                </a:solidFill>
                <a:latin typeface="Calibri"/>
                <a:cs typeface="Calibri"/>
              </a:rPr>
              <a:t>Labor Housing Texas Portfolio</a:t>
            </a:r>
            <a:br>
              <a:rPr lang="en-US" b="1" spc="15" dirty="0">
                <a:solidFill>
                  <a:srgbClr val="FFFFFF"/>
                </a:solidFill>
                <a:latin typeface="Calibri"/>
                <a:cs typeface="Calibri"/>
              </a:rPr>
            </a:b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E98ACA-0FCD-4598-BB9D-7C457FACF47C}"/>
              </a:ext>
            </a:extLst>
          </p:cNvPr>
          <p:cNvSpPr/>
          <p:nvPr/>
        </p:nvSpPr>
        <p:spPr>
          <a:xfrm>
            <a:off x="853648" y="2014922"/>
            <a:ext cx="71975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apartment properties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1,123 apartment units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0.0% delinquency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51BB9-DA18-4170-8B31-3CE64BEEAC03}"/>
              </a:ext>
            </a:extLst>
          </p:cNvPr>
          <p:cNvSpPr txBox="1"/>
          <p:nvPr/>
        </p:nvSpPr>
        <p:spPr>
          <a:xfrm>
            <a:off x="8297985" y="6386530"/>
            <a:ext cx="307370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All data as of 12/31/2017</a:t>
            </a:r>
          </a:p>
        </p:txBody>
      </p:sp>
    </p:spTree>
    <p:extLst>
      <p:ext uri="{BB962C8B-B14F-4D97-AF65-F5344CB8AC3E}">
        <p14:creationId xmlns:p14="http://schemas.microsoft.com/office/powerpoint/2010/main" val="94761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7448"/>
            <a:ext cx="12183522" cy="1265240"/>
          </a:xfrm>
          <a:custGeom>
            <a:avLst/>
            <a:gdLst/>
            <a:ahLst/>
            <a:cxnLst/>
            <a:rect l="l" t="t" r="r" b="b"/>
            <a:pathLst>
              <a:path w="9124950" h="944245">
                <a:moveTo>
                  <a:pt x="0" y="369159"/>
                </a:moveTo>
                <a:lnTo>
                  <a:pt x="0" y="944156"/>
                </a:lnTo>
                <a:lnTo>
                  <a:pt x="9124879" y="944156"/>
                </a:lnTo>
                <a:lnTo>
                  <a:pt x="9117935" y="487044"/>
                </a:lnTo>
                <a:lnTo>
                  <a:pt x="3132625" y="487044"/>
                </a:lnTo>
                <a:lnTo>
                  <a:pt x="718012" y="462280"/>
                </a:lnTo>
                <a:lnTo>
                  <a:pt x="0" y="369159"/>
                </a:lnTo>
                <a:close/>
              </a:path>
              <a:path w="9124950" h="944245">
                <a:moveTo>
                  <a:pt x="8306795" y="0"/>
                </a:moveTo>
                <a:lnTo>
                  <a:pt x="6475304" y="41275"/>
                </a:lnTo>
                <a:lnTo>
                  <a:pt x="3132625" y="487044"/>
                </a:lnTo>
                <a:lnTo>
                  <a:pt x="9117935" y="487044"/>
                </a:lnTo>
                <a:lnTo>
                  <a:pt x="9111665" y="74294"/>
                </a:lnTo>
                <a:lnTo>
                  <a:pt x="8306795" y="0"/>
                </a:lnTo>
                <a:close/>
              </a:path>
            </a:pathLst>
          </a:custGeom>
          <a:solidFill>
            <a:srgbClr val="456F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" y="5468329"/>
            <a:ext cx="12187715" cy="95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12187761" cy="1520502"/>
          </a:xfrm>
          <a:custGeom>
            <a:avLst/>
            <a:gdLst/>
            <a:ahLst/>
            <a:cxnLst/>
            <a:rect l="l" t="t" r="r" b="b"/>
            <a:pathLst>
              <a:path w="9128125" h="1134745">
                <a:moveTo>
                  <a:pt x="9128093" y="0"/>
                </a:moveTo>
                <a:lnTo>
                  <a:pt x="0" y="0"/>
                </a:lnTo>
                <a:lnTo>
                  <a:pt x="0" y="1062593"/>
                </a:lnTo>
                <a:lnTo>
                  <a:pt x="779990" y="1134592"/>
                </a:lnTo>
                <a:lnTo>
                  <a:pt x="2611481" y="1093316"/>
                </a:lnTo>
                <a:lnTo>
                  <a:pt x="5954161" y="647547"/>
                </a:lnTo>
                <a:lnTo>
                  <a:pt x="9128093" y="647547"/>
                </a:lnTo>
                <a:lnTo>
                  <a:pt x="9128093" y="0"/>
                </a:lnTo>
                <a:close/>
              </a:path>
              <a:path w="9128125" h="1134745">
                <a:moveTo>
                  <a:pt x="9128093" y="647547"/>
                </a:moveTo>
                <a:lnTo>
                  <a:pt x="5954161" y="647547"/>
                </a:lnTo>
                <a:lnTo>
                  <a:pt x="8368774" y="672312"/>
                </a:lnTo>
                <a:lnTo>
                  <a:pt x="9128093" y="770789"/>
                </a:lnTo>
                <a:lnTo>
                  <a:pt x="9128093" y="647547"/>
                </a:lnTo>
                <a:close/>
              </a:path>
            </a:pathLst>
          </a:custGeom>
          <a:solidFill>
            <a:srgbClr val="0031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689359"/>
            <a:ext cx="12187718" cy="952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3432" y="145428"/>
            <a:ext cx="11074034" cy="816930"/>
          </a:xfrm>
        </p:spPr>
        <p:txBody>
          <a:bodyPr>
            <a:noAutofit/>
          </a:bodyPr>
          <a:lstStyle/>
          <a:p>
            <a:r>
              <a:rPr lang="en-US" sz="3600" b="1" spc="15" dirty="0">
                <a:solidFill>
                  <a:srgbClr val="FFFFFF"/>
                </a:solidFill>
                <a:latin typeface="Calibri"/>
                <a:cs typeface="Calibri"/>
              </a:rPr>
              <a:t>Labor Housing National Portfolio Compared to the Texas Portfolio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C24B43-1950-4461-B50B-1E68B5DE5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363" y="1913265"/>
            <a:ext cx="11113905" cy="2409749"/>
          </a:xfrm>
        </p:spPr>
        <p:txBody>
          <a:bodyPr>
            <a:normAutofit/>
          </a:bodyPr>
          <a:lstStyle/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552 National vs. 17 Texas apartment properties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16,823 National vs. 1,123 Texas  apartment units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3.4% National vs. 0.0% Texas delinquency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CD849-35DB-4BE7-B0EC-80EB97F0D68A}"/>
              </a:ext>
            </a:extLst>
          </p:cNvPr>
          <p:cNvSpPr txBox="1"/>
          <p:nvPr/>
        </p:nvSpPr>
        <p:spPr>
          <a:xfrm>
            <a:off x="8297985" y="6386530"/>
            <a:ext cx="307370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All data as of 12/31/2017</a:t>
            </a:r>
          </a:p>
        </p:txBody>
      </p:sp>
    </p:spTree>
    <p:extLst>
      <p:ext uri="{BB962C8B-B14F-4D97-AF65-F5344CB8AC3E}">
        <p14:creationId xmlns:p14="http://schemas.microsoft.com/office/powerpoint/2010/main" val="145563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7448"/>
            <a:ext cx="12183522" cy="1265240"/>
          </a:xfrm>
          <a:custGeom>
            <a:avLst/>
            <a:gdLst/>
            <a:ahLst/>
            <a:cxnLst/>
            <a:rect l="l" t="t" r="r" b="b"/>
            <a:pathLst>
              <a:path w="9124950" h="944245">
                <a:moveTo>
                  <a:pt x="0" y="369159"/>
                </a:moveTo>
                <a:lnTo>
                  <a:pt x="0" y="944156"/>
                </a:lnTo>
                <a:lnTo>
                  <a:pt x="9124879" y="944156"/>
                </a:lnTo>
                <a:lnTo>
                  <a:pt x="9117935" y="487044"/>
                </a:lnTo>
                <a:lnTo>
                  <a:pt x="3132625" y="487044"/>
                </a:lnTo>
                <a:lnTo>
                  <a:pt x="718012" y="462280"/>
                </a:lnTo>
                <a:lnTo>
                  <a:pt x="0" y="369159"/>
                </a:lnTo>
                <a:close/>
              </a:path>
              <a:path w="9124950" h="944245">
                <a:moveTo>
                  <a:pt x="8306795" y="0"/>
                </a:moveTo>
                <a:lnTo>
                  <a:pt x="6475304" y="41275"/>
                </a:lnTo>
                <a:lnTo>
                  <a:pt x="3132625" y="487044"/>
                </a:lnTo>
                <a:lnTo>
                  <a:pt x="9117935" y="487044"/>
                </a:lnTo>
                <a:lnTo>
                  <a:pt x="9111665" y="74294"/>
                </a:lnTo>
                <a:lnTo>
                  <a:pt x="8306795" y="0"/>
                </a:lnTo>
                <a:close/>
              </a:path>
            </a:pathLst>
          </a:custGeom>
          <a:solidFill>
            <a:srgbClr val="456F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" y="5468329"/>
            <a:ext cx="12187715" cy="95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12187761" cy="1520502"/>
          </a:xfrm>
          <a:custGeom>
            <a:avLst/>
            <a:gdLst/>
            <a:ahLst/>
            <a:cxnLst/>
            <a:rect l="l" t="t" r="r" b="b"/>
            <a:pathLst>
              <a:path w="9128125" h="1134745">
                <a:moveTo>
                  <a:pt x="9128093" y="0"/>
                </a:moveTo>
                <a:lnTo>
                  <a:pt x="0" y="0"/>
                </a:lnTo>
                <a:lnTo>
                  <a:pt x="0" y="1062593"/>
                </a:lnTo>
                <a:lnTo>
                  <a:pt x="779990" y="1134592"/>
                </a:lnTo>
                <a:lnTo>
                  <a:pt x="2611481" y="1093316"/>
                </a:lnTo>
                <a:lnTo>
                  <a:pt x="5954161" y="647547"/>
                </a:lnTo>
                <a:lnTo>
                  <a:pt x="9128093" y="647547"/>
                </a:lnTo>
                <a:lnTo>
                  <a:pt x="9128093" y="0"/>
                </a:lnTo>
                <a:close/>
              </a:path>
              <a:path w="9128125" h="1134745">
                <a:moveTo>
                  <a:pt x="9128093" y="647547"/>
                </a:moveTo>
                <a:lnTo>
                  <a:pt x="5954161" y="647547"/>
                </a:lnTo>
                <a:lnTo>
                  <a:pt x="8368774" y="672312"/>
                </a:lnTo>
                <a:lnTo>
                  <a:pt x="9128093" y="770789"/>
                </a:lnTo>
                <a:lnTo>
                  <a:pt x="9128093" y="647547"/>
                </a:lnTo>
                <a:close/>
              </a:path>
            </a:pathLst>
          </a:custGeom>
          <a:solidFill>
            <a:srgbClr val="0031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689359"/>
            <a:ext cx="12187718" cy="952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18BABF-EF90-4377-A627-240280753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2" y="-123610"/>
            <a:ext cx="10515600" cy="1325563"/>
          </a:xfrm>
        </p:spPr>
        <p:txBody>
          <a:bodyPr/>
          <a:lstStyle/>
          <a:p>
            <a:r>
              <a:rPr lang="en-US" sz="3600" b="1" spc="15" dirty="0">
                <a:solidFill>
                  <a:srgbClr val="FFFFFF"/>
                </a:solidFill>
                <a:latin typeface="Calibri"/>
                <a:cs typeface="Calibri"/>
              </a:rPr>
              <a:t>Diminished Needs Waivers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DD42D-B12E-4881-8A05-F9446F22F5F8}"/>
              </a:ext>
            </a:extLst>
          </p:cNvPr>
          <p:cNvSpPr/>
          <p:nvPr/>
        </p:nvSpPr>
        <p:spPr>
          <a:xfrm>
            <a:off x="371709" y="1471197"/>
            <a:ext cx="108241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waivers are requested from borrowers in order to rent their FLH apartments to non-farm workers as a result of there no longer being a need for FLH in the area or they are unable to fully rent all units to eligible farm workers.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9C74D-83A6-415C-8C1F-7CA839BC6CDA}"/>
              </a:ext>
            </a:extLst>
          </p:cNvPr>
          <p:cNvSpPr txBox="1"/>
          <p:nvPr/>
        </p:nvSpPr>
        <p:spPr>
          <a:xfrm>
            <a:off x="371709" y="2763996"/>
            <a:ext cx="10646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Of the 17 FLH properties in Texas, 7 currently have a waiver or are currently in the </a:t>
            </a:r>
          </a:p>
          <a:p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process of requesting a waiver.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89700-795F-4ED5-8840-0F1265D45127}"/>
              </a:ext>
            </a:extLst>
          </p:cNvPr>
          <p:cNvSpPr txBox="1"/>
          <p:nvPr/>
        </p:nvSpPr>
        <p:spPr>
          <a:xfrm>
            <a:off x="376761" y="3700994"/>
            <a:ext cx="11429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Definition of a domestic farm laborer:</a:t>
            </a:r>
          </a:p>
          <a:p>
            <a:endParaRPr lang="en-US" u="sng" dirty="0"/>
          </a:p>
          <a:p>
            <a:r>
              <a:rPr lang="en-US" dirty="0"/>
              <a:t>“...any person (and the family of such person) who receives a substantial portion of his or her income from </a:t>
            </a:r>
            <a:r>
              <a:rPr lang="en-US" b="1" dirty="0"/>
              <a:t>primary production of agricultural or </a:t>
            </a:r>
            <a:r>
              <a:rPr lang="en-US" b="1" dirty="0" err="1"/>
              <a:t>aquacultural</a:t>
            </a:r>
            <a:r>
              <a:rPr lang="en-US" b="1" dirty="0"/>
              <a:t> commodities or the handling of such commodities in the unprocessed stage</a:t>
            </a:r>
            <a:r>
              <a:rPr lang="en-US" dirty="0"/>
              <a:t>, without respect to the source of employment, except that (A) such person shall be a citizen of the United States or a person legally admitted for permanent residence; (B) such term includes any person (and </a:t>
            </a:r>
            <a:r>
              <a:rPr lang="en-US" i="1" dirty="0"/>
              <a:t>the family of such person) who is retired or disabled, but who was domestic farm labor at the time of retirement or becoming disabled;…”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3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7448"/>
            <a:ext cx="12183522" cy="1265240"/>
          </a:xfrm>
          <a:custGeom>
            <a:avLst/>
            <a:gdLst/>
            <a:ahLst/>
            <a:cxnLst/>
            <a:rect l="l" t="t" r="r" b="b"/>
            <a:pathLst>
              <a:path w="9124950" h="944245">
                <a:moveTo>
                  <a:pt x="0" y="369159"/>
                </a:moveTo>
                <a:lnTo>
                  <a:pt x="0" y="944156"/>
                </a:lnTo>
                <a:lnTo>
                  <a:pt x="9124879" y="944156"/>
                </a:lnTo>
                <a:lnTo>
                  <a:pt x="9117935" y="487044"/>
                </a:lnTo>
                <a:lnTo>
                  <a:pt x="3132625" y="487044"/>
                </a:lnTo>
                <a:lnTo>
                  <a:pt x="718012" y="462280"/>
                </a:lnTo>
                <a:lnTo>
                  <a:pt x="0" y="369159"/>
                </a:lnTo>
                <a:close/>
              </a:path>
              <a:path w="9124950" h="944245">
                <a:moveTo>
                  <a:pt x="8306795" y="0"/>
                </a:moveTo>
                <a:lnTo>
                  <a:pt x="6475304" y="41275"/>
                </a:lnTo>
                <a:lnTo>
                  <a:pt x="3132625" y="487044"/>
                </a:lnTo>
                <a:lnTo>
                  <a:pt x="9117935" y="487044"/>
                </a:lnTo>
                <a:lnTo>
                  <a:pt x="9111665" y="74294"/>
                </a:lnTo>
                <a:lnTo>
                  <a:pt x="8306795" y="0"/>
                </a:lnTo>
                <a:close/>
              </a:path>
            </a:pathLst>
          </a:custGeom>
          <a:solidFill>
            <a:srgbClr val="456F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" y="5468329"/>
            <a:ext cx="12187715" cy="95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12187761" cy="1520502"/>
          </a:xfrm>
          <a:custGeom>
            <a:avLst/>
            <a:gdLst/>
            <a:ahLst/>
            <a:cxnLst/>
            <a:rect l="l" t="t" r="r" b="b"/>
            <a:pathLst>
              <a:path w="9128125" h="1134745">
                <a:moveTo>
                  <a:pt x="9128093" y="0"/>
                </a:moveTo>
                <a:lnTo>
                  <a:pt x="0" y="0"/>
                </a:lnTo>
                <a:lnTo>
                  <a:pt x="0" y="1062593"/>
                </a:lnTo>
                <a:lnTo>
                  <a:pt x="779990" y="1134592"/>
                </a:lnTo>
                <a:lnTo>
                  <a:pt x="2611481" y="1093316"/>
                </a:lnTo>
                <a:lnTo>
                  <a:pt x="5954161" y="647547"/>
                </a:lnTo>
                <a:lnTo>
                  <a:pt x="9128093" y="647547"/>
                </a:lnTo>
                <a:lnTo>
                  <a:pt x="9128093" y="0"/>
                </a:lnTo>
                <a:close/>
              </a:path>
              <a:path w="9128125" h="1134745">
                <a:moveTo>
                  <a:pt x="9128093" y="647547"/>
                </a:moveTo>
                <a:lnTo>
                  <a:pt x="5954161" y="647547"/>
                </a:lnTo>
                <a:lnTo>
                  <a:pt x="8368774" y="672312"/>
                </a:lnTo>
                <a:lnTo>
                  <a:pt x="9128093" y="770789"/>
                </a:lnTo>
                <a:lnTo>
                  <a:pt x="9128093" y="647547"/>
                </a:lnTo>
                <a:close/>
              </a:path>
            </a:pathLst>
          </a:custGeom>
          <a:solidFill>
            <a:srgbClr val="0031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689359"/>
            <a:ext cx="12187718" cy="952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18BABF-EF90-4377-A627-240280753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2" y="-123610"/>
            <a:ext cx="10515600" cy="1325563"/>
          </a:xfrm>
        </p:spPr>
        <p:txBody>
          <a:bodyPr/>
          <a:lstStyle/>
          <a:p>
            <a:r>
              <a:rPr lang="en-US" sz="3600" b="1" spc="15" dirty="0">
                <a:solidFill>
                  <a:srgbClr val="FFFFFF"/>
                </a:solidFill>
                <a:latin typeface="Calibri"/>
                <a:cs typeface="Calibri"/>
              </a:rPr>
              <a:t>Labor Housing NOSA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DD42D-B12E-4881-8A05-F9446F22F5F8}"/>
              </a:ext>
            </a:extLst>
          </p:cNvPr>
          <p:cNvSpPr/>
          <p:nvPr/>
        </p:nvSpPr>
        <p:spPr>
          <a:xfrm>
            <a:off x="951571" y="2031974"/>
            <a:ext cx="102751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recent FLH NOSA was published on 7/26/17 in the Federal Register and expired on 9/11/2017</a:t>
            </a:r>
          </a:p>
          <a:p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NOSA included the availability of loan funds, grant funds, and Rental Assistance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8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7448"/>
            <a:ext cx="12183522" cy="1265240"/>
          </a:xfrm>
          <a:custGeom>
            <a:avLst/>
            <a:gdLst/>
            <a:ahLst/>
            <a:cxnLst/>
            <a:rect l="l" t="t" r="r" b="b"/>
            <a:pathLst>
              <a:path w="9124950" h="944245">
                <a:moveTo>
                  <a:pt x="0" y="369159"/>
                </a:moveTo>
                <a:lnTo>
                  <a:pt x="0" y="944156"/>
                </a:lnTo>
                <a:lnTo>
                  <a:pt x="9124879" y="944156"/>
                </a:lnTo>
                <a:lnTo>
                  <a:pt x="9117935" y="487044"/>
                </a:lnTo>
                <a:lnTo>
                  <a:pt x="3132625" y="487044"/>
                </a:lnTo>
                <a:lnTo>
                  <a:pt x="718012" y="462280"/>
                </a:lnTo>
                <a:lnTo>
                  <a:pt x="0" y="369159"/>
                </a:lnTo>
                <a:close/>
              </a:path>
              <a:path w="9124950" h="944245">
                <a:moveTo>
                  <a:pt x="8306795" y="0"/>
                </a:moveTo>
                <a:lnTo>
                  <a:pt x="6475304" y="41275"/>
                </a:lnTo>
                <a:lnTo>
                  <a:pt x="3132625" y="487044"/>
                </a:lnTo>
                <a:lnTo>
                  <a:pt x="9117935" y="487044"/>
                </a:lnTo>
                <a:lnTo>
                  <a:pt x="9111665" y="74294"/>
                </a:lnTo>
                <a:lnTo>
                  <a:pt x="8306795" y="0"/>
                </a:lnTo>
                <a:close/>
              </a:path>
            </a:pathLst>
          </a:custGeom>
          <a:solidFill>
            <a:srgbClr val="456F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" y="5468329"/>
            <a:ext cx="12187715" cy="95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12187761" cy="1520502"/>
          </a:xfrm>
          <a:custGeom>
            <a:avLst/>
            <a:gdLst/>
            <a:ahLst/>
            <a:cxnLst/>
            <a:rect l="l" t="t" r="r" b="b"/>
            <a:pathLst>
              <a:path w="9128125" h="1134745">
                <a:moveTo>
                  <a:pt x="9128093" y="0"/>
                </a:moveTo>
                <a:lnTo>
                  <a:pt x="0" y="0"/>
                </a:lnTo>
                <a:lnTo>
                  <a:pt x="0" y="1062593"/>
                </a:lnTo>
                <a:lnTo>
                  <a:pt x="779990" y="1134592"/>
                </a:lnTo>
                <a:lnTo>
                  <a:pt x="2611481" y="1093316"/>
                </a:lnTo>
                <a:lnTo>
                  <a:pt x="5954161" y="647547"/>
                </a:lnTo>
                <a:lnTo>
                  <a:pt x="9128093" y="647547"/>
                </a:lnTo>
                <a:lnTo>
                  <a:pt x="9128093" y="0"/>
                </a:lnTo>
                <a:close/>
              </a:path>
              <a:path w="9128125" h="1134745">
                <a:moveTo>
                  <a:pt x="9128093" y="647547"/>
                </a:moveTo>
                <a:lnTo>
                  <a:pt x="5954161" y="647547"/>
                </a:lnTo>
                <a:lnTo>
                  <a:pt x="8368774" y="672312"/>
                </a:lnTo>
                <a:lnTo>
                  <a:pt x="9128093" y="770789"/>
                </a:lnTo>
                <a:lnTo>
                  <a:pt x="9128093" y="647547"/>
                </a:lnTo>
                <a:close/>
              </a:path>
            </a:pathLst>
          </a:custGeom>
          <a:solidFill>
            <a:srgbClr val="0031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F6E9A-A94C-4BBF-BEBF-1B8F320C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" y="0"/>
            <a:ext cx="12179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522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1 Accentur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AEAEA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 1 No Bran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sign 2 No Bran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C0C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fd671701-19e1-44fd-a87e-8122d86821e0">Training</Document_x0020_Typ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74E55757D3498EEEEEDD8D4D2D49" ma:contentTypeVersion="5" ma:contentTypeDescription="Create a new document." ma:contentTypeScope="" ma:versionID="098cbb06a324103a1c8421917392c258">
  <xsd:schema xmlns:xsd="http://www.w3.org/2001/XMLSchema" xmlns:xs="http://www.w3.org/2001/XMLSchema" xmlns:p="http://schemas.microsoft.com/office/2006/metadata/properties" xmlns:ns2="41a4fef6-cd05-4137-9295-a57597aa4431" xmlns:ns3="fd671701-19e1-44fd-a87e-8122d86821e0" targetNamespace="http://schemas.microsoft.com/office/2006/metadata/properties" ma:root="true" ma:fieldsID="03b85877ea4203a2a61dfe40a8588f01" ns2:_="" ns3:_="">
    <xsd:import namespace="41a4fef6-cd05-4137-9295-a57597aa4431"/>
    <xsd:import namespace="fd671701-19e1-44fd-a87e-8122d86821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4fef6-cd05-4137-9295-a57597aa443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71701-19e1-44fd-a87e-8122d86821e0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ma:displayName="Document Type" ma:default="Training" ma:description="Enter Type of Document" ma:format="Dropdown" ma:internalName="Document_x0020_Type">
      <xsd:simpleType>
        <xsd:restriction base="dms:Choice">
          <xsd:enumeration value="Templates"/>
          <xsd:enumeration value="Training"/>
          <xsd:enumeration value="Reference"/>
          <xsd:enumeration value="MPR Closing"/>
          <xsd:enumeration value="MPR Relief Plan"/>
          <xsd:enumeration value="Prepayment"/>
          <xsd:enumeration value="HPG"/>
          <xsd:enumeration value="FL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263277-1636-425B-84ED-298D814BE44C}">
  <ds:schemaRefs>
    <ds:schemaRef ds:uri="http://purl.org/dc/terms/"/>
    <ds:schemaRef ds:uri="41a4fef6-cd05-4137-9295-a57597aa4431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d671701-19e1-44fd-a87e-8122d86821e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46274D-5FE1-475F-9E02-8E74CE5DBE2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7988DD1-8158-4B36-929E-000A22DFE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a4fef6-cd05-4137-9295-a57597aa4431"/>
    <ds:schemaRef ds:uri="fd671701-19e1-44fd-a87e-8122d8682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4470CFC-56E2-4AB8-86E9-FF8BA588DB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20336</TotalTime>
  <Words>353</Words>
  <Application>Microsoft Office PowerPoint</Application>
  <PresentationFormat>Widescreen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Symbol</vt:lpstr>
      <vt:lpstr>Times</vt:lpstr>
      <vt:lpstr>Times New Roman</vt:lpstr>
      <vt:lpstr>Wingdings</vt:lpstr>
      <vt:lpstr>Design 1 Accenture</vt:lpstr>
      <vt:lpstr>Design 1 No Branding</vt:lpstr>
      <vt:lpstr>Design 2 No Branding</vt:lpstr>
      <vt:lpstr>Office Theme</vt:lpstr>
      <vt:lpstr>PowerPoint Presentation</vt:lpstr>
      <vt:lpstr>Multi-Family Farm Labor Housing Loans &amp; Grants </vt:lpstr>
      <vt:lpstr>Multi-Family Farm Labor Housing Loans &amp; Grants Continued… </vt:lpstr>
      <vt:lpstr>Labor Housing National Portfolio</vt:lpstr>
      <vt:lpstr>Labor Housing Texas Portfolio </vt:lpstr>
      <vt:lpstr>Labor Housing National Portfolio Compared to the Texas Portfolio</vt:lpstr>
      <vt:lpstr>Diminished Needs Waivers</vt:lpstr>
      <vt:lpstr>Labor Housing NOSA</vt:lpstr>
      <vt:lpstr>PowerPoint Presentation</vt:lpstr>
      <vt:lpstr>Questions </vt:lpstr>
    </vt:vector>
  </TitlesOfParts>
  <Company>Accenture Federal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Xie, Jane</dc:creator>
  <cp:lastModifiedBy>Bell, Jonathan - RD, Temple, TX</cp:lastModifiedBy>
  <cp:revision>823</cp:revision>
  <cp:lastPrinted>2015-10-01T04:03:53Z</cp:lastPrinted>
  <dcterms:created xsi:type="dcterms:W3CDTF">2015-03-13T16:35:22Z</dcterms:created>
  <dcterms:modified xsi:type="dcterms:W3CDTF">2018-01-09T19:07:12Z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0x010100CBFB74E55757D3498EEEEEDD8D4D2D49</vt:lpwstr>
  </property>
</Properties>
</file>