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92" r:id="rId2"/>
    <p:sldId id="278" r:id="rId3"/>
    <p:sldId id="275" r:id="rId4"/>
    <p:sldId id="267" r:id="rId5"/>
    <p:sldId id="270" r:id="rId6"/>
    <p:sldId id="272" r:id="rId7"/>
    <p:sldId id="282" r:id="rId8"/>
    <p:sldId id="285" r:id="rId9"/>
    <p:sldId id="293" r:id="rId10"/>
    <p:sldId id="294" r:id="rId11"/>
    <p:sldId id="286" r:id="rId12"/>
    <p:sldId id="296" r:id="rId13"/>
    <p:sldId id="271" r:id="rId14"/>
    <p:sldId id="297" r:id="rId15"/>
    <p:sldId id="291" r:id="rId16"/>
    <p:sldId id="290" r:id="rId17"/>
    <p:sldId id="288" r:id="rId18"/>
    <p:sldId id="259" r:id="rId19"/>
    <p:sldId id="263" r:id="rId20"/>
    <p:sldId id="287" r:id="rId2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77" y="5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ECBFE2-D2DC-4AF7-BDEB-B2AF303AA4CF}"/>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6C744B-881C-421B-80FE-8D25BE9869D5}"/>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9F9796E7-75E6-491C-8ACD-9E67129A009E}" type="datetimeFigureOut">
              <a:rPr lang="en-US" smtClean="0"/>
              <a:t>1/7/2018</a:t>
            </a:fld>
            <a:endParaRPr lang="en-US"/>
          </a:p>
        </p:txBody>
      </p:sp>
      <p:sp>
        <p:nvSpPr>
          <p:cNvPr id="4" name="Footer Placeholder 3">
            <a:extLst>
              <a:ext uri="{FF2B5EF4-FFF2-40B4-BE49-F238E27FC236}">
                <a16:creationId xmlns:a16="http://schemas.microsoft.com/office/drawing/2014/main" id="{6412575B-5CDE-46D8-BE6C-7C422C19A729}"/>
              </a:ext>
            </a:extLst>
          </p:cNvPr>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AE9386-AD0C-4D84-97C7-41397A3EBB79}"/>
              </a:ext>
            </a:extLst>
          </p:cNvPr>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40FB7850-7E59-4A53-B0D1-8A89B40ED377}" type="slidenum">
              <a:rPr lang="en-US" smtClean="0"/>
              <a:t>‹#›</a:t>
            </a:fld>
            <a:endParaRPr lang="en-US"/>
          </a:p>
        </p:txBody>
      </p:sp>
    </p:spTree>
    <p:extLst>
      <p:ext uri="{BB962C8B-B14F-4D97-AF65-F5344CB8AC3E}">
        <p14:creationId xmlns:p14="http://schemas.microsoft.com/office/powerpoint/2010/main" val="248271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FD14B43C-C313-4567-966B-720FDC9E5A35}" type="datetimeFigureOut">
              <a:rPr lang="en-US" smtClean="0"/>
              <a:t>1/7/2018</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01CDE90B-7193-42D0-8346-21A44EBFBCB6}" type="slidenum">
              <a:rPr lang="en-US" smtClean="0"/>
              <a:t>‹#›</a:t>
            </a:fld>
            <a:endParaRPr lang="en-US"/>
          </a:p>
        </p:txBody>
      </p:sp>
    </p:spTree>
    <p:extLst>
      <p:ext uri="{BB962C8B-B14F-4D97-AF65-F5344CB8AC3E}">
        <p14:creationId xmlns:p14="http://schemas.microsoft.com/office/powerpoint/2010/main" val="4167796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B649-D673-4374-848A-04EA23590BA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75F99A2-9AB9-438D-8918-0E51BEB85AF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7A125AE-00CD-403A-B42D-C9B30C8F3DAA}"/>
              </a:ext>
            </a:extLst>
          </p:cNvPr>
          <p:cNvSpPr>
            <a:spLocks noGrp="1"/>
          </p:cNvSpPr>
          <p:nvPr>
            <p:ph type="dt" sz="half" idx="10"/>
          </p:nvPr>
        </p:nvSpPr>
        <p:spPr/>
        <p:txBody>
          <a:bodyPr/>
          <a:lstStyle/>
          <a:p>
            <a:fld id="{90436A50-E62C-41E0-A625-B58D73317FB3}" type="datetimeFigureOut">
              <a:rPr lang="en-US" smtClean="0"/>
              <a:t>1/7/2018</a:t>
            </a:fld>
            <a:endParaRPr lang="en-US"/>
          </a:p>
        </p:txBody>
      </p:sp>
      <p:sp>
        <p:nvSpPr>
          <p:cNvPr id="5" name="Footer Placeholder 4">
            <a:extLst>
              <a:ext uri="{FF2B5EF4-FFF2-40B4-BE49-F238E27FC236}">
                <a16:creationId xmlns:a16="http://schemas.microsoft.com/office/drawing/2014/main" id="{14DFAC27-D650-4027-9ABE-4C05895E3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4F9A4-A317-4378-8D8A-FAD0C979BD01}"/>
              </a:ext>
            </a:extLst>
          </p:cNvPr>
          <p:cNvSpPr>
            <a:spLocks noGrp="1"/>
          </p:cNvSpPr>
          <p:nvPr>
            <p:ph type="sldNum" sz="quarter" idx="12"/>
          </p:nvPr>
        </p:nvSpPr>
        <p:spPr/>
        <p:txBody>
          <a:bodyPr/>
          <a:lstStyle/>
          <a:p>
            <a:fld id="{845FA89D-C2EE-49B1-B705-BCC5F80573F4}" type="slidenum">
              <a:rPr lang="en-US" smtClean="0"/>
              <a:t>‹#›</a:t>
            </a:fld>
            <a:endParaRPr lang="en-US"/>
          </a:p>
        </p:txBody>
      </p:sp>
    </p:spTree>
    <p:extLst>
      <p:ext uri="{BB962C8B-B14F-4D97-AF65-F5344CB8AC3E}">
        <p14:creationId xmlns:p14="http://schemas.microsoft.com/office/powerpoint/2010/main" val="425477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D688-1923-46FC-B56F-0F82778376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26C020-DC6B-489A-9581-E12A773E63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24B4B-C5E8-4D63-A134-099B849C4E38}"/>
              </a:ext>
            </a:extLst>
          </p:cNvPr>
          <p:cNvSpPr>
            <a:spLocks noGrp="1"/>
          </p:cNvSpPr>
          <p:nvPr>
            <p:ph type="dt" sz="half" idx="10"/>
          </p:nvPr>
        </p:nvSpPr>
        <p:spPr/>
        <p:txBody>
          <a:bodyPr/>
          <a:lstStyle/>
          <a:p>
            <a:fld id="{90436A50-E62C-41E0-A625-B58D73317FB3}" type="datetimeFigureOut">
              <a:rPr lang="en-US" smtClean="0"/>
              <a:t>1/7/2018</a:t>
            </a:fld>
            <a:endParaRPr lang="en-US"/>
          </a:p>
        </p:txBody>
      </p:sp>
      <p:sp>
        <p:nvSpPr>
          <p:cNvPr id="5" name="Footer Placeholder 4">
            <a:extLst>
              <a:ext uri="{FF2B5EF4-FFF2-40B4-BE49-F238E27FC236}">
                <a16:creationId xmlns:a16="http://schemas.microsoft.com/office/drawing/2014/main" id="{1B22E723-E12F-4A00-90F1-4145B5B38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4BD83-14DB-4DC5-B3EF-2C7B0A1770D5}"/>
              </a:ext>
            </a:extLst>
          </p:cNvPr>
          <p:cNvSpPr>
            <a:spLocks noGrp="1"/>
          </p:cNvSpPr>
          <p:nvPr>
            <p:ph type="sldNum" sz="quarter" idx="12"/>
          </p:nvPr>
        </p:nvSpPr>
        <p:spPr/>
        <p:txBody>
          <a:bodyPr/>
          <a:lstStyle/>
          <a:p>
            <a:fld id="{845FA89D-C2EE-49B1-B705-BCC5F80573F4}" type="slidenum">
              <a:rPr lang="en-US" smtClean="0"/>
              <a:t>‹#›</a:t>
            </a:fld>
            <a:endParaRPr lang="en-US"/>
          </a:p>
        </p:txBody>
      </p:sp>
    </p:spTree>
    <p:extLst>
      <p:ext uri="{BB962C8B-B14F-4D97-AF65-F5344CB8AC3E}">
        <p14:creationId xmlns:p14="http://schemas.microsoft.com/office/powerpoint/2010/main" val="134142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330701-21FE-4B27-BF63-C06EE63B173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A12F24-8C0B-42EA-8C0C-9A0E55A2917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9A8AB-3B3C-4A62-A5AF-0B1E42D8404E}"/>
              </a:ext>
            </a:extLst>
          </p:cNvPr>
          <p:cNvSpPr>
            <a:spLocks noGrp="1"/>
          </p:cNvSpPr>
          <p:nvPr>
            <p:ph type="dt" sz="half" idx="10"/>
          </p:nvPr>
        </p:nvSpPr>
        <p:spPr/>
        <p:txBody>
          <a:bodyPr/>
          <a:lstStyle/>
          <a:p>
            <a:fld id="{90436A50-E62C-41E0-A625-B58D73317FB3}" type="datetimeFigureOut">
              <a:rPr lang="en-US" smtClean="0"/>
              <a:t>1/7/2018</a:t>
            </a:fld>
            <a:endParaRPr lang="en-US"/>
          </a:p>
        </p:txBody>
      </p:sp>
      <p:sp>
        <p:nvSpPr>
          <p:cNvPr id="5" name="Footer Placeholder 4">
            <a:extLst>
              <a:ext uri="{FF2B5EF4-FFF2-40B4-BE49-F238E27FC236}">
                <a16:creationId xmlns:a16="http://schemas.microsoft.com/office/drawing/2014/main" id="{C4FBE58E-7F3F-4C43-8F2A-5971EAE25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A479B-76A7-4591-B925-C81ABEAFFFDF}"/>
              </a:ext>
            </a:extLst>
          </p:cNvPr>
          <p:cNvSpPr>
            <a:spLocks noGrp="1"/>
          </p:cNvSpPr>
          <p:nvPr>
            <p:ph type="sldNum" sz="quarter" idx="12"/>
          </p:nvPr>
        </p:nvSpPr>
        <p:spPr/>
        <p:txBody>
          <a:bodyPr/>
          <a:lstStyle/>
          <a:p>
            <a:fld id="{845FA89D-C2EE-49B1-B705-BCC5F80573F4}" type="slidenum">
              <a:rPr lang="en-US" smtClean="0"/>
              <a:t>‹#›</a:t>
            </a:fld>
            <a:endParaRPr lang="en-US"/>
          </a:p>
        </p:txBody>
      </p:sp>
    </p:spTree>
    <p:extLst>
      <p:ext uri="{BB962C8B-B14F-4D97-AF65-F5344CB8AC3E}">
        <p14:creationId xmlns:p14="http://schemas.microsoft.com/office/powerpoint/2010/main" val="189888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E959-0B46-487B-94B0-C20BB72B8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A32E3-1718-475B-86DE-1292E509EF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0E091-A534-4BF8-8299-09B98E06C738}"/>
              </a:ext>
            </a:extLst>
          </p:cNvPr>
          <p:cNvSpPr>
            <a:spLocks noGrp="1"/>
          </p:cNvSpPr>
          <p:nvPr>
            <p:ph type="dt" sz="half" idx="10"/>
          </p:nvPr>
        </p:nvSpPr>
        <p:spPr/>
        <p:txBody>
          <a:bodyPr/>
          <a:lstStyle/>
          <a:p>
            <a:fld id="{90436A50-E62C-41E0-A625-B58D73317FB3}" type="datetimeFigureOut">
              <a:rPr lang="en-US" smtClean="0"/>
              <a:t>1/7/2018</a:t>
            </a:fld>
            <a:endParaRPr lang="en-US"/>
          </a:p>
        </p:txBody>
      </p:sp>
      <p:sp>
        <p:nvSpPr>
          <p:cNvPr id="5" name="Footer Placeholder 4">
            <a:extLst>
              <a:ext uri="{FF2B5EF4-FFF2-40B4-BE49-F238E27FC236}">
                <a16:creationId xmlns:a16="http://schemas.microsoft.com/office/drawing/2014/main" id="{8296AA06-6620-418A-9F44-9CE54533E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45D29-83DF-472C-B883-B52770E76669}"/>
              </a:ext>
            </a:extLst>
          </p:cNvPr>
          <p:cNvSpPr>
            <a:spLocks noGrp="1"/>
          </p:cNvSpPr>
          <p:nvPr>
            <p:ph type="sldNum" sz="quarter" idx="12"/>
          </p:nvPr>
        </p:nvSpPr>
        <p:spPr/>
        <p:txBody>
          <a:bodyPr/>
          <a:lstStyle/>
          <a:p>
            <a:fld id="{845FA89D-C2EE-49B1-B705-BCC5F80573F4}" type="slidenum">
              <a:rPr lang="en-US" smtClean="0"/>
              <a:t>‹#›</a:t>
            </a:fld>
            <a:endParaRPr lang="en-US"/>
          </a:p>
        </p:txBody>
      </p:sp>
    </p:spTree>
    <p:extLst>
      <p:ext uri="{BB962C8B-B14F-4D97-AF65-F5344CB8AC3E}">
        <p14:creationId xmlns:p14="http://schemas.microsoft.com/office/powerpoint/2010/main" val="293468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349B-DDC6-426B-8D47-68D396B4F7B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4E81A46-A0B0-4D7A-9434-7C69E868966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8C6F4F-67F8-40D4-97BE-4872EAB7FBBC}"/>
              </a:ext>
            </a:extLst>
          </p:cNvPr>
          <p:cNvSpPr>
            <a:spLocks noGrp="1"/>
          </p:cNvSpPr>
          <p:nvPr>
            <p:ph type="dt" sz="half" idx="10"/>
          </p:nvPr>
        </p:nvSpPr>
        <p:spPr/>
        <p:txBody>
          <a:bodyPr/>
          <a:lstStyle/>
          <a:p>
            <a:fld id="{90436A50-E62C-41E0-A625-B58D73317FB3}" type="datetimeFigureOut">
              <a:rPr lang="en-US" smtClean="0"/>
              <a:t>1/7/2018</a:t>
            </a:fld>
            <a:endParaRPr lang="en-US"/>
          </a:p>
        </p:txBody>
      </p:sp>
      <p:sp>
        <p:nvSpPr>
          <p:cNvPr id="5" name="Footer Placeholder 4">
            <a:extLst>
              <a:ext uri="{FF2B5EF4-FFF2-40B4-BE49-F238E27FC236}">
                <a16:creationId xmlns:a16="http://schemas.microsoft.com/office/drawing/2014/main" id="{E11E37DC-996B-44BD-A9F2-D54B3B912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F56FE-837C-4041-8E97-C850D3195767}"/>
              </a:ext>
            </a:extLst>
          </p:cNvPr>
          <p:cNvSpPr>
            <a:spLocks noGrp="1"/>
          </p:cNvSpPr>
          <p:nvPr>
            <p:ph type="sldNum" sz="quarter" idx="12"/>
          </p:nvPr>
        </p:nvSpPr>
        <p:spPr/>
        <p:txBody>
          <a:bodyPr/>
          <a:lstStyle/>
          <a:p>
            <a:fld id="{845FA89D-C2EE-49B1-B705-BCC5F80573F4}" type="slidenum">
              <a:rPr lang="en-US" smtClean="0"/>
              <a:t>‹#›</a:t>
            </a:fld>
            <a:endParaRPr lang="en-US"/>
          </a:p>
        </p:txBody>
      </p:sp>
    </p:spTree>
    <p:extLst>
      <p:ext uri="{BB962C8B-B14F-4D97-AF65-F5344CB8AC3E}">
        <p14:creationId xmlns:p14="http://schemas.microsoft.com/office/powerpoint/2010/main" val="107009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ED5-6271-4DE5-8B22-08686644CE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78F6FD-4224-4A2A-904E-0D3085A1240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9EC03F-3131-44FA-A805-B1DFD2878CD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4AB7AD-FC0F-4394-A74A-CFA4F5E92F5F}"/>
              </a:ext>
            </a:extLst>
          </p:cNvPr>
          <p:cNvSpPr>
            <a:spLocks noGrp="1"/>
          </p:cNvSpPr>
          <p:nvPr>
            <p:ph type="dt" sz="half" idx="10"/>
          </p:nvPr>
        </p:nvSpPr>
        <p:spPr/>
        <p:txBody>
          <a:bodyPr/>
          <a:lstStyle/>
          <a:p>
            <a:fld id="{90436A50-E62C-41E0-A625-B58D73317FB3}" type="datetimeFigureOut">
              <a:rPr lang="en-US" smtClean="0"/>
              <a:t>1/7/2018</a:t>
            </a:fld>
            <a:endParaRPr lang="en-US"/>
          </a:p>
        </p:txBody>
      </p:sp>
      <p:sp>
        <p:nvSpPr>
          <p:cNvPr id="6" name="Footer Placeholder 5">
            <a:extLst>
              <a:ext uri="{FF2B5EF4-FFF2-40B4-BE49-F238E27FC236}">
                <a16:creationId xmlns:a16="http://schemas.microsoft.com/office/drawing/2014/main" id="{2D3ACE1F-860B-41A0-968C-67DA62C56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E0899-8310-4945-9A24-CC8D81396423}"/>
              </a:ext>
            </a:extLst>
          </p:cNvPr>
          <p:cNvSpPr>
            <a:spLocks noGrp="1"/>
          </p:cNvSpPr>
          <p:nvPr>
            <p:ph type="sldNum" sz="quarter" idx="12"/>
          </p:nvPr>
        </p:nvSpPr>
        <p:spPr/>
        <p:txBody>
          <a:bodyPr/>
          <a:lstStyle/>
          <a:p>
            <a:fld id="{845FA89D-C2EE-49B1-B705-BCC5F80573F4}" type="slidenum">
              <a:rPr lang="en-US" smtClean="0"/>
              <a:t>‹#›</a:t>
            </a:fld>
            <a:endParaRPr lang="en-US"/>
          </a:p>
        </p:txBody>
      </p:sp>
    </p:spTree>
    <p:extLst>
      <p:ext uri="{BB962C8B-B14F-4D97-AF65-F5344CB8AC3E}">
        <p14:creationId xmlns:p14="http://schemas.microsoft.com/office/powerpoint/2010/main" val="192701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73F2-37E5-4F96-B3A7-CC3A63771E7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BED1F0-6B63-4DB1-8FA1-C649BAB129B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6C2E12D-BFE5-4267-AAD7-628A84C463E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C0595-200C-48C3-8D5D-B9CCC788C86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291C665-5B08-408B-9090-7269597D409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741E97-7C1A-41A5-8805-F34D87AE4514}"/>
              </a:ext>
            </a:extLst>
          </p:cNvPr>
          <p:cNvSpPr>
            <a:spLocks noGrp="1"/>
          </p:cNvSpPr>
          <p:nvPr>
            <p:ph type="dt" sz="half" idx="10"/>
          </p:nvPr>
        </p:nvSpPr>
        <p:spPr/>
        <p:txBody>
          <a:bodyPr/>
          <a:lstStyle/>
          <a:p>
            <a:fld id="{90436A50-E62C-41E0-A625-B58D73317FB3}" type="datetimeFigureOut">
              <a:rPr lang="en-US" smtClean="0"/>
              <a:t>1/7/2018</a:t>
            </a:fld>
            <a:endParaRPr lang="en-US"/>
          </a:p>
        </p:txBody>
      </p:sp>
      <p:sp>
        <p:nvSpPr>
          <p:cNvPr id="8" name="Footer Placeholder 7">
            <a:extLst>
              <a:ext uri="{FF2B5EF4-FFF2-40B4-BE49-F238E27FC236}">
                <a16:creationId xmlns:a16="http://schemas.microsoft.com/office/drawing/2014/main" id="{87EE9E59-78F0-4445-ACA8-E7058E735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EF0B95-14D4-4027-BFA8-F1CF418883FD}"/>
              </a:ext>
            </a:extLst>
          </p:cNvPr>
          <p:cNvSpPr>
            <a:spLocks noGrp="1"/>
          </p:cNvSpPr>
          <p:nvPr>
            <p:ph type="sldNum" sz="quarter" idx="12"/>
          </p:nvPr>
        </p:nvSpPr>
        <p:spPr/>
        <p:txBody>
          <a:bodyPr/>
          <a:lstStyle/>
          <a:p>
            <a:fld id="{845FA89D-C2EE-49B1-B705-BCC5F80573F4}" type="slidenum">
              <a:rPr lang="en-US" smtClean="0"/>
              <a:t>‹#›</a:t>
            </a:fld>
            <a:endParaRPr lang="en-US"/>
          </a:p>
        </p:txBody>
      </p:sp>
    </p:spTree>
    <p:extLst>
      <p:ext uri="{BB962C8B-B14F-4D97-AF65-F5344CB8AC3E}">
        <p14:creationId xmlns:p14="http://schemas.microsoft.com/office/powerpoint/2010/main" val="168672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9D1D-7735-446A-BAA7-38EE60CB2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FBDC4B-465D-4504-9A31-436F786C7CF1}"/>
              </a:ext>
            </a:extLst>
          </p:cNvPr>
          <p:cNvSpPr>
            <a:spLocks noGrp="1"/>
          </p:cNvSpPr>
          <p:nvPr>
            <p:ph type="dt" sz="half" idx="10"/>
          </p:nvPr>
        </p:nvSpPr>
        <p:spPr/>
        <p:txBody>
          <a:bodyPr/>
          <a:lstStyle/>
          <a:p>
            <a:fld id="{90436A50-E62C-41E0-A625-B58D73317FB3}" type="datetimeFigureOut">
              <a:rPr lang="en-US" smtClean="0"/>
              <a:t>1/7/2018</a:t>
            </a:fld>
            <a:endParaRPr lang="en-US"/>
          </a:p>
        </p:txBody>
      </p:sp>
      <p:sp>
        <p:nvSpPr>
          <p:cNvPr id="4" name="Footer Placeholder 3">
            <a:extLst>
              <a:ext uri="{FF2B5EF4-FFF2-40B4-BE49-F238E27FC236}">
                <a16:creationId xmlns:a16="http://schemas.microsoft.com/office/drawing/2014/main" id="{6A7D535A-814A-4E19-BD29-6F4088FD5C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D6614A-B23B-4FD7-A6A7-847ECA2A8E90}"/>
              </a:ext>
            </a:extLst>
          </p:cNvPr>
          <p:cNvSpPr>
            <a:spLocks noGrp="1"/>
          </p:cNvSpPr>
          <p:nvPr>
            <p:ph type="sldNum" sz="quarter" idx="12"/>
          </p:nvPr>
        </p:nvSpPr>
        <p:spPr/>
        <p:txBody>
          <a:bodyPr/>
          <a:lstStyle/>
          <a:p>
            <a:fld id="{845FA89D-C2EE-49B1-B705-BCC5F80573F4}" type="slidenum">
              <a:rPr lang="en-US" smtClean="0"/>
              <a:t>‹#›</a:t>
            </a:fld>
            <a:endParaRPr lang="en-US"/>
          </a:p>
        </p:txBody>
      </p:sp>
    </p:spTree>
    <p:extLst>
      <p:ext uri="{BB962C8B-B14F-4D97-AF65-F5344CB8AC3E}">
        <p14:creationId xmlns:p14="http://schemas.microsoft.com/office/powerpoint/2010/main" val="291510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515507-F6F9-4307-AEA9-7D036545F3C7}"/>
              </a:ext>
            </a:extLst>
          </p:cNvPr>
          <p:cNvSpPr>
            <a:spLocks noGrp="1"/>
          </p:cNvSpPr>
          <p:nvPr>
            <p:ph type="dt" sz="half" idx="10"/>
          </p:nvPr>
        </p:nvSpPr>
        <p:spPr/>
        <p:txBody>
          <a:bodyPr/>
          <a:lstStyle/>
          <a:p>
            <a:fld id="{90436A50-E62C-41E0-A625-B58D73317FB3}" type="datetimeFigureOut">
              <a:rPr lang="en-US" smtClean="0"/>
              <a:t>1/7/2018</a:t>
            </a:fld>
            <a:endParaRPr lang="en-US"/>
          </a:p>
        </p:txBody>
      </p:sp>
      <p:sp>
        <p:nvSpPr>
          <p:cNvPr id="3" name="Footer Placeholder 2">
            <a:extLst>
              <a:ext uri="{FF2B5EF4-FFF2-40B4-BE49-F238E27FC236}">
                <a16:creationId xmlns:a16="http://schemas.microsoft.com/office/drawing/2014/main" id="{5B8C893D-1A6C-4EB3-9791-BFD6C3D360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2D9F7C-FFC8-4E08-A276-9E9384F2BF47}"/>
              </a:ext>
            </a:extLst>
          </p:cNvPr>
          <p:cNvSpPr>
            <a:spLocks noGrp="1"/>
          </p:cNvSpPr>
          <p:nvPr>
            <p:ph type="sldNum" sz="quarter" idx="12"/>
          </p:nvPr>
        </p:nvSpPr>
        <p:spPr/>
        <p:txBody>
          <a:bodyPr/>
          <a:lstStyle/>
          <a:p>
            <a:fld id="{845FA89D-C2EE-49B1-B705-BCC5F80573F4}" type="slidenum">
              <a:rPr lang="en-US" smtClean="0"/>
              <a:t>‹#›</a:t>
            </a:fld>
            <a:endParaRPr lang="en-US"/>
          </a:p>
        </p:txBody>
      </p:sp>
    </p:spTree>
    <p:extLst>
      <p:ext uri="{BB962C8B-B14F-4D97-AF65-F5344CB8AC3E}">
        <p14:creationId xmlns:p14="http://schemas.microsoft.com/office/powerpoint/2010/main" val="100392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22E2-BBEA-4595-9B2A-156E131500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0546CD2-10DA-4980-8549-ACCDD3E3985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DFFB91-AA06-4783-9734-3B4FD760CC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7BE936A-B899-47F7-86E7-4776CB366CFF}"/>
              </a:ext>
            </a:extLst>
          </p:cNvPr>
          <p:cNvSpPr>
            <a:spLocks noGrp="1"/>
          </p:cNvSpPr>
          <p:nvPr>
            <p:ph type="dt" sz="half" idx="10"/>
          </p:nvPr>
        </p:nvSpPr>
        <p:spPr/>
        <p:txBody>
          <a:bodyPr/>
          <a:lstStyle/>
          <a:p>
            <a:fld id="{90436A50-E62C-41E0-A625-B58D73317FB3}" type="datetimeFigureOut">
              <a:rPr lang="en-US" smtClean="0"/>
              <a:t>1/7/2018</a:t>
            </a:fld>
            <a:endParaRPr lang="en-US"/>
          </a:p>
        </p:txBody>
      </p:sp>
      <p:sp>
        <p:nvSpPr>
          <p:cNvPr id="6" name="Footer Placeholder 5">
            <a:extLst>
              <a:ext uri="{FF2B5EF4-FFF2-40B4-BE49-F238E27FC236}">
                <a16:creationId xmlns:a16="http://schemas.microsoft.com/office/drawing/2014/main" id="{AF790E67-0684-441D-9E1B-07E96F5692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CCADE-BFE4-45B5-A64B-5A25F47117D0}"/>
              </a:ext>
            </a:extLst>
          </p:cNvPr>
          <p:cNvSpPr>
            <a:spLocks noGrp="1"/>
          </p:cNvSpPr>
          <p:nvPr>
            <p:ph type="sldNum" sz="quarter" idx="12"/>
          </p:nvPr>
        </p:nvSpPr>
        <p:spPr/>
        <p:txBody>
          <a:bodyPr/>
          <a:lstStyle/>
          <a:p>
            <a:fld id="{845FA89D-C2EE-49B1-B705-BCC5F80573F4}" type="slidenum">
              <a:rPr lang="en-US" smtClean="0"/>
              <a:t>‹#›</a:t>
            </a:fld>
            <a:endParaRPr lang="en-US"/>
          </a:p>
        </p:txBody>
      </p:sp>
    </p:spTree>
    <p:extLst>
      <p:ext uri="{BB962C8B-B14F-4D97-AF65-F5344CB8AC3E}">
        <p14:creationId xmlns:p14="http://schemas.microsoft.com/office/powerpoint/2010/main" val="69532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83A8-C13A-4FDE-A674-DDE4189D3F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723AADB-8E44-47F0-BD9C-22D7D22E05A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41E656A-643E-428B-86A1-D0D02570CD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F24B18E-0C28-4E29-8D11-E3762CA4E4B8}"/>
              </a:ext>
            </a:extLst>
          </p:cNvPr>
          <p:cNvSpPr>
            <a:spLocks noGrp="1"/>
          </p:cNvSpPr>
          <p:nvPr>
            <p:ph type="dt" sz="half" idx="10"/>
          </p:nvPr>
        </p:nvSpPr>
        <p:spPr/>
        <p:txBody>
          <a:bodyPr/>
          <a:lstStyle/>
          <a:p>
            <a:fld id="{90436A50-E62C-41E0-A625-B58D73317FB3}" type="datetimeFigureOut">
              <a:rPr lang="en-US" smtClean="0"/>
              <a:t>1/7/2018</a:t>
            </a:fld>
            <a:endParaRPr lang="en-US"/>
          </a:p>
        </p:txBody>
      </p:sp>
      <p:sp>
        <p:nvSpPr>
          <p:cNvPr id="6" name="Footer Placeholder 5">
            <a:extLst>
              <a:ext uri="{FF2B5EF4-FFF2-40B4-BE49-F238E27FC236}">
                <a16:creationId xmlns:a16="http://schemas.microsoft.com/office/drawing/2014/main" id="{F57CDBD1-B949-4C44-BA65-4CDF96CF8B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F9D91B-7F2D-4A23-A205-79509E4A209C}"/>
              </a:ext>
            </a:extLst>
          </p:cNvPr>
          <p:cNvSpPr>
            <a:spLocks noGrp="1"/>
          </p:cNvSpPr>
          <p:nvPr>
            <p:ph type="sldNum" sz="quarter" idx="12"/>
          </p:nvPr>
        </p:nvSpPr>
        <p:spPr/>
        <p:txBody>
          <a:bodyPr/>
          <a:lstStyle/>
          <a:p>
            <a:fld id="{845FA89D-C2EE-49B1-B705-BCC5F80573F4}" type="slidenum">
              <a:rPr lang="en-US" smtClean="0"/>
              <a:t>‹#›</a:t>
            </a:fld>
            <a:endParaRPr lang="en-US"/>
          </a:p>
        </p:txBody>
      </p:sp>
    </p:spTree>
    <p:extLst>
      <p:ext uri="{BB962C8B-B14F-4D97-AF65-F5344CB8AC3E}">
        <p14:creationId xmlns:p14="http://schemas.microsoft.com/office/powerpoint/2010/main" val="2425535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75F63A-B9E0-410C-B995-6D1594BC1E4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6F65F8-20A3-4B9A-8575-F9DEE18E9A5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A5DBF-03B5-4EDF-B329-EAE3C7073EB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436A50-E62C-41E0-A625-B58D73317FB3}" type="datetimeFigureOut">
              <a:rPr lang="en-US" smtClean="0"/>
              <a:t>1/7/2018</a:t>
            </a:fld>
            <a:endParaRPr lang="en-US"/>
          </a:p>
        </p:txBody>
      </p:sp>
      <p:sp>
        <p:nvSpPr>
          <p:cNvPr id="5" name="Footer Placeholder 4">
            <a:extLst>
              <a:ext uri="{FF2B5EF4-FFF2-40B4-BE49-F238E27FC236}">
                <a16:creationId xmlns:a16="http://schemas.microsoft.com/office/drawing/2014/main" id="{4EFC9E76-382B-4DBD-BD72-E58A156779E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21C2A3-0241-4623-ADEF-C4C83A98AE6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5FA89D-C2EE-49B1-B705-BCC5F80573F4}" type="slidenum">
              <a:rPr lang="en-US" smtClean="0"/>
              <a:t>‹#›</a:t>
            </a:fld>
            <a:endParaRPr lang="en-US"/>
          </a:p>
        </p:txBody>
      </p:sp>
    </p:spTree>
    <p:extLst>
      <p:ext uri="{BB962C8B-B14F-4D97-AF65-F5344CB8AC3E}">
        <p14:creationId xmlns:p14="http://schemas.microsoft.com/office/powerpoint/2010/main" val="447717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tdsestrada@msn.com" TargetMode="External"/><Relationship Id="rId2" Type="http://schemas.openxmlformats.org/officeDocument/2006/relationships/hyperlink" Target="mailto:roseg@tdshc.org" TargetMode="External"/><Relationship Id="rId1" Type="http://schemas.openxmlformats.org/officeDocument/2006/relationships/slideLayout" Target="../slideLayouts/slideLayout2.xml"/><Relationship Id="rId4" Type="http://schemas.openxmlformats.org/officeDocument/2006/relationships/hyperlink" Target="mailto:jvshaw@cox.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FF5E-6618-487E-9389-4B86382F40E2}"/>
              </a:ext>
            </a:extLst>
          </p:cNvPr>
          <p:cNvSpPr>
            <a:spLocks noGrp="1"/>
          </p:cNvSpPr>
          <p:nvPr>
            <p:ph type="ctrTitle"/>
          </p:nvPr>
        </p:nvSpPr>
        <p:spPr>
          <a:xfrm>
            <a:off x="1143000" y="685798"/>
            <a:ext cx="6858000" cy="2971801"/>
          </a:xfrm>
        </p:spPr>
        <p:txBody>
          <a:bodyPr/>
          <a:lstStyle/>
          <a:p>
            <a:endParaRPr lang="en-US" dirty="0"/>
          </a:p>
        </p:txBody>
      </p:sp>
      <p:sp>
        <p:nvSpPr>
          <p:cNvPr id="3" name="Subtitle 2">
            <a:extLst>
              <a:ext uri="{FF2B5EF4-FFF2-40B4-BE49-F238E27FC236}">
                <a16:creationId xmlns:a16="http://schemas.microsoft.com/office/drawing/2014/main" id="{17328F26-7E73-4FCB-90C2-7433A54DC121}"/>
              </a:ext>
            </a:extLst>
          </p:cNvPr>
          <p:cNvSpPr>
            <a:spLocks noGrp="1"/>
          </p:cNvSpPr>
          <p:nvPr>
            <p:ph type="subTitle" idx="1"/>
          </p:nvPr>
        </p:nvSpPr>
        <p:spPr>
          <a:xfrm>
            <a:off x="533400" y="3810000"/>
            <a:ext cx="7924800" cy="2362200"/>
          </a:xfrm>
        </p:spPr>
        <p:txBody>
          <a:bodyPr>
            <a:noAutofit/>
          </a:bodyPr>
          <a:lstStyle/>
          <a:p>
            <a:endParaRPr lang="en-US" sz="900" b="1" dirty="0">
              <a:latin typeface="Arial" panose="020B0604020202020204" pitchFamily="34" charset="0"/>
              <a:cs typeface="Arial" panose="020B0604020202020204" pitchFamily="34" charset="0"/>
            </a:endParaRPr>
          </a:p>
          <a:p>
            <a:endParaRPr lang="en-US" sz="9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Preserving Rural Rental Housing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Using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USDA Section 514/516 Funding</a:t>
            </a:r>
            <a:endParaRPr lang="en-US" sz="3600" dirty="0"/>
          </a:p>
        </p:txBody>
      </p:sp>
      <p:pic>
        <p:nvPicPr>
          <p:cNvPr id="4" name="Picture 3">
            <a:extLst>
              <a:ext uri="{FF2B5EF4-FFF2-40B4-BE49-F238E27FC236}">
                <a16:creationId xmlns:a16="http://schemas.microsoft.com/office/drawing/2014/main" id="{E1F8E60C-AEBD-48B2-AB1F-CA646E794F1E}"/>
              </a:ext>
            </a:extLst>
          </p:cNvPr>
          <p:cNvPicPr>
            <a:picLocks noChangeAspect="1"/>
          </p:cNvPicPr>
          <p:nvPr/>
        </p:nvPicPr>
        <p:blipFill>
          <a:blip r:embed="rId2"/>
          <a:stretch>
            <a:fillRect/>
          </a:stretch>
        </p:blipFill>
        <p:spPr>
          <a:xfrm>
            <a:off x="1981200" y="685798"/>
            <a:ext cx="5334000" cy="2971801"/>
          </a:xfrm>
          <a:prstGeom prst="rect">
            <a:avLst/>
          </a:prstGeom>
        </p:spPr>
      </p:pic>
    </p:spTree>
    <p:extLst>
      <p:ext uri="{BB962C8B-B14F-4D97-AF65-F5344CB8AC3E}">
        <p14:creationId xmlns:p14="http://schemas.microsoft.com/office/powerpoint/2010/main" val="389548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9E75-E1A2-4B8F-A65F-C4D1A9D97066}"/>
              </a:ext>
            </a:extLst>
          </p:cNvPr>
          <p:cNvSpPr>
            <a:spLocks noGrp="1"/>
          </p:cNvSpPr>
          <p:nvPr>
            <p:ph type="title"/>
          </p:nvPr>
        </p:nvSpPr>
        <p:spPr>
          <a:xfrm>
            <a:off x="304800" y="228599"/>
            <a:ext cx="8210550" cy="1066801"/>
          </a:xfrm>
        </p:spPr>
        <p:txBody>
          <a:bodyPr>
            <a:noAutofit/>
          </a:bodyPr>
          <a:lstStyle/>
          <a:p>
            <a:pPr algn="ctr"/>
            <a:r>
              <a:rPr lang="en-US" sz="4000" b="1" dirty="0"/>
              <a:t>Project Sponsor Eligibility Requirements</a:t>
            </a:r>
            <a:endParaRPr lang="en-US" sz="4000" dirty="0"/>
          </a:p>
        </p:txBody>
      </p:sp>
      <p:sp>
        <p:nvSpPr>
          <p:cNvPr id="3" name="Content Placeholder 2">
            <a:extLst>
              <a:ext uri="{FF2B5EF4-FFF2-40B4-BE49-F238E27FC236}">
                <a16:creationId xmlns:a16="http://schemas.microsoft.com/office/drawing/2014/main" id="{03964B5B-FCA2-4FCC-ACD2-C2254E7E1B3F}"/>
              </a:ext>
            </a:extLst>
          </p:cNvPr>
          <p:cNvSpPr>
            <a:spLocks noGrp="1"/>
          </p:cNvSpPr>
          <p:nvPr>
            <p:ph sz="half" idx="1"/>
          </p:nvPr>
        </p:nvSpPr>
        <p:spPr>
          <a:xfrm>
            <a:off x="152400" y="1447800"/>
            <a:ext cx="4362450" cy="4729162"/>
          </a:xfrm>
        </p:spPr>
        <p:txBody>
          <a:bodyPr>
            <a:normAutofit fontScale="85000" lnSpcReduction="10000"/>
          </a:bodyPr>
          <a:lstStyle/>
          <a:p>
            <a:pPr>
              <a:lnSpc>
                <a:spcPct val="120000"/>
              </a:lnSpc>
              <a:spcBef>
                <a:spcPts val="0"/>
              </a:spcBef>
            </a:pPr>
            <a:r>
              <a:rPr lang="en-US" sz="2400" b="1" dirty="0">
                <a:latin typeface="Calibri" panose="020F0502020204030204" pitchFamily="34" charset="0"/>
                <a:cs typeface="Calibri" panose="020F0502020204030204" pitchFamily="34" charset="0"/>
              </a:rPr>
              <a:t>A broad-based nonprofit organization that has a membership reflecting the community where the housing is located.</a:t>
            </a:r>
          </a:p>
          <a:p>
            <a:pPr>
              <a:lnSpc>
                <a:spcPct val="120000"/>
              </a:lnSpc>
              <a:spcBef>
                <a:spcPts val="0"/>
              </a:spcBef>
            </a:pPr>
            <a:endParaRPr lang="en-US" sz="2400" b="1" dirty="0">
              <a:latin typeface="Calibri" panose="020F0502020204030204" pitchFamily="34" charset="0"/>
              <a:cs typeface="Calibri" panose="020F0502020204030204" pitchFamily="34" charset="0"/>
            </a:endParaRPr>
          </a:p>
          <a:p>
            <a:pPr>
              <a:lnSpc>
                <a:spcPct val="120000"/>
              </a:lnSpc>
              <a:spcBef>
                <a:spcPts val="0"/>
              </a:spcBef>
            </a:pPr>
            <a:r>
              <a:rPr lang="en-US" sz="2400" b="1" dirty="0">
                <a:latin typeface="Calibri" panose="020F0502020204030204" pitchFamily="34" charset="0"/>
                <a:cs typeface="Calibri" panose="020F0502020204030204" pitchFamily="34" charset="0"/>
              </a:rPr>
              <a:t>A nonprofit organization of farmworkers, with local farmworkers on the Board of Directors.  The Board may include non-farmworkers that are experienced in finance, property  management, or related businesses, provided farmworkers make up the majority of the Board.</a:t>
            </a:r>
          </a:p>
          <a:p>
            <a:endParaRPr lang="en-US" dirty="0"/>
          </a:p>
        </p:txBody>
      </p:sp>
      <p:sp>
        <p:nvSpPr>
          <p:cNvPr id="4" name="Content Placeholder 3">
            <a:extLst>
              <a:ext uri="{FF2B5EF4-FFF2-40B4-BE49-F238E27FC236}">
                <a16:creationId xmlns:a16="http://schemas.microsoft.com/office/drawing/2014/main" id="{8FB6EA4A-3480-4BE8-BEFF-9EF6A1C90732}"/>
              </a:ext>
            </a:extLst>
          </p:cNvPr>
          <p:cNvSpPr>
            <a:spLocks noGrp="1"/>
          </p:cNvSpPr>
          <p:nvPr>
            <p:ph sz="half" idx="2"/>
          </p:nvPr>
        </p:nvSpPr>
        <p:spPr>
          <a:xfrm>
            <a:off x="4629150" y="1447799"/>
            <a:ext cx="4133850" cy="4729163"/>
          </a:xfrm>
        </p:spPr>
        <p:txBody>
          <a:bodyPr>
            <a:normAutofit fontScale="85000" lnSpcReduction="10000"/>
          </a:bodyPr>
          <a:lstStyle/>
          <a:p>
            <a:pPr>
              <a:lnSpc>
                <a:spcPct val="120000"/>
              </a:lnSpc>
              <a:spcBef>
                <a:spcPts val="0"/>
              </a:spcBef>
            </a:pPr>
            <a:r>
              <a:rPr lang="en-US" sz="2400" b="1" dirty="0">
                <a:latin typeface="Calibri" panose="020F0502020204030204" pitchFamily="34" charset="0"/>
                <a:cs typeface="Calibri" panose="020F0502020204030204" pitchFamily="34" charset="0"/>
              </a:rPr>
              <a:t>A limited partnership with a nonprofit general partner that meets 7 CFR 3560.55(d).</a:t>
            </a:r>
          </a:p>
          <a:p>
            <a:pPr>
              <a:lnSpc>
                <a:spcPct val="120000"/>
              </a:lnSpc>
              <a:spcBef>
                <a:spcPts val="0"/>
              </a:spcBef>
            </a:pPr>
            <a:endParaRPr lang="en-US" sz="2400" b="1" dirty="0">
              <a:latin typeface="Calibri" panose="020F0502020204030204" pitchFamily="34" charset="0"/>
              <a:cs typeface="Calibri" panose="020F0502020204030204" pitchFamily="34" charset="0"/>
            </a:endParaRPr>
          </a:p>
          <a:p>
            <a:pPr>
              <a:lnSpc>
                <a:spcPct val="120000"/>
              </a:lnSpc>
              <a:spcBef>
                <a:spcPts val="0"/>
              </a:spcBef>
            </a:pPr>
            <a:r>
              <a:rPr lang="en-US" sz="2400" b="1" dirty="0">
                <a:latin typeface="Calibri" panose="020F0502020204030204" pitchFamily="34" charset="0"/>
                <a:cs typeface="Calibri" panose="020F0502020204030204" pitchFamily="34" charset="0"/>
              </a:rPr>
              <a:t>A Federally recognized Indian tribe.</a:t>
            </a:r>
          </a:p>
          <a:p>
            <a:pPr>
              <a:lnSpc>
                <a:spcPct val="120000"/>
              </a:lnSpc>
              <a:spcBef>
                <a:spcPts val="0"/>
              </a:spcBef>
            </a:pPr>
            <a:endParaRPr lang="en-US" sz="2400" b="1" dirty="0">
              <a:latin typeface="Calibri" panose="020F0502020204030204" pitchFamily="34" charset="0"/>
              <a:cs typeface="Calibri" panose="020F0502020204030204" pitchFamily="34" charset="0"/>
            </a:endParaRPr>
          </a:p>
          <a:p>
            <a:pPr>
              <a:lnSpc>
                <a:spcPct val="120000"/>
              </a:lnSpc>
              <a:spcBef>
                <a:spcPts val="0"/>
              </a:spcBef>
            </a:pPr>
            <a:r>
              <a:rPr lang="en-US" sz="2400" b="1" dirty="0">
                <a:latin typeface="Calibri" panose="020F0502020204030204" pitchFamily="34" charset="0"/>
                <a:cs typeface="Calibri" panose="020F0502020204030204" pitchFamily="34" charset="0"/>
              </a:rPr>
              <a:t>An agency or political subdivision of the State or local government.</a:t>
            </a:r>
          </a:p>
          <a:p>
            <a:pPr>
              <a:lnSpc>
                <a:spcPct val="120000"/>
              </a:lnSpc>
              <a:spcBef>
                <a:spcPts val="0"/>
              </a:spcBef>
            </a:pPr>
            <a:endParaRPr lang="en-US" sz="2400" b="1" dirty="0">
              <a:latin typeface="Calibri" panose="020F0502020204030204" pitchFamily="34" charset="0"/>
              <a:cs typeface="Calibri" panose="020F0502020204030204" pitchFamily="34" charset="0"/>
            </a:endParaRPr>
          </a:p>
          <a:p>
            <a:pPr>
              <a:lnSpc>
                <a:spcPct val="120000"/>
              </a:lnSpc>
              <a:spcBef>
                <a:spcPts val="0"/>
              </a:spcBef>
            </a:pPr>
            <a:r>
              <a:rPr lang="en-US" sz="2400" b="1" dirty="0">
                <a:latin typeface="Calibri" panose="020F0502020204030204" pitchFamily="34" charset="0"/>
                <a:cs typeface="Calibri" panose="020F0502020204030204" pitchFamily="34" charset="0"/>
              </a:rPr>
              <a:t>Applicants must be able to contribute at least 10% of the Total Development Costs from Non-Rural Development resources </a:t>
            </a:r>
          </a:p>
          <a:p>
            <a:endParaRPr lang="en-US" dirty="0"/>
          </a:p>
        </p:txBody>
      </p:sp>
    </p:spTree>
    <p:extLst>
      <p:ext uri="{BB962C8B-B14F-4D97-AF65-F5344CB8AC3E}">
        <p14:creationId xmlns:p14="http://schemas.microsoft.com/office/powerpoint/2010/main" val="232547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F6B0-9C2E-42DB-B2DC-26C820B4F5E0}"/>
              </a:ext>
            </a:extLst>
          </p:cNvPr>
          <p:cNvSpPr>
            <a:spLocks noGrp="1"/>
          </p:cNvSpPr>
          <p:nvPr>
            <p:ph type="title"/>
          </p:nvPr>
        </p:nvSpPr>
        <p:spPr>
          <a:xfrm>
            <a:off x="628650" y="152401"/>
            <a:ext cx="7886700" cy="838199"/>
          </a:xfrm>
        </p:spPr>
        <p:txBody>
          <a:bodyPr>
            <a:normAutofit/>
          </a:bodyPr>
          <a:lstStyle/>
          <a:p>
            <a:pPr algn="ctr"/>
            <a:r>
              <a:rPr lang="en-US" sz="3600" b="1" dirty="0">
                <a:latin typeface="Arial" panose="020B0604020202020204" pitchFamily="34" charset="0"/>
                <a:cs typeface="Arial" panose="020B0604020202020204" pitchFamily="34" charset="0"/>
              </a:rPr>
              <a:t>Who is eligible to live in property?</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87DAAFD-C25E-4BFD-80F0-C5E4F2D56F3D}"/>
              </a:ext>
            </a:extLst>
          </p:cNvPr>
          <p:cNvSpPr>
            <a:spLocks noGrp="1"/>
          </p:cNvSpPr>
          <p:nvPr>
            <p:ph idx="1"/>
          </p:nvPr>
        </p:nvSpPr>
        <p:spPr>
          <a:xfrm>
            <a:off x="228600" y="1219200"/>
            <a:ext cx="8686800" cy="5257799"/>
          </a:xfrm>
        </p:spPr>
        <p:txBody>
          <a:bodyPr>
            <a:normAutofit fontScale="92500" lnSpcReduction="10000"/>
          </a:bodyPr>
          <a:lstStyle/>
          <a:p>
            <a:pPr>
              <a:lnSpc>
                <a:spcPct val="100000"/>
              </a:lnSpc>
              <a:spcBef>
                <a:spcPts val="0"/>
              </a:spcBef>
              <a:buFont typeface="Wingdings" panose="05000000000000000000" pitchFamily="2" charset="2"/>
              <a:buChar char="q"/>
            </a:pPr>
            <a:r>
              <a:rPr lang="en-US" sz="2200" b="1" dirty="0"/>
              <a:t>    	Any person (or family member) who is a ‘‘domestic farm laborer’’ (defined in 7 CFR 3560.11) and receives a substantial portion of his or her income primarily from the production of:</a:t>
            </a:r>
          </a:p>
          <a:p>
            <a:pPr>
              <a:lnSpc>
                <a:spcPct val="100000"/>
              </a:lnSpc>
              <a:spcBef>
                <a:spcPts val="0"/>
              </a:spcBef>
            </a:pPr>
            <a:endParaRPr lang="en-US" sz="2200" b="1" dirty="0"/>
          </a:p>
          <a:p>
            <a:pPr lvl="1">
              <a:lnSpc>
                <a:spcPct val="100000"/>
              </a:lnSpc>
              <a:spcBef>
                <a:spcPts val="0"/>
              </a:spcBef>
              <a:buFont typeface="Calibri" panose="020F0502020204030204" pitchFamily="34" charset="0"/>
              <a:buChar char="―"/>
            </a:pPr>
            <a:r>
              <a:rPr lang="en-US" sz="2200" b="1" dirty="0"/>
              <a:t>agricultural or aqua-cultural commodities, or </a:t>
            </a:r>
          </a:p>
          <a:p>
            <a:pPr marL="342900" lvl="1" indent="0">
              <a:lnSpc>
                <a:spcPct val="100000"/>
              </a:lnSpc>
              <a:spcBef>
                <a:spcPts val="0"/>
              </a:spcBef>
              <a:buNone/>
            </a:pPr>
            <a:endParaRPr lang="en-US" sz="2200" b="1" dirty="0"/>
          </a:p>
          <a:p>
            <a:pPr lvl="1">
              <a:lnSpc>
                <a:spcPct val="100000"/>
              </a:lnSpc>
              <a:spcBef>
                <a:spcPts val="0"/>
              </a:spcBef>
              <a:buFont typeface="Calibri" panose="020F0502020204030204" pitchFamily="34" charset="0"/>
              <a:buChar char="―"/>
            </a:pPr>
            <a:r>
              <a:rPr lang="en-US" sz="2200" b="1" dirty="0"/>
              <a:t>the handling of agricultural or aqua-cultural commodities in the unprocessed stage, or </a:t>
            </a:r>
          </a:p>
          <a:p>
            <a:pPr marL="342900" lvl="1" indent="0">
              <a:lnSpc>
                <a:spcPct val="100000"/>
              </a:lnSpc>
              <a:spcBef>
                <a:spcPts val="0"/>
              </a:spcBef>
              <a:buNone/>
            </a:pPr>
            <a:endParaRPr lang="en-US" sz="2200" b="1" dirty="0"/>
          </a:p>
          <a:p>
            <a:pPr lvl="1">
              <a:lnSpc>
                <a:spcPct val="100000"/>
              </a:lnSpc>
              <a:spcBef>
                <a:spcPts val="0"/>
              </a:spcBef>
              <a:buFont typeface="Calibri" panose="020F0502020204030204" pitchFamily="34" charset="0"/>
              <a:buChar char="―"/>
            </a:pPr>
            <a:r>
              <a:rPr lang="en-US" sz="2200" b="1" dirty="0"/>
              <a:t>the processing of agricultural or aqua-cultural commodities, without respect to the source of employment.</a:t>
            </a:r>
          </a:p>
          <a:p>
            <a:pPr marL="342900" lvl="1" indent="0">
              <a:lnSpc>
                <a:spcPct val="100000"/>
              </a:lnSpc>
              <a:spcBef>
                <a:spcPts val="0"/>
              </a:spcBef>
              <a:buNone/>
            </a:pPr>
            <a:endParaRPr lang="en-US" sz="2200" b="1" dirty="0"/>
          </a:p>
          <a:p>
            <a:pPr lvl="1">
              <a:lnSpc>
                <a:spcPct val="100000"/>
              </a:lnSpc>
              <a:spcBef>
                <a:spcPts val="0"/>
              </a:spcBef>
              <a:buFont typeface="Calibri" panose="020F0502020204030204" pitchFamily="34" charset="0"/>
              <a:buChar char="―"/>
            </a:pPr>
            <a:r>
              <a:rPr lang="en-US" sz="2200" b="1" dirty="0"/>
              <a:t>Includes any farmworker (or family member) who is retired or disabled, but was employed in domestic farm labor at the time of retirement or upon becoming disabled</a:t>
            </a:r>
          </a:p>
          <a:p>
            <a:pPr lvl="1">
              <a:lnSpc>
                <a:spcPct val="100000"/>
              </a:lnSpc>
              <a:spcBef>
                <a:spcPts val="0"/>
              </a:spcBef>
              <a:buFont typeface="Calibri" panose="020F0502020204030204" pitchFamily="34" charset="0"/>
              <a:buChar char="―"/>
            </a:pPr>
            <a:endParaRPr lang="en-US" sz="2200" b="1" dirty="0"/>
          </a:p>
          <a:p>
            <a:pPr>
              <a:lnSpc>
                <a:spcPct val="100000"/>
              </a:lnSpc>
              <a:spcBef>
                <a:spcPts val="0"/>
              </a:spcBef>
              <a:buFont typeface="Wingdings" panose="05000000000000000000" pitchFamily="2" charset="2"/>
              <a:buChar char="q"/>
            </a:pPr>
            <a:r>
              <a:rPr lang="en-US" sz="2200" b="1" dirty="0"/>
              <a:t>       The eligible farmworker must be a citizen of the United States or a person legally admitted for permanent residence.</a:t>
            </a:r>
          </a:p>
          <a:p>
            <a:pPr>
              <a:lnSpc>
                <a:spcPct val="100000"/>
              </a:lnSpc>
              <a:spcBef>
                <a:spcPts val="0"/>
              </a:spcBef>
              <a:buFont typeface="Calibri" panose="020F0502020204030204" pitchFamily="34" charset="0"/>
              <a:buChar char="―"/>
            </a:pPr>
            <a:endParaRPr lang="en-US" sz="2200" dirty="0"/>
          </a:p>
          <a:p>
            <a:endParaRPr lang="en-US" dirty="0"/>
          </a:p>
        </p:txBody>
      </p:sp>
    </p:spTree>
    <p:extLst>
      <p:ext uri="{BB962C8B-B14F-4D97-AF65-F5344CB8AC3E}">
        <p14:creationId xmlns:p14="http://schemas.microsoft.com/office/powerpoint/2010/main" val="170160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3ABF-5EBF-435D-9077-3A727D7148F6}"/>
              </a:ext>
            </a:extLst>
          </p:cNvPr>
          <p:cNvSpPr>
            <a:spLocks noGrp="1"/>
          </p:cNvSpPr>
          <p:nvPr>
            <p:ph type="title"/>
          </p:nvPr>
        </p:nvSpPr>
        <p:spPr>
          <a:xfrm>
            <a:off x="629841" y="365127"/>
            <a:ext cx="7886700" cy="814386"/>
          </a:xfrm>
        </p:spPr>
        <p:txBody>
          <a:bodyPr/>
          <a:lstStyle/>
          <a:p>
            <a:pPr algn="ctr"/>
            <a:r>
              <a:rPr lang="en-US" b="1" dirty="0">
                <a:latin typeface="Arial" panose="020B0604020202020204" pitchFamily="34" charset="0"/>
                <a:cs typeface="Arial" panose="020B0604020202020204" pitchFamily="34" charset="0"/>
              </a:rPr>
              <a:t>Types of Eligible Farm Work</a:t>
            </a:r>
            <a:endParaRPr lang="en-US" dirty="0"/>
          </a:p>
        </p:txBody>
      </p:sp>
      <p:sp>
        <p:nvSpPr>
          <p:cNvPr id="4" name="Content Placeholder 3">
            <a:extLst>
              <a:ext uri="{FF2B5EF4-FFF2-40B4-BE49-F238E27FC236}">
                <a16:creationId xmlns:a16="http://schemas.microsoft.com/office/drawing/2014/main" id="{CB9BC4C2-2A9A-49E0-8C9C-8C660C3A1290}"/>
              </a:ext>
            </a:extLst>
          </p:cNvPr>
          <p:cNvSpPr>
            <a:spLocks noGrp="1"/>
          </p:cNvSpPr>
          <p:nvPr>
            <p:ph sz="half" idx="2"/>
          </p:nvPr>
        </p:nvSpPr>
        <p:spPr>
          <a:xfrm>
            <a:off x="629842" y="1447800"/>
            <a:ext cx="3868340" cy="5045073"/>
          </a:xfrm>
        </p:spPr>
        <p:txBody>
          <a:bodyPr>
            <a:normAutofit fontScale="85000" lnSpcReduction="10000"/>
          </a:bodyPr>
          <a:lstStyle/>
          <a:p>
            <a:pPr>
              <a:lnSpc>
                <a:spcPct val="140000"/>
              </a:lnSpc>
              <a:spcBef>
                <a:spcPts val="0"/>
              </a:spcBef>
              <a:spcAft>
                <a:spcPts val="3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    Cultivating the soil, or</a:t>
            </a:r>
          </a:p>
          <a:p>
            <a:pPr>
              <a:lnSpc>
                <a:spcPct val="140000"/>
              </a:lnSpc>
              <a:spcBef>
                <a:spcPts val="0"/>
              </a:spcBef>
              <a:spcAft>
                <a:spcPts val="3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    Raising or harvesting any agriculture or aqua-culture commodity; or </a:t>
            </a:r>
          </a:p>
          <a:p>
            <a:pPr>
              <a:lnSpc>
                <a:spcPct val="140000"/>
              </a:lnSpc>
              <a:spcBef>
                <a:spcPts val="0"/>
              </a:spcBef>
              <a:spcAft>
                <a:spcPts val="3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    Catching, netting, handling, planting, drying, packing, grading, storing, or preserving in its unmanufactured state any agriculture or aqua-culture commodity; or </a:t>
            </a:r>
          </a:p>
          <a:p>
            <a:endParaRPr lang="en-US" dirty="0"/>
          </a:p>
        </p:txBody>
      </p:sp>
      <p:sp>
        <p:nvSpPr>
          <p:cNvPr id="6" name="Content Placeholder 5">
            <a:extLst>
              <a:ext uri="{FF2B5EF4-FFF2-40B4-BE49-F238E27FC236}">
                <a16:creationId xmlns:a16="http://schemas.microsoft.com/office/drawing/2014/main" id="{6FF000F7-C08B-471D-B713-88F80DA4BE88}"/>
              </a:ext>
            </a:extLst>
          </p:cNvPr>
          <p:cNvSpPr>
            <a:spLocks noGrp="1"/>
          </p:cNvSpPr>
          <p:nvPr>
            <p:ph sz="quarter" idx="4"/>
          </p:nvPr>
        </p:nvSpPr>
        <p:spPr>
          <a:xfrm>
            <a:off x="4629150" y="1447800"/>
            <a:ext cx="3887391" cy="5045073"/>
          </a:xfrm>
        </p:spPr>
        <p:txBody>
          <a:bodyPr>
            <a:normAutofit fontScale="85000" lnSpcReduction="10000"/>
          </a:bodyPr>
          <a:lstStyle/>
          <a:p>
            <a:pPr>
              <a:lnSpc>
                <a:spcPct val="140000"/>
              </a:lnSpc>
              <a:spcBef>
                <a:spcPts val="0"/>
              </a:spcBef>
              <a:spcAft>
                <a:spcPts val="3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     Delivering to storage, market or a carrier for transportation to market, or</a:t>
            </a:r>
          </a:p>
          <a:p>
            <a:pPr>
              <a:lnSpc>
                <a:spcPct val="140000"/>
              </a:lnSpc>
              <a:spcBef>
                <a:spcPts val="0"/>
              </a:spcBef>
              <a:spcAft>
                <a:spcPts val="3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    Processing any agricultural or aqua-culture commodity.</a:t>
            </a:r>
          </a:p>
          <a:p>
            <a:pPr>
              <a:lnSpc>
                <a:spcPct val="140000"/>
              </a:lnSpc>
              <a:spcBef>
                <a:spcPts val="0"/>
              </a:spcBef>
              <a:spcAft>
                <a:spcPts val="3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    The farmworker in the household must work in agriculture and earn a minimum of $5,753/year from agriculture or farm employment. </a:t>
            </a:r>
          </a:p>
          <a:p>
            <a:pPr marL="0" indent="0">
              <a:lnSpc>
                <a:spcPct val="140000"/>
              </a:lnSpc>
              <a:spcBef>
                <a:spcPts val="0"/>
              </a:spcBef>
              <a:spcAft>
                <a:spcPts val="300"/>
              </a:spcAft>
              <a:buNone/>
            </a:pPr>
            <a:endParaRPr lang="en-US" dirty="0"/>
          </a:p>
        </p:txBody>
      </p:sp>
    </p:spTree>
    <p:extLst>
      <p:ext uri="{BB962C8B-B14F-4D97-AF65-F5344CB8AC3E}">
        <p14:creationId xmlns:p14="http://schemas.microsoft.com/office/powerpoint/2010/main" val="2746815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3DCF-6468-4122-890D-C77E90D8DECD}"/>
              </a:ext>
            </a:extLst>
          </p:cNvPr>
          <p:cNvSpPr>
            <a:spLocks noGrp="1"/>
          </p:cNvSpPr>
          <p:nvPr>
            <p:ph type="title"/>
          </p:nvPr>
        </p:nvSpPr>
        <p:spPr>
          <a:xfrm>
            <a:off x="152400" y="365127"/>
            <a:ext cx="8763000" cy="1082674"/>
          </a:xfrm>
        </p:spPr>
        <p:txBody>
          <a:bodyPr>
            <a:noAutofit/>
          </a:bodyPr>
          <a:lstStyle/>
          <a:p>
            <a:pPr algn="ctr"/>
            <a:r>
              <a:rPr lang="en-US" sz="3000" dirty="0">
                <a:latin typeface="Arial" panose="020B0604020202020204" pitchFamily="34" charset="0"/>
                <a:cs typeface="Arial" panose="020B0604020202020204" pitchFamily="34" charset="0"/>
              </a:rPr>
              <a:t>Is there a need for Farm Labor Housing where the project that needs to be preserved is located?</a:t>
            </a:r>
          </a:p>
        </p:txBody>
      </p:sp>
      <p:sp>
        <p:nvSpPr>
          <p:cNvPr id="3" name="Content Placeholder 2">
            <a:extLst>
              <a:ext uri="{FF2B5EF4-FFF2-40B4-BE49-F238E27FC236}">
                <a16:creationId xmlns:a16="http://schemas.microsoft.com/office/drawing/2014/main" id="{73BD8D79-5D7C-4ECA-8EB4-18D6FCB416C5}"/>
              </a:ext>
            </a:extLst>
          </p:cNvPr>
          <p:cNvSpPr>
            <a:spLocks noGrp="1"/>
          </p:cNvSpPr>
          <p:nvPr>
            <p:ph idx="1"/>
          </p:nvPr>
        </p:nvSpPr>
        <p:spPr>
          <a:xfrm>
            <a:off x="628650" y="1690690"/>
            <a:ext cx="7886700" cy="4802184"/>
          </a:xfrm>
        </p:spPr>
        <p:txBody>
          <a:bodyPr>
            <a:noAutofit/>
          </a:bodyPr>
          <a:lstStyle/>
          <a:p>
            <a:pPr>
              <a:lnSpc>
                <a:spcPct val="100000"/>
              </a:lnSpc>
              <a:spcBef>
                <a:spcPts val="0"/>
              </a:spcBef>
              <a:spcAft>
                <a:spcPts val="300"/>
              </a:spcAft>
              <a:buFont typeface="Wingdings" panose="05000000000000000000" pitchFamily="2" charset="2"/>
              <a:buChar char="q"/>
            </a:pPr>
            <a:r>
              <a:rPr lang="en-US" sz="18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Evaluate the need for off-farm rental housing for farm workers by considering the market area served by the project and the current supply, condition, vacancy rate and affordability of existing housing available to serve farmworkers</a:t>
            </a:r>
          </a:p>
          <a:p>
            <a:pPr>
              <a:lnSpc>
                <a:spcPct val="100000"/>
              </a:lnSpc>
              <a:spcBef>
                <a:spcPts val="0"/>
              </a:spcBef>
              <a:spcAft>
                <a:spcPts val="300"/>
              </a:spcAft>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a:lnSpc>
                <a:spcPct val="100000"/>
              </a:lnSpc>
              <a:spcBef>
                <a:spcPts val="0"/>
              </a:spcBef>
              <a:spcAft>
                <a:spcPts val="300"/>
              </a:spcAft>
              <a:buFont typeface="Wingdings" panose="05000000000000000000" pitchFamily="2" charset="2"/>
              <a:buChar char="q"/>
            </a:pPr>
            <a:r>
              <a:rPr lang="en-US" sz="2000" b="1" dirty="0">
                <a:latin typeface="Arial" panose="020B0604020202020204" pitchFamily="34" charset="0"/>
                <a:cs typeface="Arial" panose="020B0604020202020204" pitchFamily="34" charset="0"/>
              </a:rPr>
              <a:t>     Clearly identify the area where eligible farmworkers will be recruited from to reside in the proposed project.  </a:t>
            </a:r>
          </a:p>
          <a:p>
            <a:pPr>
              <a:lnSpc>
                <a:spcPct val="100000"/>
              </a:lnSpc>
              <a:spcBef>
                <a:spcPts val="0"/>
              </a:spcBef>
              <a:spcAft>
                <a:spcPts val="300"/>
              </a:spcAft>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a:lnSpc>
                <a:spcPct val="100000"/>
              </a:lnSpc>
              <a:spcBef>
                <a:spcPts val="0"/>
              </a:spcBef>
              <a:spcAft>
                <a:spcPts val="300"/>
              </a:spcAft>
              <a:buFont typeface="Wingdings" panose="05000000000000000000" pitchFamily="2" charset="2"/>
              <a:buChar char="q"/>
            </a:pPr>
            <a:r>
              <a:rPr lang="en-US" sz="2000" b="1" dirty="0">
                <a:latin typeface="Arial" panose="020B0604020202020204" pitchFamily="34" charset="0"/>
                <a:cs typeface="Arial" panose="020B0604020202020204" pitchFamily="34" charset="0"/>
              </a:rPr>
              <a:t>     Consider farmworkers that are employed year-round, seasonally or that migrate into the area.</a:t>
            </a:r>
          </a:p>
          <a:p>
            <a:pPr>
              <a:lnSpc>
                <a:spcPct val="100000"/>
              </a:lnSpc>
              <a:spcBef>
                <a:spcPts val="0"/>
              </a:spcBef>
              <a:spcAft>
                <a:spcPts val="300"/>
              </a:spcAft>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a:lnSpc>
                <a:spcPct val="100000"/>
              </a:lnSpc>
              <a:spcBef>
                <a:spcPts val="0"/>
              </a:spcBef>
              <a:spcAft>
                <a:spcPts val="300"/>
              </a:spcAft>
              <a:buFont typeface="Wingdings" panose="05000000000000000000" pitchFamily="2" charset="2"/>
              <a:buChar char="q"/>
            </a:pPr>
            <a:r>
              <a:rPr lang="en-US" sz="2000" b="1" dirty="0">
                <a:latin typeface="Arial" panose="020B0604020202020204" pitchFamily="34" charset="0"/>
                <a:cs typeface="Arial" panose="020B0604020202020204" pitchFamily="34" charset="0"/>
              </a:rPr>
              <a:t>     Have a clear understanding of the annual income level of farmworker families in the area and the probable income of those who will likely occupy the proposed housing.</a:t>
            </a:r>
          </a:p>
        </p:txBody>
      </p:sp>
    </p:spTree>
    <p:extLst>
      <p:ext uri="{BB962C8B-B14F-4D97-AF65-F5344CB8AC3E}">
        <p14:creationId xmlns:p14="http://schemas.microsoft.com/office/powerpoint/2010/main" val="755850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948AE-4544-4515-9C49-6F86197987B8}"/>
              </a:ext>
            </a:extLst>
          </p:cNvPr>
          <p:cNvSpPr>
            <a:spLocks noGrp="1"/>
          </p:cNvSpPr>
          <p:nvPr>
            <p:ph type="title"/>
          </p:nvPr>
        </p:nvSpPr>
        <p:spPr>
          <a:xfrm>
            <a:off x="628650" y="365126"/>
            <a:ext cx="3562350" cy="1325563"/>
          </a:xfrm>
        </p:spPr>
        <p:txBody>
          <a:bodyPr/>
          <a:lstStyle/>
          <a:p>
            <a:r>
              <a:rPr lang="en-US" sz="3600" b="1" dirty="0">
                <a:latin typeface="Arial" panose="020B0604020202020204" pitchFamily="34" charset="0"/>
                <a:cs typeface="Arial" panose="020B0604020202020204" pitchFamily="34" charset="0"/>
              </a:rPr>
              <a:t>Site Assessment</a:t>
            </a:r>
            <a:endParaRPr lang="en-US" dirty="0"/>
          </a:p>
        </p:txBody>
      </p:sp>
      <p:sp>
        <p:nvSpPr>
          <p:cNvPr id="3" name="Content Placeholder 2">
            <a:extLst>
              <a:ext uri="{FF2B5EF4-FFF2-40B4-BE49-F238E27FC236}">
                <a16:creationId xmlns:a16="http://schemas.microsoft.com/office/drawing/2014/main" id="{ECA350F9-2963-4675-8A7B-91D0315A7B72}"/>
              </a:ext>
            </a:extLst>
          </p:cNvPr>
          <p:cNvSpPr>
            <a:spLocks noGrp="1"/>
          </p:cNvSpPr>
          <p:nvPr>
            <p:ph sz="half" idx="1"/>
          </p:nvPr>
        </p:nvSpPr>
        <p:spPr/>
        <p:txBody>
          <a:bodyPr>
            <a:normAutofit fontScale="70000" lnSpcReduction="20000"/>
          </a:bodyPr>
          <a:lstStyle/>
          <a:p>
            <a:pPr>
              <a:lnSpc>
                <a:spcPct val="150000"/>
              </a:lnSpc>
              <a:spcBef>
                <a:spcPts val="0"/>
              </a:spcBef>
              <a:spcAft>
                <a:spcPts val="3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     </a:t>
            </a:r>
            <a:r>
              <a:rPr lang="en-US" sz="2900" b="1" dirty="0">
                <a:latin typeface="Arial" panose="020B0604020202020204" pitchFamily="34" charset="0"/>
                <a:cs typeface="Arial" panose="020B0604020202020204" pitchFamily="34" charset="0"/>
              </a:rPr>
              <a:t>Will the project be supported by the local community?</a:t>
            </a:r>
          </a:p>
          <a:p>
            <a:pPr>
              <a:lnSpc>
                <a:spcPct val="150000"/>
              </a:lnSpc>
              <a:spcBef>
                <a:spcPts val="0"/>
              </a:spcBef>
              <a:spcAft>
                <a:spcPts val="300"/>
              </a:spcAft>
              <a:buFont typeface="Wingdings" panose="05000000000000000000" pitchFamily="2" charset="2"/>
              <a:buChar char="Ø"/>
            </a:pPr>
            <a:r>
              <a:rPr lang="en-US" sz="2900" b="1" dirty="0">
                <a:latin typeface="Arial" panose="020B0604020202020204" pitchFamily="34" charset="0"/>
                <a:cs typeface="Arial" panose="020B0604020202020204" pitchFamily="34" charset="0"/>
              </a:rPr>
              <a:t>    Proximity to services and amenities (schools, shopping, supportive services)</a:t>
            </a:r>
          </a:p>
          <a:p>
            <a:pPr>
              <a:lnSpc>
                <a:spcPct val="150000"/>
              </a:lnSpc>
              <a:spcBef>
                <a:spcPts val="0"/>
              </a:spcBef>
              <a:spcAft>
                <a:spcPts val="300"/>
              </a:spcAft>
              <a:buFont typeface="Wingdings" panose="05000000000000000000" pitchFamily="2" charset="2"/>
              <a:buChar char="Ø"/>
            </a:pPr>
            <a:r>
              <a:rPr lang="en-US" sz="2900" b="1" dirty="0">
                <a:latin typeface="Arial" panose="020B0604020202020204" pitchFamily="34" charset="0"/>
                <a:cs typeface="Arial" panose="020B0604020202020204" pitchFamily="34" charset="0"/>
              </a:rPr>
              <a:t>   Is there sufficient land area to expand the project if desired?</a:t>
            </a:r>
          </a:p>
        </p:txBody>
      </p:sp>
      <p:sp>
        <p:nvSpPr>
          <p:cNvPr id="4" name="Content Placeholder 3">
            <a:extLst>
              <a:ext uri="{FF2B5EF4-FFF2-40B4-BE49-F238E27FC236}">
                <a16:creationId xmlns:a16="http://schemas.microsoft.com/office/drawing/2014/main" id="{498F2BF3-EF94-42AF-8B86-12CD0D1127A5}"/>
              </a:ext>
            </a:extLst>
          </p:cNvPr>
          <p:cNvSpPr>
            <a:spLocks noGrp="1"/>
          </p:cNvSpPr>
          <p:nvPr>
            <p:ph sz="half" idx="2"/>
          </p:nvPr>
        </p:nvSpPr>
        <p:spPr>
          <a:xfrm>
            <a:off x="4629150" y="365126"/>
            <a:ext cx="3886200" cy="6111874"/>
          </a:xfrm>
        </p:spPr>
        <p:txBody>
          <a:bodyPr>
            <a:normAutofit fontScale="70000" lnSpcReduction="20000"/>
          </a:bodyPr>
          <a:lstStyle/>
          <a:p>
            <a:pPr>
              <a:lnSpc>
                <a:spcPct val="150000"/>
              </a:lnSpc>
              <a:spcBef>
                <a:spcPts val="0"/>
              </a:spcBef>
              <a:spcAft>
                <a:spcPts val="300"/>
              </a:spcAft>
              <a:buFont typeface="Wingdings" panose="05000000000000000000" pitchFamily="2" charset="2"/>
              <a:buChar char="Ø"/>
            </a:pPr>
            <a:r>
              <a:rPr lang="en-US" sz="2900" b="1" dirty="0">
                <a:latin typeface="Arial" panose="020B0604020202020204" pitchFamily="34" charset="0"/>
                <a:cs typeface="Arial" panose="020B0604020202020204" pitchFamily="34" charset="0"/>
              </a:rPr>
              <a:t>    Zoning that allows multi-family rental housing, or can be rezoned</a:t>
            </a:r>
          </a:p>
          <a:p>
            <a:pPr>
              <a:lnSpc>
                <a:spcPct val="150000"/>
              </a:lnSpc>
              <a:spcBef>
                <a:spcPts val="0"/>
              </a:spcBef>
              <a:spcAft>
                <a:spcPts val="300"/>
              </a:spcAft>
              <a:buFont typeface="Wingdings" panose="05000000000000000000" pitchFamily="2" charset="2"/>
              <a:buChar char="Ø"/>
            </a:pPr>
            <a:r>
              <a:rPr lang="en-US" sz="2900" b="1" dirty="0">
                <a:latin typeface="Arial" panose="020B0604020202020204" pitchFamily="34" charset="0"/>
                <a:cs typeface="Arial" panose="020B0604020202020204" pitchFamily="34" charset="0"/>
              </a:rPr>
              <a:t>    Environmental issues:</a:t>
            </a:r>
          </a:p>
          <a:p>
            <a:pPr lvl="1">
              <a:lnSpc>
                <a:spcPct val="150000"/>
              </a:lnSpc>
              <a:spcBef>
                <a:spcPts val="0"/>
              </a:spcBef>
              <a:spcAft>
                <a:spcPts val="300"/>
              </a:spcAft>
              <a:buFont typeface="Calibri" panose="020F0502020204030204" pitchFamily="34" charset="0"/>
              <a:buChar char="―"/>
            </a:pPr>
            <a:r>
              <a:rPr lang="en-US" sz="2900" b="1" dirty="0">
                <a:latin typeface="Arial" panose="020B0604020202020204" pitchFamily="34" charset="0"/>
                <a:cs typeface="Arial" panose="020B0604020202020204" pitchFamily="34" charset="0"/>
              </a:rPr>
              <a:t>    Floodplain </a:t>
            </a:r>
          </a:p>
          <a:p>
            <a:pPr lvl="1">
              <a:lnSpc>
                <a:spcPct val="150000"/>
              </a:lnSpc>
              <a:spcBef>
                <a:spcPts val="0"/>
              </a:spcBef>
              <a:spcAft>
                <a:spcPts val="300"/>
              </a:spcAft>
              <a:buFont typeface="Calibri" panose="020F0502020204030204" pitchFamily="34" charset="0"/>
              <a:buChar char="―"/>
            </a:pPr>
            <a:r>
              <a:rPr lang="en-US" sz="2900" b="1" dirty="0">
                <a:latin typeface="Arial" panose="020B0604020202020204" pitchFamily="34" charset="0"/>
                <a:cs typeface="Arial" panose="020B0604020202020204" pitchFamily="34" charset="0"/>
              </a:rPr>
              <a:t>    Noise zones that are close to highways, railroad tracks or other sources</a:t>
            </a:r>
          </a:p>
          <a:p>
            <a:pPr lvl="1">
              <a:lnSpc>
                <a:spcPct val="150000"/>
              </a:lnSpc>
              <a:spcBef>
                <a:spcPts val="0"/>
              </a:spcBef>
              <a:spcAft>
                <a:spcPts val="300"/>
              </a:spcAft>
              <a:buFont typeface="Calibri" panose="020F0502020204030204" pitchFamily="34" charset="0"/>
              <a:buChar char="―"/>
            </a:pPr>
            <a:r>
              <a:rPr lang="en-US" sz="2900" b="1" dirty="0">
                <a:latin typeface="Arial" panose="020B0604020202020204" pitchFamily="34" charset="0"/>
                <a:cs typeface="Arial" panose="020B0604020202020204" pitchFamily="34" charset="0"/>
              </a:rPr>
              <a:t>    Proximity to airport clear zones, contaminated sites, historic sites, or will have an impact on the water supply, etc.</a:t>
            </a:r>
          </a:p>
          <a:p>
            <a:endParaRPr lang="en-US" dirty="0"/>
          </a:p>
        </p:txBody>
      </p:sp>
    </p:spTree>
    <p:extLst>
      <p:ext uri="{BB962C8B-B14F-4D97-AF65-F5344CB8AC3E}">
        <p14:creationId xmlns:p14="http://schemas.microsoft.com/office/powerpoint/2010/main" val="307004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9F2C-FB7B-4A30-BDA2-7A945FC41183}"/>
              </a:ext>
            </a:extLst>
          </p:cNvPr>
          <p:cNvSpPr>
            <a:spLocks noGrp="1"/>
          </p:cNvSpPr>
          <p:nvPr>
            <p:ph type="title"/>
          </p:nvPr>
        </p:nvSpPr>
        <p:spPr>
          <a:xfrm>
            <a:off x="628650" y="228600"/>
            <a:ext cx="3486150" cy="1143001"/>
          </a:xfrm>
        </p:spPr>
        <p:txBody>
          <a:bodyPr>
            <a:normAutofit/>
          </a:bodyPr>
          <a:lstStyle/>
          <a:p>
            <a:pPr algn="ctr"/>
            <a:r>
              <a:rPr lang="en-US" sz="2400" b="1" dirty="0">
                <a:latin typeface="Arial" panose="020B0604020202020204" pitchFamily="34" charset="0"/>
                <a:cs typeface="Arial" panose="020B0604020202020204" pitchFamily="34" charset="0"/>
              </a:rPr>
              <a:t>Estimate Revenue and Operating Expenses</a:t>
            </a:r>
            <a:endParaRPr lang="en-US" sz="2400" dirty="0"/>
          </a:p>
        </p:txBody>
      </p:sp>
      <p:sp>
        <p:nvSpPr>
          <p:cNvPr id="3" name="Content Placeholder 2">
            <a:extLst>
              <a:ext uri="{FF2B5EF4-FFF2-40B4-BE49-F238E27FC236}">
                <a16:creationId xmlns:a16="http://schemas.microsoft.com/office/drawing/2014/main" id="{A1C55ACD-C5BC-4631-8D1F-760B5339B953}"/>
              </a:ext>
            </a:extLst>
          </p:cNvPr>
          <p:cNvSpPr>
            <a:spLocks noGrp="1"/>
          </p:cNvSpPr>
          <p:nvPr>
            <p:ph sz="half" idx="1"/>
          </p:nvPr>
        </p:nvSpPr>
        <p:spPr>
          <a:xfrm>
            <a:off x="381000" y="1371600"/>
            <a:ext cx="3872747" cy="5257799"/>
          </a:xfrm>
        </p:spPr>
        <p:txBody>
          <a:bodyPr>
            <a:normAutofit fontScale="55000" lnSpcReduction="20000"/>
          </a:bodyPr>
          <a:lstStyle/>
          <a:p>
            <a:pPr>
              <a:lnSpc>
                <a:spcPct val="150000"/>
              </a:lnSpc>
              <a:spcBef>
                <a:spcPts val="0"/>
              </a:spcBef>
              <a:spcAft>
                <a:spcPts val="300"/>
              </a:spcAft>
            </a:pPr>
            <a:r>
              <a:rPr lang="en-US" sz="2900" b="1" dirty="0">
                <a:latin typeface="Arial" panose="020B0604020202020204" pitchFamily="34" charset="0"/>
                <a:cs typeface="Arial" panose="020B0604020202020204" pitchFamily="34" charset="0"/>
              </a:rPr>
              <a:t>Revenue from rent and miscellaneous fees (laundry, etc.)</a:t>
            </a:r>
          </a:p>
          <a:p>
            <a:pPr>
              <a:lnSpc>
                <a:spcPct val="150000"/>
              </a:lnSpc>
              <a:spcBef>
                <a:spcPts val="0"/>
              </a:spcBef>
              <a:spcAft>
                <a:spcPts val="300"/>
              </a:spcAft>
            </a:pPr>
            <a:r>
              <a:rPr lang="en-US" sz="2900" b="1" dirty="0">
                <a:latin typeface="Arial" panose="020B0604020202020204" pitchFamily="34" charset="0"/>
                <a:cs typeface="Arial" panose="020B0604020202020204" pitchFamily="34" charset="0"/>
              </a:rPr>
              <a:t>Will the Project need Rental Assistance in order to properly cash flow?</a:t>
            </a:r>
          </a:p>
          <a:p>
            <a:pPr>
              <a:lnSpc>
                <a:spcPct val="150000"/>
              </a:lnSpc>
              <a:spcBef>
                <a:spcPts val="0"/>
              </a:spcBef>
              <a:spcAft>
                <a:spcPts val="300"/>
              </a:spcAft>
            </a:pPr>
            <a:r>
              <a:rPr lang="en-US" sz="2900" b="1" dirty="0">
                <a:latin typeface="Arial" panose="020B0604020202020204" pitchFamily="34" charset="0"/>
                <a:cs typeface="Arial" panose="020B0604020202020204" pitchFamily="34" charset="0"/>
              </a:rPr>
              <a:t>Vacancy rate</a:t>
            </a:r>
          </a:p>
          <a:p>
            <a:pPr>
              <a:lnSpc>
                <a:spcPct val="150000"/>
              </a:lnSpc>
              <a:spcBef>
                <a:spcPts val="0"/>
              </a:spcBef>
              <a:spcAft>
                <a:spcPts val="300"/>
              </a:spcAft>
            </a:pPr>
            <a:r>
              <a:rPr lang="en-US" sz="2900" b="1" dirty="0">
                <a:latin typeface="Arial" panose="020B0604020202020204" pitchFamily="34" charset="0"/>
                <a:cs typeface="Arial" panose="020B0604020202020204" pitchFamily="34" charset="0"/>
              </a:rPr>
              <a:t>Operating costs including Utilities, Trash Removal, Maintenance, Marketing Expenses, Property Management Salaries or Fees, Insurance, Real Estate and other Taxes, etc.</a:t>
            </a:r>
          </a:p>
          <a:p>
            <a:pPr>
              <a:lnSpc>
                <a:spcPct val="150000"/>
              </a:lnSpc>
              <a:spcBef>
                <a:spcPts val="0"/>
              </a:spcBef>
              <a:spcAft>
                <a:spcPts val="300"/>
              </a:spcAft>
            </a:pPr>
            <a:r>
              <a:rPr lang="en-US" sz="2900" b="1" dirty="0">
                <a:latin typeface="Arial" panose="020B0604020202020204" pitchFamily="34" charset="0"/>
                <a:cs typeface="Arial" panose="020B0604020202020204" pitchFamily="34" charset="0"/>
              </a:rPr>
              <a:t>Operating Reserve</a:t>
            </a:r>
          </a:p>
          <a:p>
            <a:pPr>
              <a:lnSpc>
                <a:spcPct val="150000"/>
              </a:lnSpc>
              <a:spcBef>
                <a:spcPts val="0"/>
              </a:spcBef>
              <a:spcAft>
                <a:spcPts val="300"/>
              </a:spcAft>
            </a:pPr>
            <a:r>
              <a:rPr lang="en-US" sz="2900" b="1" dirty="0">
                <a:latin typeface="Arial" panose="020B0604020202020204" pitchFamily="34" charset="0"/>
                <a:cs typeface="Arial" panose="020B0604020202020204" pitchFamily="34" charset="0"/>
              </a:rPr>
              <a:t>Replacement Reserve</a:t>
            </a:r>
          </a:p>
          <a:p>
            <a:pPr>
              <a:lnSpc>
                <a:spcPct val="150000"/>
              </a:lnSpc>
              <a:spcBef>
                <a:spcPts val="0"/>
              </a:spcBef>
              <a:spcAft>
                <a:spcPts val="300"/>
              </a:spcAft>
            </a:pPr>
            <a:r>
              <a:rPr lang="en-US" sz="2900" b="1" dirty="0">
                <a:latin typeface="Arial" panose="020B0604020202020204" pitchFamily="34" charset="0"/>
                <a:cs typeface="Arial" panose="020B0604020202020204" pitchFamily="34" charset="0"/>
              </a:rPr>
              <a:t>Debt service</a:t>
            </a:r>
          </a:p>
          <a:p>
            <a:endParaRPr lang="en-US" dirty="0"/>
          </a:p>
        </p:txBody>
      </p:sp>
      <p:pic>
        <p:nvPicPr>
          <p:cNvPr id="5" name="Content Placeholder 3">
            <a:extLst>
              <a:ext uri="{FF2B5EF4-FFF2-40B4-BE49-F238E27FC236}">
                <a16:creationId xmlns:a16="http://schemas.microsoft.com/office/drawing/2014/main" id="{C3FDCBD3-F483-4DFB-AA00-D9684A5B7F7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19600" y="228600"/>
            <a:ext cx="4495800" cy="6400800"/>
          </a:xfrm>
        </p:spPr>
      </p:pic>
    </p:spTree>
    <p:extLst>
      <p:ext uri="{BB962C8B-B14F-4D97-AF65-F5344CB8AC3E}">
        <p14:creationId xmlns:p14="http://schemas.microsoft.com/office/powerpoint/2010/main" val="325962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E64E-3774-480A-9AE7-A19FF433ACF8}"/>
              </a:ext>
            </a:extLst>
          </p:cNvPr>
          <p:cNvSpPr>
            <a:spLocks noGrp="1"/>
          </p:cNvSpPr>
          <p:nvPr>
            <p:ph type="title"/>
          </p:nvPr>
        </p:nvSpPr>
        <p:spPr>
          <a:xfrm>
            <a:off x="628650" y="533400"/>
            <a:ext cx="3714750" cy="1524000"/>
          </a:xfrm>
        </p:spPr>
        <p:txBody>
          <a:bodyPr>
            <a:normAutofit/>
          </a:bodyPr>
          <a:lstStyle/>
          <a:p>
            <a:r>
              <a:rPr lang="en-US" sz="2800" b="1" dirty="0">
                <a:latin typeface="Arial" panose="020B0604020202020204" pitchFamily="34" charset="0"/>
                <a:cs typeface="Arial" panose="020B0604020202020204" pitchFamily="34" charset="0"/>
              </a:rPr>
              <a:t>Estimate Development Costs</a:t>
            </a:r>
            <a:endParaRPr lang="en-US" sz="2800" dirty="0"/>
          </a:p>
        </p:txBody>
      </p:sp>
      <p:sp>
        <p:nvSpPr>
          <p:cNvPr id="3" name="Content Placeholder 2">
            <a:extLst>
              <a:ext uri="{FF2B5EF4-FFF2-40B4-BE49-F238E27FC236}">
                <a16:creationId xmlns:a16="http://schemas.microsoft.com/office/drawing/2014/main" id="{62C6D01A-9B1C-4D5E-A621-ECDB7D8E38E9}"/>
              </a:ext>
            </a:extLst>
          </p:cNvPr>
          <p:cNvSpPr>
            <a:spLocks noGrp="1"/>
          </p:cNvSpPr>
          <p:nvPr>
            <p:ph sz="half" idx="1"/>
          </p:nvPr>
        </p:nvSpPr>
        <p:spPr>
          <a:xfrm>
            <a:off x="628650" y="2285999"/>
            <a:ext cx="3886200" cy="3890963"/>
          </a:xfrm>
        </p:spPr>
        <p:txBody>
          <a:bodyPr/>
          <a:lstStyle/>
          <a:p>
            <a:pPr marL="0" indent="0">
              <a:buNone/>
            </a:pPr>
            <a:r>
              <a:rPr lang="en-US" sz="2400" b="1" dirty="0"/>
              <a:t>The importance of using an experienced development team</a:t>
            </a:r>
          </a:p>
          <a:p>
            <a:r>
              <a:rPr lang="en-US" sz="2400" b="1" dirty="0"/>
              <a:t>   Architect</a:t>
            </a:r>
          </a:p>
          <a:p>
            <a:r>
              <a:rPr lang="en-US" sz="2400" b="1" dirty="0"/>
              <a:t>   Engineer</a:t>
            </a:r>
          </a:p>
          <a:p>
            <a:r>
              <a:rPr lang="en-US" sz="2400" b="1" dirty="0"/>
              <a:t>   Energy consultant</a:t>
            </a:r>
          </a:p>
          <a:p>
            <a:r>
              <a:rPr lang="en-US" sz="2400" b="1" dirty="0"/>
              <a:t>   Project manager</a:t>
            </a:r>
          </a:p>
          <a:p>
            <a:r>
              <a:rPr lang="en-US" sz="2400" b="1" dirty="0"/>
              <a:t>   General Contractor</a:t>
            </a:r>
          </a:p>
          <a:p>
            <a:endParaRPr lang="en-US" dirty="0"/>
          </a:p>
        </p:txBody>
      </p:sp>
      <p:pic>
        <p:nvPicPr>
          <p:cNvPr id="5" name="Content Placeholder 3">
            <a:extLst>
              <a:ext uri="{FF2B5EF4-FFF2-40B4-BE49-F238E27FC236}">
                <a16:creationId xmlns:a16="http://schemas.microsoft.com/office/drawing/2014/main" id="{0575E7B8-73F5-4B81-9109-45ABE16527D5}"/>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37507" b="18339"/>
          <a:stretch/>
        </p:blipFill>
        <p:spPr>
          <a:xfrm>
            <a:off x="4629152" y="228600"/>
            <a:ext cx="4362448" cy="6400800"/>
          </a:xfrm>
        </p:spPr>
      </p:pic>
    </p:spTree>
    <p:extLst>
      <p:ext uri="{BB962C8B-B14F-4D97-AF65-F5344CB8AC3E}">
        <p14:creationId xmlns:p14="http://schemas.microsoft.com/office/powerpoint/2010/main" val="2048592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D7BC-4842-4614-8EF8-D2F980EC81B0}"/>
              </a:ext>
            </a:extLst>
          </p:cNvPr>
          <p:cNvSpPr>
            <a:spLocks noGrp="1"/>
          </p:cNvSpPr>
          <p:nvPr>
            <p:ph type="title"/>
          </p:nvPr>
        </p:nvSpPr>
        <p:spPr>
          <a:xfrm>
            <a:off x="628650" y="76201"/>
            <a:ext cx="7886700" cy="914400"/>
          </a:xfrm>
        </p:spPr>
        <p:txBody>
          <a:bodyPr>
            <a:normAutofit/>
          </a:bodyPr>
          <a:lstStyle/>
          <a:p>
            <a:pPr algn="ctr"/>
            <a:r>
              <a:rPr lang="en-US" sz="4400" b="1" dirty="0">
                <a:latin typeface="Arial" panose="020B0604020202020204" pitchFamily="34" charset="0"/>
                <a:cs typeface="Arial" panose="020B0604020202020204" pitchFamily="34" charset="0"/>
              </a:rPr>
              <a:t>Scoring Criteria</a:t>
            </a:r>
          </a:p>
        </p:txBody>
      </p:sp>
      <p:sp>
        <p:nvSpPr>
          <p:cNvPr id="3" name="Content Placeholder 2">
            <a:extLst>
              <a:ext uri="{FF2B5EF4-FFF2-40B4-BE49-F238E27FC236}">
                <a16:creationId xmlns:a16="http://schemas.microsoft.com/office/drawing/2014/main" id="{0FFA74AF-E4C0-4B86-A77E-42BFA177CAC7}"/>
              </a:ext>
            </a:extLst>
          </p:cNvPr>
          <p:cNvSpPr>
            <a:spLocks noGrp="1"/>
          </p:cNvSpPr>
          <p:nvPr>
            <p:ph idx="1"/>
          </p:nvPr>
        </p:nvSpPr>
        <p:spPr>
          <a:xfrm>
            <a:off x="628650" y="1219200"/>
            <a:ext cx="7886700" cy="5273673"/>
          </a:xfrm>
        </p:spPr>
        <p:txBody>
          <a:bodyPr>
            <a:noAutofit/>
          </a:bodyPr>
          <a:lstStyle/>
          <a:p>
            <a:pPr marL="0" indent="0">
              <a:buNone/>
            </a:pPr>
            <a:r>
              <a:rPr lang="en-US" sz="2400" b="1" dirty="0">
                <a:latin typeface="Arial" panose="020B0604020202020204" pitchFamily="34" charset="0"/>
                <a:cs typeface="Arial" panose="020B0604020202020204" pitchFamily="34" charset="0"/>
              </a:rPr>
              <a:t>Additional points are awarded by USDA based on:</a:t>
            </a:r>
          </a:p>
          <a:p>
            <a:pPr marL="0" indent="0">
              <a:buNone/>
            </a:pPr>
            <a:endParaRPr lang="en-US" sz="20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b="1" dirty="0">
                <a:latin typeface="Arial" panose="020B0604020202020204" pitchFamily="34" charset="0"/>
                <a:cs typeface="Arial" panose="020B0604020202020204" pitchFamily="34" charset="0"/>
              </a:rPr>
              <a:t>    Construction cost savings (leveraged funds, donated land, waived permit fees, equity, etc.)</a:t>
            </a:r>
          </a:p>
          <a:p>
            <a:pPr>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b="1" dirty="0">
                <a:latin typeface="Arial" panose="020B0604020202020204" pitchFamily="34" charset="0"/>
                <a:cs typeface="Arial" panose="020B0604020202020204" pitchFamily="34" charset="0"/>
              </a:rPr>
              <a:t>    Operational cost savings (tax abatements, non-Rural Development funded tenant subsidies, donated services, etc.)</a:t>
            </a:r>
          </a:p>
          <a:p>
            <a:pPr>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b="1" dirty="0">
                <a:latin typeface="Arial" panose="020B0604020202020204" pitchFamily="34" charset="0"/>
                <a:cs typeface="Arial" panose="020B0604020202020204" pitchFamily="34" charset="0"/>
              </a:rPr>
              <a:t>    Location in counties that have persistent poverty</a:t>
            </a:r>
          </a:p>
          <a:p>
            <a:pPr>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b="1" dirty="0">
                <a:latin typeface="Arial" panose="020B0604020202020204" pitchFamily="34" charset="0"/>
                <a:cs typeface="Arial" panose="020B0604020202020204" pitchFamily="34" charset="0"/>
              </a:rPr>
              <a:t>    Tenant services</a:t>
            </a:r>
          </a:p>
          <a:p>
            <a:pPr>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b="1" dirty="0">
                <a:latin typeface="Arial" panose="020B0604020202020204" pitchFamily="34" charset="0"/>
                <a:cs typeface="Arial" panose="020B0604020202020204" pitchFamily="34" charset="0"/>
              </a:rPr>
              <a:t>    Energy Initiatives such as energy conservation, energy generation, water conservation, green property management, etc.</a:t>
            </a:r>
          </a:p>
        </p:txBody>
      </p:sp>
    </p:spTree>
    <p:extLst>
      <p:ext uri="{BB962C8B-B14F-4D97-AF65-F5344CB8AC3E}">
        <p14:creationId xmlns:p14="http://schemas.microsoft.com/office/powerpoint/2010/main" val="386797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lstStyle/>
          <a:p>
            <a:pPr algn="ctr"/>
            <a:r>
              <a:rPr lang="en-US" b="1" dirty="0">
                <a:latin typeface="Arial" panose="020B0604020202020204" pitchFamily="34" charset="0"/>
                <a:cs typeface="Arial" panose="020B0604020202020204" pitchFamily="34" charset="0"/>
              </a:rPr>
              <a:t>Is there a funding gap?</a:t>
            </a:r>
          </a:p>
        </p:txBody>
      </p:sp>
      <p:sp>
        <p:nvSpPr>
          <p:cNvPr id="3" name="Content Placeholder 2"/>
          <p:cNvSpPr>
            <a:spLocks noGrp="1"/>
          </p:cNvSpPr>
          <p:nvPr>
            <p:ph idx="1"/>
          </p:nvPr>
        </p:nvSpPr>
        <p:spPr>
          <a:xfrm>
            <a:off x="628650" y="1600200"/>
            <a:ext cx="7886700" cy="4576763"/>
          </a:xfrm>
        </p:spPr>
        <p:txBody>
          <a:bodyPr>
            <a:normAutofit/>
          </a:bodyPr>
          <a:lstStyle/>
          <a:p>
            <a:pPr marL="0" indent="0">
              <a:buNone/>
            </a:pPr>
            <a:r>
              <a:rPr lang="en-US" sz="2800" u="sng" dirty="0">
                <a:latin typeface="Arial" panose="020B0604020202020204" pitchFamily="34" charset="0"/>
                <a:cs typeface="Arial" panose="020B0604020202020204" pitchFamily="34" charset="0"/>
              </a:rPr>
              <a:t>Section 514/516 funding can be leveraged with</a:t>
            </a:r>
            <a:r>
              <a:rPr lang="en-US" sz="28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HOME </a:t>
            </a:r>
          </a:p>
          <a:p>
            <a:pPr lvl="1"/>
            <a:r>
              <a:rPr lang="en-US" sz="2400" dirty="0">
                <a:latin typeface="Arial" panose="020B0604020202020204" pitchFamily="34" charset="0"/>
                <a:cs typeface="Arial" panose="020B0604020202020204" pitchFamily="34" charset="0"/>
              </a:rPr>
              <a:t>CDBG</a:t>
            </a:r>
          </a:p>
          <a:p>
            <a:pPr lvl="1"/>
            <a:r>
              <a:rPr lang="en-US" sz="2400" dirty="0">
                <a:latin typeface="Arial" panose="020B0604020202020204" pitchFamily="34" charset="0"/>
                <a:cs typeface="Arial" panose="020B0604020202020204" pitchFamily="34" charset="0"/>
              </a:rPr>
              <a:t>Housing Trust Funds</a:t>
            </a:r>
          </a:p>
          <a:p>
            <a:pPr lvl="1"/>
            <a:r>
              <a:rPr lang="en-US" sz="2400" dirty="0">
                <a:latin typeface="Arial" panose="020B0604020202020204" pitchFamily="34" charset="0"/>
                <a:cs typeface="Arial" panose="020B0604020202020204" pitchFamily="34" charset="0"/>
              </a:rPr>
              <a:t>Federal Home Loan Bank Affordable Housing Program funds</a:t>
            </a:r>
          </a:p>
          <a:p>
            <a:pPr lvl="1"/>
            <a:r>
              <a:rPr lang="en-US" sz="2400" dirty="0">
                <a:latin typeface="Arial" panose="020B0604020202020204" pitchFamily="34" charset="0"/>
                <a:cs typeface="Arial" panose="020B0604020202020204" pitchFamily="34" charset="0"/>
              </a:rPr>
              <a:t>Low Income Housing Tax Credits</a:t>
            </a:r>
          </a:p>
          <a:p>
            <a:pPr lvl="1"/>
            <a:r>
              <a:rPr lang="en-US" sz="2400" dirty="0">
                <a:latin typeface="Arial" panose="020B0604020202020204" pitchFamily="34" charset="0"/>
                <a:cs typeface="Arial" panose="020B0604020202020204" pitchFamily="34" charset="0"/>
              </a:rPr>
              <a:t>Donations of city-owned land, waived fees for sewer and water taps, building permit fees, etc.</a:t>
            </a:r>
          </a:p>
          <a:p>
            <a:pPr lvl="1"/>
            <a:r>
              <a:rPr lang="en-US" sz="2400" dirty="0">
                <a:latin typeface="Arial" panose="020B0604020202020204" pitchFamily="34" charset="0"/>
                <a:cs typeface="Arial" panose="020B0604020202020204" pitchFamily="34" charset="0"/>
              </a:rPr>
              <a:t>Private Foundations</a:t>
            </a:r>
          </a:p>
        </p:txBody>
      </p:sp>
    </p:spTree>
    <p:extLst>
      <p:ext uri="{BB962C8B-B14F-4D97-AF65-F5344CB8AC3E}">
        <p14:creationId xmlns:p14="http://schemas.microsoft.com/office/powerpoint/2010/main" val="255299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62000"/>
            <a:ext cx="7886700" cy="5414963"/>
          </a:xfrm>
        </p:spPr>
        <p:txBody>
          <a:bodyPr>
            <a:normAutofit/>
          </a:bodyPr>
          <a:lstStyle/>
          <a:p>
            <a:pPr marL="0" indent="0" algn="ctr">
              <a:buNone/>
            </a:pPr>
            <a:r>
              <a:rPr lang="en-US" sz="4000" dirty="0"/>
              <a:t>Technical Assistance services </a:t>
            </a:r>
          </a:p>
          <a:p>
            <a:pPr marL="0" indent="0" algn="ctr">
              <a:buNone/>
            </a:pPr>
            <a:r>
              <a:rPr lang="en-US" sz="4000" dirty="0"/>
              <a:t>are available through </a:t>
            </a:r>
          </a:p>
          <a:p>
            <a:pPr marL="0" indent="0" algn="ctr">
              <a:buNone/>
            </a:pPr>
            <a:r>
              <a:rPr lang="en-US" sz="4000" dirty="0"/>
              <a:t>Tierra del Sol Housing Corporation</a:t>
            </a:r>
          </a:p>
          <a:p>
            <a:pPr marL="0" indent="0" algn="ctr">
              <a:buNone/>
            </a:pPr>
            <a:r>
              <a:rPr lang="en-US" sz="4000" dirty="0"/>
              <a:t>to assist project developers </a:t>
            </a:r>
          </a:p>
          <a:p>
            <a:pPr marL="0" indent="0" algn="ctr">
              <a:buNone/>
            </a:pPr>
            <a:r>
              <a:rPr lang="en-US" sz="4000" dirty="0"/>
              <a:t>in preserving </a:t>
            </a:r>
          </a:p>
          <a:p>
            <a:pPr marL="0" indent="0" algn="ctr">
              <a:buNone/>
            </a:pPr>
            <a:r>
              <a:rPr lang="en-US" sz="4000" dirty="0"/>
              <a:t>existing Section 514/516 projects, or to redevelop existing projects to serve farmworkers.</a:t>
            </a:r>
          </a:p>
          <a:p>
            <a:endParaRPr lang="en-US" dirty="0"/>
          </a:p>
          <a:p>
            <a:endParaRPr lang="en-US" dirty="0"/>
          </a:p>
        </p:txBody>
      </p:sp>
    </p:spTree>
    <p:extLst>
      <p:ext uri="{BB962C8B-B14F-4D97-AF65-F5344CB8AC3E}">
        <p14:creationId xmlns:p14="http://schemas.microsoft.com/office/powerpoint/2010/main" val="701964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C86D-E804-452B-8820-05D74E46EACF}"/>
              </a:ext>
            </a:extLst>
          </p:cNvPr>
          <p:cNvSpPr>
            <a:spLocks noGrp="1"/>
          </p:cNvSpPr>
          <p:nvPr>
            <p:ph type="title"/>
          </p:nvPr>
        </p:nvSpPr>
        <p:spPr>
          <a:xfrm>
            <a:off x="628650" y="152401"/>
            <a:ext cx="7886700" cy="990600"/>
          </a:xfrm>
        </p:spPr>
        <p:txBody>
          <a:bodyPr/>
          <a:lstStyle/>
          <a:p>
            <a:pPr algn="ctr"/>
            <a:r>
              <a:rPr lang="en-US" sz="3600" b="1" dirty="0">
                <a:latin typeface="Arial" charset="0"/>
              </a:rPr>
              <a:t>Tierra del Sol Housing Corporation</a:t>
            </a:r>
            <a:endParaRPr lang="en-US" dirty="0"/>
          </a:p>
        </p:txBody>
      </p:sp>
      <p:sp>
        <p:nvSpPr>
          <p:cNvPr id="3" name="Content Placeholder 2">
            <a:extLst>
              <a:ext uri="{FF2B5EF4-FFF2-40B4-BE49-F238E27FC236}">
                <a16:creationId xmlns:a16="http://schemas.microsoft.com/office/drawing/2014/main" id="{BE240869-DF09-435C-870F-D692272F6066}"/>
              </a:ext>
            </a:extLst>
          </p:cNvPr>
          <p:cNvSpPr>
            <a:spLocks noGrp="1"/>
          </p:cNvSpPr>
          <p:nvPr>
            <p:ph idx="1"/>
          </p:nvPr>
        </p:nvSpPr>
        <p:spPr>
          <a:xfrm>
            <a:off x="304800" y="1143000"/>
            <a:ext cx="8534400" cy="5410200"/>
          </a:xfrm>
        </p:spPr>
        <p:txBody>
          <a:bodyPr>
            <a:normAutofit fontScale="32500" lnSpcReduction="20000"/>
          </a:bodyPr>
          <a:lstStyle/>
          <a:p>
            <a:pPr marL="0" indent="0">
              <a:lnSpc>
                <a:spcPct val="120000"/>
              </a:lnSpc>
              <a:spcBef>
                <a:spcPts val="600"/>
              </a:spcBef>
              <a:buNone/>
            </a:pPr>
            <a:r>
              <a:rPr lang="en-US" sz="4900" b="1" dirty="0">
                <a:latin typeface="Arial" panose="020B0604020202020204" pitchFamily="34" charset="0"/>
                <a:cs typeface="Arial" panose="020B0604020202020204" pitchFamily="34" charset="0"/>
              </a:rPr>
              <a:t>             has provided technical assistance for the development of farm labor housing since 2002, and is currently serving as the Lead Agency providing these services under grant agreements with USDA Rural Housing Services in the Central and Eastern Regions of the US.  Tierra del Sol’s goal is to empower nonprofit providers by advancing their capacity to develop, own and manage housing for low income persons. </a:t>
            </a:r>
          </a:p>
          <a:p>
            <a:pPr marL="0" indent="0">
              <a:lnSpc>
                <a:spcPct val="120000"/>
              </a:lnSpc>
              <a:spcBef>
                <a:spcPts val="600"/>
              </a:spcBef>
              <a:buNone/>
            </a:pPr>
            <a:endParaRPr lang="en-US" sz="4900" b="1" dirty="0">
              <a:latin typeface="Arial" panose="020B0604020202020204" pitchFamily="34" charset="0"/>
              <a:cs typeface="Arial" panose="020B0604020202020204" pitchFamily="34" charset="0"/>
            </a:endParaRPr>
          </a:p>
          <a:p>
            <a:pPr marL="0" indent="0">
              <a:lnSpc>
                <a:spcPct val="120000"/>
              </a:lnSpc>
              <a:spcBef>
                <a:spcPts val="600"/>
              </a:spcBef>
              <a:buNone/>
            </a:pPr>
            <a:r>
              <a:rPr lang="en-US" sz="4900" b="1" dirty="0">
                <a:latin typeface="Arial" panose="020B0604020202020204" pitchFamily="34" charset="0"/>
                <a:cs typeface="Arial" panose="020B0604020202020204" pitchFamily="34" charset="0"/>
              </a:rPr>
              <a:t>As a leading producer of affordable housing in the Southwest,  Tierra del Sol has overseen the preservation of numerous rural rental housing sites that were financed with USDA Section 514/516 and Section 515 funding, HUD 202 or Section 811, or Low Income Housing Tax Credits.  This is accomplished through technical assistance services provided to current project owners, or assisting new project sponsors to assume ownership, or becoming project owner itself when there are no other options for preserving the property.</a:t>
            </a:r>
          </a:p>
          <a:p>
            <a:pPr marL="0" indent="0">
              <a:lnSpc>
                <a:spcPct val="120000"/>
              </a:lnSpc>
              <a:spcBef>
                <a:spcPts val="600"/>
              </a:spcBef>
              <a:buNone/>
            </a:pPr>
            <a:endParaRPr lang="en-US" sz="4900" b="1" dirty="0">
              <a:latin typeface="Arial" panose="020B0604020202020204" pitchFamily="34" charset="0"/>
              <a:cs typeface="Arial" panose="020B0604020202020204" pitchFamily="34" charset="0"/>
            </a:endParaRPr>
          </a:p>
          <a:p>
            <a:pPr marL="0" indent="0">
              <a:lnSpc>
                <a:spcPct val="120000"/>
              </a:lnSpc>
              <a:spcBef>
                <a:spcPts val="600"/>
              </a:spcBef>
              <a:buNone/>
            </a:pPr>
            <a:r>
              <a:rPr lang="en-US" sz="4900" b="1" dirty="0">
                <a:latin typeface="Arial" panose="020B0604020202020204" pitchFamily="34" charset="0"/>
                <a:cs typeface="Arial" panose="020B0604020202020204" pitchFamily="34" charset="0"/>
              </a:rPr>
              <a:t>Tierra del Sol has an impressive development record, producing more than 6,000 rental and homeownership units since 1973.  TDS has owned and managed affordable rental housing in New Mexico and Texas for more than 45 years, and currently owns 1,059 rental housing units that includes 299 units for farm workers.</a:t>
            </a:r>
          </a:p>
        </p:txBody>
      </p:sp>
    </p:spTree>
    <p:extLst>
      <p:ext uri="{BB962C8B-B14F-4D97-AF65-F5344CB8AC3E}">
        <p14:creationId xmlns:p14="http://schemas.microsoft.com/office/powerpoint/2010/main" val="2975256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8FF3-0086-45CC-A9D9-42C5FB7939D7}"/>
              </a:ext>
            </a:extLst>
          </p:cNvPr>
          <p:cNvSpPr>
            <a:spLocks noGrp="1"/>
          </p:cNvSpPr>
          <p:nvPr>
            <p:ph type="title"/>
          </p:nvPr>
        </p:nvSpPr>
        <p:spPr/>
        <p:txBody>
          <a:bodyPr>
            <a:normAutofit fontScale="90000"/>
          </a:bodyPr>
          <a:lstStyle/>
          <a:p>
            <a:pPr algn="ctr"/>
            <a:r>
              <a:rPr lang="en-US" sz="4000" dirty="0">
                <a:latin typeface="Arial" panose="020B0604020202020204" pitchFamily="34" charset="0"/>
                <a:cs typeface="Arial" panose="020B0604020202020204" pitchFamily="34" charset="0"/>
              </a:rPr>
              <a:t>Tierra del Sol Housing Corporation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Contact Information</a:t>
            </a:r>
          </a:p>
        </p:txBody>
      </p:sp>
      <p:sp>
        <p:nvSpPr>
          <p:cNvPr id="3" name="Content Placeholder 2">
            <a:extLst>
              <a:ext uri="{FF2B5EF4-FFF2-40B4-BE49-F238E27FC236}">
                <a16:creationId xmlns:a16="http://schemas.microsoft.com/office/drawing/2014/main" id="{FACBE429-E862-4C53-8F83-3A14E5C9BC50}"/>
              </a:ext>
            </a:extLst>
          </p:cNvPr>
          <p:cNvSpPr>
            <a:spLocks noGrp="1"/>
          </p:cNvSpPr>
          <p:nvPr>
            <p:ph idx="1"/>
          </p:nvPr>
        </p:nvSpPr>
        <p:spPr/>
        <p:txBody>
          <a:bodyPr>
            <a:normAutofit fontScale="92500" lnSpcReduction="20000"/>
          </a:bodyPr>
          <a:lstStyle/>
          <a:p>
            <a:pPr marL="0" indent="0">
              <a:buNone/>
            </a:pPr>
            <a:endParaRPr lang="en-US" dirty="0"/>
          </a:p>
          <a:p>
            <a:pPr marL="0" indent="0" algn="ctr">
              <a:buNone/>
            </a:pPr>
            <a:r>
              <a:rPr lang="en-US" sz="2400" b="1" dirty="0">
                <a:latin typeface="Arial" panose="020B0604020202020204" pitchFamily="34" charset="0"/>
                <a:cs typeface="Arial" panose="020B0604020202020204" pitchFamily="34" charset="0"/>
              </a:rPr>
              <a:t>Rose Garcia</a:t>
            </a:r>
          </a:p>
          <a:p>
            <a:pPr marL="0" indent="0" algn="ctr">
              <a:buNone/>
            </a:pPr>
            <a:r>
              <a:rPr lang="en-US" sz="2400" b="1" dirty="0">
                <a:latin typeface="Arial" panose="020B0604020202020204" pitchFamily="34" charset="0"/>
                <a:cs typeface="Arial" panose="020B0604020202020204" pitchFamily="34" charset="0"/>
              </a:rPr>
              <a:t>Phone: (575) 541-0477</a:t>
            </a:r>
          </a:p>
          <a:p>
            <a:pPr marL="0" indent="0" algn="ctr">
              <a:buNone/>
            </a:pPr>
            <a:r>
              <a:rPr lang="en-US" sz="2400" b="1" dirty="0">
                <a:latin typeface="Arial" panose="020B0604020202020204" pitchFamily="34" charset="0"/>
                <a:cs typeface="Arial" panose="020B0604020202020204" pitchFamily="34" charset="0"/>
              </a:rPr>
              <a:t>Email:  </a:t>
            </a:r>
            <a:r>
              <a:rPr lang="en-US" sz="2400" b="1" dirty="0">
                <a:latin typeface="Arial" panose="020B0604020202020204" pitchFamily="34" charset="0"/>
                <a:cs typeface="Arial" panose="020B0604020202020204" pitchFamily="34" charset="0"/>
                <a:hlinkClick r:id="rId2"/>
              </a:rPr>
              <a:t>roseg@tdshc.org</a:t>
            </a:r>
            <a:endParaRPr lang="en-US" sz="2400" b="1" dirty="0">
              <a:latin typeface="Arial" panose="020B0604020202020204" pitchFamily="34" charset="0"/>
              <a:cs typeface="Arial" panose="020B0604020202020204" pitchFamily="34" charset="0"/>
            </a:endParaRP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Sal Estrada</a:t>
            </a:r>
          </a:p>
          <a:p>
            <a:pPr marL="0" indent="0" algn="ctr">
              <a:buNone/>
            </a:pPr>
            <a:r>
              <a:rPr lang="en-US" sz="2400" b="1" dirty="0">
                <a:latin typeface="Arial" panose="020B0604020202020204" pitchFamily="34" charset="0"/>
                <a:cs typeface="Arial" panose="020B0604020202020204" pitchFamily="34" charset="0"/>
              </a:rPr>
              <a:t>Phone: (575) 541-0477</a:t>
            </a:r>
          </a:p>
          <a:p>
            <a:pPr marL="0" indent="0" algn="ctr">
              <a:buNone/>
            </a:pPr>
            <a:r>
              <a:rPr lang="en-US" sz="2400" b="1" dirty="0">
                <a:latin typeface="Arial" panose="020B0604020202020204" pitchFamily="34" charset="0"/>
                <a:cs typeface="Arial" panose="020B0604020202020204" pitchFamily="34" charset="0"/>
              </a:rPr>
              <a:t>Email:  </a:t>
            </a:r>
            <a:r>
              <a:rPr lang="en-US" sz="2400" b="1" dirty="0">
                <a:latin typeface="Arial" panose="020B0604020202020204" pitchFamily="34" charset="0"/>
                <a:cs typeface="Arial" panose="020B0604020202020204" pitchFamily="34" charset="0"/>
                <a:hlinkClick r:id="rId3"/>
              </a:rPr>
              <a:t>tdsestrada@msn.com</a:t>
            </a:r>
            <a:endParaRPr lang="en-US" sz="2400" b="1" dirty="0">
              <a:latin typeface="Arial" panose="020B0604020202020204" pitchFamily="34" charset="0"/>
              <a:cs typeface="Arial" panose="020B0604020202020204" pitchFamily="34" charset="0"/>
            </a:endParaRP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Jeanne V. Shaw</a:t>
            </a:r>
          </a:p>
          <a:p>
            <a:pPr marL="0" indent="0" algn="ctr">
              <a:buNone/>
            </a:pPr>
            <a:r>
              <a:rPr lang="en-US" sz="2400" b="1" dirty="0">
                <a:latin typeface="Arial" panose="020B0604020202020204" pitchFamily="34" charset="0"/>
                <a:cs typeface="Arial" panose="020B0604020202020204" pitchFamily="34" charset="0"/>
              </a:rPr>
              <a:t>Phone (520) 307-2654</a:t>
            </a:r>
          </a:p>
          <a:p>
            <a:pPr marL="0" indent="0" algn="ctr">
              <a:buNone/>
            </a:pPr>
            <a:r>
              <a:rPr lang="en-US" sz="2400" b="1" dirty="0">
                <a:latin typeface="Arial" panose="020B0604020202020204" pitchFamily="34" charset="0"/>
                <a:cs typeface="Arial" panose="020B0604020202020204" pitchFamily="34" charset="0"/>
              </a:rPr>
              <a:t>Email:  </a:t>
            </a:r>
            <a:r>
              <a:rPr lang="en-US" sz="2400" b="1" dirty="0">
                <a:latin typeface="Arial" panose="020B0604020202020204" pitchFamily="34" charset="0"/>
                <a:cs typeface="Arial" panose="020B0604020202020204" pitchFamily="34" charset="0"/>
                <a:hlinkClick r:id="rId4"/>
              </a:rPr>
              <a:t>jvshaw@cox.net</a:t>
            </a:r>
            <a:endParaRPr lang="en-US" sz="2400" b="1" dirty="0">
              <a:latin typeface="Arial" panose="020B0604020202020204" pitchFamily="34" charset="0"/>
              <a:cs typeface="Arial" panose="020B0604020202020204" pitchFamily="34" charset="0"/>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4736646-4A12-43B9-A343-FF03D10E0823}"/>
              </a:ext>
            </a:extLst>
          </p:cNvPr>
          <p:cNvSpPr>
            <a:spLocks noGrp="1"/>
          </p:cNvSpPr>
          <p:nvPr>
            <p:ph type="sldNum" sz="quarter" idx="12"/>
          </p:nvPr>
        </p:nvSpPr>
        <p:spPr/>
        <p:txBody>
          <a:bodyPr/>
          <a:lstStyle/>
          <a:p>
            <a:fld id="{845FA89D-C2EE-49B1-B705-BCC5F80573F4}" type="slidenum">
              <a:rPr lang="en-US" smtClean="0"/>
              <a:t>20</a:t>
            </a:fld>
            <a:endParaRPr lang="en-US"/>
          </a:p>
        </p:txBody>
      </p:sp>
    </p:spTree>
    <p:extLst>
      <p:ext uri="{BB962C8B-B14F-4D97-AF65-F5344CB8AC3E}">
        <p14:creationId xmlns:p14="http://schemas.microsoft.com/office/powerpoint/2010/main" val="325420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E0E86DF-99DC-4EC0-B42B-44E6B0C04813}"/>
              </a:ext>
            </a:extLst>
          </p:cNvPr>
          <p:cNvPicPr>
            <a:picLocks noGrp="1" noChangeAspect="1"/>
          </p:cNvPicPr>
          <p:nvPr>
            <p:ph idx="4294967295"/>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4484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B1CE3B-17AE-4525-B57C-2D92E7CFDFA2}"/>
              </a:ext>
            </a:extLst>
          </p:cNvPr>
          <p:cNvSpPr>
            <a:spLocks noGrp="1"/>
          </p:cNvSpPr>
          <p:nvPr>
            <p:ph type="body" idx="1"/>
          </p:nvPr>
        </p:nvSpPr>
        <p:spPr>
          <a:xfrm>
            <a:off x="457200" y="1219202"/>
            <a:ext cx="4040188" cy="1961322"/>
          </a:xfrm>
        </p:spPr>
        <p:txBody>
          <a:bodyPr/>
          <a:lstStyle/>
          <a:p>
            <a:endParaRPr lang="en-US" dirty="0"/>
          </a:p>
        </p:txBody>
      </p:sp>
      <p:pic>
        <p:nvPicPr>
          <p:cNvPr id="7" name="Content Placeholder 6">
            <a:extLst>
              <a:ext uri="{FF2B5EF4-FFF2-40B4-BE49-F238E27FC236}">
                <a16:creationId xmlns:a16="http://schemas.microsoft.com/office/drawing/2014/main" id="{7D2B1E88-5B79-420B-AB77-E0719F215B8A}"/>
              </a:ext>
            </a:extLst>
          </p:cNvPr>
          <p:cNvPicPr>
            <a:picLocks noGrp="1" noChangeAspect="1"/>
          </p:cNvPicPr>
          <p:nvPr>
            <p:ph sz="half" idx="2"/>
          </p:nvPr>
        </p:nvPicPr>
        <p:blipFill>
          <a:blip r:embed="rId2"/>
          <a:stretch>
            <a:fillRect/>
          </a:stretch>
        </p:blipFill>
        <p:spPr>
          <a:xfrm>
            <a:off x="457200" y="3475038"/>
            <a:ext cx="4041775" cy="3059752"/>
          </a:xfrm>
          <a:prstGeom prst="rect">
            <a:avLst/>
          </a:prstGeom>
        </p:spPr>
      </p:pic>
      <p:sp>
        <p:nvSpPr>
          <p:cNvPr id="5" name="Text Placeholder 4">
            <a:extLst>
              <a:ext uri="{FF2B5EF4-FFF2-40B4-BE49-F238E27FC236}">
                <a16:creationId xmlns:a16="http://schemas.microsoft.com/office/drawing/2014/main" id="{8D991F1E-0DD4-4D10-8A89-1AC7C731B74C}"/>
              </a:ext>
            </a:extLst>
          </p:cNvPr>
          <p:cNvSpPr>
            <a:spLocks noGrp="1"/>
          </p:cNvSpPr>
          <p:nvPr>
            <p:ph type="body" sz="quarter" idx="3"/>
          </p:nvPr>
        </p:nvSpPr>
        <p:spPr>
          <a:xfrm>
            <a:off x="5715000" y="1239075"/>
            <a:ext cx="2385006" cy="1849373"/>
          </a:xfrm>
        </p:spPr>
        <p:txBody>
          <a:bodyPr/>
          <a:lstStyle/>
          <a:p>
            <a:endParaRPr lang="en-US" dirty="0"/>
          </a:p>
        </p:txBody>
      </p:sp>
      <p:pic>
        <p:nvPicPr>
          <p:cNvPr id="10" name="Content Placeholder 9">
            <a:extLst>
              <a:ext uri="{FF2B5EF4-FFF2-40B4-BE49-F238E27FC236}">
                <a16:creationId xmlns:a16="http://schemas.microsoft.com/office/drawing/2014/main" id="{ED51D733-1171-4D16-8D82-CF46F213E0E2}"/>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952999" y="3475038"/>
            <a:ext cx="4041775" cy="3059752"/>
          </a:xfrm>
          <a:prstGeom prst="rect">
            <a:avLst/>
          </a:prstGeom>
        </p:spPr>
      </p:pic>
      <p:pic>
        <p:nvPicPr>
          <p:cNvPr id="8" name="Picture 7">
            <a:extLst>
              <a:ext uri="{FF2B5EF4-FFF2-40B4-BE49-F238E27FC236}">
                <a16:creationId xmlns:a16="http://schemas.microsoft.com/office/drawing/2014/main" id="{20F88823-4B71-42CF-AE29-2CD0821755F7}"/>
              </a:ext>
            </a:extLst>
          </p:cNvPr>
          <p:cNvPicPr>
            <a:picLocks noChangeAspect="1"/>
          </p:cNvPicPr>
          <p:nvPr/>
        </p:nvPicPr>
        <p:blipFill>
          <a:blip r:embed="rId4"/>
          <a:stretch>
            <a:fillRect/>
          </a:stretch>
        </p:blipFill>
        <p:spPr>
          <a:xfrm>
            <a:off x="493423" y="323210"/>
            <a:ext cx="4003966" cy="2857314"/>
          </a:xfrm>
          <a:prstGeom prst="rect">
            <a:avLst/>
          </a:prstGeom>
        </p:spPr>
      </p:pic>
      <p:pic>
        <p:nvPicPr>
          <p:cNvPr id="9" name="Picture 8">
            <a:extLst>
              <a:ext uri="{FF2B5EF4-FFF2-40B4-BE49-F238E27FC236}">
                <a16:creationId xmlns:a16="http://schemas.microsoft.com/office/drawing/2014/main" id="{ACE1195C-AB01-4860-B3B6-738D7911F9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23210"/>
            <a:ext cx="3240376" cy="2925763"/>
          </a:xfrm>
          <a:prstGeom prst="rect">
            <a:avLst/>
          </a:prstGeom>
        </p:spPr>
      </p:pic>
    </p:spTree>
    <p:extLst>
      <p:ext uri="{BB962C8B-B14F-4D97-AF65-F5344CB8AC3E}">
        <p14:creationId xmlns:p14="http://schemas.microsoft.com/office/powerpoint/2010/main" val="190698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E7C2-0D97-4CCC-97F9-8942E256E122}"/>
              </a:ext>
            </a:extLst>
          </p:cNvPr>
          <p:cNvSpPr>
            <a:spLocks noGrp="1"/>
          </p:cNvSpPr>
          <p:nvPr>
            <p:ph type="title"/>
          </p:nvPr>
        </p:nvSpPr>
        <p:spPr>
          <a:xfrm>
            <a:off x="457200" y="152400"/>
            <a:ext cx="8229600" cy="914400"/>
          </a:xfrm>
          <a:solidFill>
            <a:schemeClr val="accent5">
              <a:lumMod val="20000"/>
              <a:lumOff val="80000"/>
            </a:schemeClr>
          </a:solidFill>
        </p:spPr>
        <p:txBody>
          <a:bodyPr>
            <a:normAutofit fontScale="90000"/>
          </a:bodyPr>
          <a:lstStyle/>
          <a:p>
            <a:pPr algn="ctr"/>
            <a:br>
              <a:rPr lang="en-US" b="1" i="1" dirty="0"/>
            </a:br>
            <a:r>
              <a:rPr lang="en-US" b="1" dirty="0">
                <a:latin typeface="Arial" panose="020B0604020202020204" pitchFamily="34" charset="0"/>
                <a:cs typeface="Arial" panose="020B0604020202020204" pitchFamily="34" charset="0"/>
              </a:rPr>
              <a:t>TECHNICAL ASSISTANCE SERVICES</a:t>
            </a:r>
            <a:br>
              <a:rPr lang="en-US" dirty="0"/>
            </a:br>
            <a:endParaRPr lang="en-US" dirty="0"/>
          </a:p>
        </p:txBody>
      </p:sp>
      <p:sp>
        <p:nvSpPr>
          <p:cNvPr id="3" name="Content Placeholder 2">
            <a:extLst>
              <a:ext uri="{FF2B5EF4-FFF2-40B4-BE49-F238E27FC236}">
                <a16:creationId xmlns:a16="http://schemas.microsoft.com/office/drawing/2014/main" id="{00F7995F-9100-413F-A797-FA0BCBDC866F}"/>
              </a:ext>
            </a:extLst>
          </p:cNvPr>
          <p:cNvSpPr>
            <a:spLocks noGrp="1"/>
          </p:cNvSpPr>
          <p:nvPr>
            <p:ph sz="half" idx="1"/>
          </p:nvPr>
        </p:nvSpPr>
        <p:spPr>
          <a:xfrm>
            <a:off x="457200" y="1219200"/>
            <a:ext cx="4038600" cy="5334000"/>
          </a:xfrm>
          <a:solidFill>
            <a:schemeClr val="accent5">
              <a:lumMod val="20000"/>
              <a:lumOff val="80000"/>
            </a:schemeClr>
          </a:solidFill>
        </p:spPr>
        <p:txBody>
          <a:bodyPr>
            <a:noAutofit/>
          </a:bodyPr>
          <a:lstStyle/>
          <a:p>
            <a:pPr lvl="0">
              <a:lnSpc>
                <a:spcPct val="120000"/>
              </a:lnSpc>
              <a:spcBef>
                <a:spcPts val="0"/>
              </a:spcBef>
              <a:spcAft>
                <a:spcPts val="300"/>
              </a:spcAft>
            </a:pPr>
            <a:r>
              <a:rPr lang="en-US" sz="2200" dirty="0">
                <a:latin typeface="Times New Roman" panose="02020603050405020304" pitchFamily="18" charset="0"/>
                <a:cs typeface="Times New Roman" panose="02020603050405020304" pitchFamily="18" charset="0"/>
              </a:rPr>
              <a:t>Orientation on the Section 514/516 Program</a:t>
            </a:r>
          </a:p>
          <a:p>
            <a:pPr lvl="0">
              <a:lnSpc>
                <a:spcPct val="120000"/>
              </a:lnSpc>
              <a:spcBef>
                <a:spcPts val="0"/>
              </a:spcBef>
              <a:spcAft>
                <a:spcPts val="300"/>
              </a:spcAft>
            </a:pPr>
            <a:r>
              <a:rPr lang="en-US" sz="2200" dirty="0">
                <a:latin typeface="Times New Roman" panose="02020603050405020304" pitchFamily="18" charset="0"/>
                <a:cs typeface="Times New Roman" panose="02020603050405020304" pitchFamily="18" charset="0"/>
              </a:rPr>
              <a:t>Organizational capacity to ensure the skills and abilities of Board and staff to develop, own and manage farm labor rental housing</a:t>
            </a:r>
          </a:p>
          <a:p>
            <a:pPr lvl="0">
              <a:lnSpc>
                <a:spcPct val="120000"/>
              </a:lnSpc>
              <a:spcBef>
                <a:spcPts val="0"/>
              </a:spcBef>
              <a:spcAft>
                <a:spcPts val="300"/>
              </a:spcAft>
            </a:pPr>
            <a:r>
              <a:rPr lang="en-US" sz="2200" dirty="0">
                <a:latin typeface="Times New Roman" panose="02020603050405020304" pitchFamily="18" charset="0"/>
                <a:cs typeface="Times New Roman" panose="02020603050405020304" pitchFamily="18" charset="0"/>
              </a:rPr>
              <a:t>Analysis of financial statements and management practices</a:t>
            </a:r>
          </a:p>
          <a:p>
            <a:pPr lvl="0">
              <a:lnSpc>
                <a:spcPct val="120000"/>
              </a:lnSpc>
              <a:spcBef>
                <a:spcPts val="0"/>
              </a:spcBef>
              <a:spcAft>
                <a:spcPts val="300"/>
              </a:spcAft>
            </a:pPr>
            <a:r>
              <a:rPr lang="en-US" sz="2200" dirty="0">
                <a:latin typeface="Times New Roman" panose="02020603050405020304" pitchFamily="18" charset="0"/>
                <a:cs typeface="Times New Roman" panose="02020603050405020304" pitchFamily="18" charset="0"/>
              </a:rPr>
              <a:t>Preparation of the Market Analysis</a:t>
            </a:r>
          </a:p>
          <a:p>
            <a:pPr marL="0" lvl="0" indent="0">
              <a:lnSpc>
                <a:spcPct val="120000"/>
              </a:lnSpc>
              <a:spcBef>
                <a:spcPts val="0"/>
              </a:spcBef>
              <a:spcAft>
                <a:spcPts val="300"/>
              </a:spcAft>
              <a:buNone/>
            </a:pPr>
            <a:endParaRPr lang="en-US" sz="1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6743A37B-F691-4C09-B72F-5180DE7B84CE}"/>
              </a:ext>
            </a:extLst>
          </p:cNvPr>
          <p:cNvSpPr>
            <a:spLocks noGrp="1"/>
          </p:cNvSpPr>
          <p:nvPr>
            <p:ph sz="half" idx="2"/>
          </p:nvPr>
        </p:nvSpPr>
        <p:spPr>
          <a:xfrm>
            <a:off x="4648200" y="1295400"/>
            <a:ext cx="4038600" cy="5105400"/>
          </a:xfrm>
          <a:solidFill>
            <a:schemeClr val="accent5">
              <a:lumMod val="20000"/>
              <a:lumOff val="80000"/>
            </a:schemeClr>
          </a:solidFill>
        </p:spPr>
        <p:txBody>
          <a:bodyPr>
            <a:normAutofit/>
          </a:bodyPr>
          <a:lstStyle/>
          <a:p>
            <a:pPr>
              <a:lnSpc>
                <a:spcPct val="120000"/>
              </a:lnSpc>
              <a:spcBef>
                <a:spcPts val="0"/>
              </a:spcBef>
              <a:spcAft>
                <a:spcPts val="300"/>
              </a:spcAft>
            </a:pPr>
            <a:r>
              <a:rPr lang="en-US" sz="2200" dirty="0">
                <a:latin typeface="Times New Roman" panose="02020603050405020304" pitchFamily="18" charset="0"/>
                <a:cs typeface="Times New Roman" panose="02020603050405020304" pitchFamily="18" charset="0"/>
              </a:rPr>
              <a:t>Site Selection and Analysis</a:t>
            </a:r>
          </a:p>
          <a:p>
            <a:pPr lvl="0">
              <a:lnSpc>
                <a:spcPct val="120000"/>
              </a:lnSpc>
              <a:spcBef>
                <a:spcPts val="0"/>
              </a:spcBef>
              <a:spcAft>
                <a:spcPts val="300"/>
              </a:spcAft>
            </a:pPr>
            <a:r>
              <a:rPr lang="en-US" sz="2200" dirty="0">
                <a:latin typeface="Times New Roman" panose="02020603050405020304" pitchFamily="18" charset="0"/>
                <a:cs typeface="Times New Roman" panose="02020603050405020304" pitchFamily="18" charset="0"/>
              </a:rPr>
              <a:t>Environmental review and State Historic Preservation Office (SHPO) requirements </a:t>
            </a:r>
          </a:p>
          <a:p>
            <a:pPr lvl="0">
              <a:lnSpc>
                <a:spcPct val="120000"/>
              </a:lnSpc>
              <a:spcBef>
                <a:spcPts val="0"/>
              </a:spcBef>
              <a:spcAft>
                <a:spcPts val="300"/>
              </a:spcAft>
            </a:pPr>
            <a:r>
              <a:rPr lang="en-US" sz="2200" dirty="0">
                <a:latin typeface="Times New Roman" panose="02020603050405020304" pitchFamily="18" charset="0"/>
                <a:cs typeface="Times New Roman" panose="02020603050405020304" pitchFamily="18" charset="0"/>
              </a:rPr>
              <a:t>Guidance on land development and infrastructure needs</a:t>
            </a:r>
          </a:p>
          <a:p>
            <a:pPr lvl="0">
              <a:lnSpc>
                <a:spcPct val="120000"/>
              </a:lnSpc>
              <a:spcBef>
                <a:spcPts val="0"/>
              </a:spcBef>
              <a:spcAft>
                <a:spcPts val="300"/>
              </a:spcAft>
            </a:pPr>
            <a:r>
              <a:rPr lang="en-US" sz="2200" dirty="0">
                <a:latin typeface="Times New Roman" panose="02020603050405020304" pitchFamily="18" charset="0"/>
                <a:cs typeface="Times New Roman" panose="02020603050405020304" pitchFamily="18" charset="0"/>
              </a:rPr>
              <a:t>Assembling the development team</a:t>
            </a:r>
          </a:p>
          <a:p>
            <a:pPr>
              <a:lnSpc>
                <a:spcPct val="120000"/>
              </a:lnSpc>
              <a:spcBef>
                <a:spcPts val="0"/>
              </a:spcBef>
              <a:spcAft>
                <a:spcPts val="300"/>
              </a:spcAft>
            </a:pPr>
            <a:r>
              <a:rPr lang="en-US" sz="2200" dirty="0">
                <a:latin typeface="Times New Roman" panose="02020603050405020304" pitchFamily="18" charset="0"/>
                <a:cs typeface="Times New Roman" panose="02020603050405020304" pitchFamily="18" charset="0"/>
              </a:rPr>
              <a:t>Construction Design Requirements and Preliminary Plans</a:t>
            </a:r>
          </a:p>
          <a:p>
            <a:endParaRPr lang="en-US" dirty="0"/>
          </a:p>
        </p:txBody>
      </p:sp>
    </p:spTree>
    <p:extLst>
      <p:ext uri="{BB962C8B-B14F-4D97-AF65-F5344CB8AC3E}">
        <p14:creationId xmlns:p14="http://schemas.microsoft.com/office/powerpoint/2010/main" val="591121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0D96-50E7-4C80-AEFE-AEA2CACA3440}"/>
              </a:ext>
            </a:extLst>
          </p:cNvPr>
          <p:cNvSpPr>
            <a:spLocks noGrp="1"/>
          </p:cNvSpPr>
          <p:nvPr>
            <p:ph type="title"/>
          </p:nvPr>
        </p:nvSpPr>
        <p:spPr>
          <a:xfrm>
            <a:off x="628650" y="365127"/>
            <a:ext cx="7886700" cy="930274"/>
          </a:xfrm>
          <a:solidFill>
            <a:schemeClr val="accent5">
              <a:lumMod val="20000"/>
              <a:lumOff val="80000"/>
            </a:schemeClr>
          </a:solidFill>
        </p:spPr>
        <p:txBody>
          <a:bodyPr>
            <a:normAutofit/>
          </a:bodyPr>
          <a:lstStyle/>
          <a:p>
            <a:pPr algn="ctr"/>
            <a:r>
              <a:rPr lang="en-US" sz="3000" b="1" dirty="0">
                <a:latin typeface="Arial" panose="020B0604020202020204" pitchFamily="34" charset="0"/>
                <a:cs typeface="Arial" panose="020B0604020202020204" pitchFamily="34" charset="0"/>
              </a:rPr>
              <a:t>TECHNICAL ASSISTANCE SERVICES </a:t>
            </a:r>
            <a:r>
              <a:rPr lang="en-US" sz="3000" dirty="0">
                <a:latin typeface="Arial" panose="020B0604020202020204" pitchFamily="34" charset="0"/>
                <a:cs typeface="Arial" panose="020B0604020202020204" pitchFamily="34" charset="0"/>
              </a:rPr>
              <a:t>(continued)</a:t>
            </a:r>
          </a:p>
        </p:txBody>
      </p:sp>
      <p:sp>
        <p:nvSpPr>
          <p:cNvPr id="3" name="Content Placeholder 2">
            <a:extLst>
              <a:ext uri="{FF2B5EF4-FFF2-40B4-BE49-F238E27FC236}">
                <a16:creationId xmlns:a16="http://schemas.microsoft.com/office/drawing/2014/main" id="{74337B61-36B6-423C-85EB-6AAD1F129DD0}"/>
              </a:ext>
            </a:extLst>
          </p:cNvPr>
          <p:cNvSpPr>
            <a:spLocks noGrp="1"/>
          </p:cNvSpPr>
          <p:nvPr>
            <p:ph sz="half" idx="1"/>
          </p:nvPr>
        </p:nvSpPr>
        <p:spPr>
          <a:xfrm>
            <a:off x="628650" y="1524000"/>
            <a:ext cx="3886200" cy="4652963"/>
          </a:xfrm>
          <a:solidFill>
            <a:schemeClr val="accent5">
              <a:lumMod val="20000"/>
              <a:lumOff val="80000"/>
            </a:schemeClr>
          </a:solidFill>
        </p:spPr>
        <p:txBody>
          <a:bodyPr>
            <a:normAutofit fontScale="70000" lnSpcReduction="20000"/>
          </a:bodyPr>
          <a:lstStyle/>
          <a:p>
            <a:pPr lvl="0">
              <a:lnSpc>
                <a:spcPct val="140000"/>
              </a:lnSpc>
              <a:spcBef>
                <a:spcPts val="0"/>
              </a:spcBef>
              <a:spcAft>
                <a:spcPts val="300"/>
              </a:spcAft>
            </a:pPr>
            <a:r>
              <a:rPr lang="en-US" sz="2900" dirty="0">
                <a:latin typeface="Times New Roman" panose="02020603050405020304" pitchFamily="18" charset="0"/>
                <a:cs typeface="Times New Roman" panose="02020603050405020304" pitchFamily="18" charset="0"/>
              </a:rPr>
              <a:t>Incorporating Energy Efficiency Features</a:t>
            </a:r>
          </a:p>
          <a:p>
            <a:pPr lvl="0">
              <a:lnSpc>
                <a:spcPct val="140000"/>
              </a:lnSpc>
              <a:spcBef>
                <a:spcPts val="0"/>
              </a:spcBef>
              <a:spcAft>
                <a:spcPts val="300"/>
              </a:spcAft>
            </a:pPr>
            <a:r>
              <a:rPr lang="en-US" sz="2900" dirty="0">
                <a:latin typeface="Times New Roman" panose="02020603050405020304" pitchFamily="18" charset="0"/>
                <a:cs typeface="Times New Roman" panose="02020603050405020304" pitchFamily="18" charset="0"/>
              </a:rPr>
              <a:t>Affirmative Fair Housing Marketing Plan</a:t>
            </a:r>
          </a:p>
          <a:p>
            <a:pPr lvl="0">
              <a:lnSpc>
                <a:spcPct val="140000"/>
              </a:lnSpc>
              <a:spcBef>
                <a:spcPts val="0"/>
              </a:spcBef>
              <a:spcAft>
                <a:spcPts val="300"/>
              </a:spcAft>
            </a:pPr>
            <a:r>
              <a:rPr lang="en-US" sz="2900" dirty="0">
                <a:latin typeface="Times New Roman" panose="02020603050405020304" pitchFamily="18" charset="0"/>
                <a:cs typeface="Times New Roman" panose="02020603050405020304" pitchFamily="18" charset="0"/>
              </a:rPr>
              <a:t>Supportive Services Plan</a:t>
            </a:r>
          </a:p>
          <a:p>
            <a:pPr lvl="0">
              <a:lnSpc>
                <a:spcPct val="140000"/>
              </a:lnSpc>
              <a:spcBef>
                <a:spcPts val="0"/>
              </a:spcBef>
              <a:spcAft>
                <a:spcPts val="300"/>
              </a:spcAft>
            </a:pPr>
            <a:r>
              <a:rPr lang="en-US" sz="2900" dirty="0">
                <a:latin typeface="Times New Roman" panose="02020603050405020304" pitchFamily="18" charset="0"/>
                <a:cs typeface="Times New Roman" panose="02020603050405020304" pitchFamily="18" charset="0"/>
              </a:rPr>
              <a:t>Guidance on construction management</a:t>
            </a:r>
          </a:p>
          <a:p>
            <a:pPr lvl="0">
              <a:lnSpc>
                <a:spcPct val="140000"/>
              </a:lnSpc>
              <a:spcBef>
                <a:spcPts val="0"/>
              </a:spcBef>
              <a:spcAft>
                <a:spcPts val="300"/>
              </a:spcAft>
            </a:pPr>
            <a:r>
              <a:rPr lang="en-US" sz="2900" dirty="0">
                <a:latin typeface="Times New Roman" panose="02020603050405020304" pitchFamily="18" charset="0"/>
                <a:cs typeface="Times New Roman" panose="02020603050405020304" pitchFamily="18" charset="0"/>
              </a:rPr>
              <a:t>Guidance on property management practices</a:t>
            </a:r>
          </a:p>
          <a:p>
            <a:pPr>
              <a:lnSpc>
                <a:spcPct val="140000"/>
              </a:lnSpc>
              <a:spcBef>
                <a:spcPts val="0"/>
              </a:spcBef>
              <a:spcAft>
                <a:spcPts val="300"/>
              </a:spcAft>
            </a:pPr>
            <a:r>
              <a:rPr lang="en-US" sz="2900" dirty="0">
                <a:latin typeface="Times New Roman" panose="02020603050405020304" pitchFamily="18" charset="0"/>
                <a:cs typeface="Times New Roman" panose="02020603050405020304" pitchFamily="18" charset="0"/>
              </a:rPr>
              <a:t>Leveraging other loan or grant sources to close funding gaps</a:t>
            </a:r>
          </a:p>
          <a:p>
            <a:pPr marL="0" indent="0">
              <a:buNone/>
            </a:pPr>
            <a:endParaRPr lang="en-US" dirty="0"/>
          </a:p>
        </p:txBody>
      </p:sp>
      <p:sp>
        <p:nvSpPr>
          <p:cNvPr id="4" name="Content Placeholder 3">
            <a:extLst>
              <a:ext uri="{FF2B5EF4-FFF2-40B4-BE49-F238E27FC236}">
                <a16:creationId xmlns:a16="http://schemas.microsoft.com/office/drawing/2014/main" id="{1AB9EFFF-9B14-4844-ACAB-DA6086EA53DD}"/>
              </a:ext>
            </a:extLst>
          </p:cNvPr>
          <p:cNvSpPr>
            <a:spLocks noGrp="1"/>
          </p:cNvSpPr>
          <p:nvPr>
            <p:ph sz="half" idx="2"/>
          </p:nvPr>
        </p:nvSpPr>
        <p:spPr>
          <a:xfrm>
            <a:off x="4629150" y="1524000"/>
            <a:ext cx="3981450" cy="4652963"/>
          </a:xfrm>
          <a:solidFill>
            <a:schemeClr val="accent5">
              <a:lumMod val="20000"/>
              <a:lumOff val="80000"/>
            </a:schemeClr>
          </a:solidFill>
        </p:spPr>
        <p:txBody>
          <a:bodyPr>
            <a:normAutofit fontScale="70000" lnSpcReduction="20000"/>
          </a:bodyPr>
          <a:lstStyle/>
          <a:p>
            <a:pPr lvl="0">
              <a:lnSpc>
                <a:spcPct val="140000"/>
              </a:lnSpc>
              <a:spcBef>
                <a:spcPts val="0"/>
              </a:spcBef>
              <a:spcAft>
                <a:spcPts val="300"/>
              </a:spcAft>
            </a:pPr>
            <a:r>
              <a:rPr lang="en-US" sz="2900" dirty="0">
                <a:latin typeface="Times New Roman" panose="02020603050405020304" pitchFamily="18" charset="0"/>
                <a:cs typeface="Times New Roman" panose="02020603050405020304" pitchFamily="18" charset="0"/>
              </a:rPr>
              <a:t>Analysis of financial feasibility:</a:t>
            </a:r>
          </a:p>
          <a:p>
            <a:pPr lvl="1" indent="457200">
              <a:lnSpc>
                <a:spcPct val="140000"/>
              </a:lnSpc>
              <a:spcBef>
                <a:spcPts val="0"/>
              </a:spcBef>
              <a:spcAft>
                <a:spcPts val="300"/>
              </a:spcAft>
              <a:buFont typeface="Times New Roman" panose="02020603050405020304" pitchFamily="18" charset="0"/>
              <a:buChar char="―"/>
            </a:pPr>
            <a:r>
              <a:rPr lang="en-US" sz="2900" dirty="0">
                <a:latin typeface="Times New Roman" panose="02020603050405020304" pitchFamily="18" charset="0"/>
                <a:cs typeface="Times New Roman" panose="02020603050405020304" pitchFamily="18" charset="0"/>
              </a:rPr>
              <a:t>Estimating Project and Operating Costs</a:t>
            </a:r>
          </a:p>
          <a:p>
            <a:pPr lvl="1" indent="457200">
              <a:lnSpc>
                <a:spcPct val="140000"/>
              </a:lnSpc>
              <a:spcBef>
                <a:spcPts val="0"/>
              </a:spcBef>
              <a:spcAft>
                <a:spcPts val="300"/>
              </a:spcAft>
              <a:buFont typeface="Times New Roman" panose="02020603050405020304" pitchFamily="18" charset="0"/>
              <a:buChar char="―"/>
            </a:pPr>
            <a:r>
              <a:rPr lang="en-US" sz="2900" dirty="0">
                <a:latin typeface="Times New Roman" panose="02020603050405020304" pitchFamily="18" charset="0"/>
                <a:cs typeface="Times New Roman" panose="02020603050405020304" pitchFamily="18" charset="0"/>
              </a:rPr>
              <a:t>Preparation of the Development Budget</a:t>
            </a:r>
          </a:p>
          <a:p>
            <a:pPr lvl="1" indent="457200">
              <a:lnSpc>
                <a:spcPct val="140000"/>
              </a:lnSpc>
              <a:spcBef>
                <a:spcPts val="0"/>
              </a:spcBef>
              <a:spcAft>
                <a:spcPts val="300"/>
              </a:spcAft>
              <a:buFont typeface="Times New Roman" panose="02020603050405020304" pitchFamily="18" charset="0"/>
              <a:buChar char="―"/>
            </a:pPr>
            <a:r>
              <a:rPr lang="en-US" sz="2900" dirty="0">
                <a:latin typeface="Times New Roman" panose="02020603050405020304" pitchFamily="18" charset="0"/>
                <a:cs typeface="Times New Roman" panose="02020603050405020304" pitchFamily="18" charset="0"/>
              </a:rPr>
              <a:t>Preparation of the Operating Budget</a:t>
            </a:r>
          </a:p>
          <a:p>
            <a:pPr lvl="1" indent="457200">
              <a:lnSpc>
                <a:spcPct val="140000"/>
              </a:lnSpc>
              <a:spcBef>
                <a:spcPts val="0"/>
              </a:spcBef>
              <a:spcAft>
                <a:spcPts val="300"/>
              </a:spcAft>
              <a:buFont typeface="Times New Roman" panose="02020603050405020304" pitchFamily="18" charset="0"/>
              <a:buChar char="―"/>
            </a:pPr>
            <a:r>
              <a:rPr lang="en-US" sz="2900" dirty="0">
                <a:latin typeface="Times New Roman" panose="02020603050405020304" pitchFamily="18" charset="0"/>
                <a:cs typeface="Times New Roman" panose="02020603050405020304" pitchFamily="18" charset="0"/>
              </a:rPr>
              <a:t>Need for Section 521 Rental Assistance</a:t>
            </a:r>
          </a:p>
          <a:p>
            <a:pPr lvl="0">
              <a:lnSpc>
                <a:spcPct val="140000"/>
              </a:lnSpc>
              <a:spcBef>
                <a:spcPts val="0"/>
              </a:spcBef>
              <a:spcAft>
                <a:spcPts val="300"/>
              </a:spcAft>
            </a:pPr>
            <a:r>
              <a:rPr lang="en-US" sz="2900" dirty="0">
                <a:latin typeface="Times New Roman" panose="02020603050405020304" pitchFamily="18" charset="0"/>
                <a:cs typeface="Times New Roman" panose="02020603050405020304" pitchFamily="18" charset="0"/>
              </a:rPr>
              <a:t>Preparation of the Section 514/516 Pre-application</a:t>
            </a:r>
          </a:p>
          <a:p>
            <a:endParaRPr lang="en-US" dirty="0"/>
          </a:p>
        </p:txBody>
      </p:sp>
    </p:spTree>
    <p:extLst>
      <p:ext uri="{BB962C8B-B14F-4D97-AF65-F5344CB8AC3E}">
        <p14:creationId xmlns:p14="http://schemas.microsoft.com/office/powerpoint/2010/main" val="148752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8A0E-584D-4495-A1F0-63B26B00867A}"/>
              </a:ext>
            </a:extLst>
          </p:cNvPr>
          <p:cNvSpPr>
            <a:spLocks noGrp="1"/>
          </p:cNvSpPr>
          <p:nvPr>
            <p:ph type="title"/>
          </p:nvPr>
        </p:nvSpPr>
        <p:spPr>
          <a:xfrm>
            <a:off x="628650" y="365126"/>
            <a:ext cx="7886700" cy="5807074"/>
          </a:xfrm>
        </p:spPr>
        <p:txBody>
          <a:bodyPr>
            <a:normAutofit/>
          </a:bodyPr>
          <a:lstStyle/>
          <a:p>
            <a:pPr algn="ctr">
              <a:lnSpc>
                <a:spcPct val="150000"/>
              </a:lnSpc>
              <a:spcBef>
                <a:spcPts val="600"/>
              </a:spcBef>
              <a:spcAft>
                <a:spcPts val="600"/>
              </a:spcAft>
            </a:pPr>
            <a:r>
              <a:rPr lang="en-US" b="1" dirty="0">
                <a:latin typeface="Arial" panose="020B0604020202020204" pitchFamily="34" charset="0"/>
                <a:cs typeface="Arial" panose="020B0604020202020204" pitchFamily="34" charset="0"/>
              </a:rPr>
              <a:t>Funding availability for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USDA’s Section 514/516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FARM LABOR HOUSING PROGRAM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is announced through a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Notice of Solicitations for Applications </a:t>
            </a:r>
            <a:br>
              <a:rPr lang="en-US" b="1" dirty="0">
                <a:latin typeface="Arial" panose="020B0604020202020204" pitchFamily="34" charset="0"/>
                <a:cs typeface="Arial" panose="020B0604020202020204" pitchFamily="34" charset="0"/>
              </a:rPr>
            </a:br>
            <a:br>
              <a:rPr lang="en-US" sz="800" b="1" dirty="0">
                <a:latin typeface="Arial" panose="020B0604020202020204" pitchFamily="34" charset="0"/>
                <a:cs typeface="Arial" panose="020B0604020202020204" pitchFamily="34" charset="0"/>
              </a:rPr>
            </a:br>
            <a:br>
              <a:rPr lang="en-US" sz="800" b="1"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This competitive funding is awarded through a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national selection process.</a:t>
            </a:r>
          </a:p>
        </p:txBody>
      </p:sp>
    </p:spTree>
    <p:extLst>
      <p:ext uri="{BB962C8B-B14F-4D97-AF65-F5344CB8AC3E}">
        <p14:creationId xmlns:p14="http://schemas.microsoft.com/office/powerpoint/2010/main" val="43085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33BB-06E1-4001-82E1-AD0E2068924C}"/>
              </a:ext>
            </a:extLst>
          </p:cNvPr>
          <p:cNvSpPr>
            <a:spLocks noGrp="1"/>
          </p:cNvSpPr>
          <p:nvPr>
            <p:ph type="title"/>
          </p:nvPr>
        </p:nvSpPr>
        <p:spPr/>
        <p:txBody>
          <a:bodyPr>
            <a:normAutofit/>
          </a:bodyPr>
          <a:lstStyle/>
          <a:p>
            <a:pPr algn="ctr"/>
            <a:r>
              <a:rPr lang="en-US" sz="5400" b="1" dirty="0"/>
              <a:t>What is Section 514/516? </a:t>
            </a:r>
            <a:endParaRPr lang="en-US" sz="5400" dirty="0"/>
          </a:p>
        </p:txBody>
      </p:sp>
      <p:sp>
        <p:nvSpPr>
          <p:cNvPr id="3" name="Content Placeholder 2">
            <a:extLst>
              <a:ext uri="{FF2B5EF4-FFF2-40B4-BE49-F238E27FC236}">
                <a16:creationId xmlns:a16="http://schemas.microsoft.com/office/drawing/2014/main" id="{7199EF51-D3E8-4D9F-8623-3A3D92B9C98D}"/>
              </a:ext>
            </a:extLst>
          </p:cNvPr>
          <p:cNvSpPr>
            <a:spLocks noGrp="1"/>
          </p:cNvSpPr>
          <p:nvPr>
            <p:ph idx="1"/>
          </p:nvPr>
        </p:nvSpPr>
        <p:spPr/>
        <p:txBody>
          <a:bodyPr>
            <a:normAutofit fontScale="92500"/>
          </a:bodyPr>
          <a:lstStyle/>
          <a:p>
            <a:pPr>
              <a:buFont typeface="Wingdings" panose="05000000000000000000" pitchFamily="2" charset="2"/>
              <a:buChar char="Ø"/>
            </a:pPr>
            <a:r>
              <a:rPr lang="en-US" sz="2800" dirty="0"/>
              <a:t>   USDA Rural Development Section 514 is a grant</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   USDA Rural Development Section 516 is a loan that offers terms of 1% interest amortized over 33 years.</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   Projects can request up to $3,000,000 using a mix of loan and grant funding</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   Section 521 Rental Assistance or Operating Assistance is also available and can be awarded upon request.</a:t>
            </a:r>
          </a:p>
          <a:p>
            <a:endParaRPr lang="en-US" dirty="0"/>
          </a:p>
        </p:txBody>
      </p:sp>
    </p:spTree>
    <p:extLst>
      <p:ext uri="{BB962C8B-B14F-4D97-AF65-F5344CB8AC3E}">
        <p14:creationId xmlns:p14="http://schemas.microsoft.com/office/powerpoint/2010/main" val="386536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75FE-C500-4B72-94E9-8375EF7BB6DD}"/>
              </a:ext>
            </a:extLst>
          </p:cNvPr>
          <p:cNvSpPr>
            <a:spLocks noGrp="1"/>
          </p:cNvSpPr>
          <p:nvPr>
            <p:ph type="title"/>
          </p:nvPr>
        </p:nvSpPr>
        <p:spPr>
          <a:xfrm>
            <a:off x="628650" y="152401"/>
            <a:ext cx="7886700" cy="914399"/>
          </a:xfrm>
        </p:spPr>
        <p:txBody>
          <a:bodyPr>
            <a:normAutofit/>
          </a:bodyPr>
          <a:lstStyle/>
          <a:p>
            <a:pPr algn="ctr"/>
            <a:r>
              <a:rPr lang="en-US" sz="3400" b="1" dirty="0">
                <a:latin typeface="Arial" panose="020B0604020202020204" pitchFamily="34" charset="0"/>
                <a:cs typeface="Arial" panose="020B0604020202020204" pitchFamily="34" charset="0"/>
              </a:rPr>
              <a:t>ELIGIBLE USES OF 514/516 FUNDS</a:t>
            </a:r>
            <a:endParaRPr lang="en-US" sz="3400" dirty="0"/>
          </a:p>
        </p:txBody>
      </p:sp>
      <p:sp>
        <p:nvSpPr>
          <p:cNvPr id="3" name="Content Placeholder 2">
            <a:extLst>
              <a:ext uri="{FF2B5EF4-FFF2-40B4-BE49-F238E27FC236}">
                <a16:creationId xmlns:a16="http://schemas.microsoft.com/office/drawing/2014/main" id="{7559D8D3-C33E-475C-9BAE-DEF21D408CC8}"/>
              </a:ext>
            </a:extLst>
          </p:cNvPr>
          <p:cNvSpPr>
            <a:spLocks noGrp="1"/>
          </p:cNvSpPr>
          <p:nvPr>
            <p:ph sz="half" idx="1"/>
          </p:nvPr>
        </p:nvSpPr>
        <p:spPr>
          <a:xfrm>
            <a:off x="628650" y="1219200"/>
            <a:ext cx="3886200" cy="4957763"/>
          </a:xfrm>
        </p:spPr>
        <p:txBody>
          <a:bodyPr>
            <a:normAutofit lnSpcReduction="10000"/>
          </a:bodyPr>
          <a:lstStyle/>
          <a:p>
            <a:pPr lvl="0">
              <a:lnSpc>
                <a:spcPct val="140000"/>
              </a:lnSpc>
              <a:spcBef>
                <a:spcPts val="0"/>
              </a:spcBef>
              <a:spcAft>
                <a:spcPts val="3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    Buy, build, improve or repair Farm Labor Housing</a:t>
            </a:r>
          </a:p>
          <a:p>
            <a:pPr lvl="0">
              <a:lnSpc>
                <a:spcPct val="140000"/>
              </a:lnSpc>
              <a:spcBef>
                <a:spcPts val="0"/>
              </a:spcBef>
              <a:spcAft>
                <a:spcPts val="3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    Purchase land and install site improvements</a:t>
            </a:r>
          </a:p>
          <a:p>
            <a:pPr lvl="0">
              <a:lnSpc>
                <a:spcPct val="140000"/>
              </a:lnSpc>
              <a:spcBef>
                <a:spcPts val="0"/>
              </a:spcBef>
              <a:spcAft>
                <a:spcPts val="3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    Install or improve water and sewer systems, roads, lighting and off-site facilities</a:t>
            </a:r>
          </a:p>
          <a:p>
            <a:pPr lvl="0">
              <a:lnSpc>
                <a:spcPct val="140000"/>
              </a:lnSpc>
              <a:spcBef>
                <a:spcPts val="0"/>
              </a:spcBef>
              <a:spcAft>
                <a:spcPts val="3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    Furnish refrigerators, stoves, dishwashers, window coverings and furniture</a:t>
            </a:r>
          </a:p>
          <a:p>
            <a:pPr lvl="0">
              <a:lnSpc>
                <a:spcPct val="140000"/>
              </a:lnSpc>
              <a:spcBef>
                <a:spcPts val="0"/>
              </a:spcBef>
              <a:spcAft>
                <a:spcPts val="3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    Laundry room equipment</a:t>
            </a:r>
          </a:p>
          <a:p>
            <a:endParaRPr lang="en-US" dirty="0"/>
          </a:p>
        </p:txBody>
      </p:sp>
      <p:sp>
        <p:nvSpPr>
          <p:cNvPr id="4" name="Content Placeholder 3">
            <a:extLst>
              <a:ext uri="{FF2B5EF4-FFF2-40B4-BE49-F238E27FC236}">
                <a16:creationId xmlns:a16="http://schemas.microsoft.com/office/drawing/2014/main" id="{7FE029C2-7B81-4708-AC38-B02895C910CB}"/>
              </a:ext>
            </a:extLst>
          </p:cNvPr>
          <p:cNvSpPr>
            <a:spLocks noGrp="1"/>
          </p:cNvSpPr>
          <p:nvPr>
            <p:ph sz="half" idx="2"/>
          </p:nvPr>
        </p:nvSpPr>
        <p:spPr>
          <a:xfrm>
            <a:off x="4629150" y="1219200"/>
            <a:ext cx="3886200" cy="4957763"/>
          </a:xfrm>
        </p:spPr>
        <p:txBody>
          <a:bodyPr>
            <a:normAutofit lnSpcReduction="10000"/>
          </a:bodyPr>
          <a:lstStyle/>
          <a:p>
            <a:pPr>
              <a:lnSpc>
                <a:spcPct val="140000"/>
              </a:lnSpc>
              <a:spcBef>
                <a:spcPts val="0"/>
              </a:spcBef>
              <a:spcAft>
                <a:spcPts val="3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     Provide related community facilities (community rooms, cafeterias, child care facilities, recreational facilities, maintenance and storage facilities)</a:t>
            </a:r>
          </a:p>
          <a:p>
            <a:pPr lvl="0">
              <a:lnSpc>
                <a:spcPct val="140000"/>
              </a:lnSpc>
              <a:spcBef>
                <a:spcPts val="0"/>
              </a:spcBef>
              <a:spcAft>
                <a:spcPts val="3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     Legal, architectural, and engineering fees</a:t>
            </a:r>
          </a:p>
          <a:p>
            <a:pPr lvl="0">
              <a:lnSpc>
                <a:spcPct val="140000"/>
              </a:lnSpc>
              <a:spcBef>
                <a:spcPts val="0"/>
              </a:spcBef>
              <a:spcAft>
                <a:spcPts val="3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    Construction loan interest and fees</a:t>
            </a:r>
          </a:p>
          <a:p>
            <a:pPr lvl="0">
              <a:lnSpc>
                <a:spcPct val="140000"/>
              </a:lnSpc>
              <a:spcBef>
                <a:spcPts val="0"/>
              </a:spcBef>
              <a:spcAft>
                <a:spcPts val="3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    Temporary relocation costs</a:t>
            </a:r>
          </a:p>
          <a:p>
            <a:endParaRPr lang="en-US" dirty="0"/>
          </a:p>
        </p:txBody>
      </p:sp>
    </p:spTree>
    <p:extLst>
      <p:ext uri="{BB962C8B-B14F-4D97-AF65-F5344CB8AC3E}">
        <p14:creationId xmlns:p14="http://schemas.microsoft.com/office/powerpoint/2010/main" val="2317958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1931</TotalTime>
  <Words>1278</Words>
  <Application>Microsoft Office PowerPoint</Application>
  <PresentationFormat>On-screen Show (4:3)</PresentationFormat>
  <Paragraphs>155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PowerPoint Presentation</vt:lpstr>
      <vt:lpstr>Tierra del Sol Housing Corporation</vt:lpstr>
      <vt:lpstr>PowerPoint Presentation</vt:lpstr>
      <vt:lpstr>PowerPoint Presentation</vt:lpstr>
      <vt:lpstr> TECHNICAL ASSISTANCE SERVICES </vt:lpstr>
      <vt:lpstr>TECHNICAL ASSISTANCE SERVICES (continued)</vt:lpstr>
      <vt:lpstr>Funding availability for  USDA’s Section 514/516  FARM LABOR HOUSING PROGRAM  is announced through a  Notice of Solicitations for Applications    This competitive funding is awarded through a  national selection process.</vt:lpstr>
      <vt:lpstr>What is Section 514/516? </vt:lpstr>
      <vt:lpstr>ELIGIBLE USES OF 514/516 FUNDS</vt:lpstr>
      <vt:lpstr>Project Sponsor Eligibility Requirements</vt:lpstr>
      <vt:lpstr>Who is eligible to live in property?</vt:lpstr>
      <vt:lpstr>Types of Eligible Farm Work</vt:lpstr>
      <vt:lpstr>Is there a need for Farm Labor Housing where the project that needs to be preserved is located?</vt:lpstr>
      <vt:lpstr>Site Assessment</vt:lpstr>
      <vt:lpstr>Estimate Revenue and Operating Expenses</vt:lpstr>
      <vt:lpstr>Estimate Development Costs</vt:lpstr>
      <vt:lpstr>Scoring Criteria</vt:lpstr>
      <vt:lpstr>Is there a funding gap?</vt:lpstr>
      <vt:lpstr>PowerPoint Presentation</vt:lpstr>
      <vt:lpstr>Tierra del Sol Housing Corporation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one – site assessment</dc:title>
  <dc:creator>Jo Untiedt</dc:creator>
  <cp:lastModifiedBy>JEANNE SHAW</cp:lastModifiedBy>
  <cp:revision>44</cp:revision>
  <cp:lastPrinted>2018-01-07T23:46:36Z</cp:lastPrinted>
  <dcterms:created xsi:type="dcterms:W3CDTF">2017-12-06T18:24:46Z</dcterms:created>
  <dcterms:modified xsi:type="dcterms:W3CDTF">2018-01-08T06:32:21Z</dcterms:modified>
</cp:coreProperties>
</file>