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5"/>
    <p:sldMasterId id="2147483672" r:id="rId6"/>
    <p:sldMasterId id="2147483685" r:id="rId7"/>
    <p:sldMasterId id="2147483714" r:id="rId8"/>
  </p:sldMasterIdLst>
  <p:notesMasterIdLst>
    <p:notesMasterId r:id="rId27"/>
  </p:notesMasterIdLst>
  <p:sldIdLst>
    <p:sldId id="396" r:id="rId9"/>
    <p:sldId id="533" r:id="rId10"/>
    <p:sldId id="541" r:id="rId11"/>
    <p:sldId id="539" r:id="rId12"/>
    <p:sldId id="540" r:id="rId13"/>
    <p:sldId id="474" r:id="rId14"/>
    <p:sldId id="475" r:id="rId15"/>
    <p:sldId id="476" r:id="rId16"/>
    <p:sldId id="477" r:id="rId17"/>
    <p:sldId id="478" r:id="rId18"/>
    <p:sldId id="534" r:id="rId19"/>
    <p:sldId id="479" r:id="rId20"/>
    <p:sldId id="480" r:id="rId21"/>
    <p:sldId id="481" r:id="rId22"/>
    <p:sldId id="483" r:id="rId23"/>
    <p:sldId id="482" r:id="rId24"/>
    <p:sldId id="538" r:id="rId25"/>
    <p:sldId id="485"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8" userDrawn="1">
          <p15:clr>
            <a:srgbClr val="A4A3A4"/>
          </p15:clr>
        </p15:guide>
        <p15:guide id="2" pos="20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w, Patricia" initials="DP"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42"/>
    <a:srgbClr val="456F61"/>
    <a:srgbClr val="464690"/>
    <a:srgbClr val="006600"/>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99" autoAdjust="0"/>
    <p:restoredTop sz="77918" autoAdjust="0"/>
  </p:normalViewPr>
  <p:slideViewPr>
    <p:cSldViewPr snapToGrid="0">
      <p:cViewPr varScale="1">
        <p:scale>
          <a:sx n="82" d="100"/>
          <a:sy n="82" d="100"/>
        </p:scale>
        <p:origin x="792" y="84"/>
      </p:cViewPr>
      <p:guideLst>
        <p:guide orient="horz" pos="1608"/>
        <p:guide pos="2088"/>
      </p:guideLst>
    </p:cSldViewPr>
  </p:slideViewPr>
  <p:notesTextViewPr>
    <p:cViewPr>
      <p:scale>
        <a:sx n="3" d="2"/>
        <a:sy n="3" d="2"/>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43720BB-590C-4A8F-AB70-6BF97572589E}" type="datetimeFigureOut">
              <a:rPr lang="en-US" smtClean="0"/>
              <a:t>1/9/2018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79E69FE-F523-43C8-9366-8E7E64874CD0}" type="slidenum">
              <a:rPr lang="en-US" smtClean="0"/>
              <a:t>‹#›</a:t>
            </a:fld>
            <a:endParaRPr lang="en-US" dirty="0"/>
          </a:p>
        </p:txBody>
      </p:sp>
    </p:spTree>
    <p:extLst>
      <p:ext uri="{BB962C8B-B14F-4D97-AF65-F5344CB8AC3E}">
        <p14:creationId xmlns:p14="http://schemas.microsoft.com/office/powerpoint/2010/main" val="4034533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E69FE-F523-43C8-9366-8E7E64874CD0}" type="slidenum">
              <a:rPr lang="en-US" smtClean="0"/>
              <a:t>0</a:t>
            </a:fld>
            <a:endParaRPr lang="en-US" dirty="0"/>
          </a:p>
        </p:txBody>
      </p:sp>
    </p:spTree>
    <p:extLst>
      <p:ext uri="{BB962C8B-B14F-4D97-AF65-F5344CB8AC3E}">
        <p14:creationId xmlns:p14="http://schemas.microsoft.com/office/powerpoint/2010/main" val="568403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841282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824878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lang="en-US" altLang="en-US" sz="800" dirty="0"/>
          </a:p>
        </p:txBody>
      </p:sp>
    </p:spTree>
    <p:extLst>
      <p:ext uri="{BB962C8B-B14F-4D97-AF65-F5344CB8AC3E}">
        <p14:creationId xmlns:p14="http://schemas.microsoft.com/office/powerpoint/2010/main" val="1496417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lang="en-US" altLang="en-US" sz="800" b="0" dirty="0">
              <a:solidFill>
                <a:srgbClr val="FF0000"/>
              </a:solidFill>
            </a:endParaRPr>
          </a:p>
        </p:txBody>
      </p:sp>
    </p:spTree>
    <p:extLst>
      <p:ext uri="{BB962C8B-B14F-4D97-AF65-F5344CB8AC3E}">
        <p14:creationId xmlns:p14="http://schemas.microsoft.com/office/powerpoint/2010/main" val="2247753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lang="en-US" altLang="en-US" sz="800" dirty="0"/>
          </a:p>
        </p:txBody>
      </p:sp>
    </p:spTree>
    <p:extLst>
      <p:ext uri="{BB962C8B-B14F-4D97-AF65-F5344CB8AC3E}">
        <p14:creationId xmlns:p14="http://schemas.microsoft.com/office/powerpoint/2010/main" val="364860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lang="en-US" altLang="en-US" sz="800" dirty="0"/>
          </a:p>
        </p:txBody>
      </p:sp>
    </p:spTree>
    <p:extLst>
      <p:ext uri="{BB962C8B-B14F-4D97-AF65-F5344CB8AC3E}">
        <p14:creationId xmlns:p14="http://schemas.microsoft.com/office/powerpoint/2010/main" val="704058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lang="en-US" altLang="en-US" sz="800" dirty="0"/>
          </a:p>
        </p:txBody>
      </p:sp>
    </p:spTree>
    <p:extLst>
      <p:ext uri="{BB962C8B-B14F-4D97-AF65-F5344CB8AC3E}">
        <p14:creationId xmlns:p14="http://schemas.microsoft.com/office/powerpoint/2010/main" val="2888977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430867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lang="en-US" altLang="en-US" sz="800" dirty="0"/>
          </a:p>
        </p:txBody>
      </p:sp>
    </p:spTree>
    <p:extLst>
      <p:ext uri="{BB962C8B-B14F-4D97-AF65-F5344CB8AC3E}">
        <p14:creationId xmlns:p14="http://schemas.microsoft.com/office/powerpoint/2010/main" val="153359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148013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688181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E69FE-F523-43C8-9366-8E7E64874CD0}" type="slidenum">
              <a:rPr lang="en-US" smtClean="0"/>
              <a:t>3</a:t>
            </a:fld>
            <a:endParaRPr lang="en-US" dirty="0"/>
          </a:p>
        </p:txBody>
      </p:sp>
    </p:spTree>
    <p:extLst>
      <p:ext uri="{BB962C8B-B14F-4D97-AF65-F5344CB8AC3E}">
        <p14:creationId xmlns:p14="http://schemas.microsoft.com/office/powerpoint/2010/main" val="1455364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022772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761446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984791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588730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lang="en-US" altLang="en-US" dirty="0"/>
          </a:p>
        </p:txBody>
      </p:sp>
    </p:spTree>
    <p:extLst>
      <p:ext uri="{BB962C8B-B14F-4D97-AF65-F5344CB8AC3E}">
        <p14:creationId xmlns:p14="http://schemas.microsoft.com/office/powerpoint/2010/main" val="21538435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06B5F-5709-4F74-8B58-6BECDF437BE9}" type="datetime1">
              <a:rPr lang="en-US" smtClean="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9" name="Slide Number Placeholder 3"/>
          <p:cNvSpPr txBox="1">
            <a:spLocks/>
          </p:cNvSpPr>
          <p:nvPr userDrawn="1"/>
        </p:nvSpPr>
        <p:spPr>
          <a:xfrm>
            <a:off x="9448800" y="6486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92E547-31ED-419F-9D6D-4BC9DDE2672C}" type="slidenum">
              <a:rPr lang="en-US" smtClean="0"/>
              <a:pPr/>
              <a:t>‹#›</a:t>
            </a:fld>
            <a:endParaRPr lang="en-US" dirty="0"/>
          </a:p>
        </p:txBody>
      </p:sp>
      <p:pic>
        <p:nvPicPr>
          <p:cNvPr id="10" name="Picture 4" descr="http://2.bp.blogspot.com/-F2f3mAuv3Y4/UE0C1r0M7ZI/AAAAAAAAImE/g1KDe7bU4rE/s1600/windows%2B7%2Bhd%2Bwallpapers%2B%25282%252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905"/>
            <a:ext cx="12192000" cy="69774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3161" y="497845"/>
            <a:ext cx="3655990" cy="219140"/>
          </a:xfrm>
          <a:prstGeom prst="rect">
            <a:avLst/>
          </a:prstGeom>
        </p:spPr>
      </p:pic>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b="1" dirty="0">
              <a:solidFill>
                <a:schemeClr val="bg1">
                  <a:lumMod val="65000"/>
                </a:schemeClr>
              </a:solidFill>
            </a:endParaRPr>
          </a:p>
        </p:txBody>
      </p:sp>
      <p:grpSp>
        <p:nvGrpSpPr>
          <p:cNvPr id="15" name="Group 7"/>
          <p:cNvGrpSpPr/>
          <p:nvPr userDrawn="1"/>
        </p:nvGrpSpPr>
        <p:grpSpPr bwMode="auto">
          <a:xfrm>
            <a:off x="265440" y="17083"/>
            <a:ext cx="2042281" cy="639108"/>
            <a:chOff x="448031" y="5788818"/>
            <a:chExt cx="2183719" cy="635721"/>
          </a:xfrm>
        </p:grpSpPr>
        <p:pic>
          <p:nvPicPr>
            <p:cNvPr id="16"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448031" y="6039743"/>
              <a:ext cx="2183719" cy="384796"/>
            </a:xfrm>
            <a:prstGeom prst="rect">
              <a:avLst/>
            </a:prstGeom>
          </p:spPr>
        </p:pic>
        <p:sp>
          <p:nvSpPr>
            <p:cNvPr id="17" name="Freeform 10"/>
            <p:cNvSpPr/>
            <p:nvPr/>
          </p:nvSpPr>
          <p:spPr bwMode="auto">
            <a:xfrm>
              <a:off x="1730496" y="5788818"/>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i="1" dirty="0">
              <a:solidFill>
                <a:schemeClr val="bg1"/>
              </a:solidFill>
            </a:endParaRPr>
          </a:p>
        </p:txBody>
      </p:sp>
      <p:sp>
        <p:nvSpPr>
          <p:cNvPr id="20" name="Rectangle 95"/>
          <p:cNvSpPr>
            <a:spLocks noChangeArrowheads="1"/>
          </p:cNvSpPr>
          <p:nvPr userDrawn="1"/>
        </p:nvSpPr>
        <p:spPr bwMode="auto">
          <a:xfrm>
            <a:off x="0" y="4997004"/>
            <a:ext cx="12192000" cy="1965293"/>
          </a:xfrm>
          <a:prstGeom prst="rect">
            <a:avLst/>
          </a:prstGeom>
          <a:solidFill>
            <a:schemeClr val="accent5">
              <a:lumMod val="60000"/>
              <a:lumOff val="40000"/>
            </a:schemeClr>
          </a:solidFill>
          <a:ln w="9525">
            <a:noFill/>
            <a:miter lim="800000"/>
            <a:headEnd/>
            <a:tailEnd/>
          </a:ln>
          <a:effectLst/>
        </p:spPr>
        <p:txBody>
          <a:bodyPr wrap="none" anchor="ctr"/>
          <a:lstStyle/>
          <a:p>
            <a:pPr eaLnBrk="0" hangingPunct="0">
              <a:lnSpc>
                <a:spcPct val="80000"/>
              </a:lnSpc>
              <a:defRPr/>
            </a:pPr>
            <a:endParaRPr lang="en-US" dirty="0">
              <a:solidFill>
                <a:srgbClr val="000000"/>
              </a:solidFill>
            </a:endParaRPr>
          </a:p>
        </p:txBody>
      </p:sp>
      <p:pic>
        <p:nvPicPr>
          <p:cNvPr id="21" name="Picture 74" descr="http://www.operationcompassion.org/wp-content/uploads/2011/03/usda-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531404" y="5121141"/>
            <a:ext cx="2470096" cy="1704366"/>
          </a:xfrm>
          <a:prstGeom prst="rect">
            <a:avLst/>
          </a:prstGeom>
          <a:noFill/>
          <a:extLst>
            <a:ext uri="{909E8E84-426E-40DD-AFC4-6F175D3DCCD1}">
              <a14:hiddenFill xmlns:a14="http://schemas.microsoft.com/office/drawing/2010/main">
                <a:solidFill>
                  <a:srgbClr val="FFFFFF"/>
                </a:solidFill>
              </a14:hiddenFill>
            </a:ext>
          </a:extLst>
        </p:spPr>
      </p:pic>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66183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6C74FE-603D-4D44-9A06-E543CB1B1064}" type="datetime1">
              <a:rPr lang="en-US" smtClean="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093774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223553-C208-4AE8-95D3-264CE1E4245D}" type="datetime1">
              <a:rPr lang="en-US" smtClean="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445283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F8168-1E7F-4B7C-B3D1-ACE68804FB88}" type="datetime1">
              <a:rPr lang="en-US" smtClean="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b="1" dirty="0">
              <a:solidFill>
                <a:schemeClr val="bg1">
                  <a:lumMod val="65000"/>
                </a:schemeClr>
              </a:solidFill>
            </a:endParaRPr>
          </a:p>
        </p:txBody>
      </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i="1" dirty="0">
              <a:solidFill>
                <a:schemeClr val="bg1"/>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8459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2AED33F-2409-4B91-B410-D5A05F3AAD2E}" type="datetime1">
              <a:rPr lang="en-US" smtClean="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2E95ED-1C55-4B40-BD0C-5CE586A42CE2}" type="slidenum">
              <a:rPr lang="en-US" smtClean="0"/>
              <a:t>‹#›</a:t>
            </a:fld>
            <a:endParaRPr lang="en-US" dirty="0"/>
          </a:p>
        </p:txBody>
      </p:sp>
      <p:pic>
        <p:nvPicPr>
          <p:cNvPr id="10" name="Picture 4" descr="http://2.bp.blogspot.com/-F2f3mAuv3Y4/UE0C1r0M7ZI/AAAAAAAAImE/g1KDe7bU4rE/s1600/windows%2B7%2Bhd%2Bwallpapers%2B%25282%252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97749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5"/>
          <p:cNvSpPr>
            <a:spLocks noChangeArrowheads="1"/>
          </p:cNvSpPr>
          <p:nvPr userDrawn="1"/>
        </p:nvSpPr>
        <p:spPr bwMode="auto">
          <a:xfrm>
            <a:off x="0" y="4997004"/>
            <a:ext cx="12192000" cy="1965293"/>
          </a:xfrm>
          <a:prstGeom prst="rect">
            <a:avLst/>
          </a:prstGeom>
          <a:solidFill>
            <a:schemeClr val="accent5">
              <a:lumMod val="60000"/>
              <a:lumOff val="40000"/>
            </a:schemeClr>
          </a:solidFill>
          <a:ln w="9525">
            <a:noFill/>
            <a:miter lim="800000"/>
            <a:headEnd/>
            <a:tailEnd/>
          </a:ln>
          <a:effectLst/>
        </p:spPr>
        <p:txBody>
          <a:bodyPr wrap="none" anchor="ctr"/>
          <a:lstStyle/>
          <a:p>
            <a:pPr eaLnBrk="0" hangingPunct="0">
              <a:lnSpc>
                <a:spcPct val="80000"/>
              </a:lnSpc>
              <a:defRPr/>
            </a:pPr>
            <a:endParaRPr lang="en-US" dirty="0">
              <a:solidFill>
                <a:srgbClr val="000000"/>
              </a:solidFill>
            </a:endParaRPr>
          </a:p>
        </p:txBody>
      </p:sp>
      <p:pic>
        <p:nvPicPr>
          <p:cNvPr id="12" name="Picture 74" descr="http://www.operationcompassion.org/wp-content/uploads/2011/03/usda-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31404" y="5121141"/>
            <a:ext cx="2470096" cy="17043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17500" y="221910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317500" y="5169745"/>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74660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D54E78-F349-4094-9F39-0B521360DDA5}" type="datetime1">
              <a:rPr lang="en-US" smtClean="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837116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22300"/>
            <a:ext cx="10515600" cy="611140"/>
          </a:xfrm>
        </p:spPr>
        <p:txBody>
          <a:bodyPr/>
          <a:lstStyle>
            <a:lvl1pPr>
              <a:defRPr b="1">
                <a:solidFill>
                  <a:schemeClr val="accent5">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lumMod val="75000"/>
                  </a:schemeClr>
                </a:solidFill>
              </a:defRPr>
            </a:lvl1pPr>
            <a:lvl2pPr marL="685800" indent="-228600">
              <a:buFont typeface="Courier New" panose="02070309020205020404" pitchFamily="49" charset="0"/>
              <a:buChar char="o"/>
              <a:defRPr>
                <a:solidFill>
                  <a:schemeClr val="tx2">
                    <a:lumMod val="60000"/>
                    <a:lumOff val="40000"/>
                  </a:schemeClr>
                </a:solidFill>
              </a:defRPr>
            </a:lvl2pPr>
            <a:lvl3pPr marL="1143000" indent="-228600">
              <a:buFont typeface="Wingdings" panose="05000000000000000000" pitchFamily="2" charset="2"/>
              <a:buChar char="§"/>
              <a:defRPr>
                <a:solidFill>
                  <a:schemeClr val="accent6"/>
                </a:solidFill>
              </a:defRPr>
            </a:lvl3pPr>
            <a:lvl4pPr marL="1600200" indent="-228600">
              <a:buFont typeface="Wingdings" panose="05000000000000000000" pitchFamily="2" charset="2"/>
              <a:buChar char="Ø"/>
              <a:defRPr>
                <a:solidFill>
                  <a:schemeClr val="accent2">
                    <a:lumMod val="75000"/>
                  </a:schemeClr>
                </a:solidFill>
              </a:defRPr>
            </a:lvl4pPr>
            <a:lvl5pPr marL="2057400" indent="-228600">
              <a:buFont typeface="Wingdings" panose="05000000000000000000"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502EF19-C6D3-4F83-A80A-9F0123101D99}" type="datetime1">
              <a:rPr lang="en-US" smtClean="0"/>
              <a:t>1/9/2018</a:t>
            </a:fld>
            <a:endParaRPr lang="en-US" dirty="0"/>
          </a:p>
        </p:txBody>
      </p:sp>
      <p:sp>
        <p:nvSpPr>
          <p:cNvPr id="6" name="Slide Number Placeholder 5"/>
          <p:cNvSpPr>
            <a:spLocks noGrp="1"/>
          </p:cNvSpPr>
          <p:nvPr>
            <p:ph type="sldNum" sz="quarter" idx="12"/>
          </p:nvPr>
        </p:nvSpPr>
        <p:spPr/>
        <p:txBody>
          <a:bodyPr/>
          <a:lstStyle/>
          <a:p>
            <a:fld id="{7B92E547-31ED-419F-9D6D-4BC9DDE2672C}" type="slidenum">
              <a:rPr lang="en-US" smtClean="0"/>
              <a:t>‹#›</a:t>
            </a:fld>
            <a:endParaRPr lang="en-US" dirty="0"/>
          </a:p>
        </p:txBody>
      </p:sp>
      <p:cxnSp>
        <p:nvCxnSpPr>
          <p:cNvPr id="7" name="Straight Connector 6"/>
          <p:cNvCxnSpPr/>
          <p:nvPr userDrawn="1"/>
        </p:nvCxnSpPr>
        <p:spPr>
          <a:xfrm>
            <a:off x="838200" y="1169940"/>
            <a:ext cx="1135380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068477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60C6F7-A96C-4A2B-BFE1-B56B1685542F}" type="datetime1">
              <a:rPr lang="en-US" smtClean="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3826350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0F7198-2702-44EA-8A6E-6951887E9ABC}" type="datetime1">
              <a:rPr lang="en-US" smtClean="0"/>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55829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31F177-4CFA-4E0F-8539-484D031A76F2}" type="datetime1">
              <a:rPr lang="en-US" smtClean="0"/>
              <a:t>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596922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E5F82E-F0AF-4DB7-8F31-C648E06922B8}" type="datetime1">
              <a:rPr lang="en-US" smtClean="0"/>
              <a:t>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431253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
        <p:nvSpPr>
          <p:cNvPr id="7" name="Title 1"/>
          <p:cNvSpPr>
            <a:spLocks noGrp="1"/>
          </p:cNvSpPr>
          <p:nvPr>
            <p:ph type="title"/>
          </p:nvPr>
        </p:nvSpPr>
        <p:spPr>
          <a:xfrm>
            <a:off x="838200" y="622300"/>
            <a:ext cx="10515600" cy="611140"/>
          </a:xfrm>
        </p:spPr>
        <p:txBody>
          <a:bodyPr/>
          <a:lstStyle>
            <a:lvl1pPr>
              <a:defRPr b="1">
                <a:solidFill>
                  <a:schemeClr val="accent5">
                    <a:lumMod val="75000"/>
                  </a:schemeClr>
                </a:solidFill>
              </a:defRPr>
            </a:lvl1pPr>
          </a:lstStyle>
          <a:p>
            <a:r>
              <a:rPr lang="en-US" dirty="0"/>
              <a:t>Click to edit Master title style</a:t>
            </a:r>
          </a:p>
        </p:txBody>
      </p:sp>
      <p:sp>
        <p:nvSpPr>
          <p:cNvPr id="8" name="Content Placeholder 2"/>
          <p:cNvSpPr>
            <a:spLocks noGrp="1"/>
          </p:cNvSpPr>
          <p:nvPr>
            <p:ph idx="1"/>
          </p:nvPr>
        </p:nvSpPr>
        <p:spPr>
          <a:xfrm>
            <a:off x="838200" y="1323927"/>
            <a:ext cx="10515600" cy="4853036"/>
          </a:xfrm>
        </p:spPr>
        <p:txBody>
          <a:bodyPr/>
          <a:lstStyle>
            <a:lvl1pPr>
              <a:defRPr>
                <a:solidFill>
                  <a:schemeClr val="tx2">
                    <a:lumMod val="75000"/>
                  </a:schemeClr>
                </a:solidFill>
              </a:defRPr>
            </a:lvl1pPr>
            <a:lvl2pPr marL="685800" indent="-228600">
              <a:buFont typeface="Courier New" panose="02070309020205020404" pitchFamily="49" charset="0"/>
              <a:buChar char="o"/>
              <a:defRPr>
                <a:solidFill>
                  <a:schemeClr val="tx2">
                    <a:lumMod val="60000"/>
                    <a:lumOff val="40000"/>
                  </a:schemeClr>
                </a:solidFill>
              </a:defRPr>
            </a:lvl2pPr>
            <a:lvl3pPr marL="1143000" indent="-228600">
              <a:buFont typeface="Wingdings" panose="05000000000000000000" pitchFamily="2" charset="2"/>
              <a:buChar char="§"/>
              <a:defRPr>
                <a:solidFill>
                  <a:schemeClr val="accent6"/>
                </a:solidFill>
              </a:defRPr>
            </a:lvl3pPr>
            <a:lvl4pPr marL="1600200" indent="-228600">
              <a:buFont typeface="Wingdings" panose="05000000000000000000" pitchFamily="2" charset="2"/>
              <a:buChar char="Ø"/>
              <a:defRPr>
                <a:solidFill>
                  <a:schemeClr val="accent2">
                    <a:lumMod val="75000"/>
                  </a:schemeClr>
                </a:solidFill>
              </a:defRPr>
            </a:lvl4pPr>
            <a:lvl5pPr marL="2057400" indent="-228600">
              <a:buFont typeface="Wingdings" panose="05000000000000000000"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62"/>
          <p:cNvSpPr txBox="1">
            <a:spLocks noChangeArrowheads="1"/>
          </p:cNvSpPr>
          <p:nvPr userDrawn="1"/>
        </p:nvSpPr>
        <p:spPr>
          <a:xfrm>
            <a:off x="3851275" y="6356350"/>
            <a:ext cx="4489450" cy="457200"/>
          </a:xfrm>
          <a:prstGeom prst="rect">
            <a:avLst/>
          </a:prstGeom>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AU" dirty="0">
                <a:solidFill>
                  <a:srgbClr val="000000"/>
                </a:solidFill>
              </a:rPr>
              <a:t>Copyright © 2015 Accenture All Rights Reserved.</a:t>
            </a:r>
          </a:p>
        </p:txBody>
      </p:sp>
    </p:spTree>
    <p:extLst>
      <p:ext uri="{BB962C8B-B14F-4D97-AF65-F5344CB8AC3E}">
        <p14:creationId xmlns:p14="http://schemas.microsoft.com/office/powerpoint/2010/main" val="1980746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57B744-036B-4E95-BBC7-EA35949AFE9F}" type="datetime1">
              <a:rPr lang="en-US" smtClean="0"/>
              <a:t>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578629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01E593-3EC2-4B35-A70B-A0BB1592630F}" type="datetime1">
              <a:rPr lang="en-US" smtClean="0"/>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4021717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3068D3-4861-46D8-AABF-56DA1F4332D2}" type="datetime1">
              <a:rPr lang="en-US" smtClean="0"/>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2581432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F7DA86-5DF9-4A04-B86A-A19D0D3661DE}" type="datetime1">
              <a:rPr lang="en-US" smtClean="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766345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665E8B-6B53-43F5-9B3D-07B07FD80F87}" type="datetime1">
              <a:rPr lang="en-US" smtClean="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847858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5" name="Date Placeholder 3"/>
          <p:cNvSpPr>
            <a:spLocks noGrp="1"/>
          </p:cNvSpPr>
          <p:nvPr>
            <p:ph type="dt" sz="half" idx="10"/>
          </p:nvPr>
        </p:nvSpPr>
        <p:spPr>
          <a:xfrm>
            <a:off x="838200" y="6356350"/>
            <a:ext cx="2743200" cy="365125"/>
          </a:xfrm>
        </p:spPr>
        <p:txBody>
          <a:bodyPr/>
          <a:lstStyle/>
          <a:p>
            <a:fld id="{4F5263DA-D838-48B4-824C-34BCE0804286}" type="datetime1">
              <a:rPr lang="en-US" smtClean="0"/>
              <a:t>1/9/2018</a:t>
            </a:fld>
            <a:endParaRPr lang="en-US" dirty="0"/>
          </a:p>
        </p:txBody>
      </p:sp>
      <p:sp>
        <p:nvSpPr>
          <p:cNvPr id="26" name="Footer Placeholder 4"/>
          <p:cNvSpPr>
            <a:spLocks noGrp="1"/>
          </p:cNvSpPr>
          <p:nvPr>
            <p:ph type="ftr" sz="quarter" idx="11"/>
          </p:nvPr>
        </p:nvSpPr>
        <p:spPr>
          <a:xfrm>
            <a:off x="4038600" y="6356350"/>
            <a:ext cx="4114800" cy="365125"/>
          </a:xfrm>
        </p:spPr>
        <p:txBody>
          <a:bodyPr/>
          <a:lstStyle/>
          <a:p>
            <a:endParaRPr lang="en-US" dirty="0"/>
          </a:p>
        </p:txBody>
      </p:sp>
      <p:sp>
        <p:nvSpPr>
          <p:cNvPr id="27" name="Slide Number Placeholder 5"/>
          <p:cNvSpPr>
            <a:spLocks noGrp="1"/>
          </p:cNvSpPr>
          <p:nvPr>
            <p:ph type="sldNum" sz="quarter" idx="12"/>
          </p:nvPr>
        </p:nvSpPr>
        <p:spPr>
          <a:xfrm>
            <a:off x="9448800" y="6486525"/>
            <a:ext cx="2743200" cy="365125"/>
          </a:xfrm>
        </p:spPr>
        <p:txBody>
          <a:bodyPr/>
          <a:lstStyle/>
          <a:p>
            <a:fld id="{7B92E547-31ED-419F-9D6D-4BC9DDE2672C}" type="slidenum">
              <a:rPr lang="en-US" smtClean="0"/>
              <a:t>‹#›</a:t>
            </a:fld>
            <a:endParaRPr lang="en-US" dirty="0"/>
          </a:p>
        </p:txBody>
      </p:sp>
      <p:sp>
        <p:nvSpPr>
          <p:cNvPr id="28" name="Rectangle 27"/>
          <p:cNvSpPr/>
          <p:nvPr userDrawn="1"/>
        </p:nvSpPr>
        <p:spPr>
          <a:xfrm>
            <a:off x="0" y="0"/>
            <a:ext cx="12192000" cy="1447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8"/>
          <p:cNvSpPr>
            <a:spLocks noGrp="1"/>
          </p:cNvSpPr>
          <p:nvPr>
            <p:ph type="body" sz="quarter" idx="13" hasCustomPrompt="1"/>
          </p:nvPr>
        </p:nvSpPr>
        <p:spPr>
          <a:xfrm>
            <a:off x="460374" y="2067990"/>
            <a:ext cx="5140326" cy="1682453"/>
          </a:xfrm>
        </p:spPr>
        <p:txBody>
          <a:bodyPr anchor="t">
            <a:noAutofit/>
          </a:bodyPr>
          <a:lstStyle>
            <a:lvl1pPr marL="0" indent="0">
              <a:lnSpc>
                <a:spcPts val="3900"/>
              </a:lnSpc>
              <a:spcBef>
                <a:spcPts val="0"/>
              </a:spcBef>
              <a:spcAft>
                <a:spcPts val="0"/>
              </a:spcAft>
              <a:buNone/>
              <a:defRPr sz="4800" b="1" baseline="0">
                <a:solidFill>
                  <a:schemeClr val="accent5"/>
                </a:solidFill>
              </a:defRPr>
            </a:lvl1pPr>
            <a:lvl2pPr marL="0" indent="0">
              <a:lnSpc>
                <a:spcPct val="100000"/>
              </a:lnSpc>
              <a:spcAft>
                <a:spcPts val="0"/>
              </a:spcAft>
              <a:buNone/>
              <a:defRPr sz="1900">
                <a:solidFill>
                  <a:schemeClr val="bg1"/>
                </a:solidFill>
              </a:defRPr>
            </a:lvl2pPr>
            <a:lvl3pPr marL="468000" indent="0">
              <a:buNone/>
              <a:defRPr/>
            </a:lvl3pPr>
          </a:lstStyle>
          <a:p>
            <a:pPr lvl="0"/>
            <a:r>
              <a:rPr lang="en-US" dirty="0"/>
              <a:t>Master Title Slide Headline</a:t>
            </a:r>
          </a:p>
        </p:txBody>
      </p:sp>
      <p:sp>
        <p:nvSpPr>
          <p:cNvPr id="30" name="Text Placeholder 2"/>
          <p:cNvSpPr>
            <a:spLocks noGrp="1"/>
          </p:cNvSpPr>
          <p:nvPr>
            <p:ph type="body" sz="quarter" idx="14"/>
          </p:nvPr>
        </p:nvSpPr>
        <p:spPr>
          <a:xfrm>
            <a:off x="460374" y="4020808"/>
            <a:ext cx="5178426" cy="902850"/>
          </a:xfrm>
        </p:spPr>
        <p:txBody>
          <a:bodyPr>
            <a:normAutofit/>
          </a:bodyPr>
          <a:lstStyle>
            <a:lvl1pPr marL="0" indent="0">
              <a:buNone/>
              <a:defRPr sz="2800" b="1">
                <a:solidFill>
                  <a:srgbClr val="66AA44"/>
                </a:solidFill>
              </a:defRPr>
            </a:lvl1pPr>
          </a:lstStyle>
          <a:p>
            <a:pPr lvl="0"/>
            <a:r>
              <a:rPr lang="en-US" dirty="0"/>
              <a:t>Click to edit Master text styles</a:t>
            </a:r>
          </a:p>
        </p:txBody>
      </p:sp>
      <p:pic>
        <p:nvPicPr>
          <p:cNvPr id="31" name="Picture 74" descr="http://www.operationcompassion.org/wp-content/uploads/2011/03/usda-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15100" y="1969770"/>
            <a:ext cx="5124649" cy="3536008"/>
          </a:xfrm>
          <a:prstGeom prst="rect">
            <a:avLst/>
          </a:prstGeom>
          <a:noFill/>
          <a:extLst>
            <a:ext uri="{909E8E84-426E-40DD-AFC4-6F175D3DCCD1}">
              <a14:hiddenFill xmlns:a14="http://schemas.microsoft.com/office/drawing/2010/main">
                <a:solidFill>
                  <a:srgbClr val="FFFFFF"/>
                </a:solidFill>
              </a14:hiddenFill>
            </a:ext>
          </a:extLst>
        </p:spPr>
      </p:pic>
      <p:sp>
        <p:nvSpPr>
          <p:cNvPr id="34" name="Text Placeholder 2"/>
          <p:cNvSpPr>
            <a:spLocks noGrp="1"/>
          </p:cNvSpPr>
          <p:nvPr>
            <p:ph type="body" sz="quarter" idx="15"/>
          </p:nvPr>
        </p:nvSpPr>
        <p:spPr>
          <a:xfrm>
            <a:off x="460374" y="5096168"/>
            <a:ext cx="5178426" cy="428332"/>
          </a:xfrm>
        </p:spPr>
        <p:txBody>
          <a:bodyPr>
            <a:normAutofit/>
          </a:bodyPr>
          <a:lstStyle>
            <a:lvl1pPr marL="0" indent="0">
              <a:buNone/>
              <a:defRPr sz="2000" b="0" i="1">
                <a:solidFill>
                  <a:srgbClr val="66AA44"/>
                </a:solidFill>
              </a:defRPr>
            </a:lvl1pPr>
          </a:lstStyle>
          <a:p>
            <a:pPr lvl="0"/>
            <a:r>
              <a:rPr lang="en-US" dirty="0"/>
              <a:t>Click to edit Master text styles</a:t>
            </a:r>
          </a:p>
        </p:txBody>
      </p:sp>
      <p:pic>
        <p:nvPicPr>
          <p:cNvPr id="35" name="Picture 180" descr="cow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50400" y="5943600"/>
            <a:ext cx="13716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82" descr="crops"/>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07200" y="594360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83" descr="crandberries"/>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 y="5951550"/>
            <a:ext cx="13208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85" descr="sunflowers"/>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64000" y="594360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92" descr="peach"/>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320800" y="595155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93" descr="lab"/>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922000" y="5943600"/>
            <a:ext cx="1270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94" descr="bull"/>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435600" y="594360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95" descr="organges"/>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692400" y="594360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96" descr="lab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178800" y="595155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214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22300"/>
            <a:ext cx="10515600" cy="611140"/>
          </a:xfrm>
        </p:spPr>
        <p:txBody>
          <a:bodyPr/>
          <a:lstStyle>
            <a:lvl1pPr>
              <a:defRPr b="1">
                <a:solidFill>
                  <a:schemeClr val="accent5">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lumMod val="75000"/>
                  </a:schemeClr>
                </a:solidFill>
              </a:defRPr>
            </a:lvl1pPr>
            <a:lvl2pPr marL="685800" indent="-228600">
              <a:buFont typeface="Courier New" panose="02070309020205020404" pitchFamily="49" charset="0"/>
              <a:buChar char="o"/>
              <a:defRPr>
                <a:solidFill>
                  <a:schemeClr val="tx2">
                    <a:lumMod val="60000"/>
                    <a:lumOff val="40000"/>
                  </a:schemeClr>
                </a:solidFill>
              </a:defRPr>
            </a:lvl2pPr>
            <a:lvl3pPr marL="1143000" indent="-228600">
              <a:buFont typeface="Wingdings" panose="05000000000000000000" pitchFamily="2" charset="2"/>
              <a:buChar char="§"/>
              <a:defRPr>
                <a:solidFill>
                  <a:schemeClr val="accent6"/>
                </a:solidFill>
              </a:defRPr>
            </a:lvl3pPr>
            <a:lvl4pPr marL="1600200" indent="-228600">
              <a:buFont typeface="Wingdings" panose="05000000000000000000" pitchFamily="2" charset="2"/>
              <a:buChar char="Ø"/>
              <a:defRPr>
                <a:solidFill>
                  <a:schemeClr val="accent2">
                    <a:lumMod val="75000"/>
                  </a:schemeClr>
                </a:solidFill>
              </a:defRPr>
            </a:lvl4pPr>
            <a:lvl5pPr marL="2057400" indent="-228600">
              <a:buFont typeface="Wingdings" panose="05000000000000000000"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577E4F-C764-4856-8B9B-80A654C83A8D}" type="datetime1">
              <a:rPr lang="en-US" smtClean="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114186" y="6369602"/>
            <a:ext cx="2743200" cy="365125"/>
          </a:xfrm>
        </p:spPr>
        <p:txBody>
          <a:bodyPr/>
          <a:lstStyle/>
          <a:p>
            <a:fld id="{7B92E547-31ED-419F-9D6D-4BC9DDE2672C}" type="slidenum">
              <a:rPr lang="en-US" smtClean="0"/>
              <a:t>‹#›</a:t>
            </a:fld>
            <a:endParaRPr lang="en-US" dirty="0"/>
          </a:p>
        </p:txBody>
      </p:sp>
      <p:cxnSp>
        <p:nvCxnSpPr>
          <p:cNvPr id="7" name="Straight Connector 6"/>
          <p:cNvCxnSpPr/>
          <p:nvPr userDrawn="1"/>
        </p:nvCxnSpPr>
        <p:spPr>
          <a:xfrm>
            <a:off x="838200" y="1169940"/>
            <a:ext cx="1135380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07219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BC729-FF6E-492F-8662-F2B7EC44D838}" type="datetime1">
              <a:rPr lang="en-US" smtClean="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2689174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D7E5FB-437E-4EB1-BE04-6C8DCFBD2F81}" type="datetime1">
              <a:rPr lang="en-US" smtClean="0"/>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3934223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BD2953-3BF9-4895-A1F3-7EEF80CF07B1}" type="datetime1">
              <a:rPr lang="en-US" smtClean="0"/>
              <a:t>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3095133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324A73-80ED-4DD9-A734-9E65713EF790}" type="datetime1">
              <a:rPr lang="en-US" smtClean="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309579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85A95E-0835-4660-9A2E-1E3A9D9C9728}" type="datetime1">
              <a:rPr lang="en-US" smtClean="0"/>
              <a:t>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3949765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379A6-AF00-4670-B2DB-38695D6C06D1}" type="datetime1">
              <a:rPr lang="en-US" smtClean="0"/>
              <a:t>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14254784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709600-965A-4C43-B7C3-C3304A09F3E4}" type="datetime1">
              <a:rPr lang="en-US" smtClean="0"/>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1758446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0B3814-55E7-4F9F-8FF9-04ED73DBF81F}" type="datetime1">
              <a:rPr lang="en-US" smtClean="0"/>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42896550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8B11A3-FF5A-462F-A42D-2C7E63CCE084}" type="datetime1">
              <a:rPr lang="en-US" smtClean="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40663506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19E4E4-778D-40D3-8996-2F50E6ABB016}" type="datetime1">
              <a:rPr lang="en-US" smtClean="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32704966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E986A9-AE13-4DB2-8945-EB720A02B3EC}" type="datetime1">
              <a:rPr lang="en-US" smtClean="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376475672"/>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
        <p:nvSpPr>
          <p:cNvPr id="7" name="Rectangle 62"/>
          <p:cNvSpPr txBox="1">
            <a:spLocks noChangeArrowheads="1"/>
          </p:cNvSpPr>
          <p:nvPr userDrawn="1"/>
        </p:nvSpPr>
        <p:spPr>
          <a:xfrm>
            <a:off x="3851275" y="6356350"/>
            <a:ext cx="4489450" cy="457200"/>
          </a:xfrm>
          <a:prstGeom prst="rect">
            <a:avLst/>
          </a:prstGeom>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AU" dirty="0">
                <a:solidFill>
                  <a:srgbClr val="000000"/>
                </a:solidFill>
              </a:rPr>
              <a:t>Copyright © 2015 Accenture All Rights Reserved.</a:t>
            </a:r>
          </a:p>
        </p:txBody>
      </p:sp>
    </p:spTree>
    <p:extLst>
      <p:ext uri="{BB962C8B-B14F-4D97-AF65-F5344CB8AC3E}">
        <p14:creationId xmlns:p14="http://schemas.microsoft.com/office/powerpoint/2010/main" val="17327738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324A73-80ED-4DD9-A734-9E65713EF790}" type="datetime1">
              <a:rPr lang="en-US" smtClean="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703855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039E91-E97B-41E4-8F8D-89D6EA2BFA3D}" type="datetime1">
              <a:rPr lang="en-US" smtClean="0"/>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36404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039E91-E97B-41E4-8F8D-89D6EA2BFA3D}" type="datetime1">
              <a:rPr lang="en-US" smtClean="0"/>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25868126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EAB8CC-813C-44A9-A08C-A0D8B4CD6662}" type="datetime1">
              <a:rPr lang="en-US" smtClean="0"/>
              <a:t>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185880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AB9E6B-E578-4D2D-882D-BE4E4DDB7093}" type="datetime1">
              <a:rPr lang="en-US" smtClean="0"/>
              <a:t>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2931297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5715C-BEA5-4A4F-8184-94C593B2B6FA}" type="datetime1">
              <a:rPr lang="en-US" smtClean="0"/>
              <a:t>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303936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1E3EBD-3FA6-47C0-B449-E1E8BC4678D4}" type="datetime1">
              <a:rPr lang="en-US" smtClean="0"/>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5415000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0FA3DC-3D76-4369-9C45-873C8A3441E3}" type="datetime1">
              <a:rPr lang="en-US" smtClean="0"/>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7482027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6C74FE-603D-4D44-9A06-E543CB1B1064}" type="datetime1">
              <a:rPr lang="en-US" smtClean="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5271517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223553-C208-4AE8-95D3-264CE1E4245D}" type="datetime1">
              <a:rPr lang="en-US" smtClean="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154847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F8168-1E7F-4B7C-B3D1-ACE68804FB88}" type="datetime1">
              <a:rPr lang="en-US" smtClean="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b="1" dirty="0">
              <a:solidFill>
                <a:schemeClr val="bg1">
                  <a:lumMod val="65000"/>
                </a:schemeClr>
              </a:solidFill>
            </a:endParaRPr>
          </a:p>
        </p:txBody>
      </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i="1" dirty="0">
              <a:solidFill>
                <a:schemeClr val="bg1"/>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7435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EAB8CC-813C-44A9-A08C-A0D8B4CD6662}" type="datetime1">
              <a:rPr lang="en-US" smtClean="0"/>
              <a:t>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3656036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DAAB9E6B-E578-4D2D-882D-BE4E4DDB7093}" type="datetime1">
              <a:rPr lang="en-US" smtClean="0"/>
              <a:t>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832351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5715C-BEA5-4A4F-8184-94C593B2B6FA}" type="datetime1">
              <a:rPr lang="en-US" smtClean="0"/>
              <a:t>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302934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1E3EBD-3FA6-47C0-B449-E1E8BC4678D4}" type="datetime1">
              <a:rPr lang="en-US" smtClean="0"/>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2993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0FA3DC-3D76-4369-9C45-873C8A3441E3}" type="datetime1">
              <a:rPr lang="en-US" smtClean="0"/>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973394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6.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986A9-AE13-4DB2-8945-EB720A02B3EC}" type="datetime1">
              <a:rPr lang="en-US" smtClean="0"/>
              <a:t>1/9/2018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7F70D-2148-41FA-9966-2CFD5BAB4D69}" type="slidenum">
              <a:rPr lang="en-US" smtClean="0"/>
              <a:t>‹#›</a:t>
            </a:fld>
            <a:endParaRPr lang="en-US" dirty="0"/>
          </a:p>
        </p:txBody>
      </p:sp>
      <p:sp>
        <p:nvSpPr>
          <p:cNvPr id="18" name="Title Placeholder 1"/>
          <p:cNvSpPr>
            <a:spLocks noGrp="1"/>
          </p:cNvSpPr>
          <p:nvPr>
            <p:ph type="title"/>
          </p:nvPr>
        </p:nvSpPr>
        <p:spPr>
          <a:xfrm>
            <a:off x="838200" y="365125"/>
            <a:ext cx="10515600" cy="779415"/>
          </a:xfrm>
          <a:prstGeom prst="rect">
            <a:avLst/>
          </a:prstGeom>
        </p:spPr>
        <p:txBody>
          <a:bodyPr vert="horz" lIns="91440" tIns="45720" rIns="91440" bIns="45720" rtlCol="0" anchor="ctr">
            <a:normAutofit/>
          </a:bodyPr>
          <a:lstStyle/>
          <a:p>
            <a:r>
              <a:rPr lang="en-US" dirty="0"/>
              <a:t>Click to edit Master title style</a:t>
            </a:r>
          </a:p>
        </p:txBody>
      </p:sp>
      <p:sp>
        <p:nvSpPr>
          <p:cNvPr id="19" name="Text Placeholder 2"/>
          <p:cNvSpPr>
            <a:spLocks noGrp="1"/>
          </p:cNvSpPr>
          <p:nvPr>
            <p:ph type="body" idx="1"/>
          </p:nvPr>
        </p:nvSpPr>
        <p:spPr>
          <a:xfrm>
            <a:off x="838200" y="1323927"/>
            <a:ext cx="10515600" cy="48530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4" descr="http://www.tmonline.se/company/wp-content/uploads/sites/3/2012/12/Accenture-transparent-300x148.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b="33094"/>
          <a:stretch/>
        </p:blipFill>
        <p:spPr bwMode="auto">
          <a:xfrm>
            <a:off x="181516" y="136906"/>
            <a:ext cx="993287" cy="327852"/>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p:cNvCxnSpPr/>
          <p:nvPr userDrawn="1"/>
        </p:nvCxnSpPr>
        <p:spPr>
          <a:xfrm>
            <a:off x="838200" y="1169940"/>
            <a:ext cx="1135380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39217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7C2F0-4BA5-4074-8931-56FB1BDA2DC0}" type="datetime1">
              <a:rPr lang="en-US" smtClean="0"/>
              <a:t>1/9/2018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E7DED-589D-41D1-A78C-D481C3137AF2}" type="slidenum">
              <a:rPr lang="en-US" smtClean="0"/>
              <a:t>‹#›</a:t>
            </a:fld>
            <a:endParaRPr lang="en-US" dirty="0"/>
          </a:p>
        </p:txBody>
      </p:sp>
    </p:spTree>
    <p:extLst>
      <p:ext uri="{BB962C8B-B14F-4D97-AF65-F5344CB8AC3E}">
        <p14:creationId xmlns:p14="http://schemas.microsoft.com/office/powerpoint/2010/main" val="2264251584"/>
      </p:ext>
    </p:extLst>
  </p:cSld>
  <p:clrMap bg1="lt1" tx1="dk1" bg2="lt2" tx2="dk2" accent1="accent1" accent2="accent2" accent3="accent3" accent4="accent4" accent5="accent5" accent6="accent6" hlink="hlink" folHlink="folHlink"/>
  <p:sldLayoutIdLst>
    <p:sldLayoutId id="2147483684" r:id="rId1"/>
    <p:sldLayoutId id="2147483674" r:id="rId2"/>
    <p:sldLayoutId id="2147483698"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0B9896-D826-4AFE-99BE-9C564D9E6734}" type="datetime1">
              <a:rPr lang="en-US" smtClean="0"/>
              <a:t>1/9/2018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D0C24E-41C4-43A5-8449-E7A87BD18AD6}" type="slidenum">
              <a:rPr lang="en-US" smtClean="0"/>
              <a:t>‹#›</a:t>
            </a:fld>
            <a:endParaRPr lang="en-US" dirty="0"/>
          </a:p>
        </p:txBody>
      </p:sp>
      <p:pic>
        <p:nvPicPr>
          <p:cNvPr id="7" name="Picture 74" descr="http://www.operationcompassion.org/wp-content/uploads/2011/03/usda-logo.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659015" y="185738"/>
            <a:ext cx="1389569" cy="958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921082"/>
      </p:ext>
    </p:extLst>
  </p:cSld>
  <p:clrMap bg1="lt1" tx1="dk1" bg2="lt2" tx2="dk2" accent1="accent1" accent2="accent2" accent3="accent3" accent4="accent4" accent5="accent5" accent6="accent6" hlink="hlink" folHlink="folHlink"/>
  <p:sldLayoutIdLst>
    <p:sldLayoutId id="2147483686" r:id="rId1"/>
    <p:sldLayoutId id="214748369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986A9-AE13-4DB2-8945-EB720A02B3EC}" type="datetime1">
              <a:rPr lang="en-US" smtClean="0"/>
              <a:t>1/9/2018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7F70D-2148-41FA-9966-2CFD5BAB4D69}" type="slidenum">
              <a:rPr lang="en-US" smtClean="0"/>
              <a:t>‹#›</a:t>
            </a:fld>
            <a:endParaRPr lang="en-US" dirty="0"/>
          </a:p>
        </p:txBody>
      </p:sp>
      <p:pic>
        <p:nvPicPr>
          <p:cNvPr id="7" name="Picture 4" descr="http://www.tmonline.se/company/wp-content/uploads/sites/3/2012/12/Accenture-transparent-300x148.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b="33094"/>
          <a:stretch/>
        </p:blipFill>
        <p:spPr bwMode="auto">
          <a:xfrm>
            <a:off x="181516" y="136906"/>
            <a:ext cx="993287" cy="32785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userDrawn="1"/>
        </p:nvCxnSpPr>
        <p:spPr>
          <a:xfrm>
            <a:off x="838200" y="1169940"/>
            <a:ext cx="1135380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79095063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0.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0.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0.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0.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0.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0.xml"/><Relationship Id="rId5" Type="http://schemas.openxmlformats.org/officeDocument/2006/relationships/image" Target="../media/image23.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hyperlink" Target="https://www.policymap.com/" TargetMode="External"/><Relationship Id="rId3" Type="http://schemas.openxmlformats.org/officeDocument/2006/relationships/image" Target="../media/image18.png"/><Relationship Id="rId7" Type="http://schemas.openxmlformats.org/officeDocument/2006/relationships/hyperlink" Target="https://eligibility.sc.egov.usda.gov/eligibility/welcomeAction.do" TargetMode="External"/><Relationship Id="rId2" Type="http://schemas.openxmlformats.org/officeDocument/2006/relationships/notesSlide" Target="../notesSlides/notesSlide17.xml"/><Relationship Id="rId1" Type="http://schemas.openxmlformats.org/officeDocument/2006/relationships/slideLayout" Target="../slideLayouts/slideLayout40.xml"/><Relationship Id="rId6" Type="http://schemas.openxmlformats.org/officeDocument/2006/relationships/hyperlink" Target="https://www.rd.usda.gov/programs-services/all-programs/multi-family-housing-programs" TargetMode="External"/><Relationship Id="rId5" Type="http://schemas.openxmlformats.org/officeDocument/2006/relationships/hyperlink" Target="https://www.rd.usda.gov/tx" TargetMode="Externa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0.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0.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0.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0.xml"/><Relationship Id="rId5" Type="http://schemas.openxmlformats.org/officeDocument/2006/relationships/image" Target="../media/image21.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0.xml"/><Relationship Id="rId5" Type="http://schemas.openxmlformats.org/officeDocument/2006/relationships/image" Target="../media/image22.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0.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4" name="object 3"/>
          <p:cNvSpPr txBox="1"/>
          <p:nvPr/>
        </p:nvSpPr>
        <p:spPr>
          <a:xfrm>
            <a:off x="462311" y="5218454"/>
            <a:ext cx="11445278" cy="907941"/>
          </a:xfrm>
          <a:prstGeom prst="rect">
            <a:avLst/>
          </a:prstGeom>
        </p:spPr>
        <p:txBody>
          <a:bodyPr vert="horz" wrap="square" lIns="0" tIns="0" rIns="0" bIns="0" rtlCol="0">
            <a:spAutoFit/>
          </a:bodyPr>
          <a:lstStyle/>
          <a:p>
            <a:pPr marL="1181100" algn="r">
              <a:lnSpc>
                <a:spcPct val="100000"/>
              </a:lnSpc>
            </a:pPr>
            <a:r>
              <a:rPr lang="en-US" sz="3300" b="1" spc="15" dirty="0">
                <a:solidFill>
                  <a:srgbClr val="FFFFFF"/>
                </a:solidFill>
                <a:latin typeface="Calibri"/>
                <a:cs typeface="Calibri"/>
              </a:rPr>
              <a:t>Texas Rural Development</a:t>
            </a:r>
          </a:p>
          <a:p>
            <a:pPr marL="1181100" algn="r">
              <a:lnSpc>
                <a:spcPct val="100000"/>
              </a:lnSpc>
            </a:pPr>
            <a:endParaRPr sz="2600" dirty="0">
              <a:latin typeface="Calibri"/>
              <a:cs typeface="Calibri"/>
            </a:endParaRPr>
          </a:p>
        </p:txBody>
      </p:sp>
    </p:spTree>
    <p:extLst>
      <p:ext uri="{BB962C8B-B14F-4D97-AF65-F5344CB8AC3E}">
        <p14:creationId xmlns:p14="http://schemas.microsoft.com/office/powerpoint/2010/main" val="3497711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dirty="0"/>
          </a:p>
        </p:txBody>
      </p:sp>
      <p:sp>
        <p:nvSpPr>
          <p:cNvPr id="5" name="object 5"/>
          <p:cNvSpPr/>
          <p:nvPr/>
        </p:nvSpPr>
        <p:spPr>
          <a:xfrm>
            <a:off x="0" y="689359"/>
            <a:ext cx="12187718" cy="952973"/>
          </a:xfrm>
          <a:prstGeom prst="rect">
            <a:avLst/>
          </a:prstGeom>
          <a:blipFill>
            <a:blip r:embed="rId4" cstate="print"/>
            <a:stretch>
              <a:fillRect/>
            </a:stretch>
          </a:blipFill>
        </p:spPr>
        <p:txBody>
          <a:bodyPr wrap="square" lIns="0" tIns="0" rIns="0" bIns="0" rtlCol="0"/>
          <a:lstStyle/>
          <a:p>
            <a:endParaRPr dirty="0"/>
          </a:p>
        </p:txBody>
      </p:sp>
      <p:sp>
        <p:nvSpPr>
          <p:cNvPr id="11" name="Title 10"/>
          <p:cNvSpPr>
            <a:spLocks noGrp="1"/>
          </p:cNvSpPr>
          <p:nvPr>
            <p:ph type="title"/>
          </p:nvPr>
        </p:nvSpPr>
        <p:spPr>
          <a:xfrm>
            <a:off x="281354" y="365125"/>
            <a:ext cx="11074034" cy="1325563"/>
          </a:xfrm>
        </p:spPr>
        <p:txBody>
          <a:bodyPr>
            <a:normAutofit fontScale="90000"/>
          </a:bodyPr>
          <a:lstStyle/>
          <a:p>
            <a:r>
              <a:rPr lang="en-US" sz="4000" b="1" spc="15" dirty="0">
                <a:solidFill>
                  <a:srgbClr val="FFFFFF"/>
                </a:solidFill>
                <a:latin typeface="Calibri"/>
                <a:cs typeface="Calibri"/>
              </a:rPr>
              <a:t>History of Multi-Family Housing Programs Continued…</a:t>
            </a:r>
            <a:br>
              <a:rPr lang="en-US" sz="4000" b="1" spc="15" dirty="0">
                <a:solidFill>
                  <a:srgbClr val="FFFFFF"/>
                </a:solidFill>
                <a:latin typeface="Calibri"/>
                <a:cs typeface="Calibri"/>
              </a:rPr>
            </a:br>
            <a:br>
              <a:rPr lang="en-US" b="1" spc="15" dirty="0">
                <a:solidFill>
                  <a:srgbClr val="FFFFFF"/>
                </a:solidFill>
                <a:latin typeface="Calibri"/>
                <a:cs typeface="Calibri"/>
              </a:rPr>
            </a:br>
            <a:endParaRPr lang="en-US" dirty="0"/>
          </a:p>
        </p:txBody>
      </p:sp>
      <p:graphicFrame>
        <p:nvGraphicFramePr>
          <p:cNvPr id="7" name="Table 6">
            <a:extLst>
              <a:ext uri="{FF2B5EF4-FFF2-40B4-BE49-F238E27FC236}">
                <a16:creationId xmlns:a16="http://schemas.microsoft.com/office/drawing/2014/main" id="{4D9D1BF3-D77E-441A-B6BD-4254CB85EC84}"/>
              </a:ext>
            </a:extLst>
          </p:cNvPr>
          <p:cNvGraphicFramePr>
            <a:graphicFrameLocks noGrp="1"/>
          </p:cNvGraphicFramePr>
          <p:nvPr>
            <p:extLst>
              <p:ext uri="{D42A27DB-BD31-4B8C-83A1-F6EECF244321}">
                <p14:modId xmlns:p14="http://schemas.microsoft.com/office/powerpoint/2010/main" val="331322605"/>
              </p:ext>
            </p:extLst>
          </p:nvPr>
        </p:nvGraphicFramePr>
        <p:xfrm>
          <a:off x="277160" y="1520503"/>
          <a:ext cx="11633486" cy="4986489"/>
        </p:xfrm>
        <a:graphic>
          <a:graphicData uri="http://schemas.openxmlformats.org/drawingml/2006/table">
            <a:tbl>
              <a:tblPr firstRow="1" firstCol="1" lastRow="1" lastCol="1" bandRow="1" bandCol="1">
                <a:tableStyleId>{5C22544A-7EE6-4342-B048-85BDC9FD1C3A}</a:tableStyleId>
              </a:tblPr>
              <a:tblGrid>
                <a:gridCol w="655408">
                  <a:extLst>
                    <a:ext uri="{9D8B030D-6E8A-4147-A177-3AD203B41FA5}">
                      <a16:colId xmlns:a16="http://schemas.microsoft.com/office/drawing/2014/main" val="115405496"/>
                    </a:ext>
                  </a:extLst>
                </a:gridCol>
                <a:gridCol w="10978078">
                  <a:extLst>
                    <a:ext uri="{9D8B030D-6E8A-4147-A177-3AD203B41FA5}">
                      <a16:colId xmlns:a16="http://schemas.microsoft.com/office/drawing/2014/main" val="2204034677"/>
                    </a:ext>
                  </a:extLst>
                </a:gridCol>
              </a:tblGrid>
              <a:tr h="1115553">
                <a:tc>
                  <a:txBody>
                    <a:bodyPr/>
                    <a:lstStyle/>
                    <a:p>
                      <a:pPr marL="0" marR="0">
                        <a:spcBef>
                          <a:spcPts val="0"/>
                        </a:spcBef>
                        <a:spcAft>
                          <a:spcPts val="0"/>
                        </a:spcAft>
                      </a:pPr>
                      <a:r>
                        <a:rPr lang="en-US" sz="1200">
                          <a:solidFill>
                            <a:schemeClr val="tx1"/>
                          </a:solidFill>
                          <a:effectLst/>
                        </a:rPr>
                        <a:t>1985</a:t>
                      </a:r>
                      <a:endParaRPr lang="en-US" sz="1200">
                        <a:solidFill>
                          <a:schemeClr val="tx1"/>
                        </a:solidFill>
                        <a:effectLst/>
                        <a:latin typeface="Times New Roman" panose="02020603050405020304" pitchFamily="18" charset="0"/>
                        <a:ea typeface="Times New Roman" panose="02020603050405020304" pitchFamily="18" charset="0"/>
                      </a:endParaRPr>
                    </a:p>
                  </a:txBody>
                  <a:tcPr marL="65270" marR="65270" marT="0" marB="0">
                    <a:solidFill>
                      <a:schemeClr val="bg1"/>
                    </a:solidFill>
                  </a:tcPr>
                </a:tc>
                <a:tc>
                  <a:txBody>
                    <a:bodyPr/>
                    <a:lstStyle/>
                    <a:p>
                      <a:pPr marL="0" marR="0">
                        <a:spcBef>
                          <a:spcPts val="0"/>
                        </a:spcBef>
                        <a:spcAft>
                          <a:spcPts val="0"/>
                        </a:spcAft>
                      </a:pPr>
                      <a:r>
                        <a:rPr lang="en-US" sz="1200" dirty="0">
                          <a:solidFill>
                            <a:schemeClr val="tx1"/>
                          </a:solidFill>
                          <a:effectLst/>
                        </a:rPr>
                        <a:t>Automated Multiple Housing Accounting System (AMAS) was implemented to provide improved automated financial support to the MFH program.  </a:t>
                      </a:r>
                      <a:r>
                        <a:rPr lang="en-US" sz="1200" dirty="0" err="1">
                          <a:solidFill>
                            <a:schemeClr val="tx1"/>
                          </a:solidFill>
                          <a:effectLst/>
                        </a:rPr>
                        <a:t>FmHA</a:t>
                      </a:r>
                      <a:r>
                        <a:rPr lang="en-US" sz="1200" dirty="0">
                          <a:solidFill>
                            <a:schemeClr val="tx1"/>
                          </a:solidFill>
                          <a:effectLst/>
                        </a:rPr>
                        <a:t> Instruction 1951-K was established to provide guidance on AMAS.  Thus, many forms were revised or instituted to accommodate the changes.</a:t>
                      </a:r>
                    </a:p>
                    <a:p>
                      <a:pPr marL="0" marR="0">
                        <a:spcBef>
                          <a:spcPts val="0"/>
                        </a:spcBef>
                        <a:spcAft>
                          <a:spcPts val="0"/>
                        </a:spcAft>
                      </a:pPr>
                      <a:r>
                        <a:rPr lang="en-US" sz="1200" dirty="0">
                          <a:solidFill>
                            <a:schemeClr val="tx1"/>
                          </a:solidFill>
                          <a:effectLst/>
                        </a:rPr>
                        <a:t> </a:t>
                      </a:r>
                    </a:p>
                    <a:p>
                      <a:pPr marL="0" marR="0">
                        <a:spcBef>
                          <a:spcPts val="0"/>
                        </a:spcBef>
                        <a:spcAft>
                          <a:spcPts val="0"/>
                        </a:spcAft>
                      </a:pPr>
                      <a:r>
                        <a:rPr lang="en-US" sz="1200" dirty="0">
                          <a:solidFill>
                            <a:schemeClr val="tx1"/>
                          </a:solidFill>
                          <a:effectLst/>
                        </a:rPr>
                        <a:t>Changes to the tax laws established “tax credits” which allow borrowers incentives for providing housing to low income tenants.  IRS guidelines are used to determine eligibility for the amount of tax credits a borrower may receive.</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5270" marR="65270" marT="0" marB="0">
                    <a:solidFill>
                      <a:schemeClr val="bg1"/>
                    </a:solidFill>
                  </a:tcPr>
                </a:tc>
                <a:extLst>
                  <a:ext uri="{0D108BD9-81ED-4DB2-BD59-A6C34878D82A}">
                    <a16:rowId xmlns:a16="http://schemas.microsoft.com/office/drawing/2014/main" val="1309583113"/>
                  </a:ext>
                </a:extLst>
              </a:tr>
              <a:tr h="1115553">
                <a:tc>
                  <a:txBody>
                    <a:bodyPr/>
                    <a:lstStyle/>
                    <a:p>
                      <a:pPr marL="0" marR="0">
                        <a:spcBef>
                          <a:spcPts val="0"/>
                        </a:spcBef>
                        <a:spcAft>
                          <a:spcPts val="0"/>
                        </a:spcAft>
                      </a:pPr>
                      <a:r>
                        <a:rPr lang="en-US" sz="1200">
                          <a:solidFill>
                            <a:schemeClr val="tx1"/>
                          </a:solidFill>
                          <a:effectLst/>
                        </a:rPr>
                        <a:t>1987</a:t>
                      </a:r>
                      <a:endParaRPr lang="en-US" sz="1200">
                        <a:solidFill>
                          <a:schemeClr val="tx1"/>
                        </a:solidFill>
                        <a:effectLst/>
                        <a:latin typeface="Times New Roman" panose="02020603050405020304" pitchFamily="18" charset="0"/>
                        <a:ea typeface="Times New Roman" panose="02020603050405020304" pitchFamily="18" charset="0"/>
                      </a:endParaRPr>
                    </a:p>
                  </a:txBody>
                  <a:tcPr marL="65270" marR="65270" marT="0" marB="0">
                    <a:solidFill>
                      <a:schemeClr val="bg1"/>
                    </a:solidFill>
                  </a:tcPr>
                </a:tc>
                <a:tc>
                  <a:txBody>
                    <a:bodyPr/>
                    <a:lstStyle/>
                    <a:p>
                      <a:pPr marL="0" marR="0">
                        <a:spcBef>
                          <a:spcPts val="0"/>
                        </a:spcBef>
                        <a:spcAft>
                          <a:spcPts val="0"/>
                        </a:spcAft>
                      </a:pPr>
                      <a:r>
                        <a:rPr lang="en-US" sz="1200" dirty="0">
                          <a:solidFill>
                            <a:schemeClr val="tx1"/>
                          </a:solidFill>
                          <a:effectLst/>
                        </a:rPr>
                        <a:t>Housing and Community Development Act required </a:t>
                      </a:r>
                      <a:r>
                        <a:rPr lang="en-US" sz="1200" dirty="0" err="1">
                          <a:solidFill>
                            <a:schemeClr val="tx1"/>
                          </a:solidFill>
                          <a:effectLst/>
                        </a:rPr>
                        <a:t>FmHA</a:t>
                      </a:r>
                      <a:r>
                        <a:rPr lang="en-US" sz="1200" dirty="0">
                          <a:solidFill>
                            <a:schemeClr val="tx1"/>
                          </a:solidFill>
                          <a:effectLst/>
                        </a:rPr>
                        <a:t> to offer a borrower incentives to encourage borrowers to retain 515 Housing under the MFH Program.  The goal is to preserve low-income housing for its original purpose.  This act was designed to protect low-income and elderly tenants from being displaced when a borrower prepays.</a:t>
                      </a:r>
                    </a:p>
                    <a:p>
                      <a:pPr marL="0" marR="0">
                        <a:spcBef>
                          <a:spcPts val="0"/>
                        </a:spcBef>
                        <a:spcAft>
                          <a:spcPts val="0"/>
                        </a:spcAft>
                      </a:pPr>
                      <a:r>
                        <a:rPr lang="en-US" sz="1200" dirty="0">
                          <a:solidFill>
                            <a:schemeClr val="tx1"/>
                          </a:solidFill>
                          <a:effectLst/>
                        </a:rPr>
                        <a:t> </a:t>
                      </a:r>
                    </a:p>
                    <a:p>
                      <a:pPr marL="0" marR="0">
                        <a:spcBef>
                          <a:spcPts val="0"/>
                        </a:spcBef>
                        <a:spcAft>
                          <a:spcPts val="0"/>
                        </a:spcAft>
                      </a:pPr>
                      <a:r>
                        <a:rPr lang="en-US" sz="1200" dirty="0">
                          <a:solidFill>
                            <a:schemeClr val="tx1"/>
                          </a:solidFill>
                          <a:effectLst/>
                        </a:rPr>
                        <a:t>The Agriculture Credit Act changed the structure and the way appeals were conducted with </a:t>
                      </a:r>
                      <a:r>
                        <a:rPr lang="en-US" sz="1200" dirty="0" err="1">
                          <a:solidFill>
                            <a:schemeClr val="tx1"/>
                          </a:solidFill>
                          <a:effectLst/>
                        </a:rPr>
                        <a:t>FmHA</a:t>
                      </a:r>
                      <a:r>
                        <a:rPr lang="en-US" sz="1200" dirty="0">
                          <a:solidFill>
                            <a:schemeClr val="tx1"/>
                          </a:solidFill>
                          <a:effectLst/>
                        </a:rPr>
                        <a:t>.  It set-up an independent appeals unit, the National Appeals Division (NAD).</a:t>
                      </a:r>
                    </a:p>
                    <a:p>
                      <a:pPr marL="0" marR="0">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5270" marR="65270" marT="0" marB="0">
                    <a:solidFill>
                      <a:schemeClr val="bg1"/>
                    </a:solidFill>
                  </a:tcPr>
                </a:tc>
                <a:extLst>
                  <a:ext uri="{0D108BD9-81ED-4DB2-BD59-A6C34878D82A}">
                    <a16:rowId xmlns:a16="http://schemas.microsoft.com/office/drawing/2014/main" val="4275264599"/>
                  </a:ext>
                </a:extLst>
              </a:tr>
              <a:tr h="929628">
                <a:tc>
                  <a:txBody>
                    <a:bodyPr/>
                    <a:lstStyle/>
                    <a:p>
                      <a:pPr marL="0" marR="0">
                        <a:spcBef>
                          <a:spcPts val="0"/>
                        </a:spcBef>
                        <a:spcAft>
                          <a:spcPts val="0"/>
                        </a:spcAft>
                      </a:pPr>
                      <a:r>
                        <a:rPr lang="en-US" sz="1200">
                          <a:solidFill>
                            <a:schemeClr val="tx1"/>
                          </a:solidFill>
                          <a:effectLst/>
                        </a:rPr>
                        <a:t>1988</a:t>
                      </a:r>
                      <a:endParaRPr lang="en-US" sz="1200">
                        <a:solidFill>
                          <a:schemeClr val="tx1"/>
                        </a:solidFill>
                        <a:effectLst/>
                        <a:latin typeface="Times New Roman" panose="02020603050405020304" pitchFamily="18" charset="0"/>
                        <a:ea typeface="Times New Roman" panose="02020603050405020304" pitchFamily="18" charset="0"/>
                      </a:endParaRPr>
                    </a:p>
                  </a:txBody>
                  <a:tcPr marL="65270" marR="65270" marT="0" marB="0">
                    <a:solidFill>
                      <a:schemeClr val="bg1"/>
                    </a:solidFill>
                  </a:tcPr>
                </a:tc>
                <a:tc>
                  <a:txBody>
                    <a:bodyPr/>
                    <a:lstStyle/>
                    <a:p>
                      <a:pPr marL="0" marR="0">
                        <a:spcBef>
                          <a:spcPts val="0"/>
                        </a:spcBef>
                        <a:spcAft>
                          <a:spcPts val="0"/>
                        </a:spcAft>
                      </a:pPr>
                      <a:r>
                        <a:rPr lang="en-US" sz="1200">
                          <a:solidFill>
                            <a:schemeClr val="tx1"/>
                          </a:solidFill>
                          <a:effectLst/>
                        </a:rPr>
                        <a:t>The Fair Housing Amendments Act of 1988 expanded the scope and enforcement of Title VII of the Civil Rights Act of 1968, by prohibiting discrimination against persons with disabilities and families with children.</a:t>
                      </a:r>
                    </a:p>
                    <a:p>
                      <a:pPr marL="0" marR="0">
                        <a:spcBef>
                          <a:spcPts val="0"/>
                        </a:spcBef>
                        <a:spcAft>
                          <a:spcPts val="0"/>
                        </a:spcAft>
                      </a:pPr>
                      <a:r>
                        <a:rPr lang="en-US" sz="1200">
                          <a:solidFill>
                            <a:schemeClr val="tx1"/>
                          </a:solidFill>
                          <a:effectLst/>
                        </a:rPr>
                        <a:t> </a:t>
                      </a:r>
                    </a:p>
                    <a:p>
                      <a:pPr marL="0" marR="0">
                        <a:spcBef>
                          <a:spcPts val="0"/>
                        </a:spcBef>
                        <a:spcAft>
                          <a:spcPts val="0"/>
                        </a:spcAft>
                      </a:pPr>
                      <a:r>
                        <a:rPr lang="en-US" sz="1200">
                          <a:solidFill>
                            <a:schemeClr val="tx1"/>
                          </a:solidFill>
                          <a:effectLst/>
                        </a:rPr>
                        <a:t>The Multiple Tenant File System (MTFS) was implemented to assist the Servicing Office with reviewing and approving tenant certification and project worksheets.</a:t>
                      </a:r>
                      <a:endParaRPr lang="en-US" sz="1200">
                        <a:solidFill>
                          <a:schemeClr val="tx1"/>
                        </a:solidFill>
                        <a:effectLst/>
                        <a:latin typeface="Times New Roman" panose="02020603050405020304" pitchFamily="18" charset="0"/>
                        <a:ea typeface="Times New Roman" panose="02020603050405020304" pitchFamily="18" charset="0"/>
                      </a:endParaRPr>
                    </a:p>
                  </a:txBody>
                  <a:tcPr marL="65270" marR="65270" marT="0" marB="0">
                    <a:solidFill>
                      <a:schemeClr val="bg1"/>
                    </a:solidFill>
                  </a:tcPr>
                </a:tc>
                <a:extLst>
                  <a:ext uri="{0D108BD9-81ED-4DB2-BD59-A6C34878D82A}">
                    <a16:rowId xmlns:a16="http://schemas.microsoft.com/office/drawing/2014/main" val="2160291576"/>
                  </a:ext>
                </a:extLst>
              </a:tr>
              <a:tr h="557777">
                <a:tc>
                  <a:txBody>
                    <a:bodyPr/>
                    <a:lstStyle/>
                    <a:p>
                      <a:pPr marL="0" marR="0">
                        <a:spcBef>
                          <a:spcPts val="0"/>
                        </a:spcBef>
                        <a:spcAft>
                          <a:spcPts val="0"/>
                        </a:spcAft>
                      </a:pPr>
                      <a:r>
                        <a:rPr lang="en-US" sz="1200">
                          <a:solidFill>
                            <a:schemeClr val="tx1"/>
                          </a:solidFill>
                          <a:effectLst/>
                        </a:rPr>
                        <a:t>1994</a:t>
                      </a:r>
                      <a:endParaRPr lang="en-US" sz="1200">
                        <a:solidFill>
                          <a:schemeClr val="tx1"/>
                        </a:solidFill>
                        <a:effectLst/>
                        <a:latin typeface="Times New Roman" panose="02020603050405020304" pitchFamily="18" charset="0"/>
                        <a:ea typeface="Times New Roman" panose="02020603050405020304" pitchFamily="18" charset="0"/>
                      </a:endParaRPr>
                    </a:p>
                  </a:txBody>
                  <a:tcPr marL="65270" marR="65270" marT="0" marB="0">
                    <a:solidFill>
                      <a:schemeClr val="bg1"/>
                    </a:solidFill>
                  </a:tcPr>
                </a:tc>
                <a:tc>
                  <a:txBody>
                    <a:bodyPr/>
                    <a:lstStyle/>
                    <a:p>
                      <a:pPr marL="0" marR="0">
                        <a:spcBef>
                          <a:spcPts val="0"/>
                        </a:spcBef>
                        <a:spcAft>
                          <a:spcPts val="0"/>
                        </a:spcAft>
                      </a:pPr>
                      <a:r>
                        <a:rPr lang="en-US" sz="1200" dirty="0">
                          <a:solidFill>
                            <a:schemeClr val="tx1"/>
                          </a:solidFill>
                          <a:effectLst/>
                        </a:rPr>
                        <a:t>The Rural Economic and Community Development (RECD) Mission area was established, with the enactment of the Federal Crop Insurance Reform and Department of Agriculture Reorganization Act.  This legislation established seven mission areas within USDA based upon the primary missions of the Department.  RECD was one of the mission areas.</a:t>
                      </a:r>
                    </a:p>
                    <a:p>
                      <a:pPr marL="0" marR="0">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5270" marR="65270" marT="0" marB="0">
                    <a:solidFill>
                      <a:schemeClr val="bg1"/>
                    </a:solidFill>
                  </a:tcPr>
                </a:tc>
                <a:extLst>
                  <a:ext uri="{0D108BD9-81ED-4DB2-BD59-A6C34878D82A}">
                    <a16:rowId xmlns:a16="http://schemas.microsoft.com/office/drawing/2014/main" val="93439136"/>
                  </a:ext>
                </a:extLst>
              </a:tr>
              <a:tr h="929628">
                <a:tc>
                  <a:txBody>
                    <a:bodyPr/>
                    <a:lstStyle/>
                    <a:p>
                      <a:pPr marL="0" marR="0">
                        <a:spcBef>
                          <a:spcPts val="0"/>
                        </a:spcBef>
                        <a:spcAft>
                          <a:spcPts val="0"/>
                        </a:spcAft>
                      </a:pPr>
                      <a:r>
                        <a:rPr lang="en-US" sz="1200">
                          <a:solidFill>
                            <a:schemeClr val="tx1"/>
                          </a:solidFill>
                          <a:effectLst/>
                        </a:rPr>
                        <a:t>1995</a:t>
                      </a:r>
                      <a:endParaRPr lang="en-US" sz="1200">
                        <a:solidFill>
                          <a:schemeClr val="tx1"/>
                        </a:solidFill>
                        <a:effectLst/>
                        <a:latin typeface="Times New Roman" panose="02020603050405020304" pitchFamily="18" charset="0"/>
                        <a:ea typeface="Times New Roman" panose="02020603050405020304" pitchFamily="18" charset="0"/>
                      </a:endParaRPr>
                    </a:p>
                  </a:txBody>
                  <a:tcPr marL="65270" marR="65270" marT="0" marB="0">
                    <a:solidFill>
                      <a:schemeClr val="bg1"/>
                    </a:solidFill>
                  </a:tcPr>
                </a:tc>
                <a:tc>
                  <a:txBody>
                    <a:bodyPr/>
                    <a:lstStyle/>
                    <a:p>
                      <a:pPr marL="0" marR="0">
                        <a:spcBef>
                          <a:spcPts val="0"/>
                        </a:spcBef>
                        <a:spcAft>
                          <a:spcPts val="0"/>
                        </a:spcAft>
                      </a:pPr>
                      <a:r>
                        <a:rPr lang="en-US" sz="1200" dirty="0">
                          <a:solidFill>
                            <a:schemeClr val="tx1"/>
                          </a:solidFill>
                          <a:effectLst/>
                        </a:rPr>
                        <a:t>Rural Housing and Community Development Service (RHCDS), was changed to Rural Housing Service (RHS), in response to internal and external complaints regarding the long and often cumbersome agency name.</a:t>
                      </a:r>
                    </a:p>
                    <a:p>
                      <a:pPr marL="0" marR="0">
                        <a:spcBef>
                          <a:spcPts val="0"/>
                        </a:spcBef>
                        <a:spcAft>
                          <a:spcPts val="0"/>
                        </a:spcAft>
                      </a:pPr>
                      <a:r>
                        <a:rPr lang="en-US" sz="1200" dirty="0">
                          <a:solidFill>
                            <a:schemeClr val="tx1"/>
                          </a:solidFill>
                          <a:effectLst/>
                        </a:rPr>
                        <a:t> </a:t>
                      </a:r>
                    </a:p>
                    <a:p>
                      <a:pPr marL="0" marR="0">
                        <a:spcBef>
                          <a:spcPts val="0"/>
                        </a:spcBef>
                        <a:spcAft>
                          <a:spcPts val="0"/>
                        </a:spcAft>
                      </a:pPr>
                      <a:r>
                        <a:rPr lang="en-US" sz="1200" dirty="0">
                          <a:solidFill>
                            <a:schemeClr val="tx1"/>
                          </a:solidFill>
                          <a:effectLst/>
                        </a:rPr>
                        <a:t>The Multi-Family Information System (MFIS) was implemented.  This system is the management database that monitors the management of the MFH program.</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5270" marR="65270" marT="0" marB="0">
                    <a:solidFill>
                      <a:schemeClr val="bg1"/>
                    </a:solidFill>
                  </a:tcPr>
                </a:tc>
                <a:extLst>
                  <a:ext uri="{0D108BD9-81ED-4DB2-BD59-A6C34878D82A}">
                    <a16:rowId xmlns:a16="http://schemas.microsoft.com/office/drawing/2014/main" val="1137558176"/>
                  </a:ext>
                </a:extLst>
              </a:tr>
            </a:tbl>
          </a:graphicData>
        </a:graphic>
      </p:graphicFrame>
    </p:spTree>
    <p:extLst>
      <p:ext uri="{BB962C8B-B14F-4D97-AF65-F5344CB8AC3E}">
        <p14:creationId xmlns:p14="http://schemas.microsoft.com/office/powerpoint/2010/main" val="384823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dirty="0"/>
          </a:p>
        </p:txBody>
      </p:sp>
      <p:sp>
        <p:nvSpPr>
          <p:cNvPr id="5" name="object 5"/>
          <p:cNvSpPr/>
          <p:nvPr/>
        </p:nvSpPr>
        <p:spPr>
          <a:xfrm>
            <a:off x="0" y="689359"/>
            <a:ext cx="12187718" cy="952973"/>
          </a:xfrm>
          <a:prstGeom prst="rect">
            <a:avLst/>
          </a:prstGeom>
          <a:blipFill>
            <a:blip r:embed="rId4" cstate="print"/>
            <a:stretch>
              <a:fillRect/>
            </a:stretch>
          </a:blipFill>
        </p:spPr>
        <p:txBody>
          <a:bodyPr wrap="square" lIns="0" tIns="0" rIns="0" bIns="0" rtlCol="0"/>
          <a:lstStyle/>
          <a:p>
            <a:endParaRPr dirty="0"/>
          </a:p>
        </p:txBody>
      </p:sp>
      <p:sp>
        <p:nvSpPr>
          <p:cNvPr id="11" name="Title 10"/>
          <p:cNvSpPr>
            <a:spLocks noGrp="1"/>
          </p:cNvSpPr>
          <p:nvPr>
            <p:ph type="title"/>
          </p:nvPr>
        </p:nvSpPr>
        <p:spPr>
          <a:xfrm>
            <a:off x="193432" y="97470"/>
            <a:ext cx="11074034" cy="1325563"/>
          </a:xfrm>
        </p:spPr>
        <p:txBody>
          <a:bodyPr>
            <a:normAutofit fontScale="90000"/>
          </a:bodyPr>
          <a:lstStyle/>
          <a:p>
            <a:r>
              <a:rPr lang="en-US" sz="4000" b="1" spc="15" dirty="0">
                <a:solidFill>
                  <a:srgbClr val="FFFFFF"/>
                </a:solidFill>
                <a:latin typeface="Calibri"/>
                <a:cs typeface="Calibri"/>
              </a:rPr>
              <a:t>History of Multi-Family Housing Programs Continued…</a:t>
            </a:r>
            <a:br>
              <a:rPr lang="en-US" b="1" spc="15" dirty="0">
                <a:solidFill>
                  <a:srgbClr val="FFFFFF"/>
                </a:solidFill>
                <a:latin typeface="Calibri"/>
                <a:cs typeface="Calibri"/>
              </a:rPr>
            </a:br>
            <a:endParaRPr lang="en-US" dirty="0"/>
          </a:p>
        </p:txBody>
      </p:sp>
      <p:sp>
        <p:nvSpPr>
          <p:cNvPr id="7" name="Text Placeholder 6">
            <a:extLst>
              <a:ext uri="{FF2B5EF4-FFF2-40B4-BE49-F238E27FC236}">
                <a16:creationId xmlns:a16="http://schemas.microsoft.com/office/drawing/2014/main" id="{BD2C54F2-7A6F-4C6C-8A01-1C1323D9F2B5}"/>
              </a:ext>
            </a:extLst>
          </p:cNvPr>
          <p:cNvSpPr>
            <a:spLocks noGrp="1"/>
          </p:cNvSpPr>
          <p:nvPr>
            <p:ph type="body" idx="1"/>
          </p:nvPr>
        </p:nvSpPr>
        <p:spPr/>
        <p:txBody>
          <a:bodyPr/>
          <a:lstStyle/>
          <a:p>
            <a:endParaRPr lang="en-US"/>
          </a:p>
        </p:txBody>
      </p:sp>
      <p:graphicFrame>
        <p:nvGraphicFramePr>
          <p:cNvPr id="12" name="Table 11">
            <a:extLst>
              <a:ext uri="{FF2B5EF4-FFF2-40B4-BE49-F238E27FC236}">
                <a16:creationId xmlns:a16="http://schemas.microsoft.com/office/drawing/2014/main" id="{79430077-838E-42CF-9BE1-81652B794A14}"/>
              </a:ext>
            </a:extLst>
          </p:cNvPr>
          <p:cNvGraphicFramePr>
            <a:graphicFrameLocks noGrp="1"/>
          </p:cNvGraphicFramePr>
          <p:nvPr>
            <p:extLst>
              <p:ext uri="{D42A27DB-BD31-4B8C-83A1-F6EECF244321}">
                <p14:modId xmlns:p14="http://schemas.microsoft.com/office/powerpoint/2010/main" val="2285083316"/>
              </p:ext>
            </p:extLst>
          </p:nvPr>
        </p:nvGraphicFramePr>
        <p:xfrm>
          <a:off x="588691" y="1761451"/>
          <a:ext cx="11164694" cy="1354070"/>
        </p:xfrm>
        <a:graphic>
          <a:graphicData uri="http://schemas.openxmlformats.org/drawingml/2006/table">
            <a:tbl>
              <a:tblPr firstRow="1" firstCol="1" lastRow="1" lastCol="1" bandRow="1" bandCol="1">
                <a:tableStyleId>{5C22544A-7EE6-4342-B048-85BDC9FD1C3A}</a:tableStyleId>
              </a:tblPr>
              <a:tblGrid>
                <a:gridCol w="628997">
                  <a:extLst>
                    <a:ext uri="{9D8B030D-6E8A-4147-A177-3AD203B41FA5}">
                      <a16:colId xmlns:a16="http://schemas.microsoft.com/office/drawing/2014/main" val="910925649"/>
                    </a:ext>
                  </a:extLst>
                </a:gridCol>
                <a:gridCol w="10535697">
                  <a:extLst>
                    <a:ext uri="{9D8B030D-6E8A-4147-A177-3AD203B41FA5}">
                      <a16:colId xmlns:a16="http://schemas.microsoft.com/office/drawing/2014/main" val="2469170214"/>
                    </a:ext>
                  </a:extLst>
                </a:gridCol>
              </a:tblGrid>
              <a:tr h="451357">
                <a:tc>
                  <a:txBody>
                    <a:bodyPr/>
                    <a:lstStyle/>
                    <a:p>
                      <a:pPr marL="0" marR="0">
                        <a:spcBef>
                          <a:spcPts val="0"/>
                        </a:spcBef>
                        <a:spcAft>
                          <a:spcPts val="0"/>
                        </a:spcAft>
                      </a:pPr>
                      <a:r>
                        <a:rPr lang="en-US" sz="1200">
                          <a:solidFill>
                            <a:schemeClr val="tx1"/>
                          </a:solidFill>
                          <a:effectLst/>
                        </a:rPr>
                        <a:t>1996</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spcBef>
                          <a:spcPts val="0"/>
                        </a:spcBef>
                        <a:spcAft>
                          <a:spcPts val="0"/>
                        </a:spcAft>
                      </a:pPr>
                      <a:r>
                        <a:rPr lang="en-US" sz="1200" dirty="0">
                          <a:solidFill>
                            <a:schemeClr val="tx1"/>
                          </a:solidFill>
                          <a:effectLst/>
                        </a:rPr>
                        <a:t>With the Congressional passage and Presidential signing of the Farm Bill, the mission area name for Rural Economic and Community Development (RECD) was changed to Rural Development mission.</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937909928"/>
                  </a:ext>
                </a:extLst>
              </a:tr>
              <a:tr h="902713">
                <a:tc>
                  <a:txBody>
                    <a:bodyPr/>
                    <a:lstStyle/>
                    <a:p>
                      <a:pPr marL="0" marR="0">
                        <a:spcBef>
                          <a:spcPts val="0"/>
                        </a:spcBef>
                        <a:spcAft>
                          <a:spcPts val="0"/>
                        </a:spcAft>
                      </a:pPr>
                      <a:r>
                        <a:rPr lang="en-US" sz="1200">
                          <a:solidFill>
                            <a:schemeClr val="tx1"/>
                          </a:solidFill>
                          <a:effectLst/>
                        </a:rPr>
                        <a:t>1997</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spcBef>
                          <a:spcPts val="0"/>
                        </a:spcBef>
                        <a:spcAft>
                          <a:spcPts val="0"/>
                        </a:spcAft>
                      </a:pPr>
                      <a:r>
                        <a:rPr lang="en-US" sz="1200" dirty="0">
                          <a:solidFill>
                            <a:schemeClr val="tx1"/>
                          </a:solidFill>
                          <a:effectLst/>
                        </a:rPr>
                        <a:t>November 18 – change in the statutory maximum loan term from 50 to 30 years.</a:t>
                      </a:r>
                    </a:p>
                    <a:p>
                      <a:pPr marL="0" marR="0">
                        <a:spcBef>
                          <a:spcPts val="0"/>
                        </a:spcBef>
                        <a:spcAft>
                          <a:spcPts val="0"/>
                        </a:spcAft>
                      </a:pPr>
                      <a:r>
                        <a:rPr lang="en-US" sz="1200" dirty="0">
                          <a:solidFill>
                            <a:schemeClr val="tx1"/>
                          </a:solidFill>
                          <a:effectLst/>
                        </a:rPr>
                        <a:t>For new construction loans, the loan terms are 30 years, with payments amortized for 50 years.</a:t>
                      </a:r>
                    </a:p>
                    <a:p>
                      <a:pPr marL="0" marR="0">
                        <a:spcBef>
                          <a:spcPts val="0"/>
                        </a:spcBef>
                        <a:spcAft>
                          <a:spcPts val="0"/>
                        </a:spcAft>
                      </a:pPr>
                      <a:r>
                        <a:rPr lang="en-US" sz="1200" dirty="0">
                          <a:solidFill>
                            <a:schemeClr val="tx1"/>
                          </a:solidFill>
                          <a:effectLst/>
                        </a:rPr>
                        <a:t>For rehab loans, the loan term is 30 years or the remaining economic life of the project, with an amortization period of 50 years or the remaining economic life, whichever is less.</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347818417"/>
                  </a:ext>
                </a:extLst>
              </a:tr>
            </a:tbl>
          </a:graphicData>
        </a:graphic>
      </p:graphicFrame>
      <p:graphicFrame>
        <p:nvGraphicFramePr>
          <p:cNvPr id="13" name="Table 12">
            <a:extLst>
              <a:ext uri="{FF2B5EF4-FFF2-40B4-BE49-F238E27FC236}">
                <a16:creationId xmlns:a16="http://schemas.microsoft.com/office/drawing/2014/main" id="{43C0929A-F92A-4FBE-A597-7E3DC2EC2468}"/>
              </a:ext>
            </a:extLst>
          </p:cNvPr>
          <p:cNvGraphicFramePr>
            <a:graphicFrameLocks noGrp="1"/>
          </p:cNvGraphicFramePr>
          <p:nvPr>
            <p:extLst>
              <p:ext uri="{D42A27DB-BD31-4B8C-83A1-F6EECF244321}">
                <p14:modId xmlns:p14="http://schemas.microsoft.com/office/powerpoint/2010/main" val="2901141981"/>
              </p:ext>
            </p:extLst>
          </p:nvPr>
        </p:nvGraphicFramePr>
        <p:xfrm>
          <a:off x="588071" y="3115520"/>
          <a:ext cx="10819007" cy="2939591"/>
        </p:xfrm>
        <a:graphic>
          <a:graphicData uri="http://schemas.openxmlformats.org/drawingml/2006/table">
            <a:tbl>
              <a:tblPr firstRow="1" firstCol="1" lastRow="1" lastCol="1" bandRow="1" bandCol="1">
                <a:tableStyleId>{5C22544A-7EE6-4342-B048-85BDC9FD1C3A}</a:tableStyleId>
              </a:tblPr>
              <a:tblGrid>
                <a:gridCol w="609522">
                  <a:extLst>
                    <a:ext uri="{9D8B030D-6E8A-4147-A177-3AD203B41FA5}">
                      <a16:colId xmlns:a16="http://schemas.microsoft.com/office/drawing/2014/main" val="697784248"/>
                    </a:ext>
                  </a:extLst>
                </a:gridCol>
                <a:gridCol w="10209485">
                  <a:extLst>
                    <a:ext uri="{9D8B030D-6E8A-4147-A177-3AD203B41FA5}">
                      <a16:colId xmlns:a16="http://schemas.microsoft.com/office/drawing/2014/main" val="1481870526"/>
                    </a:ext>
                  </a:extLst>
                </a:gridCol>
              </a:tblGrid>
              <a:tr h="534471">
                <a:tc>
                  <a:txBody>
                    <a:bodyPr/>
                    <a:lstStyle/>
                    <a:p>
                      <a:pPr marL="0" marR="0">
                        <a:spcBef>
                          <a:spcPts val="0"/>
                        </a:spcBef>
                        <a:spcAft>
                          <a:spcPts val="0"/>
                        </a:spcAft>
                      </a:pPr>
                      <a:r>
                        <a:rPr lang="en-US" sz="1200">
                          <a:solidFill>
                            <a:schemeClr val="tx1"/>
                          </a:solidFill>
                          <a:effectLst/>
                        </a:rPr>
                        <a:t>1999</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spcBef>
                          <a:spcPts val="0"/>
                        </a:spcBef>
                        <a:spcAft>
                          <a:spcPts val="0"/>
                        </a:spcAft>
                      </a:pPr>
                      <a:r>
                        <a:rPr lang="en-US" sz="1200" dirty="0">
                          <a:solidFill>
                            <a:schemeClr val="tx1"/>
                          </a:solidFill>
                          <a:effectLst/>
                        </a:rPr>
                        <a:t>The Office of Inspector General (OIG) and RHS combined efforts on a nationwide Initiative to identify owners and management agents that misused funds while neglecting the physical condition of the MFH program.</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218903172"/>
                  </a:ext>
                </a:extLst>
              </a:tr>
              <a:tr h="267236">
                <a:tc>
                  <a:txBody>
                    <a:bodyPr/>
                    <a:lstStyle/>
                    <a:p>
                      <a:pPr marL="0" marR="0">
                        <a:spcBef>
                          <a:spcPts val="0"/>
                        </a:spcBef>
                        <a:spcAft>
                          <a:spcPts val="0"/>
                        </a:spcAft>
                      </a:pPr>
                      <a:r>
                        <a:rPr lang="en-US" sz="1200">
                          <a:solidFill>
                            <a:schemeClr val="tx1"/>
                          </a:solidFill>
                          <a:effectLst/>
                        </a:rPr>
                        <a:t>2001</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spcBef>
                          <a:spcPts val="0"/>
                        </a:spcBef>
                        <a:spcAft>
                          <a:spcPts val="0"/>
                        </a:spcAft>
                      </a:pPr>
                      <a:r>
                        <a:rPr lang="en-US" sz="1200" dirty="0">
                          <a:solidFill>
                            <a:schemeClr val="tx1"/>
                          </a:solidFill>
                          <a:effectLst/>
                        </a:rPr>
                        <a:t>Implemented Site Manager of Year Award (in 2015 included Maintenance Person)</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653818295"/>
                  </a:ext>
                </a:extLst>
              </a:tr>
              <a:tr h="1336178">
                <a:tc>
                  <a:txBody>
                    <a:bodyPr/>
                    <a:lstStyle/>
                    <a:p>
                      <a:pPr marL="0" marR="0">
                        <a:spcBef>
                          <a:spcPts val="0"/>
                        </a:spcBef>
                        <a:spcAft>
                          <a:spcPts val="0"/>
                        </a:spcAft>
                      </a:pPr>
                      <a:r>
                        <a:rPr lang="en-US" sz="1200">
                          <a:solidFill>
                            <a:schemeClr val="tx1"/>
                          </a:solidFill>
                          <a:effectLst/>
                        </a:rPr>
                        <a:t>2004</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spcBef>
                          <a:spcPts val="0"/>
                        </a:spcBef>
                        <a:spcAft>
                          <a:spcPts val="0"/>
                        </a:spcAft>
                      </a:pPr>
                      <a:r>
                        <a:rPr lang="en-US" sz="1200" dirty="0">
                          <a:solidFill>
                            <a:schemeClr val="tx1"/>
                          </a:solidFill>
                          <a:effectLst/>
                        </a:rPr>
                        <a:t>A Comprehensive Property Assessment (CPA) was completed.  The Department determined that the portfolio of Section 515 properties was in such condition and of such concern that an assessment of the situation was imperative. The CPA was initiated using outside consultants to do the following:</a:t>
                      </a:r>
                    </a:p>
                    <a:p>
                      <a:pPr marL="0" marR="0">
                        <a:spcBef>
                          <a:spcPts val="0"/>
                        </a:spcBef>
                        <a:spcAft>
                          <a:spcPts val="0"/>
                        </a:spcAft>
                      </a:pPr>
                      <a:r>
                        <a:rPr lang="en-US" sz="1200" dirty="0">
                          <a:solidFill>
                            <a:schemeClr val="tx1"/>
                          </a:solidFill>
                          <a:effectLst/>
                        </a:rPr>
                        <a:t>1. Review issues and develop solutions directly pertaining to the market demand for such housing.</a:t>
                      </a:r>
                    </a:p>
                    <a:p>
                      <a:pPr marL="0" marR="0">
                        <a:spcBef>
                          <a:spcPts val="0"/>
                        </a:spcBef>
                        <a:spcAft>
                          <a:spcPts val="0"/>
                        </a:spcAft>
                      </a:pPr>
                      <a:r>
                        <a:rPr lang="en-US" sz="1200" dirty="0">
                          <a:solidFill>
                            <a:schemeClr val="tx1"/>
                          </a:solidFill>
                          <a:effectLst/>
                        </a:rPr>
                        <a:t>2. Review and define potential approaches to address the increasing propensity for owners to prepay RD subsidized loans and thereby displace needy tenants.</a:t>
                      </a:r>
                    </a:p>
                    <a:p>
                      <a:pPr marL="0" marR="0">
                        <a:spcBef>
                          <a:spcPts val="0"/>
                        </a:spcBef>
                        <a:spcAft>
                          <a:spcPts val="0"/>
                        </a:spcAft>
                      </a:pPr>
                      <a:r>
                        <a:rPr lang="en-US" sz="1200" dirty="0">
                          <a:solidFill>
                            <a:schemeClr val="tx1"/>
                          </a:solidFill>
                          <a:effectLst/>
                        </a:rPr>
                        <a:t>3. Analyze and develop solutions for the increasing rehabilitation and recapitalization requirements of the aging existing properties.</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341753315"/>
                  </a:ext>
                </a:extLst>
              </a:tr>
              <a:tr h="801706">
                <a:tc>
                  <a:txBody>
                    <a:bodyPr/>
                    <a:lstStyle/>
                    <a:p>
                      <a:pPr marL="0" marR="0">
                        <a:spcBef>
                          <a:spcPts val="0"/>
                        </a:spcBef>
                        <a:spcAft>
                          <a:spcPts val="0"/>
                        </a:spcAft>
                      </a:pPr>
                      <a:r>
                        <a:rPr lang="en-US" sz="1200">
                          <a:solidFill>
                            <a:schemeClr val="tx1"/>
                          </a:solidFill>
                          <a:effectLst/>
                        </a:rPr>
                        <a:t>2005</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spcBef>
                          <a:spcPts val="0"/>
                        </a:spcBef>
                        <a:spcAft>
                          <a:spcPts val="0"/>
                        </a:spcAft>
                      </a:pPr>
                      <a:r>
                        <a:rPr lang="en-US" sz="1200" dirty="0">
                          <a:solidFill>
                            <a:schemeClr val="tx1"/>
                          </a:solidFill>
                          <a:effectLst/>
                        </a:rPr>
                        <a:t>On February 24, 7 CFR 3560, “Reinvention of the Sections 514, 515, 516 and 521 Multi-Family Housing was implemented as an “Interim Final Rule”</a:t>
                      </a:r>
                    </a:p>
                    <a:p>
                      <a:pPr marL="0" marR="0">
                        <a:spcBef>
                          <a:spcPts val="0"/>
                        </a:spcBef>
                        <a:spcAft>
                          <a:spcPts val="0"/>
                        </a:spcAft>
                      </a:pPr>
                      <a:r>
                        <a:rPr lang="en-US" sz="1200" dirty="0">
                          <a:solidFill>
                            <a:schemeClr val="tx1"/>
                          </a:solidFill>
                          <a:effectLst/>
                        </a:rPr>
                        <a:t> </a:t>
                      </a:r>
                    </a:p>
                    <a:p>
                      <a:pPr marL="0" marR="0">
                        <a:spcBef>
                          <a:spcPts val="0"/>
                        </a:spcBef>
                        <a:spcAft>
                          <a:spcPts val="0"/>
                        </a:spcAft>
                      </a:pPr>
                      <a:r>
                        <a:rPr lang="en-US" sz="1200" dirty="0">
                          <a:solidFill>
                            <a:schemeClr val="tx1"/>
                          </a:solidFill>
                          <a:effectLst/>
                        </a:rPr>
                        <a:t>The regulation combined 14 regulations.</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420622993"/>
                  </a:ext>
                </a:extLst>
              </a:tr>
            </a:tbl>
          </a:graphicData>
        </a:graphic>
      </p:graphicFrame>
    </p:spTree>
    <p:extLst>
      <p:ext uri="{BB962C8B-B14F-4D97-AF65-F5344CB8AC3E}">
        <p14:creationId xmlns:p14="http://schemas.microsoft.com/office/powerpoint/2010/main" val="1394835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dirty="0"/>
          </a:p>
        </p:txBody>
      </p:sp>
      <p:sp>
        <p:nvSpPr>
          <p:cNvPr id="5" name="object 5"/>
          <p:cNvSpPr/>
          <p:nvPr/>
        </p:nvSpPr>
        <p:spPr>
          <a:xfrm>
            <a:off x="0" y="689359"/>
            <a:ext cx="12187718" cy="952973"/>
          </a:xfrm>
          <a:prstGeom prst="rect">
            <a:avLst/>
          </a:prstGeom>
          <a:blipFill>
            <a:blip r:embed="rId4" cstate="print"/>
            <a:stretch>
              <a:fillRect/>
            </a:stretch>
          </a:blipFill>
        </p:spPr>
        <p:txBody>
          <a:bodyPr wrap="square" lIns="0" tIns="0" rIns="0" bIns="0" rtlCol="0"/>
          <a:lstStyle/>
          <a:p>
            <a:endParaRPr dirty="0"/>
          </a:p>
        </p:txBody>
      </p:sp>
      <p:sp>
        <p:nvSpPr>
          <p:cNvPr id="11" name="Title 10"/>
          <p:cNvSpPr>
            <a:spLocks noGrp="1"/>
          </p:cNvSpPr>
          <p:nvPr>
            <p:ph type="title"/>
          </p:nvPr>
        </p:nvSpPr>
        <p:spPr>
          <a:xfrm>
            <a:off x="281354" y="365125"/>
            <a:ext cx="11074034" cy="1325563"/>
          </a:xfrm>
        </p:spPr>
        <p:txBody>
          <a:bodyPr>
            <a:normAutofit fontScale="90000"/>
          </a:bodyPr>
          <a:lstStyle/>
          <a:p>
            <a:r>
              <a:rPr lang="en-US" sz="4000" b="1" spc="15" dirty="0">
                <a:solidFill>
                  <a:srgbClr val="FFFFFF"/>
                </a:solidFill>
                <a:latin typeface="Calibri"/>
                <a:cs typeface="Calibri"/>
              </a:rPr>
              <a:t>History of Multi-Family Housing Programs Continued…</a:t>
            </a:r>
            <a:br>
              <a:rPr lang="en-US" sz="4000" b="1" spc="15" dirty="0">
                <a:solidFill>
                  <a:srgbClr val="FFFFFF"/>
                </a:solidFill>
                <a:latin typeface="Calibri"/>
                <a:cs typeface="Calibri"/>
              </a:rPr>
            </a:br>
            <a:br>
              <a:rPr lang="en-US" b="1" spc="15" dirty="0">
                <a:solidFill>
                  <a:srgbClr val="FFFFFF"/>
                </a:solidFill>
                <a:latin typeface="Calibri"/>
                <a:cs typeface="Calibri"/>
              </a:rPr>
            </a:br>
            <a:endParaRPr lang="en-US" dirty="0"/>
          </a:p>
        </p:txBody>
      </p:sp>
      <p:sp>
        <p:nvSpPr>
          <p:cNvPr id="7" name="Text Placeholder 6">
            <a:extLst>
              <a:ext uri="{FF2B5EF4-FFF2-40B4-BE49-F238E27FC236}">
                <a16:creationId xmlns:a16="http://schemas.microsoft.com/office/drawing/2014/main" id="{ED36B12D-342C-4FBE-BF98-90502A61733A}"/>
              </a:ext>
            </a:extLst>
          </p:cNvPr>
          <p:cNvSpPr>
            <a:spLocks noGrp="1"/>
          </p:cNvSpPr>
          <p:nvPr>
            <p:ph type="body" idx="1"/>
          </p:nvPr>
        </p:nvSpPr>
        <p:spPr/>
        <p:txBody>
          <a:bodyPr/>
          <a:lstStyle/>
          <a:p>
            <a:endParaRPr lang="en-US"/>
          </a:p>
        </p:txBody>
      </p:sp>
      <p:graphicFrame>
        <p:nvGraphicFramePr>
          <p:cNvPr id="8" name="Table 7">
            <a:extLst>
              <a:ext uri="{FF2B5EF4-FFF2-40B4-BE49-F238E27FC236}">
                <a16:creationId xmlns:a16="http://schemas.microsoft.com/office/drawing/2014/main" id="{F76B6E2D-7D3C-415F-B822-BC90578F3F03}"/>
              </a:ext>
            </a:extLst>
          </p:cNvPr>
          <p:cNvGraphicFramePr>
            <a:graphicFrameLocks noGrp="1"/>
          </p:cNvGraphicFramePr>
          <p:nvPr>
            <p:extLst>
              <p:ext uri="{D42A27DB-BD31-4B8C-83A1-F6EECF244321}">
                <p14:modId xmlns:p14="http://schemas.microsoft.com/office/powerpoint/2010/main" val="3657867019"/>
              </p:ext>
            </p:extLst>
          </p:nvPr>
        </p:nvGraphicFramePr>
        <p:xfrm>
          <a:off x="430932" y="1520502"/>
          <a:ext cx="11479713" cy="1880457"/>
        </p:xfrm>
        <a:graphic>
          <a:graphicData uri="http://schemas.openxmlformats.org/drawingml/2006/table">
            <a:tbl>
              <a:tblPr firstRow="1" firstCol="1" lastRow="1" lastCol="1" bandRow="1" bandCol="1">
                <a:tableStyleId>{5C22544A-7EE6-4342-B048-85BDC9FD1C3A}</a:tableStyleId>
              </a:tblPr>
              <a:tblGrid>
                <a:gridCol w="646744">
                  <a:extLst>
                    <a:ext uri="{9D8B030D-6E8A-4147-A177-3AD203B41FA5}">
                      <a16:colId xmlns:a16="http://schemas.microsoft.com/office/drawing/2014/main" val="3778289036"/>
                    </a:ext>
                  </a:extLst>
                </a:gridCol>
                <a:gridCol w="10832969">
                  <a:extLst>
                    <a:ext uri="{9D8B030D-6E8A-4147-A177-3AD203B41FA5}">
                      <a16:colId xmlns:a16="http://schemas.microsoft.com/office/drawing/2014/main" val="3757951143"/>
                    </a:ext>
                  </a:extLst>
                </a:gridCol>
              </a:tblGrid>
              <a:tr h="1880457">
                <a:tc>
                  <a:txBody>
                    <a:bodyPr/>
                    <a:lstStyle/>
                    <a:p>
                      <a:pPr marL="0" marR="0">
                        <a:spcBef>
                          <a:spcPts val="0"/>
                        </a:spcBef>
                        <a:spcAft>
                          <a:spcPts val="0"/>
                        </a:spcAft>
                      </a:pPr>
                      <a:r>
                        <a:rPr lang="en-US" sz="1200">
                          <a:solidFill>
                            <a:schemeClr val="tx1"/>
                          </a:solidFill>
                          <a:effectLst/>
                        </a:rPr>
                        <a:t>2006</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spcBef>
                          <a:spcPts val="0"/>
                        </a:spcBef>
                        <a:spcAft>
                          <a:spcPts val="0"/>
                        </a:spcAft>
                      </a:pPr>
                      <a:r>
                        <a:rPr lang="en-US" sz="1200" dirty="0">
                          <a:solidFill>
                            <a:schemeClr val="tx1"/>
                          </a:solidFill>
                          <a:effectLst/>
                        </a:rPr>
                        <a:t>Beginning in FY 2006, Congress appropriated funds for Rural Development two “demonstration” programs </a:t>
                      </a:r>
                    </a:p>
                    <a:p>
                      <a:pPr marL="0" marR="0">
                        <a:spcBef>
                          <a:spcPts val="0"/>
                        </a:spcBef>
                        <a:spcAft>
                          <a:spcPts val="0"/>
                        </a:spcAft>
                      </a:pPr>
                      <a:r>
                        <a:rPr lang="en-US" sz="1200" dirty="0">
                          <a:solidFill>
                            <a:schemeClr val="tx1"/>
                          </a:solidFill>
                          <a:effectLst/>
                        </a:rPr>
                        <a:t> </a:t>
                      </a:r>
                    </a:p>
                    <a:p>
                      <a:pPr marL="342900" marR="0" lvl="0" indent="-342900">
                        <a:spcBef>
                          <a:spcPts val="0"/>
                        </a:spcBef>
                        <a:spcAft>
                          <a:spcPts val="0"/>
                        </a:spcAft>
                        <a:buFont typeface="Symbol" panose="05050102010706020507" pitchFamily="18" charset="2"/>
                        <a:buChar char=""/>
                        <a:tabLst>
                          <a:tab pos="457200" algn="l"/>
                        </a:tabLst>
                      </a:pPr>
                      <a:r>
                        <a:rPr lang="en-US" sz="1200" dirty="0">
                          <a:solidFill>
                            <a:schemeClr val="tx1"/>
                          </a:solidFill>
                          <a:effectLst/>
                        </a:rPr>
                        <a:t>Multi-Family Housing Revitalization Demonstration program (MPR) </a:t>
                      </a:r>
                    </a:p>
                    <a:p>
                      <a:pPr marL="742950" marR="0" lvl="1" indent="-285750">
                        <a:spcBef>
                          <a:spcPts val="0"/>
                        </a:spcBef>
                        <a:spcAft>
                          <a:spcPts val="0"/>
                        </a:spcAft>
                        <a:buFont typeface="Courier New" panose="02070309020205020404" pitchFamily="49" charset="0"/>
                        <a:buChar char="o"/>
                        <a:tabLst>
                          <a:tab pos="914400" algn="l"/>
                        </a:tabLst>
                      </a:pPr>
                      <a:r>
                        <a:rPr lang="en-US" sz="1200" dirty="0">
                          <a:solidFill>
                            <a:schemeClr val="tx1"/>
                          </a:solidFill>
                          <a:effectLst/>
                        </a:rPr>
                        <a:t>The primary restructuring tool to be used in this program is debt deferral up to 20 years</a:t>
                      </a:r>
                    </a:p>
                    <a:p>
                      <a:pPr marL="742950" marR="0" lvl="1" indent="-285750">
                        <a:spcBef>
                          <a:spcPts val="0"/>
                        </a:spcBef>
                        <a:spcAft>
                          <a:spcPts val="0"/>
                        </a:spcAft>
                        <a:buFont typeface="Courier New" panose="02070309020205020404" pitchFamily="49" charset="0"/>
                        <a:buChar char="o"/>
                        <a:tabLst>
                          <a:tab pos="914400" algn="l"/>
                        </a:tabLst>
                      </a:pPr>
                      <a:r>
                        <a:rPr lang="en-US" sz="1200" dirty="0">
                          <a:solidFill>
                            <a:schemeClr val="tx1"/>
                          </a:solidFill>
                          <a:effectLst/>
                        </a:rPr>
                        <a:t>Revitalization Grant:</a:t>
                      </a:r>
                    </a:p>
                    <a:p>
                      <a:pPr marL="742950" marR="0" lvl="1" indent="-285750">
                        <a:spcBef>
                          <a:spcPts val="0"/>
                        </a:spcBef>
                        <a:spcAft>
                          <a:spcPts val="0"/>
                        </a:spcAft>
                        <a:buFont typeface="Courier New" panose="02070309020205020404" pitchFamily="49" charset="0"/>
                        <a:buChar char="o"/>
                        <a:tabLst>
                          <a:tab pos="914400" algn="l"/>
                        </a:tabLst>
                      </a:pPr>
                      <a:r>
                        <a:rPr lang="en-US" sz="1200" dirty="0">
                          <a:solidFill>
                            <a:schemeClr val="tx1"/>
                          </a:solidFill>
                          <a:effectLst/>
                        </a:rPr>
                        <a:t>Revitalization Zero Percent</a:t>
                      </a:r>
                    </a:p>
                    <a:p>
                      <a:pPr marL="742950" marR="0" lvl="1" indent="-285750">
                        <a:spcBef>
                          <a:spcPts val="0"/>
                        </a:spcBef>
                        <a:spcAft>
                          <a:spcPts val="0"/>
                        </a:spcAft>
                        <a:buFont typeface="Courier New" panose="02070309020205020404" pitchFamily="49" charset="0"/>
                        <a:buChar char="o"/>
                        <a:tabLst>
                          <a:tab pos="914400" algn="l"/>
                        </a:tabLst>
                      </a:pPr>
                      <a:r>
                        <a:rPr lang="en-US" sz="1200" dirty="0">
                          <a:solidFill>
                            <a:schemeClr val="tx1"/>
                          </a:solidFill>
                          <a:effectLst/>
                        </a:rPr>
                        <a:t>Soft-Second Loan:</a:t>
                      </a:r>
                    </a:p>
                    <a:p>
                      <a:pPr marL="228600" marR="0">
                        <a:spcBef>
                          <a:spcPts val="0"/>
                        </a:spcBef>
                        <a:spcAft>
                          <a:spcPts val="0"/>
                        </a:spcAft>
                      </a:pPr>
                      <a:r>
                        <a:rPr lang="en-US" sz="1200" dirty="0">
                          <a:solidFill>
                            <a:schemeClr val="tx1"/>
                          </a:solidFill>
                          <a:effectLst/>
                        </a:rPr>
                        <a:t> </a:t>
                      </a:r>
                    </a:p>
                    <a:p>
                      <a:pPr marL="342900" marR="0" lvl="0" indent="-342900">
                        <a:spcBef>
                          <a:spcPts val="0"/>
                        </a:spcBef>
                        <a:spcAft>
                          <a:spcPts val="0"/>
                        </a:spcAft>
                        <a:buFont typeface="Symbol" panose="05050102010706020507" pitchFamily="18" charset="2"/>
                        <a:buChar char=""/>
                        <a:tabLst>
                          <a:tab pos="457200" algn="l"/>
                        </a:tabLst>
                      </a:pPr>
                      <a:r>
                        <a:rPr lang="en-US" sz="1200" dirty="0">
                          <a:solidFill>
                            <a:schemeClr val="tx1"/>
                          </a:solidFill>
                          <a:effectLst/>
                        </a:rPr>
                        <a:t>RD Voucher Program (Section 542) – which provides residents of prepaid or foreclosure MFH properties a subsidy similar to the HUD Choice Voucher program.  The Voucher is “mobile” for the resident to take to any landlord.</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93873530"/>
                  </a:ext>
                </a:extLst>
              </a:tr>
            </a:tbl>
          </a:graphicData>
        </a:graphic>
      </p:graphicFrame>
      <p:graphicFrame>
        <p:nvGraphicFramePr>
          <p:cNvPr id="9" name="Table 8">
            <a:extLst>
              <a:ext uri="{FF2B5EF4-FFF2-40B4-BE49-F238E27FC236}">
                <a16:creationId xmlns:a16="http://schemas.microsoft.com/office/drawing/2014/main" id="{6352E405-4138-4667-A3B5-A437611B97F8}"/>
              </a:ext>
            </a:extLst>
          </p:cNvPr>
          <p:cNvGraphicFramePr>
            <a:graphicFrameLocks noGrp="1"/>
          </p:cNvGraphicFramePr>
          <p:nvPr>
            <p:extLst>
              <p:ext uri="{D42A27DB-BD31-4B8C-83A1-F6EECF244321}">
                <p14:modId xmlns:p14="http://schemas.microsoft.com/office/powerpoint/2010/main" val="898567058"/>
              </p:ext>
            </p:extLst>
          </p:nvPr>
        </p:nvGraphicFramePr>
        <p:xfrm>
          <a:off x="430932" y="3494208"/>
          <a:ext cx="11400512" cy="2788509"/>
        </p:xfrm>
        <a:graphic>
          <a:graphicData uri="http://schemas.openxmlformats.org/drawingml/2006/table">
            <a:tbl>
              <a:tblPr firstRow="1" firstCol="1" lastRow="1" lastCol="1" bandRow="1" bandCol="1">
                <a:tableStyleId>{5C22544A-7EE6-4342-B048-85BDC9FD1C3A}</a:tableStyleId>
              </a:tblPr>
              <a:tblGrid>
                <a:gridCol w="642283">
                  <a:extLst>
                    <a:ext uri="{9D8B030D-6E8A-4147-A177-3AD203B41FA5}">
                      <a16:colId xmlns:a16="http://schemas.microsoft.com/office/drawing/2014/main" val="1831373622"/>
                    </a:ext>
                  </a:extLst>
                </a:gridCol>
                <a:gridCol w="10758229">
                  <a:extLst>
                    <a:ext uri="{9D8B030D-6E8A-4147-A177-3AD203B41FA5}">
                      <a16:colId xmlns:a16="http://schemas.microsoft.com/office/drawing/2014/main" val="2060506516"/>
                    </a:ext>
                  </a:extLst>
                </a:gridCol>
              </a:tblGrid>
              <a:tr h="278851">
                <a:tc>
                  <a:txBody>
                    <a:bodyPr/>
                    <a:lstStyle/>
                    <a:p>
                      <a:pPr marL="0" marR="0">
                        <a:spcBef>
                          <a:spcPts val="0"/>
                        </a:spcBef>
                        <a:spcAft>
                          <a:spcPts val="0"/>
                        </a:spcAft>
                      </a:pPr>
                      <a:r>
                        <a:rPr lang="en-US" sz="1200">
                          <a:solidFill>
                            <a:schemeClr val="tx1"/>
                          </a:solidFill>
                          <a:effectLst/>
                        </a:rPr>
                        <a:t>2007</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spcBef>
                          <a:spcPts val="0"/>
                        </a:spcBef>
                        <a:spcAft>
                          <a:spcPts val="0"/>
                        </a:spcAft>
                      </a:pPr>
                      <a:r>
                        <a:rPr lang="en-US" sz="1200">
                          <a:solidFill>
                            <a:schemeClr val="tx1"/>
                          </a:solidFill>
                          <a:effectLst/>
                        </a:rPr>
                        <a:t>All MFH’s Tenant Certifications and Payments processing was moved to the Customer Servicing Center.(CSC)</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87343972"/>
                  </a:ext>
                </a:extLst>
              </a:tr>
              <a:tr h="278851">
                <a:tc>
                  <a:txBody>
                    <a:bodyPr/>
                    <a:lstStyle/>
                    <a:p>
                      <a:pPr marL="0" marR="0">
                        <a:spcBef>
                          <a:spcPts val="0"/>
                        </a:spcBef>
                        <a:spcAft>
                          <a:spcPts val="0"/>
                        </a:spcAft>
                      </a:pPr>
                      <a:r>
                        <a:rPr lang="en-US" sz="1200">
                          <a:solidFill>
                            <a:schemeClr val="tx1"/>
                          </a:solidFill>
                          <a:effectLst/>
                        </a:rPr>
                        <a:t>2009</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spcBef>
                          <a:spcPts val="0"/>
                        </a:spcBef>
                        <a:spcAft>
                          <a:spcPts val="0"/>
                        </a:spcAft>
                      </a:pPr>
                      <a:r>
                        <a:rPr lang="en-US" sz="1200">
                          <a:solidFill>
                            <a:schemeClr val="tx1"/>
                          </a:solidFill>
                          <a:effectLst/>
                        </a:rPr>
                        <a:t>Implemented Disaster policies</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63406741"/>
                  </a:ext>
                </a:extLst>
              </a:tr>
              <a:tr h="1115403">
                <a:tc>
                  <a:txBody>
                    <a:bodyPr/>
                    <a:lstStyle/>
                    <a:p>
                      <a:pPr marL="0" marR="0">
                        <a:spcBef>
                          <a:spcPts val="0"/>
                        </a:spcBef>
                        <a:spcAft>
                          <a:spcPts val="0"/>
                        </a:spcAft>
                      </a:pPr>
                      <a:r>
                        <a:rPr lang="en-US" sz="1200">
                          <a:solidFill>
                            <a:schemeClr val="tx1"/>
                          </a:solidFill>
                          <a:effectLst/>
                        </a:rPr>
                        <a:t>2013</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spcBef>
                          <a:spcPts val="0"/>
                        </a:spcBef>
                        <a:spcAft>
                          <a:spcPts val="0"/>
                        </a:spcAft>
                      </a:pPr>
                      <a:r>
                        <a:rPr lang="en-US" sz="1200" dirty="0">
                          <a:solidFill>
                            <a:schemeClr val="tx1"/>
                          </a:solidFill>
                          <a:effectLst/>
                        </a:rPr>
                        <a:t>Sequestration (the automatic spending cuts) reduced the RA budget by approximately $65 million.  Payments of RA were not able to be made to approximately 300 borrowers.  RA Relief Plans were implemented to defer mortgage payments, withdraw funds from reserve account, defer return to owner and/or borrower infused funds into the project.</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391572738"/>
                  </a:ext>
                </a:extLst>
              </a:tr>
              <a:tr h="278851">
                <a:tc>
                  <a:txBody>
                    <a:bodyPr/>
                    <a:lstStyle/>
                    <a:p>
                      <a:pPr marL="0" marR="0">
                        <a:spcBef>
                          <a:spcPts val="0"/>
                        </a:spcBef>
                        <a:spcAft>
                          <a:spcPts val="0"/>
                        </a:spcAft>
                      </a:pPr>
                      <a:r>
                        <a:rPr lang="en-US" sz="1200">
                          <a:solidFill>
                            <a:schemeClr val="tx1"/>
                          </a:solidFill>
                          <a:effectLst/>
                        </a:rPr>
                        <a:t>2015</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spcBef>
                          <a:spcPts val="0"/>
                        </a:spcBef>
                        <a:spcAft>
                          <a:spcPts val="0"/>
                        </a:spcAft>
                      </a:pPr>
                      <a:r>
                        <a:rPr lang="en-US" sz="1200">
                          <a:solidFill>
                            <a:schemeClr val="tx1"/>
                          </a:solidFill>
                          <a:effectLst/>
                        </a:rPr>
                        <a:t>Implemented IPADs for Supervisory Visits and Physical Inspections</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4010352513"/>
                  </a:ext>
                </a:extLst>
              </a:tr>
              <a:tr h="557702">
                <a:tc>
                  <a:txBody>
                    <a:bodyPr/>
                    <a:lstStyle/>
                    <a:p>
                      <a:pPr marL="0" marR="0">
                        <a:spcBef>
                          <a:spcPts val="0"/>
                        </a:spcBef>
                        <a:spcAft>
                          <a:spcPts val="0"/>
                        </a:spcAft>
                      </a:pPr>
                      <a:r>
                        <a:rPr lang="en-US" sz="1200">
                          <a:solidFill>
                            <a:schemeClr val="tx1"/>
                          </a:solidFill>
                          <a:effectLst/>
                        </a:rPr>
                        <a:t>2015</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spcBef>
                          <a:spcPts val="0"/>
                        </a:spcBef>
                        <a:spcAft>
                          <a:spcPts val="0"/>
                        </a:spcAft>
                      </a:pPr>
                      <a:r>
                        <a:rPr lang="en-US" sz="1200" dirty="0">
                          <a:solidFill>
                            <a:schemeClr val="tx1"/>
                          </a:solidFill>
                          <a:effectLst/>
                        </a:rPr>
                        <a:t>An update to the 2004 Comprehensive Property Assessment was started. A critical new component is a focus on energy conservation.</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331232741"/>
                  </a:ext>
                </a:extLst>
              </a:tr>
              <a:tr h="278851">
                <a:tc>
                  <a:txBody>
                    <a:bodyPr/>
                    <a:lstStyle/>
                    <a:p>
                      <a:pPr marL="0" marR="0">
                        <a:spcBef>
                          <a:spcPts val="0"/>
                        </a:spcBef>
                        <a:spcAft>
                          <a:spcPts val="0"/>
                        </a:spcAft>
                      </a:pPr>
                      <a:r>
                        <a:rPr lang="en-US" sz="1200">
                          <a:solidFill>
                            <a:schemeClr val="tx1"/>
                          </a:solidFill>
                          <a:effectLst/>
                        </a:rPr>
                        <a:t>2015</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spcBef>
                          <a:spcPts val="0"/>
                        </a:spcBef>
                        <a:spcAft>
                          <a:spcPts val="0"/>
                        </a:spcAft>
                      </a:pPr>
                      <a:r>
                        <a:rPr lang="en-US" sz="1200" dirty="0">
                          <a:solidFill>
                            <a:schemeClr val="tx1"/>
                          </a:solidFill>
                          <a:effectLst/>
                        </a:rPr>
                        <a:t>Beginning in FY 16 – RA renewal obligations were funded at the project level instead of using a state per unit value.</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051280305"/>
                  </a:ext>
                </a:extLst>
              </a:tr>
            </a:tbl>
          </a:graphicData>
        </a:graphic>
      </p:graphicFrame>
    </p:spTree>
    <p:extLst>
      <p:ext uri="{BB962C8B-B14F-4D97-AF65-F5344CB8AC3E}">
        <p14:creationId xmlns:p14="http://schemas.microsoft.com/office/powerpoint/2010/main" val="3087031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dirty="0"/>
          </a:p>
        </p:txBody>
      </p:sp>
      <p:sp>
        <p:nvSpPr>
          <p:cNvPr id="5" name="object 5"/>
          <p:cNvSpPr/>
          <p:nvPr/>
        </p:nvSpPr>
        <p:spPr>
          <a:xfrm>
            <a:off x="0" y="689359"/>
            <a:ext cx="12187718" cy="952973"/>
          </a:xfrm>
          <a:prstGeom prst="rect">
            <a:avLst/>
          </a:prstGeom>
          <a:blipFill>
            <a:blip r:embed="rId4" cstate="print"/>
            <a:stretch>
              <a:fillRect/>
            </a:stretch>
          </a:blipFill>
        </p:spPr>
        <p:txBody>
          <a:bodyPr wrap="square" lIns="0" tIns="0" rIns="0" bIns="0" rtlCol="0"/>
          <a:lstStyle/>
          <a:p>
            <a:endParaRPr dirty="0"/>
          </a:p>
        </p:txBody>
      </p:sp>
      <p:sp>
        <p:nvSpPr>
          <p:cNvPr id="7" name="Title 6">
            <a:extLst>
              <a:ext uri="{FF2B5EF4-FFF2-40B4-BE49-F238E27FC236}">
                <a16:creationId xmlns:a16="http://schemas.microsoft.com/office/drawing/2014/main" id="{8F18BABF-EF90-4377-A627-2402807531D3}"/>
              </a:ext>
            </a:extLst>
          </p:cNvPr>
          <p:cNvSpPr>
            <a:spLocks noGrp="1"/>
          </p:cNvSpPr>
          <p:nvPr>
            <p:ph type="title"/>
          </p:nvPr>
        </p:nvSpPr>
        <p:spPr>
          <a:xfrm>
            <a:off x="193432" y="-123610"/>
            <a:ext cx="10515600" cy="1325563"/>
          </a:xfrm>
        </p:spPr>
        <p:txBody>
          <a:bodyPr/>
          <a:lstStyle/>
          <a:p>
            <a:r>
              <a:rPr lang="en-US" sz="3600" b="1" spc="15" dirty="0">
                <a:solidFill>
                  <a:srgbClr val="FFFFFF"/>
                </a:solidFill>
                <a:latin typeface="Calibri"/>
                <a:cs typeface="Calibri"/>
              </a:rPr>
              <a:t>Direct Section 515 and Section 514 National Portfolio</a:t>
            </a:r>
          </a:p>
        </p:txBody>
      </p:sp>
      <p:sp>
        <p:nvSpPr>
          <p:cNvPr id="12" name="Rectangle 11">
            <a:extLst>
              <a:ext uri="{FF2B5EF4-FFF2-40B4-BE49-F238E27FC236}">
                <a16:creationId xmlns:a16="http://schemas.microsoft.com/office/drawing/2014/main" id="{A1BDD42D-B12E-4881-8A05-F9446F22F5F8}"/>
              </a:ext>
            </a:extLst>
          </p:cNvPr>
          <p:cNvSpPr/>
          <p:nvPr/>
        </p:nvSpPr>
        <p:spPr>
          <a:xfrm>
            <a:off x="472069" y="1942764"/>
            <a:ext cx="6096000" cy="1846659"/>
          </a:xfrm>
          <a:prstGeom prst="rect">
            <a:avLst/>
          </a:prstGeom>
        </p:spPr>
        <p:txBody>
          <a:bodyPr>
            <a:spAutoFit/>
          </a:bodyPr>
          <a:lstStyle/>
          <a:p>
            <a:pPr marL="800100" lvl="1" indent="-342900">
              <a:buFont typeface="Symbol" panose="05050102010706020507" pitchFamily="18" charset="2"/>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13,961 apartment properties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425,705 apartment units</a:t>
            </a:r>
          </a:p>
          <a:p>
            <a:pPr marL="800100" lvl="1" indent="-342900">
              <a:buFont typeface="Symbol" panose="05050102010706020507" pitchFamily="18" charset="2"/>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2.0% delinquency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AE535010-24E1-4849-AD69-88E56EB7A4AD}"/>
              </a:ext>
            </a:extLst>
          </p:cNvPr>
          <p:cNvSpPr txBox="1"/>
          <p:nvPr/>
        </p:nvSpPr>
        <p:spPr>
          <a:xfrm>
            <a:off x="8153019" y="6421300"/>
            <a:ext cx="3073706"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b="1" dirty="0">
                <a:latin typeface="Calibri" panose="020F0502020204030204" pitchFamily="34" charset="0"/>
                <a:cs typeface="Calibri" panose="020F0502020204030204" pitchFamily="34" charset="0"/>
              </a:rPr>
              <a:t>All data as of 12/31/2017</a:t>
            </a:r>
          </a:p>
        </p:txBody>
      </p:sp>
    </p:spTree>
    <p:extLst>
      <p:ext uri="{BB962C8B-B14F-4D97-AF65-F5344CB8AC3E}">
        <p14:creationId xmlns:p14="http://schemas.microsoft.com/office/powerpoint/2010/main" val="2755380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dirty="0"/>
          </a:p>
        </p:txBody>
      </p:sp>
      <p:sp>
        <p:nvSpPr>
          <p:cNvPr id="5" name="object 5"/>
          <p:cNvSpPr/>
          <p:nvPr/>
        </p:nvSpPr>
        <p:spPr>
          <a:xfrm>
            <a:off x="0" y="689359"/>
            <a:ext cx="12187718" cy="952973"/>
          </a:xfrm>
          <a:prstGeom prst="rect">
            <a:avLst/>
          </a:prstGeom>
          <a:blipFill>
            <a:blip r:embed="rId4" cstate="print"/>
            <a:stretch>
              <a:fillRect/>
            </a:stretch>
          </a:blipFill>
        </p:spPr>
        <p:txBody>
          <a:bodyPr wrap="square" lIns="0" tIns="0" rIns="0" bIns="0" rtlCol="0"/>
          <a:lstStyle/>
          <a:p>
            <a:endParaRPr dirty="0"/>
          </a:p>
        </p:txBody>
      </p:sp>
      <p:sp>
        <p:nvSpPr>
          <p:cNvPr id="11" name="Title 10"/>
          <p:cNvSpPr>
            <a:spLocks noGrp="1"/>
          </p:cNvSpPr>
          <p:nvPr>
            <p:ph type="title"/>
          </p:nvPr>
        </p:nvSpPr>
        <p:spPr>
          <a:xfrm>
            <a:off x="115373" y="97470"/>
            <a:ext cx="11074034" cy="1325563"/>
          </a:xfrm>
        </p:spPr>
        <p:txBody>
          <a:bodyPr>
            <a:normAutofit/>
          </a:bodyPr>
          <a:lstStyle/>
          <a:p>
            <a:r>
              <a:rPr lang="en-US" sz="4000" b="1" spc="15" dirty="0">
                <a:solidFill>
                  <a:srgbClr val="FFFFFF"/>
                </a:solidFill>
                <a:latin typeface="Calibri"/>
                <a:cs typeface="Calibri"/>
              </a:rPr>
              <a:t>Direct Section 515 and Section 514 Texas Portfolio</a:t>
            </a:r>
            <a:br>
              <a:rPr lang="en-US" b="1" spc="15" dirty="0">
                <a:solidFill>
                  <a:srgbClr val="FFFFFF"/>
                </a:solidFill>
                <a:latin typeface="Calibri"/>
                <a:cs typeface="Calibri"/>
              </a:rPr>
            </a:br>
            <a:endParaRPr lang="en-US" dirty="0"/>
          </a:p>
        </p:txBody>
      </p:sp>
      <p:sp>
        <p:nvSpPr>
          <p:cNvPr id="12" name="Rectangle 11">
            <a:extLst>
              <a:ext uri="{FF2B5EF4-FFF2-40B4-BE49-F238E27FC236}">
                <a16:creationId xmlns:a16="http://schemas.microsoft.com/office/drawing/2014/main" id="{70E98ACA-0FCD-4598-BB9D-7C457FACF47C}"/>
              </a:ext>
            </a:extLst>
          </p:cNvPr>
          <p:cNvSpPr/>
          <p:nvPr/>
        </p:nvSpPr>
        <p:spPr>
          <a:xfrm>
            <a:off x="474507" y="1761451"/>
            <a:ext cx="7197532" cy="2215991"/>
          </a:xfrm>
          <a:prstGeom prst="rect">
            <a:avLst/>
          </a:prstGeom>
        </p:spPr>
        <p:txBody>
          <a:bodyPr wrap="square">
            <a:spAutoFit/>
          </a:bodyPr>
          <a:lstStyle/>
          <a:p>
            <a:pPr marL="800100" lvl="1" indent="-342900">
              <a:buFont typeface="Symbol" panose="05050102010706020507" pitchFamily="18" charset="2"/>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662 apartment properties (most in the Nation)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23,391 apartment units</a:t>
            </a:r>
          </a:p>
          <a:p>
            <a:pPr marL="800100" lvl="1" indent="-342900">
              <a:buFont typeface="Symbol" panose="05050102010706020507" pitchFamily="18" charset="2"/>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3.8% delinquency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2651BB9-DA18-4170-8B31-3CE64BEEAC03}"/>
              </a:ext>
            </a:extLst>
          </p:cNvPr>
          <p:cNvSpPr txBox="1"/>
          <p:nvPr/>
        </p:nvSpPr>
        <p:spPr>
          <a:xfrm>
            <a:off x="8297985" y="6386530"/>
            <a:ext cx="3073706"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b="1" dirty="0">
                <a:latin typeface="Calibri" panose="020F0502020204030204" pitchFamily="34" charset="0"/>
                <a:cs typeface="Calibri" panose="020F0502020204030204" pitchFamily="34" charset="0"/>
              </a:rPr>
              <a:t>All data as of 12/31/2017</a:t>
            </a:r>
          </a:p>
        </p:txBody>
      </p:sp>
    </p:spTree>
    <p:extLst>
      <p:ext uri="{BB962C8B-B14F-4D97-AF65-F5344CB8AC3E}">
        <p14:creationId xmlns:p14="http://schemas.microsoft.com/office/powerpoint/2010/main" val="947612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dirty="0"/>
          </a:p>
        </p:txBody>
      </p:sp>
      <p:sp>
        <p:nvSpPr>
          <p:cNvPr id="5" name="object 5"/>
          <p:cNvSpPr/>
          <p:nvPr/>
        </p:nvSpPr>
        <p:spPr>
          <a:xfrm>
            <a:off x="0" y="689359"/>
            <a:ext cx="12187718" cy="952973"/>
          </a:xfrm>
          <a:prstGeom prst="rect">
            <a:avLst/>
          </a:prstGeom>
          <a:blipFill>
            <a:blip r:embed="rId4" cstate="print"/>
            <a:stretch>
              <a:fillRect/>
            </a:stretch>
          </a:blipFill>
        </p:spPr>
        <p:txBody>
          <a:bodyPr wrap="square" lIns="0" tIns="0" rIns="0" bIns="0" rtlCol="0"/>
          <a:lstStyle/>
          <a:p>
            <a:endParaRPr dirty="0"/>
          </a:p>
        </p:txBody>
      </p:sp>
      <p:sp>
        <p:nvSpPr>
          <p:cNvPr id="11" name="Title 10"/>
          <p:cNvSpPr>
            <a:spLocks noGrp="1"/>
          </p:cNvSpPr>
          <p:nvPr>
            <p:ph type="title"/>
          </p:nvPr>
        </p:nvSpPr>
        <p:spPr>
          <a:xfrm>
            <a:off x="193432" y="97470"/>
            <a:ext cx="11074034" cy="816930"/>
          </a:xfrm>
        </p:spPr>
        <p:txBody>
          <a:bodyPr>
            <a:noAutofit/>
          </a:bodyPr>
          <a:lstStyle/>
          <a:p>
            <a:r>
              <a:rPr lang="en-US" sz="3600" b="1" spc="15" dirty="0">
                <a:solidFill>
                  <a:srgbClr val="FFFFFF"/>
                </a:solidFill>
                <a:latin typeface="Calibri"/>
                <a:cs typeface="Calibri"/>
              </a:rPr>
              <a:t>Direct Section 515 and Section 514 National Portfolio</a:t>
            </a:r>
            <a:br>
              <a:rPr lang="en-US" sz="3600" b="1" spc="15" dirty="0">
                <a:solidFill>
                  <a:srgbClr val="FFFFFF"/>
                </a:solidFill>
                <a:latin typeface="Calibri"/>
                <a:cs typeface="Calibri"/>
              </a:rPr>
            </a:br>
            <a:r>
              <a:rPr lang="en-US" sz="3600" b="1" spc="15" dirty="0">
                <a:solidFill>
                  <a:srgbClr val="FFFFFF"/>
                </a:solidFill>
                <a:latin typeface="Calibri"/>
                <a:cs typeface="Calibri"/>
              </a:rPr>
              <a:t>Compared to the Texas Portfolio</a:t>
            </a:r>
            <a:endParaRPr lang="en-US" sz="3600" dirty="0"/>
          </a:p>
        </p:txBody>
      </p:sp>
      <p:sp>
        <p:nvSpPr>
          <p:cNvPr id="7" name="Text Placeholder 6">
            <a:extLst>
              <a:ext uri="{FF2B5EF4-FFF2-40B4-BE49-F238E27FC236}">
                <a16:creationId xmlns:a16="http://schemas.microsoft.com/office/drawing/2014/main" id="{95C24B43-1950-4461-B50B-1E68B5DE53BE}"/>
              </a:ext>
            </a:extLst>
          </p:cNvPr>
          <p:cNvSpPr>
            <a:spLocks noGrp="1"/>
          </p:cNvSpPr>
          <p:nvPr>
            <p:ph type="body" idx="1"/>
          </p:nvPr>
        </p:nvSpPr>
        <p:spPr>
          <a:xfrm>
            <a:off x="193432" y="2018772"/>
            <a:ext cx="11450729" cy="2409749"/>
          </a:xfrm>
        </p:spPr>
        <p:txBody>
          <a:bodyPr>
            <a:normAutofit fontScale="92500"/>
          </a:bodyPr>
          <a:lstStyle/>
          <a:p>
            <a:pPr marL="800100" lvl="1" indent="-342900">
              <a:buFont typeface="Symbol" panose="05050102010706020507" pitchFamily="18" charset="2"/>
              <a:buChar char=""/>
            </a:pPr>
            <a:r>
              <a:rPr lang="en-US" sz="4100" dirty="0">
                <a:latin typeface="Calibri" panose="020F0502020204030204" pitchFamily="34" charset="0"/>
                <a:ea typeface="Calibri" panose="020F0502020204030204" pitchFamily="34" charset="0"/>
                <a:cs typeface="Times New Roman" panose="02020603050405020304" pitchFamily="18" charset="0"/>
              </a:rPr>
              <a:t>13,961 National vs. 662 Texas apartment properties</a:t>
            </a:r>
          </a:p>
          <a:p>
            <a:pPr marL="800100" lvl="1" indent="-342900">
              <a:buFont typeface="Symbol" panose="05050102010706020507" pitchFamily="18" charset="2"/>
              <a:buChar char=""/>
            </a:pPr>
            <a:r>
              <a:rPr lang="en-US" sz="4100" dirty="0">
                <a:latin typeface="Calibri" panose="020F0502020204030204" pitchFamily="34" charset="0"/>
                <a:ea typeface="Calibri" panose="020F0502020204030204" pitchFamily="34" charset="0"/>
                <a:cs typeface="Times New Roman" panose="02020603050405020304" pitchFamily="18" charset="0"/>
              </a:rPr>
              <a:t>425,705 National vs.  23,391 Texas apartment units</a:t>
            </a:r>
          </a:p>
          <a:p>
            <a:pPr marL="800100" lvl="1" indent="-342900">
              <a:buFont typeface="Symbol" panose="05050102010706020507" pitchFamily="18" charset="2"/>
              <a:buChar char=""/>
            </a:pPr>
            <a:r>
              <a:rPr lang="en-US" sz="4100" dirty="0">
                <a:latin typeface="Calibri" panose="020F0502020204030204" pitchFamily="34" charset="0"/>
                <a:ea typeface="Calibri" panose="020F0502020204030204" pitchFamily="34" charset="0"/>
                <a:cs typeface="Times New Roman" panose="02020603050405020304" pitchFamily="18" charset="0"/>
              </a:rPr>
              <a:t>2.0% National vs. 3.8% Texas delinquency</a:t>
            </a:r>
          </a:p>
          <a:p>
            <a:pPr lvl="1"/>
            <a:endParaRPr lang="en-US" dirty="0"/>
          </a:p>
        </p:txBody>
      </p:sp>
      <p:sp>
        <p:nvSpPr>
          <p:cNvPr id="13" name="TextBox 12">
            <a:extLst>
              <a:ext uri="{FF2B5EF4-FFF2-40B4-BE49-F238E27FC236}">
                <a16:creationId xmlns:a16="http://schemas.microsoft.com/office/drawing/2014/main" id="{CDFCD849-35DB-4BE7-B0EC-80EB97F0D68A}"/>
              </a:ext>
            </a:extLst>
          </p:cNvPr>
          <p:cNvSpPr txBox="1"/>
          <p:nvPr/>
        </p:nvSpPr>
        <p:spPr>
          <a:xfrm>
            <a:off x="8297985" y="6386530"/>
            <a:ext cx="3073706"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b="1" dirty="0">
                <a:latin typeface="Calibri" panose="020F0502020204030204" pitchFamily="34" charset="0"/>
                <a:cs typeface="Calibri" panose="020F0502020204030204" pitchFamily="34" charset="0"/>
              </a:rPr>
              <a:t>All data as of 12/31/2017</a:t>
            </a:r>
          </a:p>
        </p:txBody>
      </p:sp>
    </p:spTree>
    <p:extLst>
      <p:ext uri="{BB962C8B-B14F-4D97-AF65-F5344CB8AC3E}">
        <p14:creationId xmlns:p14="http://schemas.microsoft.com/office/powerpoint/2010/main" val="1455638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dirty="0"/>
          </a:p>
        </p:txBody>
      </p:sp>
      <p:sp>
        <p:nvSpPr>
          <p:cNvPr id="5" name="object 5"/>
          <p:cNvSpPr/>
          <p:nvPr/>
        </p:nvSpPr>
        <p:spPr>
          <a:xfrm>
            <a:off x="0" y="689359"/>
            <a:ext cx="12187718" cy="952973"/>
          </a:xfrm>
          <a:prstGeom prst="rect">
            <a:avLst/>
          </a:prstGeom>
          <a:blipFill>
            <a:blip r:embed="rId4" cstate="print"/>
            <a:stretch>
              <a:fillRect/>
            </a:stretch>
          </a:blipFill>
        </p:spPr>
        <p:txBody>
          <a:bodyPr wrap="square" lIns="0" tIns="0" rIns="0" bIns="0" rtlCol="0"/>
          <a:lstStyle/>
          <a:p>
            <a:endParaRPr dirty="0"/>
          </a:p>
        </p:txBody>
      </p:sp>
      <p:pic>
        <p:nvPicPr>
          <p:cNvPr id="9" name="Picture 8">
            <a:extLst>
              <a:ext uri="{FF2B5EF4-FFF2-40B4-BE49-F238E27FC236}">
                <a16:creationId xmlns:a16="http://schemas.microsoft.com/office/drawing/2014/main" id="{7AE55C03-635C-4E24-9B8A-4031051A213E}"/>
              </a:ext>
            </a:extLst>
          </p:cNvPr>
          <p:cNvPicPr>
            <a:picLocks noChangeAspect="1"/>
          </p:cNvPicPr>
          <p:nvPr/>
        </p:nvPicPr>
        <p:blipFill>
          <a:blip r:embed="rId5"/>
          <a:stretch>
            <a:fillRect/>
          </a:stretch>
        </p:blipFill>
        <p:spPr>
          <a:xfrm>
            <a:off x="-4194" y="0"/>
            <a:ext cx="9549638" cy="6858000"/>
          </a:xfrm>
          <a:prstGeom prst="rect">
            <a:avLst/>
          </a:prstGeom>
        </p:spPr>
      </p:pic>
      <p:sp>
        <p:nvSpPr>
          <p:cNvPr id="13" name="TextBox 12">
            <a:extLst>
              <a:ext uri="{FF2B5EF4-FFF2-40B4-BE49-F238E27FC236}">
                <a16:creationId xmlns:a16="http://schemas.microsoft.com/office/drawing/2014/main" id="{916B7971-8FCF-4879-AD58-D8208AE82B96}"/>
              </a:ext>
            </a:extLst>
          </p:cNvPr>
          <p:cNvSpPr txBox="1"/>
          <p:nvPr/>
        </p:nvSpPr>
        <p:spPr>
          <a:xfrm>
            <a:off x="9777647" y="1886695"/>
            <a:ext cx="2173672" cy="646331"/>
          </a:xfrm>
          <a:prstGeom prst="rect">
            <a:avLst/>
          </a:prstGeom>
          <a:noFill/>
        </p:spPr>
        <p:txBody>
          <a:bodyPr wrap="none" rtlCol="0">
            <a:spAutoFit/>
          </a:bodyPr>
          <a:lstStyle/>
          <a:p>
            <a:r>
              <a:rPr lang="en-US" dirty="0"/>
              <a:t>Policy Map</a:t>
            </a:r>
          </a:p>
          <a:p>
            <a:r>
              <a:rPr lang="en-US" dirty="0"/>
              <a:t>Direct 515 Properties</a:t>
            </a:r>
          </a:p>
        </p:txBody>
      </p:sp>
    </p:spTree>
    <p:extLst>
      <p:ext uri="{BB962C8B-B14F-4D97-AF65-F5344CB8AC3E}">
        <p14:creationId xmlns:p14="http://schemas.microsoft.com/office/powerpoint/2010/main" val="281995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dirty="0"/>
          </a:p>
        </p:txBody>
      </p:sp>
      <p:sp>
        <p:nvSpPr>
          <p:cNvPr id="5" name="object 5"/>
          <p:cNvSpPr/>
          <p:nvPr/>
        </p:nvSpPr>
        <p:spPr>
          <a:xfrm>
            <a:off x="0" y="689359"/>
            <a:ext cx="12187718" cy="952973"/>
          </a:xfrm>
          <a:prstGeom prst="rect">
            <a:avLst/>
          </a:prstGeom>
          <a:blipFill>
            <a:blip r:embed="rId4" cstate="print"/>
            <a:stretch>
              <a:fillRect/>
            </a:stretch>
          </a:blipFill>
        </p:spPr>
        <p:txBody>
          <a:bodyPr wrap="square" lIns="0" tIns="0" rIns="0" bIns="0" rtlCol="0"/>
          <a:lstStyle/>
          <a:p>
            <a:endParaRPr dirty="0"/>
          </a:p>
        </p:txBody>
      </p:sp>
      <p:sp>
        <p:nvSpPr>
          <p:cNvPr id="11" name="Title 10"/>
          <p:cNvSpPr>
            <a:spLocks noGrp="1"/>
          </p:cNvSpPr>
          <p:nvPr>
            <p:ph type="title"/>
          </p:nvPr>
        </p:nvSpPr>
        <p:spPr>
          <a:xfrm>
            <a:off x="281354" y="365125"/>
            <a:ext cx="11074034" cy="1325563"/>
          </a:xfrm>
        </p:spPr>
        <p:txBody>
          <a:bodyPr/>
          <a:lstStyle/>
          <a:p>
            <a:r>
              <a:rPr lang="en-US" sz="4000" b="1" spc="15" dirty="0">
                <a:solidFill>
                  <a:srgbClr val="FFFFFF"/>
                </a:solidFill>
                <a:latin typeface="Calibri"/>
                <a:cs typeface="Calibri"/>
              </a:rPr>
              <a:t>Resources</a:t>
            </a:r>
            <a:br>
              <a:rPr lang="en-US" b="1" spc="15" dirty="0">
                <a:solidFill>
                  <a:srgbClr val="FFFFFF"/>
                </a:solidFill>
                <a:latin typeface="Calibri"/>
                <a:cs typeface="Calibri"/>
              </a:rPr>
            </a:br>
            <a:endParaRPr lang="en-US" dirty="0"/>
          </a:p>
        </p:txBody>
      </p:sp>
      <p:sp>
        <p:nvSpPr>
          <p:cNvPr id="7" name="Rectangle 6">
            <a:extLst>
              <a:ext uri="{FF2B5EF4-FFF2-40B4-BE49-F238E27FC236}">
                <a16:creationId xmlns:a16="http://schemas.microsoft.com/office/drawing/2014/main" id="{16D0DED0-08E5-49AF-A1BC-C828CDB6AD0F}"/>
              </a:ext>
            </a:extLst>
          </p:cNvPr>
          <p:cNvSpPr/>
          <p:nvPr/>
        </p:nvSpPr>
        <p:spPr>
          <a:xfrm>
            <a:off x="778492" y="2425346"/>
            <a:ext cx="8589018" cy="2308324"/>
          </a:xfrm>
          <a:prstGeom prst="rect">
            <a:avLst/>
          </a:prstGeom>
        </p:spPr>
        <p:txBody>
          <a:bodyPr wrap="none">
            <a:spAutoFit/>
          </a:bodyPr>
          <a:lstStyle/>
          <a:p>
            <a:r>
              <a:rPr lang="en-US" dirty="0">
                <a:solidFill>
                  <a:schemeClr val="accent1">
                    <a:lumMod val="75000"/>
                  </a:schemeClr>
                </a:solidFill>
                <a:highlight>
                  <a:srgbClr val="808080"/>
                </a:highlight>
                <a:hlinkClick r:id="rId5"/>
              </a:rPr>
              <a:t>https://www.rd.usda.gov/tx</a:t>
            </a:r>
            <a:endParaRPr lang="en-US" dirty="0">
              <a:solidFill>
                <a:schemeClr val="accent1">
                  <a:lumMod val="75000"/>
                </a:schemeClr>
              </a:solidFill>
              <a:highlight>
                <a:srgbClr val="808080"/>
              </a:highlight>
            </a:endParaRPr>
          </a:p>
          <a:p>
            <a:endParaRPr lang="en-US" dirty="0">
              <a:solidFill>
                <a:schemeClr val="accent1">
                  <a:lumMod val="75000"/>
                </a:schemeClr>
              </a:solidFill>
              <a:highlight>
                <a:srgbClr val="808080"/>
              </a:highlight>
            </a:endParaRPr>
          </a:p>
          <a:p>
            <a:r>
              <a:rPr lang="en-US" dirty="0">
                <a:solidFill>
                  <a:schemeClr val="accent1">
                    <a:lumMod val="75000"/>
                  </a:schemeClr>
                </a:solidFill>
                <a:highlight>
                  <a:srgbClr val="808080"/>
                </a:highlight>
                <a:hlinkClick r:id="rId6"/>
              </a:rPr>
              <a:t>https://www.rd.usda.gov/programs-services/all-programs/multi-family-housing-programs</a:t>
            </a:r>
            <a:endParaRPr lang="en-US" dirty="0">
              <a:solidFill>
                <a:schemeClr val="accent1">
                  <a:lumMod val="75000"/>
                </a:schemeClr>
              </a:solidFill>
              <a:highlight>
                <a:srgbClr val="808080"/>
              </a:highlight>
            </a:endParaRPr>
          </a:p>
          <a:p>
            <a:endParaRPr lang="en-US" dirty="0">
              <a:solidFill>
                <a:schemeClr val="accent1">
                  <a:lumMod val="75000"/>
                </a:schemeClr>
              </a:solidFill>
              <a:highlight>
                <a:srgbClr val="808080"/>
              </a:highlight>
            </a:endParaRPr>
          </a:p>
          <a:p>
            <a:r>
              <a:rPr lang="en-US" dirty="0">
                <a:solidFill>
                  <a:schemeClr val="accent1">
                    <a:lumMod val="75000"/>
                  </a:schemeClr>
                </a:solidFill>
                <a:highlight>
                  <a:srgbClr val="808080"/>
                </a:highlight>
                <a:hlinkClick r:id="rId7"/>
              </a:rPr>
              <a:t>https://eligibility.sc.egov.usda.gov/eligibility/welcomeAction.do</a:t>
            </a:r>
            <a:endParaRPr lang="en-US" dirty="0">
              <a:solidFill>
                <a:schemeClr val="accent1">
                  <a:lumMod val="75000"/>
                </a:schemeClr>
              </a:solidFill>
              <a:highlight>
                <a:srgbClr val="808080"/>
              </a:highlight>
            </a:endParaRPr>
          </a:p>
          <a:p>
            <a:endParaRPr lang="en-US" dirty="0">
              <a:solidFill>
                <a:schemeClr val="accent1">
                  <a:lumMod val="75000"/>
                </a:schemeClr>
              </a:solidFill>
              <a:highlight>
                <a:srgbClr val="808080"/>
              </a:highlight>
            </a:endParaRPr>
          </a:p>
          <a:p>
            <a:r>
              <a:rPr lang="en-US" dirty="0">
                <a:solidFill>
                  <a:schemeClr val="accent1">
                    <a:lumMod val="75000"/>
                  </a:schemeClr>
                </a:solidFill>
                <a:highlight>
                  <a:srgbClr val="808080"/>
                </a:highlight>
                <a:hlinkClick r:id="rId8"/>
              </a:rPr>
              <a:t>https://www.policymap.com/</a:t>
            </a:r>
            <a:endParaRPr lang="en-US" dirty="0">
              <a:solidFill>
                <a:schemeClr val="accent1">
                  <a:lumMod val="75000"/>
                </a:schemeClr>
              </a:solidFill>
              <a:highlight>
                <a:srgbClr val="808080"/>
              </a:highlight>
            </a:endParaRPr>
          </a:p>
          <a:p>
            <a:endParaRPr lang="en-US" dirty="0"/>
          </a:p>
        </p:txBody>
      </p:sp>
      <p:sp>
        <p:nvSpPr>
          <p:cNvPr id="6" name="TextBox 5">
            <a:extLst>
              <a:ext uri="{FF2B5EF4-FFF2-40B4-BE49-F238E27FC236}">
                <a16:creationId xmlns:a16="http://schemas.microsoft.com/office/drawing/2014/main" id="{33A974CC-7AEF-4532-A1A9-8C1EB735589B}"/>
              </a:ext>
            </a:extLst>
          </p:cNvPr>
          <p:cNvSpPr txBox="1"/>
          <p:nvPr/>
        </p:nvSpPr>
        <p:spPr>
          <a:xfrm>
            <a:off x="791930" y="1729068"/>
            <a:ext cx="6622710" cy="461665"/>
          </a:xfrm>
          <a:prstGeom prst="rect">
            <a:avLst/>
          </a:prstGeom>
          <a:noFill/>
        </p:spPr>
        <p:txBody>
          <a:bodyPr wrap="none" rtlCol="0">
            <a:spAutoFit/>
          </a:bodyPr>
          <a:lstStyle/>
          <a:p>
            <a:r>
              <a:rPr lang="en-US" sz="2400" dirty="0"/>
              <a:t>There is no open NOSA for this program at this time</a:t>
            </a:r>
          </a:p>
        </p:txBody>
      </p:sp>
    </p:spTree>
    <p:extLst>
      <p:ext uri="{BB962C8B-B14F-4D97-AF65-F5344CB8AC3E}">
        <p14:creationId xmlns:p14="http://schemas.microsoft.com/office/powerpoint/2010/main" val="3429496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dirty="0"/>
          </a:p>
        </p:txBody>
      </p:sp>
      <p:sp>
        <p:nvSpPr>
          <p:cNvPr id="5" name="object 5"/>
          <p:cNvSpPr/>
          <p:nvPr/>
        </p:nvSpPr>
        <p:spPr>
          <a:xfrm>
            <a:off x="0" y="689359"/>
            <a:ext cx="12187718" cy="952973"/>
          </a:xfrm>
          <a:prstGeom prst="rect">
            <a:avLst/>
          </a:prstGeom>
          <a:blipFill>
            <a:blip r:embed="rId4" cstate="print"/>
            <a:stretch>
              <a:fillRect/>
            </a:stretch>
          </a:blipFill>
        </p:spPr>
        <p:txBody>
          <a:bodyPr wrap="square" lIns="0" tIns="0" rIns="0" bIns="0" rtlCol="0"/>
          <a:lstStyle/>
          <a:p>
            <a:endParaRPr dirty="0"/>
          </a:p>
        </p:txBody>
      </p:sp>
      <p:sp>
        <p:nvSpPr>
          <p:cNvPr id="11" name="Title 10"/>
          <p:cNvSpPr>
            <a:spLocks noGrp="1"/>
          </p:cNvSpPr>
          <p:nvPr>
            <p:ph type="title"/>
          </p:nvPr>
        </p:nvSpPr>
        <p:spPr>
          <a:xfrm>
            <a:off x="281354" y="365125"/>
            <a:ext cx="11074034" cy="1325563"/>
          </a:xfrm>
        </p:spPr>
        <p:txBody>
          <a:bodyPr/>
          <a:lstStyle/>
          <a:p>
            <a:r>
              <a:rPr lang="en-US" sz="4000" b="1" spc="15" dirty="0">
                <a:solidFill>
                  <a:srgbClr val="FFFFFF"/>
                </a:solidFill>
                <a:latin typeface="Calibri"/>
                <a:cs typeface="Calibri"/>
              </a:rPr>
              <a:t>Questions</a:t>
            </a:r>
            <a:br>
              <a:rPr lang="en-US" b="1" spc="15" dirty="0">
                <a:solidFill>
                  <a:srgbClr val="FFFFFF"/>
                </a:solidFill>
                <a:latin typeface="Calibri"/>
                <a:cs typeface="Calibri"/>
              </a:rPr>
            </a:br>
            <a:endParaRPr lang="en-US" dirty="0"/>
          </a:p>
        </p:txBody>
      </p:sp>
      <p:sp>
        <p:nvSpPr>
          <p:cNvPr id="10" name="Text Placeholder 9"/>
          <p:cNvSpPr>
            <a:spLocks noGrp="1"/>
          </p:cNvSpPr>
          <p:nvPr>
            <p:ph type="body" idx="1"/>
          </p:nvPr>
        </p:nvSpPr>
        <p:spPr>
          <a:xfrm>
            <a:off x="2575932" y="2559862"/>
            <a:ext cx="6791093" cy="1520502"/>
          </a:xfrm>
        </p:spPr>
        <p:txBody>
          <a:bodyPr anchor="t">
            <a:noAutofit/>
          </a:bodyPr>
          <a:lstStyle/>
          <a:p>
            <a:pPr lvl="0" eaLnBrk="0" fontAlgn="base" hangingPunct="0">
              <a:lnSpc>
                <a:spcPct val="100000"/>
              </a:lnSpc>
              <a:spcBef>
                <a:spcPct val="20000"/>
              </a:spcBef>
              <a:spcAft>
                <a:spcPct val="0"/>
              </a:spcAft>
              <a:defRPr/>
            </a:pPr>
            <a:r>
              <a:rPr lang="en-US" sz="7200" b="0" kern="0" dirty="0">
                <a:solidFill>
                  <a:srgbClr val="000000"/>
                </a:solidFill>
                <a:latin typeface="Times"/>
              </a:rPr>
              <a:t>Any Questions?</a:t>
            </a:r>
            <a:endParaRPr lang="en-US" sz="7200" b="0" kern="0" dirty="0">
              <a:solidFill>
                <a:srgbClr val="FF0000"/>
              </a:solidFill>
              <a:latin typeface="Times"/>
            </a:endParaRPr>
          </a:p>
        </p:txBody>
      </p:sp>
    </p:spTree>
    <p:extLst>
      <p:ext uri="{BB962C8B-B14F-4D97-AF65-F5344CB8AC3E}">
        <p14:creationId xmlns:p14="http://schemas.microsoft.com/office/powerpoint/2010/main" val="1559176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dirty="0"/>
          </a:p>
        </p:txBody>
      </p:sp>
      <p:sp>
        <p:nvSpPr>
          <p:cNvPr id="5" name="object 5"/>
          <p:cNvSpPr/>
          <p:nvPr/>
        </p:nvSpPr>
        <p:spPr>
          <a:xfrm>
            <a:off x="0" y="689359"/>
            <a:ext cx="12187718" cy="952973"/>
          </a:xfrm>
          <a:prstGeom prst="rect">
            <a:avLst/>
          </a:prstGeom>
          <a:blipFill>
            <a:blip r:embed="rId4" cstate="print"/>
            <a:stretch>
              <a:fillRect/>
            </a:stretch>
          </a:blipFill>
        </p:spPr>
        <p:txBody>
          <a:bodyPr wrap="square" lIns="0" tIns="0" rIns="0" bIns="0" rtlCol="0"/>
          <a:lstStyle/>
          <a:p>
            <a:endParaRPr dirty="0"/>
          </a:p>
        </p:txBody>
      </p:sp>
      <p:sp>
        <p:nvSpPr>
          <p:cNvPr id="11" name="Title 10"/>
          <p:cNvSpPr>
            <a:spLocks noGrp="1"/>
          </p:cNvSpPr>
          <p:nvPr>
            <p:ph type="title"/>
          </p:nvPr>
        </p:nvSpPr>
        <p:spPr>
          <a:xfrm>
            <a:off x="537210" y="194940"/>
            <a:ext cx="10515600" cy="1325563"/>
          </a:xfrm>
        </p:spPr>
        <p:txBody>
          <a:bodyPr/>
          <a:lstStyle/>
          <a:p>
            <a:br>
              <a:rPr lang="en-US" b="1" spc="15" dirty="0">
                <a:solidFill>
                  <a:srgbClr val="FFFFFF"/>
                </a:solidFill>
                <a:latin typeface="Calibri"/>
                <a:cs typeface="Calibri"/>
              </a:rPr>
            </a:br>
            <a:endParaRPr lang="en-US" dirty="0"/>
          </a:p>
        </p:txBody>
      </p:sp>
      <p:pic>
        <p:nvPicPr>
          <p:cNvPr id="7" name="Picture 6">
            <a:extLst>
              <a:ext uri="{FF2B5EF4-FFF2-40B4-BE49-F238E27FC236}">
                <a16:creationId xmlns:a16="http://schemas.microsoft.com/office/drawing/2014/main" id="{E4DD274D-CB26-424C-8B93-D1F24B89F6A3}"/>
              </a:ext>
            </a:extLst>
          </p:cNvPr>
          <p:cNvPicPr>
            <a:picLocks noChangeAspect="1"/>
          </p:cNvPicPr>
          <p:nvPr/>
        </p:nvPicPr>
        <p:blipFill>
          <a:blip r:embed="rId5"/>
          <a:stretch>
            <a:fillRect/>
          </a:stretch>
        </p:blipFill>
        <p:spPr>
          <a:xfrm>
            <a:off x="4239" y="0"/>
            <a:ext cx="12179284" cy="6858000"/>
          </a:xfrm>
          <a:prstGeom prst="rect">
            <a:avLst/>
          </a:prstGeom>
        </p:spPr>
      </p:pic>
    </p:spTree>
    <p:extLst>
      <p:ext uri="{BB962C8B-B14F-4D97-AF65-F5344CB8AC3E}">
        <p14:creationId xmlns:p14="http://schemas.microsoft.com/office/powerpoint/2010/main" val="2843556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dirty="0"/>
          </a:p>
        </p:txBody>
      </p:sp>
      <p:sp>
        <p:nvSpPr>
          <p:cNvPr id="5" name="object 5"/>
          <p:cNvSpPr/>
          <p:nvPr/>
        </p:nvSpPr>
        <p:spPr>
          <a:xfrm>
            <a:off x="0" y="689359"/>
            <a:ext cx="12187718" cy="952973"/>
          </a:xfrm>
          <a:prstGeom prst="rect">
            <a:avLst/>
          </a:prstGeom>
          <a:blipFill>
            <a:blip r:embed="rId4" cstate="print"/>
            <a:stretch>
              <a:fillRect/>
            </a:stretch>
          </a:blipFill>
        </p:spPr>
        <p:txBody>
          <a:bodyPr wrap="square" lIns="0" tIns="0" rIns="0" bIns="0" rtlCol="0"/>
          <a:lstStyle/>
          <a:p>
            <a:endParaRPr dirty="0"/>
          </a:p>
        </p:txBody>
      </p:sp>
      <p:sp>
        <p:nvSpPr>
          <p:cNvPr id="11" name="Title 10"/>
          <p:cNvSpPr>
            <a:spLocks noGrp="1"/>
          </p:cNvSpPr>
          <p:nvPr>
            <p:ph type="title"/>
          </p:nvPr>
        </p:nvSpPr>
        <p:spPr>
          <a:xfrm>
            <a:off x="537210" y="194940"/>
            <a:ext cx="10515600" cy="1325563"/>
          </a:xfrm>
        </p:spPr>
        <p:txBody>
          <a:bodyPr/>
          <a:lstStyle/>
          <a:p>
            <a:r>
              <a:rPr lang="en-US" sz="4000" b="1" spc="15" dirty="0">
                <a:solidFill>
                  <a:srgbClr val="FFFFFF"/>
                </a:solidFill>
                <a:latin typeface="Calibri"/>
                <a:cs typeface="Calibri"/>
              </a:rPr>
              <a:t>Rural Development Programs</a:t>
            </a:r>
            <a:br>
              <a:rPr lang="en-US" b="1" spc="15" dirty="0">
                <a:solidFill>
                  <a:srgbClr val="FFFFFF"/>
                </a:solidFill>
                <a:latin typeface="Calibri"/>
                <a:cs typeface="Calibri"/>
              </a:rPr>
            </a:br>
            <a:endParaRPr lang="en-US" dirty="0"/>
          </a:p>
        </p:txBody>
      </p:sp>
      <p:sp>
        <p:nvSpPr>
          <p:cNvPr id="7" name="TextBox 6">
            <a:extLst>
              <a:ext uri="{FF2B5EF4-FFF2-40B4-BE49-F238E27FC236}">
                <a16:creationId xmlns:a16="http://schemas.microsoft.com/office/drawing/2014/main" id="{11BB81B2-185F-4127-8C6A-75ABB24B3158}"/>
              </a:ext>
            </a:extLst>
          </p:cNvPr>
          <p:cNvSpPr txBox="1"/>
          <p:nvPr/>
        </p:nvSpPr>
        <p:spPr>
          <a:xfrm>
            <a:off x="1055077" y="1738735"/>
            <a:ext cx="9050215" cy="2831544"/>
          </a:xfrm>
          <a:prstGeom prst="rect">
            <a:avLst/>
          </a:prstGeom>
          <a:noFill/>
        </p:spPr>
        <p:txBody>
          <a:bodyPr wrap="square" rtlCol="0">
            <a:spAutoFit/>
          </a:bodyPr>
          <a:lstStyle/>
          <a:p>
            <a:r>
              <a:rPr lang="en-US" sz="3200" dirty="0"/>
              <a:t>Multi-Family Housing</a:t>
            </a:r>
          </a:p>
          <a:p>
            <a:r>
              <a:rPr lang="en-US" sz="3200" dirty="0"/>
              <a:t>Single-Family Housing</a:t>
            </a:r>
          </a:p>
          <a:p>
            <a:r>
              <a:rPr lang="en-US" sz="3200" dirty="0"/>
              <a:t>Rural Business and Cooperatives</a:t>
            </a:r>
          </a:p>
          <a:p>
            <a:r>
              <a:rPr lang="en-US" sz="3200" dirty="0"/>
              <a:t>Community Facilities</a:t>
            </a:r>
          </a:p>
          <a:p>
            <a:r>
              <a:rPr lang="en-US" sz="3200" dirty="0"/>
              <a:t>Rural Utilities Service</a:t>
            </a:r>
          </a:p>
          <a:p>
            <a:endParaRPr lang="en-US" dirty="0"/>
          </a:p>
        </p:txBody>
      </p:sp>
    </p:spTree>
    <p:extLst>
      <p:ext uri="{BB962C8B-B14F-4D97-AF65-F5344CB8AC3E}">
        <p14:creationId xmlns:p14="http://schemas.microsoft.com/office/powerpoint/2010/main" val="1769251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4" name="object 3"/>
          <p:cNvSpPr txBox="1"/>
          <p:nvPr/>
        </p:nvSpPr>
        <p:spPr>
          <a:xfrm>
            <a:off x="462311" y="5218454"/>
            <a:ext cx="11445278" cy="907941"/>
          </a:xfrm>
          <a:prstGeom prst="rect">
            <a:avLst/>
          </a:prstGeom>
        </p:spPr>
        <p:txBody>
          <a:bodyPr vert="horz" wrap="square" lIns="0" tIns="0" rIns="0" bIns="0" rtlCol="0">
            <a:spAutoFit/>
          </a:bodyPr>
          <a:lstStyle/>
          <a:p>
            <a:pPr marL="1181100" algn="r">
              <a:lnSpc>
                <a:spcPct val="100000"/>
              </a:lnSpc>
            </a:pPr>
            <a:r>
              <a:rPr lang="en-US" sz="3300" b="1" spc="15" dirty="0">
                <a:solidFill>
                  <a:srgbClr val="FFFFFF"/>
                </a:solidFill>
                <a:latin typeface="Calibri"/>
                <a:cs typeface="Calibri"/>
              </a:rPr>
              <a:t>Overview of the Direct Section 515 Program</a:t>
            </a:r>
          </a:p>
          <a:p>
            <a:pPr marL="1181100" algn="r">
              <a:lnSpc>
                <a:spcPct val="100000"/>
              </a:lnSpc>
            </a:pPr>
            <a:endParaRPr sz="2600" dirty="0">
              <a:latin typeface="Calibri"/>
              <a:cs typeface="Calibri"/>
            </a:endParaRPr>
          </a:p>
        </p:txBody>
      </p:sp>
    </p:spTree>
    <p:extLst>
      <p:ext uri="{BB962C8B-B14F-4D97-AF65-F5344CB8AC3E}">
        <p14:creationId xmlns:p14="http://schemas.microsoft.com/office/powerpoint/2010/main" val="3707570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dirty="0"/>
          </a:p>
        </p:txBody>
      </p:sp>
      <p:sp>
        <p:nvSpPr>
          <p:cNvPr id="5" name="object 5"/>
          <p:cNvSpPr/>
          <p:nvPr/>
        </p:nvSpPr>
        <p:spPr>
          <a:xfrm>
            <a:off x="0" y="689359"/>
            <a:ext cx="12187718" cy="952973"/>
          </a:xfrm>
          <a:prstGeom prst="rect">
            <a:avLst/>
          </a:prstGeom>
          <a:blipFill>
            <a:blip r:embed="rId4" cstate="print"/>
            <a:stretch>
              <a:fillRect/>
            </a:stretch>
          </a:blipFill>
        </p:spPr>
        <p:txBody>
          <a:bodyPr wrap="square" lIns="0" tIns="0" rIns="0" bIns="0" rtlCol="0"/>
          <a:lstStyle/>
          <a:p>
            <a:endParaRPr dirty="0"/>
          </a:p>
        </p:txBody>
      </p:sp>
      <p:sp>
        <p:nvSpPr>
          <p:cNvPr id="11" name="Title 10"/>
          <p:cNvSpPr>
            <a:spLocks noGrp="1"/>
          </p:cNvSpPr>
          <p:nvPr>
            <p:ph type="title"/>
          </p:nvPr>
        </p:nvSpPr>
        <p:spPr>
          <a:xfrm>
            <a:off x="537210" y="194940"/>
            <a:ext cx="10515600" cy="1325563"/>
          </a:xfrm>
        </p:spPr>
        <p:txBody>
          <a:bodyPr/>
          <a:lstStyle/>
          <a:p>
            <a:r>
              <a:rPr lang="en-US" sz="4000" b="1" spc="15" dirty="0">
                <a:solidFill>
                  <a:srgbClr val="FFFFFF"/>
                </a:solidFill>
                <a:latin typeface="Calibri"/>
                <a:cs typeface="Calibri"/>
              </a:rPr>
              <a:t>Multi-Family Housing Direct Loans</a:t>
            </a:r>
            <a:br>
              <a:rPr lang="en-US" b="1" spc="15" dirty="0">
                <a:solidFill>
                  <a:srgbClr val="FFFFFF"/>
                </a:solidFill>
                <a:latin typeface="Calibri"/>
                <a:cs typeface="Calibri"/>
              </a:rPr>
            </a:br>
            <a:endParaRPr lang="en-US" dirty="0"/>
          </a:p>
        </p:txBody>
      </p:sp>
      <p:pic>
        <p:nvPicPr>
          <p:cNvPr id="6" name="Picture 5">
            <a:extLst>
              <a:ext uri="{FF2B5EF4-FFF2-40B4-BE49-F238E27FC236}">
                <a16:creationId xmlns:a16="http://schemas.microsoft.com/office/drawing/2014/main" id="{0FA641F7-D5D2-4AA9-9D31-B8887D1B174E}"/>
              </a:ext>
            </a:extLst>
          </p:cNvPr>
          <p:cNvPicPr>
            <a:picLocks noChangeAspect="1"/>
          </p:cNvPicPr>
          <p:nvPr/>
        </p:nvPicPr>
        <p:blipFill>
          <a:blip r:embed="rId5"/>
          <a:stretch>
            <a:fillRect/>
          </a:stretch>
        </p:blipFill>
        <p:spPr>
          <a:xfrm>
            <a:off x="537210" y="2014922"/>
            <a:ext cx="9521189" cy="3331578"/>
          </a:xfrm>
          <a:prstGeom prst="rect">
            <a:avLst/>
          </a:prstGeom>
        </p:spPr>
      </p:pic>
    </p:spTree>
    <p:extLst>
      <p:ext uri="{BB962C8B-B14F-4D97-AF65-F5344CB8AC3E}">
        <p14:creationId xmlns:p14="http://schemas.microsoft.com/office/powerpoint/2010/main" val="4266270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dirty="0"/>
          </a:p>
        </p:txBody>
      </p:sp>
      <p:sp>
        <p:nvSpPr>
          <p:cNvPr id="5" name="object 5"/>
          <p:cNvSpPr/>
          <p:nvPr/>
        </p:nvSpPr>
        <p:spPr>
          <a:xfrm>
            <a:off x="0" y="689359"/>
            <a:ext cx="12187718" cy="952973"/>
          </a:xfrm>
          <a:prstGeom prst="rect">
            <a:avLst/>
          </a:prstGeom>
          <a:blipFill>
            <a:blip r:embed="rId4" cstate="print"/>
            <a:stretch>
              <a:fillRect/>
            </a:stretch>
          </a:blipFill>
        </p:spPr>
        <p:txBody>
          <a:bodyPr wrap="square" lIns="0" tIns="0" rIns="0" bIns="0" rtlCol="0"/>
          <a:lstStyle/>
          <a:p>
            <a:endParaRPr dirty="0"/>
          </a:p>
        </p:txBody>
      </p:sp>
      <p:sp>
        <p:nvSpPr>
          <p:cNvPr id="11" name="Title 10"/>
          <p:cNvSpPr>
            <a:spLocks noGrp="1"/>
          </p:cNvSpPr>
          <p:nvPr>
            <p:ph type="title"/>
          </p:nvPr>
        </p:nvSpPr>
        <p:spPr>
          <a:xfrm>
            <a:off x="193432" y="97470"/>
            <a:ext cx="11074034" cy="1325563"/>
          </a:xfrm>
        </p:spPr>
        <p:txBody>
          <a:bodyPr/>
          <a:lstStyle/>
          <a:p>
            <a:r>
              <a:rPr lang="en-US" sz="4000" b="1" spc="15" dirty="0">
                <a:solidFill>
                  <a:srgbClr val="FFFFFF"/>
                </a:solidFill>
                <a:latin typeface="Calibri"/>
                <a:cs typeface="Calibri"/>
              </a:rPr>
              <a:t>Multi-Family Housing Direct Loans Continued…</a:t>
            </a:r>
            <a:br>
              <a:rPr lang="en-US" b="1" spc="15" dirty="0">
                <a:solidFill>
                  <a:srgbClr val="FFFFFF"/>
                </a:solidFill>
                <a:latin typeface="Calibri"/>
                <a:cs typeface="Calibri"/>
              </a:rPr>
            </a:br>
            <a:endParaRPr lang="en-US" dirty="0"/>
          </a:p>
        </p:txBody>
      </p:sp>
      <p:pic>
        <p:nvPicPr>
          <p:cNvPr id="8" name="Picture 7">
            <a:extLst>
              <a:ext uri="{FF2B5EF4-FFF2-40B4-BE49-F238E27FC236}">
                <a16:creationId xmlns:a16="http://schemas.microsoft.com/office/drawing/2014/main" id="{BB69BE07-FAB2-47FD-81B0-21FD26FCC0E1}"/>
              </a:ext>
            </a:extLst>
          </p:cNvPr>
          <p:cNvPicPr>
            <a:picLocks noChangeAspect="1"/>
          </p:cNvPicPr>
          <p:nvPr/>
        </p:nvPicPr>
        <p:blipFill>
          <a:blip r:embed="rId5"/>
          <a:stretch>
            <a:fillRect/>
          </a:stretch>
        </p:blipFill>
        <p:spPr>
          <a:xfrm>
            <a:off x="1188720" y="1542153"/>
            <a:ext cx="10481309" cy="4879148"/>
          </a:xfrm>
          <a:prstGeom prst="rect">
            <a:avLst/>
          </a:prstGeom>
        </p:spPr>
      </p:pic>
    </p:spTree>
    <p:extLst>
      <p:ext uri="{BB962C8B-B14F-4D97-AF65-F5344CB8AC3E}">
        <p14:creationId xmlns:p14="http://schemas.microsoft.com/office/powerpoint/2010/main" val="3368676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dirty="0"/>
          </a:p>
        </p:txBody>
      </p:sp>
      <p:sp>
        <p:nvSpPr>
          <p:cNvPr id="5" name="object 5"/>
          <p:cNvSpPr/>
          <p:nvPr/>
        </p:nvSpPr>
        <p:spPr>
          <a:xfrm>
            <a:off x="0" y="689359"/>
            <a:ext cx="12187718" cy="952973"/>
          </a:xfrm>
          <a:prstGeom prst="rect">
            <a:avLst/>
          </a:prstGeom>
          <a:blipFill>
            <a:blip r:embed="rId4" cstate="print"/>
            <a:stretch>
              <a:fillRect/>
            </a:stretch>
          </a:blipFill>
        </p:spPr>
        <p:txBody>
          <a:bodyPr wrap="square" lIns="0" tIns="0" rIns="0" bIns="0" rtlCol="0"/>
          <a:lstStyle/>
          <a:p>
            <a:endParaRPr dirty="0"/>
          </a:p>
        </p:txBody>
      </p:sp>
      <p:sp>
        <p:nvSpPr>
          <p:cNvPr id="11" name="Title 10"/>
          <p:cNvSpPr>
            <a:spLocks noGrp="1"/>
          </p:cNvSpPr>
          <p:nvPr>
            <p:ph type="title"/>
          </p:nvPr>
        </p:nvSpPr>
        <p:spPr>
          <a:xfrm>
            <a:off x="193432" y="97470"/>
            <a:ext cx="11074034" cy="1325563"/>
          </a:xfrm>
        </p:spPr>
        <p:txBody>
          <a:bodyPr/>
          <a:lstStyle/>
          <a:p>
            <a:r>
              <a:rPr lang="en-US" sz="4000" b="1" spc="15" dirty="0">
                <a:solidFill>
                  <a:srgbClr val="FFFFFF"/>
                </a:solidFill>
                <a:latin typeface="Calibri"/>
                <a:cs typeface="Calibri"/>
              </a:rPr>
              <a:t>History of Multi-Family Housing Programs </a:t>
            </a:r>
            <a:br>
              <a:rPr lang="en-US" b="1" spc="15" dirty="0">
                <a:solidFill>
                  <a:srgbClr val="FFFFFF"/>
                </a:solidFill>
                <a:latin typeface="Calibri"/>
                <a:cs typeface="Calibri"/>
              </a:rPr>
            </a:br>
            <a:endParaRPr lang="en-US" dirty="0"/>
          </a:p>
        </p:txBody>
      </p:sp>
      <p:graphicFrame>
        <p:nvGraphicFramePr>
          <p:cNvPr id="13" name="Table 12">
            <a:extLst>
              <a:ext uri="{FF2B5EF4-FFF2-40B4-BE49-F238E27FC236}">
                <a16:creationId xmlns:a16="http://schemas.microsoft.com/office/drawing/2014/main" id="{C4C1E9DC-4B24-42E0-8F60-241EF8CD218E}"/>
              </a:ext>
            </a:extLst>
          </p:cNvPr>
          <p:cNvGraphicFramePr>
            <a:graphicFrameLocks noGrp="1"/>
          </p:cNvGraphicFramePr>
          <p:nvPr>
            <p:extLst>
              <p:ext uri="{D42A27DB-BD31-4B8C-83A1-F6EECF244321}">
                <p14:modId xmlns:p14="http://schemas.microsoft.com/office/powerpoint/2010/main" val="2794781195"/>
              </p:ext>
            </p:extLst>
          </p:nvPr>
        </p:nvGraphicFramePr>
        <p:xfrm>
          <a:off x="182280" y="1520503"/>
          <a:ext cx="11738373" cy="4648139"/>
        </p:xfrm>
        <a:graphic>
          <a:graphicData uri="http://schemas.openxmlformats.org/drawingml/2006/table">
            <a:tbl>
              <a:tblPr firstRow="1" firstCol="1" lastRow="1" lastCol="1" bandRow="1" bandCol="1">
                <a:tableStyleId>{5C22544A-7EE6-4342-B048-85BDC9FD1C3A}</a:tableStyleId>
              </a:tblPr>
              <a:tblGrid>
                <a:gridCol w="661317">
                  <a:extLst>
                    <a:ext uri="{9D8B030D-6E8A-4147-A177-3AD203B41FA5}">
                      <a16:colId xmlns:a16="http://schemas.microsoft.com/office/drawing/2014/main" val="3589672354"/>
                    </a:ext>
                  </a:extLst>
                </a:gridCol>
                <a:gridCol w="11077056">
                  <a:extLst>
                    <a:ext uri="{9D8B030D-6E8A-4147-A177-3AD203B41FA5}">
                      <a16:colId xmlns:a16="http://schemas.microsoft.com/office/drawing/2014/main" val="2873551588"/>
                    </a:ext>
                  </a:extLst>
                </a:gridCol>
              </a:tblGrid>
              <a:tr h="557777">
                <a:tc>
                  <a:txBody>
                    <a:bodyPr/>
                    <a:lstStyle/>
                    <a:p>
                      <a:pPr marL="0" marR="0">
                        <a:spcBef>
                          <a:spcPts val="0"/>
                        </a:spcBef>
                        <a:spcAft>
                          <a:spcPts val="0"/>
                        </a:spcAft>
                      </a:pPr>
                      <a:r>
                        <a:rPr lang="en-US" sz="1200" dirty="0">
                          <a:solidFill>
                            <a:schemeClr val="tx1"/>
                          </a:solidFill>
                          <a:effectLst/>
                        </a:rPr>
                        <a:t>1934</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5270" marR="65270" marT="0" marB="0">
                    <a:solidFill>
                      <a:schemeClr val="bg1"/>
                    </a:solidFill>
                  </a:tcPr>
                </a:tc>
                <a:tc>
                  <a:txBody>
                    <a:bodyPr/>
                    <a:lstStyle/>
                    <a:p>
                      <a:pPr marL="0" marR="0">
                        <a:spcBef>
                          <a:spcPts val="0"/>
                        </a:spcBef>
                        <a:spcAft>
                          <a:spcPts val="0"/>
                        </a:spcAft>
                      </a:pPr>
                      <a:r>
                        <a:rPr lang="en-US" sz="1200" dirty="0">
                          <a:solidFill>
                            <a:schemeClr val="tx1"/>
                          </a:solidFill>
                          <a:effectLst/>
                        </a:rPr>
                        <a:t>The Rural Rehabilitation Division was established to make loans to destitute farm families, enabling them to remain on the land and to continue their farming operations.  This lending agency for farmers, the first of several, had few basic laws to govern its actions.</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5270" marR="65270" marT="0" marB="0">
                    <a:solidFill>
                      <a:schemeClr val="bg1"/>
                    </a:solidFill>
                  </a:tcPr>
                </a:tc>
                <a:extLst>
                  <a:ext uri="{0D108BD9-81ED-4DB2-BD59-A6C34878D82A}">
                    <a16:rowId xmlns:a16="http://schemas.microsoft.com/office/drawing/2014/main" val="498388823"/>
                  </a:ext>
                </a:extLst>
              </a:tr>
              <a:tr h="371850">
                <a:tc>
                  <a:txBody>
                    <a:bodyPr/>
                    <a:lstStyle/>
                    <a:p>
                      <a:pPr marL="0" marR="0">
                        <a:spcBef>
                          <a:spcPts val="0"/>
                        </a:spcBef>
                        <a:spcAft>
                          <a:spcPts val="0"/>
                        </a:spcAft>
                      </a:pPr>
                      <a:r>
                        <a:rPr lang="en-US" sz="1200">
                          <a:solidFill>
                            <a:schemeClr val="tx1"/>
                          </a:solidFill>
                          <a:effectLst/>
                        </a:rPr>
                        <a:t>1935</a:t>
                      </a:r>
                      <a:endParaRPr lang="en-US" sz="1200">
                        <a:solidFill>
                          <a:schemeClr val="tx1"/>
                        </a:solidFill>
                        <a:effectLst/>
                        <a:latin typeface="Times New Roman" panose="02020603050405020304" pitchFamily="18" charset="0"/>
                        <a:ea typeface="Times New Roman" panose="02020603050405020304" pitchFamily="18" charset="0"/>
                      </a:endParaRPr>
                    </a:p>
                  </a:txBody>
                  <a:tcPr marL="65270" marR="65270" marT="0" marB="0">
                    <a:solidFill>
                      <a:schemeClr val="bg1"/>
                    </a:solidFill>
                  </a:tcPr>
                </a:tc>
                <a:tc>
                  <a:txBody>
                    <a:bodyPr/>
                    <a:lstStyle/>
                    <a:p>
                      <a:pPr marL="0" marR="0">
                        <a:spcBef>
                          <a:spcPts val="0"/>
                        </a:spcBef>
                        <a:spcAft>
                          <a:spcPts val="0"/>
                        </a:spcAft>
                      </a:pPr>
                      <a:r>
                        <a:rPr lang="en-US" sz="1200" dirty="0">
                          <a:solidFill>
                            <a:schemeClr val="tx1"/>
                          </a:solidFill>
                          <a:effectLst/>
                        </a:rPr>
                        <a:t>The Resettlement Administration took over the duties of the Rural Rehabilitation Division and made lending to farmers more systematic.</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5270" marR="65270" marT="0" marB="0">
                    <a:solidFill>
                      <a:schemeClr val="bg1"/>
                    </a:solidFill>
                  </a:tcPr>
                </a:tc>
                <a:extLst>
                  <a:ext uri="{0D108BD9-81ED-4DB2-BD59-A6C34878D82A}">
                    <a16:rowId xmlns:a16="http://schemas.microsoft.com/office/drawing/2014/main" val="2539281058"/>
                  </a:ext>
                </a:extLst>
              </a:tr>
              <a:tr h="1301479">
                <a:tc>
                  <a:txBody>
                    <a:bodyPr/>
                    <a:lstStyle/>
                    <a:p>
                      <a:pPr marL="0" marR="0">
                        <a:spcBef>
                          <a:spcPts val="0"/>
                        </a:spcBef>
                        <a:spcAft>
                          <a:spcPts val="0"/>
                        </a:spcAft>
                      </a:pPr>
                      <a:r>
                        <a:rPr lang="en-US" sz="1200">
                          <a:solidFill>
                            <a:schemeClr val="tx1"/>
                          </a:solidFill>
                          <a:effectLst/>
                        </a:rPr>
                        <a:t>1937</a:t>
                      </a:r>
                      <a:endParaRPr lang="en-US" sz="1200">
                        <a:solidFill>
                          <a:schemeClr val="tx1"/>
                        </a:solidFill>
                        <a:effectLst/>
                        <a:latin typeface="Times New Roman" panose="02020603050405020304" pitchFamily="18" charset="0"/>
                        <a:ea typeface="Times New Roman" panose="02020603050405020304" pitchFamily="18" charset="0"/>
                      </a:endParaRPr>
                    </a:p>
                  </a:txBody>
                  <a:tcPr marL="65270" marR="65270" marT="0" marB="0">
                    <a:solidFill>
                      <a:schemeClr val="bg1"/>
                    </a:solidFill>
                  </a:tcPr>
                </a:tc>
                <a:tc>
                  <a:txBody>
                    <a:bodyPr/>
                    <a:lstStyle/>
                    <a:p>
                      <a:pPr marL="0" marR="0">
                        <a:spcBef>
                          <a:spcPts val="0"/>
                        </a:spcBef>
                        <a:spcAft>
                          <a:spcPts val="0"/>
                        </a:spcAft>
                      </a:pPr>
                      <a:r>
                        <a:rPr lang="en-US" sz="1200" dirty="0">
                          <a:solidFill>
                            <a:schemeClr val="tx1"/>
                          </a:solidFill>
                          <a:effectLst/>
                        </a:rPr>
                        <a:t>The Farm Security Administration (FSA) succeeded the Resettlement Administration, and continued its duties under the formal supervision of the U.S. Department of Agriculture.</a:t>
                      </a:r>
                    </a:p>
                    <a:p>
                      <a:pPr marL="0" marR="0">
                        <a:spcBef>
                          <a:spcPts val="0"/>
                        </a:spcBef>
                        <a:spcAft>
                          <a:spcPts val="0"/>
                        </a:spcAft>
                      </a:pPr>
                      <a:r>
                        <a:rPr lang="en-US" sz="1200" dirty="0">
                          <a:solidFill>
                            <a:schemeClr val="tx1"/>
                          </a:solidFill>
                          <a:effectLst/>
                        </a:rPr>
                        <a:t> </a:t>
                      </a:r>
                    </a:p>
                    <a:p>
                      <a:pPr marL="0" marR="0">
                        <a:spcBef>
                          <a:spcPts val="0"/>
                        </a:spcBef>
                        <a:spcAft>
                          <a:spcPts val="0"/>
                        </a:spcAft>
                      </a:pPr>
                      <a:r>
                        <a:rPr lang="en-US" sz="1200" dirty="0">
                          <a:solidFill>
                            <a:schemeClr val="tx1"/>
                          </a:solidFill>
                          <a:effectLst/>
                        </a:rPr>
                        <a:t>Two existing farm labor housing properties were among several financed by the Farm Security Administration in the early 1940’s, in southern Florida.  First Lady, Eleanor Roosevelt cut the ribbon to open the property in Belle Glade, Florida.  The other project in Homestead, Florida has eight of the original units still in service after 50 years of operation and repair after destruction by Hurricane Andrew.</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5270" marR="65270" marT="0" marB="0">
                    <a:solidFill>
                      <a:schemeClr val="bg1"/>
                    </a:solidFill>
                  </a:tcPr>
                </a:tc>
                <a:extLst>
                  <a:ext uri="{0D108BD9-81ED-4DB2-BD59-A6C34878D82A}">
                    <a16:rowId xmlns:a16="http://schemas.microsoft.com/office/drawing/2014/main" val="1084133078"/>
                  </a:ext>
                </a:extLst>
              </a:tr>
              <a:tr h="557777">
                <a:tc>
                  <a:txBody>
                    <a:bodyPr/>
                    <a:lstStyle/>
                    <a:p>
                      <a:pPr marL="0" marR="0">
                        <a:spcBef>
                          <a:spcPts val="0"/>
                        </a:spcBef>
                        <a:spcAft>
                          <a:spcPts val="0"/>
                        </a:spcAft>
                      </a:pPr>
                      <a:r>
                        <a:rPr lang="en-US" sz="1200">
                          <a:solidFill>
                            <a:schemeClr val="tx1"/>
                          </a:solidFill>
                          <a:effectLst/>
                        </a:rPr>
                        <a:t>1946</a:t>
                      </a:r>
                      <a:endParaRPr lang="en-US" sz="1200">
                        <a:solidFill>
                          <a:schemeClr val="tx1"/>
                        </a:solidFill>
                        <a:effectLst/>
                        <a:latin typeface="Times New Roman" panose="02020603050405020304" pitchFamily="18" charset="0"/>
                        <a:ea typeface="Times New Roman" panose="02020603050405020304" pitchFamily="18" charset="0"/>
                      </a:endParaRPr>
                    </a:p>
                  </a:txBody>
                  <a:tcPr marL="65270" marR="65270" marT="0" marB="0">
                    <a:solidFill>
                      <a:schemeClr val="bg1"/>
                    </a:solidFill>
                  </a:tcPr>
                </a:tc>
                <a:tc>
                  <a:txBody>
                    <a:bodyPr/>
                    <a:lstStyle/>
                    <a:p>
                      <a:pPr marL="0" marR="0">
                        <a:spcBef>
                          <a:spcPts val="0"/>
                        </a:spcBef>
                        <a:spcAft>
                          <a:spcPts val="0"/>
                        </a:spcAft>
                      </a:pPr>
                      <a:r>
                        <a:rPr lang="en-US" sz="1200" dirty="0">
                          <a:solidFill>
                            <a:schemeClr val="tx1"/>
                          </a:solidFill>
                          <a:effectLst/>
                        </a:rPr>
                        <a:t>The FSA was restructured, and renamed Farmers Home Administration (</a:t>
                      </a:r>
                      <a:r>
                        <a:rPr lang="en-US" sz="1200" dirty="0" err="1">
                          <a:solidFill>
                            <a:schemeClr val="tx1"/>
                          </a:solidFill>
                          <a:effectLst/>
                        </a:rPr>
                        <a:t>FmHA</a:t>
                      </a:r>
                      <a:r>
                        <a:rPr lang="en-US" sz="1200" dirty="0">
                          <a:solidFill>
                            <a:schemeClr val="tx1"/>
                          </a:solidFill>
                          <a:effectLst/>
                        </a:rPr>
                        <a:t>) under permanent status authorized by the Farmers Home Administration Act.  This new agency and the authority both to make direct government loans for farm rehabilitation and ownership and to insure farm loans made by other agencies.</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5270" marR="65270" marT="0" marB="0">
                    <a:solidFill>
                      <a:schemeClr val="bg1"/>
                    </a:solidFill>
                  </a:tcPr>
                </a:tc>
                <a:extLst>
                  <a:ext uri="{0D108BD9-81ED-4DB2-BD59-A6C34878D82A}">
                    <a16:rowId xmlns:a16="http://schemas.microsoft.com/office/drawing/2014/main" val="2641837177"/>
                  </a:ext>
                </a:extLst>
              </a:tr>
              <a:tr h="1301479">
                <a:tc>
                  <a:txBody>
                    <a:bodyPr/>
                    <a:lstStyle/>
                    <a:p>
                      <a:pPr marL="0" marR="0">
                        <a:spcBef>
                          <a:spcPts val="0"/>
                        </a:spcBef>
                        <a:spcAft>
                          <a:spcPts val="0"/>
                        </a:spcAft>
                      </a:pPr>
                      <a:r>
                        <a:rPr lang="en-US" sz="1200">
                          <a:solidFill>
                            <a:schemeClr val="tx1"/>
                          </a:solidFill>
                          <a:effectLst/>
                        </a:rPr>
                        <a:t>1949</a:t>
                      </a:r>
                      <a:endParaRPr lang="en-US" sz="1200">
                        <a:solidFill>
                          <a:schemeClr val="tx1"/>
                        </a:solidFill>
                        <a:effectLst/>
                        <a:latin typeface="Times New Roman" panose="02020603050405020304" pitchFamily="18" charset="0"/>
                        <a:ea typeface="Times New Roman" panose="02020603050405020304" pitchFamily="18" charset="0"/>
                      </a:endParaRPr>
                    </a:p>
                  </a:txBody>
                  <a:tcPr marL="65270" marR="65270" marT="0" marB="0">
                    <a:solidFill>
                      <a:schemeClr val="bg1"/>
                    </a:solidFill>
                  </a:tcPr>
                </a:tc>
                <a:tc>
                  <a:txBody>
                    <a:bodyPr/>
                    <a:lstStyle/>
                    <a:p>
                      <a:pPr marL="0" marR="0">
                        <a:spcBef>
                          <a:spcPts val="0"/>
                        </a:spcBef>
                        <a:spcAft>
                          <a:spcPts val="0"/>
                        </a:spcAft>
                      </a:pPr>
                      <a:r>
                        <a:rPr lang="en-US" sz="1200" dirty="0">
                          <a:solidFill>
                            <a:schemeClr val="tx1"/>
                          </a:solidFill>
                          <a:effectLst/>
                        </a:rPr>
                        <a:t>Title V of the Federal Housing Act of 1949 gave </a:t>
                      </a:r>
                      <a:r>
                        <a:rPr lang="en-US" sz="1200" dirty="0" err="1">
                          <a:solidFill>
                            <a:schemeClr val="tx1"/>
                          </a:solidFill>
                          <a:effectLst/>
                        </a:rPr>
                        <a:t>FmHA</a:t>
                      </a:r>
                      <a:r>
                        <a:rPr lang="en-US" sz="1200" dirty="0">
                          <a:solidFill>
                            <a:schemeClr val="tx1"/>
                          </a:solidFill>
                          <a:effectLst/>
                        </a:rPr>
                        <a:t> authority to make housing loans to farmers, as part of the national housing program.  The Housing Act of 1949 remains today as the primary federal statute establishing </a:t>
                      </a:r>
                      <a:r>
                        <a:rPr lang="en-US" sz="1200" dirty="0" err="1">
                          <a:solidFill>
                            <a:schemeClr val="tx1"/>
                          </a:solidFill>
                          <a:effectLst/>
                        </a:rPr>
                        <a:t>FmHA</a:t>
                      </a:r>
                      <a:r>
                        <a:rPr lang="en-US" sz="1200" dirty="0">
                          <a:solidFill>
                            <a:schemeClr val="tx1"/>
                          </a:solidFill>
                          <a:effectLst/>
                        </a:rPr>
                        <a:t> Multi-Family Housing programs.</a:t>
                      </a:r>
                    </a:p>
                    <a:p>
                      <a:pPr marL="0" marR="0">
                        <a:spcBef>
                          <a:spcPts val="0"/>
                        </a:spcBef>
                        <a:spcAft>
                          <a:spcPts val="0"/>
                        </a:spcAft>
                      </a:pPr>
                      <a:r>
                        <a:rPr lang="en-US" sz="1200" dirty="0">
                          <a:solidFill>
                            <a:schemeClr val="tx1"/>
                          </a:solidFill>
                          <a:effectLst/>
                        </a:rPr>
                        <a:t> </a:t>
                      </a:r>
                    </a:p>
                    <a:p>
                      <a:pPr marL="0" marR="0">
                        <a:spcBef>
                          <a:spcPts val="0"/>
                        </a:spcBef>
                        <a:spcAft>
                          <a:spcPts val="0"/>
                        </a:spcAft>
                      </a:pPr>
                      <a:r>
                        <a:rPr lang="en-US" sz="1200" dirty="0">
                          <a:solidFill>
                            <a:schemeClr val="tx1"/>
                          </a:solidFill>
                          <a:effectLst/>
                        </a:rPr>
                        <a:t>As a result of the Housing Act, we have Section 502 for interest credit and prepayment, Section 514 and 516 for labor housing loans and grants.  Section 515 for rural rental housing, Section 521 for Rental Assistance, Sections 523 and 524 for site loans and Section 533 for housing preservation grants.</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5270" marR="65270" marT="0" marB="0">
                    <a:solidFill>
                      <a:schemeClr val="bg1"/>
                    </a:solidFill>
                  </a:tcPr>
                </a:tc>
                <a:extLst>
                  <a:ext uri="{0D108BD9-81ED-4DB2-BD59-A6C34878D82A}">
                    <a16:rowId xmlns:a16="http://schemas.microsoft.com/office/drawing/2014/main" val="2632763591"/>
                  </a:ext>
                </a:extLst>
              </a:tr>
              <a:tr h="557777">
                <a:tc>
                  <a:txBody>
                    <a:bodyPr/>
                    <a:lstStyle/>
                    <a:p>
                      <a:pPr marL="0" marR="0">
                        <a:spcBef>
                          <a:spcPts val="0"/>
                        </a:spcBef>
                        <a:spcAft>
                          <a:spcPts val="0"/>
                        </a:spcAft>
                      </a:pPr>
                      <a:r>
                        <a:rPr lang="en-US" sz="1200">
                          <a:solidFill>
                            <a:schemeClr val="tx1"/>
                          </a:solidFill>
                          <a:effectLst/>
                        </a:rPr>
                        <a:t>1961</a:t>
                      </a:r>
                      <a:endParaRPr lang="en-US" sz="1200">
                        <a:solidFill>
                          <a:schemeClr val="tx1"/>
                        </a:solidFill>
                        <a:effectLst/>
                        <a:latin typeface="Times New Roman" panose="02020603050405020304" pitchFamily="18" charset="0"/>
                        <a:ea typeface="Times New Roman" panose="02020603050405020304" pitchFamily="18" charset="0"/>
                      </a:endParaRPr>
                    </a:p>
                  </a:txBody>
                  <a:tcPr marL="65270" marR="65270" marT="0" marB="0">
                    <a:solidFill>
                      <a:schemeClr val="bg1"/>
                    </a:solidFill>
                  </a:tcPr>
                </a:tc>
                <a:tc>
                  <a:txBody>
                    <a:bodyPr/>
                    <a:lstStyle/>
                    <a:p>
                      <a:pPr marL="0" marR="0">
                        <a:spcBef>
                          <a:spcPts val="0"/>
                        </a:spcBef>
                        <a:spcAft>
                          <a:spcPts val="0"/>
                        </a:spcAft>
                      </a:pPr>
                      <a:r>
                        <a:rPr lang="en-US" sz="1200" dirty="0">
                          <a:solidFill>
                            <a:schemeClr val="tx1"/>
                          </a:solidFill>
                          <a:effectLst/>
                        </a:rPr>
                        <a:t>The Housing Act of 1949 was amended to make all rural residents, rather than just farmers, eligible for direct housing loans.  The program name changed to “Rural Housing” and projects in towns of up to 2,500 population became eligible for loans.</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5270" marR="65270" marT="0" marB="0">
                    <a:solidFill>
                      <a:schemeClr val="bg1"/>
                    </a:solidFill>
                  </a:tcPr>
                </a:tc>
                <a:extLst>
                  <a:ext uri="{0D108BD9-81ED-4DB2-BD59-A6C34878D82A}">
                    <a16:rowId xmlns:a16="http://schemas.microsoft.com/office/drawing/2014/main" val="3559121398"/>
                  </a:ext>
                </a:extLst>
              </a:tr>
            </a:tbl>
          </a:graphicData>
        </a:graphic>
      </p:graphicFrame>
    </p:spTree>
    <p:extLst>
      <p:ext uri="{BB962C8B-B14F-4D97-AF65-F5344CB8AC3E}">
        <p14:creationId xmlns:p14="http://schemas.microsoft.com/office/powerpoint/2010/main" val="3994734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4239" y="-44820"/>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dirty="0"/>
          </a:p>
        </p:txBody>
      </p:sp>
      <p:sp>
        <p:nvSpPr>
          <p:cNvPr id="5" name="object 5"/>
          <p:cNvSpPr/>
          <p:nvPr/>
        </p:nvSpPr>
        <p:spPr>
          <a:xfrm>
            <a:off x="0" y="689359"/>
            <a:ext cx="12187718" cy="952973"/>
          </a:xfrm>
          <a:prstGeom prst="rect">
            <a:avLst/>
          </a:prstGeom>
          <a:blipFill>
            <a:blip r:embed="rId4" cstate="print"/>
            <a:stretch>
              <a:fillRect/>
            </a:stretch>
          </a:blipFill>
        </p:spPr>
        <p:txBody>
          <a:bodyPr wrap="square" lIns="0" tIns="0" rIns="0" bIns="0" rtlCol="0"/>
          <a:lstStyle/>
          <a:p>
            <a:endParaRPr dirty="0"/>
          </a:p>
        </p:txBody>
      </p:sp>
      <p:sp>
        <p:nvSpPr>
          <p:cNvPr id="11" name="Title 10"/>
          <p:cNvSpPr>
            <a:spLocks noGrp="1"/>
          </p:cNvSpPr>
          <p:nvPr>
            <p:ph type="title"/>
          </p:nvPr>
        </p:nvSpPr>
        <p:spPr>
          <a:xfrm>
            <a:off x="80632" y="26577"/>
            <a:ext cx="11074034" cy="1325563"/>
          </a:xfrm>
        </p:spPr>
        <p:txBody>
          <a:bodyPr>
            <a:normAutofit fontScale="90000"/>
          </a:bodyPr>
          <a:lstStyle/>
          <a:p>
            <a:r>
              <a:rPr lang="en-US" sz="4000" b="1" spc="15" dirty="0">
                <a:solidFill>
                  <a:srgbClr val="FFFFFF"/>
                </a:solidFill>
                <a:latin typeface="Calibri"/>
                <a:cs typeface="Calibri"/>
              </a:rPr>
              <a:t>History of Multi-Family Housing Programs Continued…</a:t>
            </a:r>
            <a:br>
              <a:rPr lang="en-US" b="1" spc="15" dirty="0">
                <a:solidFill>
                  <a:srgbClr val="FFFFFF"/>
                </a:solidFill>
                <a:latin typeface="Calibri"/>
                <a:cs typeface="Calibri"/>
              </a:rPr>
            </a:br>
            <a:endParaRPr lang="en-US" dirty="0"/>
          </a:p>
        </p:txBody>
      </p:sp>
      <p:graphicFrame>
        <p:nvGraphicFramePr>
          <p:cNvPr id="8" name="Table 7">
            <a:extLst>
              <a:ext uri="{FF2B5EF4-FFF2-40B4-BE49-F238E27FC236}">
                <a16:creationId xmlns:a16="http://schemas.microsoft.com/office/drawing/2014/main" id="{34878F12-67DF-486F-AE4C-C26967BADC9C}"/>
              </a:ext>
            </a:extLst>
          </p:cNvPr>
          <p:cNvGraphicFramePr>
            <a:graphicFrameLocks noGrp="1"/>
          </p:cNvGraphicFramePr>
          <p:nvPr>
            <p:extLst>
              <p:ext uri="{D42A27DB-BD31-4B8C-83A1-F6EECF244321}">
                <p14:modId xmlns:p14="http://schemas.microsoft.com/office/powerpoint/2010/main" val="2833793237"/>
              </p:ext>
            </p:extLst>
          </p:nvPr>
        </p:nvGraphicFramePr>
        <p:xfrm>
          <a:off x="354516" y="1678778"/>
          <a:ext cx="11677650" cy="1463040"/>
        </p:xfrm>
        <a:graphic>
          <a:graphicData uri="http://schemas.openxmlformats.org/drawingml/2006/table">
            <a:tbl>
              <a:tblPr firstRow="1" firstCol="1" lastRow="1" lastCol="1" bandRow="1" bandCol="1">
                <a:tableStyleId>{5C22544A-7EE6-4342-B048-85BDC9FD1C3A}</a:tableStyleId>
              </a:tblPr>
              <a:tblGrid>
                <a:gridCol w="657896">
                  <a:extLst>
                    <a:ext uri="{9D8B030D-6E8A-4147-A177-3AD203B41FA5}">
                      <a16:colId xmlns:a16="http://schemas.microsoft.com/office/drawing/2014/main" val="1952088234"/>
                    </a:ext>
                  </a:extLst>
                </a:gridCol>
                <a:gridCol w="11019754">
                  <a:extLst>
                    <a:ext uri="{9D8B030D-6E8A-4147-A177-3AD203B41FA5}">
                      <a16:colId xmlns:a16="http://schemas.microsoft.com/office/drawing/2014/main" val="802084551"/>
                    </a:ext>
                  </a:extLst>
                </a:gridCol>
              </a:tblGrid>
              <a:tr h="0">
                <a:tc>
                  <a:txBody>
                    <a:bodyPr/>
                    <a:lstStyle/>
                    <a:p>
                      <a:pPr marL="0" marR="0">
                        <a:spcBef>
                          <a:spcPts val="0"/>
                        </a:spcBef>
                        <a:spcAft>
                          <a:spcPts val="0"/>
                        </a:spcAft>
                      </a:pPr>
                      <a:r>
                        <a:rPr lang="en-US" sz="1200" dirty="0">
                          <a:solidFill>
                            <a:schemeClr val="tx1"/>
                          </a:solidFill>
                          <a:effectLst/>
                        </a:rPr>
                        <a:t>1962</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spcBef>
                          <a:spcPts val="0"/>
                        </a:spcBef>
                        <a:spcAft>
                          <a:spcPts val="0"/>
                        </a:spcAft>
                      </a:pPr>
                      <a:r>
                        <a:rPr lang="en-US" sz="1200" dirty="0">
                          <a:solidFill>
                            <a:schemeClr val="tx1"/>
                          </a:solidFill>
                          <a:effectLst/>
                        </a:rPr>
                        <a:t>The Senior Citizens Housing act set up loans for low-rent apartment projects designed to meet the needs of people age 62 and over.  (This type of housing was acutely lacking in rural communities.)</a:t>
                      </a:r>
                    </a:p>
                    <a:p>
                      <a:pPr marL="0" marR="0">
                        <a:spcBef>
                          <a:spcPts val="0"/>
                        </a:spcBef>
                        <a:spcAft>
                          <a:spcPts val="0"/>
                        </a:spcAft>
                      </a:pPr>
                      <a:r>
                        <a:rPr lang="en-US" sz="1200" dirty="0">
                          <a:solidFill>
                            <a:schemeClr val="tx1"/>
                          </a:solidFill>
                          <a:effectLst/>
                        </a:rPr>
                        <a:t> </a:t>
                      </a:r>
                    </a:p>
                    <a:p>
                      <a:pPr marL="0" marR="0">
                        <a:spcBef>
                          <a:spcPts val="0"/>
                        </a:spcBef>
                        <a:spcAft>
                          <a:spcPts val="0"/>
                        </a:spcAft>
                      </a:pPr>
                      <a:r>
                        <a:rPr lang="en-US" sz="1200" dirty="0">
                          <a:solidFill>
                            <a:schemeClr val="tx1"/>
                          </a:solidFill>
                          <a:effectLst/>
                        </a:rPr>
                        <a:t>The MFH Program eventually began during the early sixties after the passage of this legislation.  The first loans are sometimes referred to as “direct” loans and were primarily used to fund small rental projects.</a:t>
                      </a:r>
                    </a:p>
                    <a:p>
                      <a:pPr marL="0" marR="0">
                        <a:spcBef>
                          <a:spcPts val="0"/>
                        </a:spcBef>
                        <a:spcAft>
                          <a:spcPts val="0"/>
                        </a:spcAft>
                      </a:pPr>
                      <a:r>
                        <a:rPr lang="en-US" sz="1200" dirty="0">
                          <a:solidFill>
                            <a:schemeClr val="tx1"/>
                          </a:solidFill>
                          <a:effectLst/>
                        </a:rPr>
                        <a:t> </a:t>
                      </a:r>
                    </a:p>
                    <a:p>
                      <a:pPr marL="0" marR="0">
                        <a:spcBef>
                          <a:spcPts val="0"/>
                        </a:spcBef>
                        <a:spcAft>
                          <a:spcPts val="0"/>
                        </a:spcAft>
                      </a:pPr>
                      <a:r>
                        <a:rPr lang="en-US" sz="1200" dirty="0">
                          <a:solidFill>
                            <a:schemeClr val="tx1"/>
                          </a:solidFill>
                          <a:effectLst/>
                        </a:rPr>
                        <a:t>The first direct loan was for $182,000 to finance 31 apartments units in the small farming community of Grove City, Minnesota.  Local residents formed a non-profit corporation to build and operate this project for the elderly.  The housing is still in use.</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185180340"/>
                  </a:ext>
                </a:extLst>
              </a:tr>
            </a:tbl>
          </a:graphicData>
        </a:graphic>
      </p:graphicFrame>
      <p:graphicFrame>
        <p:nvGraphicFramePr>
          <p:cNvPr id="9" name="Table 8">
            <a:extLst>
              <a:ext uri="{FF2B5EF4-FFF2-40B4-BE49-F238E27FC236}">
                <a16:creationId xmlns:a16="http://schemas.microsoft.com/office/drawing/2014/main" id="{7CC8CC98-C8BE-4796-90AE-2E3FC92C9FFD}"/>
              </a:ext>
            </a:extLst>
          </p:cNvPr>
          <p:cNvGraphicFramePr>
            <a:graphicFrameLocks noGrp="1"/>
          </p:cNvGraphicFramePr>
          <p:nvPr>
            <p:extLst>
              <p:ext uri="{D42A27DB-BD31-4B8C-83A1-F6EECF244321}">
                <p14:modId xmlns:p14="http://schemas.microsoft.com/office/powerpoint/2010/main" val="3125961056"/>
              </p:ext>
            </p:extLst>
          </p:nvPr>
        </p:nvGraphicFramePr>
        <p:xfrm>
          <a:off x="354515" y="3260937"/>
          <a:ext cx="11677649" cy="2426184"/>
        </p:xfrm>
        <a:graphic>
          <a:graphicData uri="http://schemas.openxmlformats.org/drawingml/2006/table">
            <a:tbl>
              <a:tblPr firstRow="1" firstCol="1" lastRow="1" lastCol="1" bandRow="1" bandCol="1">
                <a:tableStyleId>{5C22544A-7EE6-4342-B048-85BDC9FD1C3A}</a:tableStyleId>
              </a:tblPr>
              <a:tblGrid>
                <a:gridCol w="657896">
                  <a:extLst>
                    <a:ext uri="{9D8B030D-6E8A-4147-A177-3AD203B41FA5}">
                      <a16:colId xmlns:a16="http://schemas.microsoft.com/office/drawing/2014/main" val="1521916957"/>
                    </a:ext>
                  </a:extLst>
                </a:gridCol>
                <a:gridCol w="11019753">
                  <a:extLst>
                    <a:ext uri="{9D8B030D-6E8A-4147-A177-3AD203B41FA5}">
                      <a16:colId xmlns:a16="http://schemas.microsoft.com/office/drawing/2014/main" val="3541705271"/>
                    </a:ext>
                  </a:extLst>
                </a:gridCol>
              </a:tblGrid>
              <a:tr h="606546">
                <a:tc>
                  <a:txBody>
                    <a:bodyPr/>
                    <a:lstStyle/>
                    <a:p>
                      <a:pPr marL="0" marR="0">
                        <a:spcBef>
                          <a:spcPts val="0"/>
                        </a:spcBef>
                        <a:spcAft>
                          <a:spcPts val="0"/>
                        </a:spcAft>
                      </a:pPr>
                      <a:r>
                        <a:rPr lang="en-US" sz="1200">
                          <a:solidFill>
                            <a:schemeClr val="tx1"/>
                          </a:solidFill>
                          <a:effectLst/>
                        </a:rPr>
                        <a:t>1965</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spcBef>
                          <a:spcPts val="0"/>
                        </a:spcBef>
                        <a:spcAft>
                          <a:spcPts val="0"/>
                        </a:spcAft>
                      </a:pPr>
                      <a:r>
                        <a:rPr lang="en-US" sz="1200" dirty="0">
                          <a:solidFill>
                            <a:schemeClr val="tx1"/>
                          </a:solidFill>
                          <a:effectLst/>
                        </a:rPr>
                        <a:t>The Rural Housing Program expanded, and changed from a program of direct rural housing loans to one of insured loans, funded by the Rural Housing Insurance Fund (RHIF).  At this point, the population limit on towns served through </a:t>
                      </a:r>
                      <a:r>
                        <a:rPr lang="en-US" sz="1200" dirty="0" err="1">
                          <a:solidFill>
                            <a:schemeClr val="tx1"/>
                          </a:solidFill>
                          <a:effectLst/>
                        </a:rPr>
                        <a:t>FmHA</a:t>
                      </a:r>
                      <a:r>
                        <a:rPr lang="en-US" sz="1200" dirty="0">
                          <a:solidFill>
                            <a:schemeClr val="tx1"/>
                          </a:solidFill>
                          <a:effectLst/>
                        </a:rPr>
                        <a:t> was raised from 2,500 to 5,000.</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576731453"/>
                  </a:ext>
                </a:extLst>
              </a:tr>
              <a:tr h="303273">
                <a:tc>
                  <a:txBody>
                    <a:bodyPr/>
                    <a:lstStyle/>
                    <a:p>
                      <a:pPr marL="0" marR="0">
                        <a:spcBef>
                          <a:spcPts val="0"/>
                        </a:spcBef>
                        <a:spcAft>
                          <a:spcPts val="0"/>
                        </a:spcAft>
                      </a:pPr>
                      <a:r>
                        <a:rPr lang="en-US" sz="1200">
                          <a:solidFill>
                            <a:schemeClr val="tx1"/>
                          </a:solidFill>
                          <a:effectLst/>
                        </a:rPr>
                        <a:t>1966</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spcBef>
                          <a:spcPts val="0"/>
                        </a:spcBef>
                        <a:spcAft>
                          <a:spcPts val="0"/>
                        </a:spcAft>
                      </a:pPr>
                      <a:r>
                        <a:rPr lang="en-US" sz="1200">
                          <a:solidFill>
                            <a:schemeClr val="tx1"/>
                          </a:solidFill>
                          <a:effectLst/>
                        </a:rPr>
                        <a:t>Senior citizens and younger low-income families became eligible for FmHA rural housing loans or tenancy in rural rental housing.</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606682803"/>
                  </a:ext>
                </a:extLst>
              </a:tr>
              <a:tr h="303273">
                <a:tc>
                  <a:txBody>
                    <a:bodyPr/>
                    <a:lstStyle/>
                    <a:p>
                      <a:pPr marL="0" marR="0">
                        <a:spcBef>
                          <a:spcPts val="0"/>
                        </a:spcBef>
                        <a:spcAft>
                          <a:spcPts val="0"/>
                        </a:spcAft>
                      </a:pPr>
                      <a:r>
                        <a:rPr lang="en-US" sz="1200">
                          <a:solidFill>
                            <a:schemeClr val="tx1"/>
                          </a:solidFill>
                          <a:effectLst/>
                        </a:rPr>
                        <a:t>1968</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spcBef>
                          <a:spcPts val="0"/>
                        </a:spcBef>
                        <a:spcAft>
                          <a:spcPts val="0"/>
                        </a:spcAft>
                      </a:pPr>
                      <a:r>
                        <a:rPr lang="en-US" sz="1200">
                          <a:solidFill>
                            <a:schemeClr val="tx1"/>
                          </a:solidFill>
                          <a:effectLst/>
                        </a:rPr>
                        <a:t>Title VIII, of the Civil Rights Act of 1968 was passed, which prohibited discrimination in the provision of housing on the basis of race, color, religion, sex or national origin.</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648315706"/>
                  </a:ext>
                </a:extLst>
              </a:tr>
              <a:tr h="303273">
                <a:tc>
                  <a:txBody>
                    <a:bodyPr/>
                    <a:lstStyle/>
                    <a:p>
                      <a:pPr marL="0" marR="0">
                        <a:spcBef>
                          <a:spcPts val="0"/>
                        </a:spcBef>
                        <a:spcAft>
                          <a:spcPts val="0"/>
                        </a:spcAft>
                      </a:pPr>
                      <a:r>
                        <a:rPr lang="en-US" sz="1200">
                          <a:solidFill>
                            <a:schemeClr val="tx1"/>
                          </a:solidFill>
                          <a:effectLst/>
                        </a:rPr>
                        <a:t>1970</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spcBef>
                          <a:spcPts val="0"/>
                        </a:spcBef>
                        <a:spcAft>
                          <a:spcPts val="0"/>
                        </a:spcAft>
                      </a:pPr>
                      <a:r>
                        <a:rPr lang="en-US" sz="1200">
                          <a:solidFill>
                            <a:schemeClr val="tx1"/>
                          </a:solidFill>
                          <a:effectLst/>
                        </a:rPr>
                        <a:t>FmHA increased its cooperative efforts with other lenders and the population limit was raised to 10,000 for a rural community seeking an FmHA housing loan.</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935905365"/>
                  </a:ext>
                </a:extLst>
              </a:tr>
              <a:tr h="606546">
                <a:tc>
                  <a:txBody>
                    <a:bodyPr/>
                    <a:lstStyle/>
                    <a:p>
                      <a:pPr marL="0" marR="0">
                        <a:spcBef>
                          <a:spcPts val="0"/>
                        </a:spcBef>
                        <a:spcAft>
                          <a:spcPts val="0"/>
                        </a:spcAft>
                      </a:pPr>
                      <a:r>
                        <a:rPr lang="en-US" sz="1200">
                          <a:solidFill>
                            <a:schemeClr val="tx1"/>
                          </a:solidFill>
                          <a:effectLst/>
                        </a:rPr>
                        <a:t>1972</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spcBef>
                          <a:spcPts val="0"/>
                        </a:spcBef>
                        <a:spcAft>
                          <a:spcPts val="0"/>
                        </a:spcAft>
                      </a:pPr>
                      <a:r>
                        <a:rPr lang="en-US" sz="1200" dirty="0">
                          <a:solidFill>
                            <a:schemeClr val="tx1"/>
                          </a:solidFill>
                          <a:effectLst/>
                        </a:rPr>
                        <a:t>The Rural Development Act gave USDA primary responsibility for Federal rural development activities, which are run by </a:t>
                      </a:r>
                      <a:r>
                        <a:rPr lang="en-US" sz="1200" dirty="0" err="1">
                          <a:solidFill>
                            <a:schemeClr val="tx1"/>
                          </a:solidFill>
                          <a:effectLst/>
                        </a:rPr>
                        <a:t>FmHA</a:t>
                      </a:r>
                      <a:r>
                        <a:rPr lang="en-US" sz="1200" dirty="0">
                          <a:solidFill>
                            <a:schemeClr val="tx1"/>
                          </a:solidFill>
                          <a:effectLst/>
                        </a:rPr>
                        <a:t>, Rural Electrification Administration (REA, and Rural Development Service (RDS).</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972534131"/>
                  </a:ext>
                </a:extLst>
              </a:tr>
              <a:tr h="303273">
                <a:tc>
                  <a:txBody>
                    <a:bodyPr/>
                    <a:lstStyle/>
                    <a:p>
                      <a:pPr marL="0" marR="0">
                        <a:spcBef>
                          <a:spcPts val="0"/>
                        </a:spcBef>
                        <a:spcAft>
                          <a:spcPts val="0"/>
                        </a:spcAft>
                      </a:pPr>
                      <a:r>
                        <a:rPr lang="en-US" sz="1200">
                          <a:solidFill>
                            <a:schemeClr val="tx1"/>
                          </a:solidFill>
                          <a:effectLst/>
                        </a:rPr>
                        <a:t>1973</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spcBef>
                          <a:spcPts val="0"/>
                        </a:spcBef>
                        <a:spcAft>
                          <a:spcPts val="0"/>
                        </a:spcAft>
                      </a:pPr>
                      <a:r>
                        <a:rPr lang="en-US" sz="1200" dirty="0">
                          <a:solidFill>
                            <a:schemeClr val="tx1"/>
                          </a:solidFill>
                          <a:effectLst/>
                        </a:rPr>
                        <a:t>Section 504 of the Rehabilitation Act of 1973 prohibited discrimination against persons with disabilities in federally- assisted programs.</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46020331"/>
                  </a:ext>
                </a:extLst>
              </a:tr>
            </a:tbl>
          </a:graphicData>
        </a:graphic>
      </p:graphicFrame>
    </p:spTree>
    <p:extLst>
      <p:ext uri="{BB962C8B-B14F-4D97-AF65-F5344CB8AC3E}">
        <p14:creationId xmlns:p14="http://schemas.microsoft.com/office/powerpoint/2010/main" val="2661676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dirty="0"/>
          </a:p>
        </p:txBody>
      </p:sp>
      <p:sp>
        <p:nvSpPr>
          <p:cNvPr id="5" name="object 5"/>
          <p:cNvSpPr/>
          <p:nvPr/>
        </p:nvSpPr>
        <p:spPr>
          <a:xfrm>
            <a:off x="0" y="689359"/>
            <a:ext cx="12187718" cy="952973"/>
          </a:xfrm>
          <a:prstGeom prst="rect">
            <a:avLst/>
          </a:prstGeom>
          <a:blipFill>
            <a:blip r:embed="rId4" cstate="print"/>
            <a:stretch>
              <a:fillRect/>
            </a:stretch>
          </a:blipFill>
        </p:spPr>
        <p:txBody>
          <a:bodyPr wrap="square" lIns="0" tIns="0" rIns="0" bIns="0" rtlCol="0"/>
          <a:lstStyle/>
          <a:p>
            <a:endParaRPr dirty="0"/>
          </a:p>
        </p:txBody>
      </p:sp>
      <p:sp>
        <p:nvSpPr>
          <p:cNvPr id="11" name="Title 10"/>
          <p:cNvSpPr>
            <a:spLocks noGrp="1"/>
          </p:cNvSpPr>
          <p:nvPr>
            <p:ph type="title"/>
          </p:nvPr>
        </p:nvSpPr>
        <p:spPr>
          <a:xfrm>
            <a:off x="281354" y="365125"/>
            <a:ext cx="11074034" cy="1325563"/>
          </a:xfrm>
        </p:spPr>
        <p:txBody>
          <a:bodyPr>
            <a:normAutofit fontScale="90000"/>
          </a:bodyPr>
          <a:lstStyle/>
          <a:p>
            <a:r>
              <a:rPr lang="en-US" sz="4000" b="1" spc="15" dirty="0">
                <a:solidFill>
                  <a:srgbClr val="FFFFFF"/>
                </a:solidFill>
                <a:latin typeface="Calibri"/>
                <a:cs typeface="Calibri"/>
              </a:rPr>
              <a:t>History of Multi-Family Housing Programs Continued…</a:t>
            </a:r>
            <a:br>
              <a:rPr lang="en-US" sz="4000" b="1" spc="15" dirty="0">
                <a:solidFill>
                  <a:srgbClr val="FFFFFF"/>
                </a:solidFill>
                <a:latin typeface="Calibri"/>
                <a:cs typeface="Calibri"/>
              </a:rPr>
            </a:br>
            <a:br>
              <a:rPr lang="en-US" b="1" spc="15" dirty="0">
                <a:solidFill>
                  <a:srgbClr val="FFFFFF"/>
                </a:solidFill>
                <a:latin typeface="Calibri"/>
                <a:cs typeface="Calibri"/>
              </a:rPr>
            </a:br>
            <a:endParaRPr lang="en-US" dirty="0"/>
          </a:p>
        </p:txBody>
      </p:sp>
      <p:sp>
        <p:nvSpPr>
          <p:cNvPr id="7" name="Text Placeholder 6">
            <a:extLst>
              <a:ext uri="{FF2B5EF4-FFF2-40B4-BE49-F238E27FC236}">
                <a16:creationId xmlns:a16="http://schemas.microsoft.com/office/drawing/2014/main" id="{93FA4C71-9C00-4087-B753-1BA84A8B62BB}"/>
              </a:ext>
            </a:extLst>
          </p:cNvPr>
          <p:cNvSpPr>
            <a:spLocks noGrp="1"/>
          </p:cNvSpPr>
          <p:nvPr>
            <p:ph type="body" idx="1"/>
          </p:nvPr>
        </p:nvSpPr>
        <p:spPr/>
        <p:txBody>
          <a:bodyPr/>
          <a:lstStyle/>
          <a:p>
            <a:endParaRPr lang="en-US"/>
          </a:p>
        </p:txBody>
      </p:sp>
      <p:graphicFrame>
        <p:nvGraphicFramePr>
          <p:cNvPr id="9" name="Table 8">
            <a:extLst>
              <a:ext uri="{FF2B5EF4-FFF2-40B4-BE49-F238E27FC236}">
                <a16:creationId xmlns:a16="http://schemas.microsoft.com/office/drawing/2014/main" id="{DEBD1BEC-F60C-43BE-A5AB-C8A0D77C9DF4}"/>
              </a:ext>
            </a:extLst>
          </p:cNvPr>
          <p:cNvGraphicFramePr>
            <a:graphicFrameLocks noGrp="1"/>
          </p:cNvGraphicFramePr>
          <p:nvPr>
            <p:extLst>
              <p:ext uri="{D42A27DB-BD31-4B8C-83A1-F6EECF244321}">
                <p14:modId xmlns:p14="http://schemas.microsoft.com/office/powerpoint/2010/main" val="1967151388"/>
              </p:ext>
            </p:extLst>
          </p:nvPr>
        </p:nvGraphicFramePr>
        <p:xfrm>
          <a:off x="430932" y="1600170"/>
          <a:ext cx="11623535" cy="1280160"/>
        </p:xfrm>
        <a:graphic>
          <a:graphicData uri="http://schemas.openxmlformats.org/drawingml/2006/table">
            <a:tbl>
              <a:tblPr firstRow="1" firstCol="1" lastRow="1" lastCol="1" bandRow="1" bandCol="1">
                <a:tableStyleId>{5C22544A-7EE6-4342-B048-85BDC9FD1C3A}</a:tableStyleId>
              </a:tblPr>
              <a:tblGrid>
                <a:gridCol w="654847">
                  <a:extLst>
                    <a:ext uri="{9D8B030D-6E8A-4147-A177-3AD203B41FA5}">
                      <a16:colId xmlns:a16="http://schemas.microsoft.com/office/drawing/2014/main" val="2127714626"/>
                    </a:ext>
                  </a:extLst>
                </a:gridCol>
                <a:gridCol w="10968688">
                  <a:extLst>
                    <a:ext uri="{9D8B030D-6E8A-4147-A177-3AD203B41FA5}">
                      <a16:colId xmlns:a16="http://schemas.microsoft.com/office/drawing/2014/main" val="3500321697"/>
                    </a:ext>
                  </a:extLst>
                </a:gridCol>
              </a:tblGrid>
              <a:tr h="0">
                <a:tc>
                  <a:txBody>
                    <a:bodyPr/>
                    <a:lstStyle/>
                    <a:p>
                      <a:pPr marL="0" marR="0">
                        <a:spcBef>
                          <a:spcPts val="0"/>
                        </a:spcBef>
                        <a:spcAft>
                          <a:spcPts val="0"/>
                        </a:spcAft>
                      </a:pPr>
                      <a:r>
                        <a:rPr lang="en-US" sz="1200">
                          <a:solidFill>
                            <a:schemeClr val="tx1"/>
                          </a:solidFill>
                          <a:effectLst/>
                        </a:rPr>
                        <a:t>1974</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spcBef>
                          <a:spcPts val="0"/>
                        </a:spcBef>
                        <a:spcAft>
                          <a:spcPts val="0"/>
                        </a:spcAft>
                      </a:pPr>
                      <a:r>
                        <a:rPr lang="en-US" sz="1200" dirty="0">
                          <a:solidFill>
                            <a:schemeClr val="tx1"/>
                          </a:solidFill>
                          <a:effectLst/>
                        </a:rPr>
                        <a:t>The Housing Act of 1949 was amended.  Some of the major changes were to:</a:t>
                      </a:r>
                    </a:p>
                    <a:p>
                      <a:pPr marL="0" marR="0">
                        <a:spcBef>
                          <a:spcPts val="0"/>
                        </a:spcBef>
                        <a:spcAft>
                          <a:spcPts val="0"/>
                        </a:spcAft>
                      </a:pPr>
                      <a:r>
                        <a:rPr lang="en-US" sz="1200" dirty="0">
                          <a:solidFill>
                            <a:schemeClr val="tx1"/>
                          </a:solidFill>
                          <a:effectLst/>
                        </a:rPr>
                        <a:t> </a:t>
                      </a:r>
                    </a:p>
                    <a:p>
                      <a:pPr marL="342900" marR="0" lvl="0" indent="-342900">
                        <a:spcBef>
                          <a:spcPts val="0"/>
                        </a:spcBef>
                        <a:spcAft>
                          <a:spcPts val="0"/>
                        </a:spcAft>
                        <a:buFont typeface="Symbol" panose="05050102010706020507" pitchFamily="18" charset="2"/>
                        <a:buChar char=""/>
                        <a:tabLst>
                          <a:tab pos="457200" algn="l"/>
                        </a:tabLst>
                      </a:pPr>
                      <a:r>
                        <a:rPr lang="en-US" sz="1200" dirty="0">
                          <a:solidFill>
                            <a:schemeClr val="tx1"/>
                          </a:solidFill>
                          <a:effectLst/>
                        </a:rPr>
                        <a:t>Extend </a:t>
                      </a:r>
                      <a:r>
                        <a:rPr lang="en-US" sz="1200" dirty="0" err="1">
                          <a:solidFill>
                            <a:schemeClr val="tx1"/>
                          </a:solidFill>
                          <a:effectLst/>
                        </a:rPr>
                        <a:t>FmHA</a:t>
                      </a:r>
                      <a:r>
                        <a:rPr lang="en-US" sz="1200" dirty="0">
                          <a:solidFill>
                            <a:schemeClr val="tx1"/>
                          </a:solidFill>
                          <a:effectLst/>
                        </a:rPr>
                        <a:t> housing loan services to towns of 10,000 to 20,000 population and to all U.S. Island Territories.</a:t>
                      </a:r>
                    </a:p>
                    <a:p>
                      <a:pPr marL="342900" marR="0" lvl="0" indent="-342900">
                        <a:spcBef>
                          <a:spcPts val="0"/>
                        </a:spcBef>
                        <a:spcAft>
                          <a:spcPts val="0"/>
                        </a:spcAft>
                        <a:buFont typeface="Symbol" panose="05050102010706020507" pitchFamily="18" charset="2"/>
                        <a:buChar char=""/>
                        <a:tabLst>
                          <a:tab pos="457200" algn="l"/>
                        </a:tabLst>
                      </a:pPr>
                      <a:r>
                        <a:rPr lang="en-US" sz="1200" dirty="0">
                          <a:solidFill>
                            <a:schemeClr val="tx1"/>
                          </a:solidFill>
                          <a:effectLst/>
                        </a:rPr>
                        <a:t>Authorize USDA to begin a rental assistance program, which would complement Department of Housing and Urban Development’s (HUD) tenant rent subsidy program in urban areas.</a:t>
                      </a:r>
                    </a:p>
                    <a:p>
                      <a:pPr marL="342900" marR="0" lvl="0" indent="-342900">
                        <a:spcBef>
                          <a:spcPts val="0"/>
                        </a:spcBef>
                        <a:spcAft>
                          <a:spcPts val="0"/>
                        </a:spcAft>
                        <a:buFont typeface="Symbol" panose="05050102010706020507" pitchFamily="18" charset="2"/>
                        <a:buChar char=""/>
                        <a:tabLst>
                          <a:tab pos="457200" algn="l"/>
                        </a:tabLst>
                      </a:pPr>
                      <a:r>
                        <a:rPr lang="en-US" sz="1200" dirty="0">
                          <a:solidFill>
                            <a:schemeClr val="tx1"/>
                          </a:solidFill>
                          <a:effectLst/>
                        </a:rPr>
                        <a:t>USDA adopted </a:t>
                      </a:r>
                      <a:r>
                        <a:rPr lang="en-US" sz="1200" dirty="0" err="1">
                          <a:solidFill>
                            <a:schemeClr val="tx1"/>
                          </a:solidFill>
                          <a:effectLst/>
                        </a:rPr>
                        <a:t>FmHA</a:t>
                      </a:r>
                      <a:r>
                        <a:rPr lang="en-US" sz="1200" dirty="0">
                          <a:solidFill>
                            <a:schemeClr val="tx1"/>
                          </a:solidFill>
                          <a:effectLst/>
                        </a:rPr>
                        <a:t> as the acronym for Farmers Home Administration, to reduce confusion with other Federal agencies bearing similar initials.</a:t>
                      </a:r>
                    </a:p>
                    <a:p>
                      <a:pPr marL="342900" marR="0" lvl="0" indent="-342900">
                        <a:spcBef>
                          <a:spcPts val="0"/>
                        </a:spcBef>
                        <a:spcAft>
                          <a:spcPts val="0"/>
                        </a:spcAft>
                        <a:buFont typeface="Symbol" panose="05050102010706020507" pitchFamily="18" charset="2"/>
                        <a:buChar char=""/>
                        <a:tabLst>
                          <a:tab pos="457200" algn="l"/>
                        </a:tabLst>
                      </a:pPr>
                      <a:r>
                        <a:rPr lang="en-US" sz="1200" dirty="0">
                          <a:solidFill>
                            <a:schemeClr val="tx1"/>
                          </a:solidFill>
                          <a:effectLst/>
                        </a:rPr>
                        <a:t>Funding for MFH Programs greatly increased throughout the seventies.</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50271687"/>
                  </a:ext>
                </a:extLst>
              </a:tr>
            </a:tbl>
          </a:graphicData>
        </a:graphic>
      </p:graphicFrame>
      <p:graphicFrame>
        <p:nvGraphicFramePr>
          <p:cNvPr id="12" name="Table 11">
            <a:extLst>
              <a:ext uri="{FF2B5EF4-FFF2-40B4-BE49-F238E27FC236}">
                <a16:creationId xmlns:a16="http://schemas.microsoft.com/office/drawing/2014/main" id="{A615583C-6285-4784-AB55-17C66C606ADE}"/>
              </a:ext>
            </a:extLst>
          </p:cNvPr>
          <p:cNvGraphicFramePr>
            <a:graphicFrameLocks noGrp="1"/>
          </p:cNvGraphicFramePr>
          <p:nvPr>
            <p:extLst>
              <p:ext uri="{D42A27DB-BD31-4B8C-83A1-F6EECF244321}">
                <p14:modId xmlns:p14="http://schemas.microsoft.com/office/powerpoint/2010/main" val="3485356448"/>
              </p:ext>
            </p:extLst>
          </p:nvPr>
        </p:nvGraphicFramePr>
        <p:xfrm>
          <a:off x="430932" y="2959997"/>
          <a:ext cx="11376567" cy="3322721"/>
        </p:xfrm>
        <a:graphic>
          <a:graphicData uri="http://schemas.openxmlformats.org/drawingml/2006/table">
            <a:tbl>
              <a:tblPr firstRow="1" firstCol="1" lastRow="1" lastCol="1" bandRow="1" bandCol="1">
                <a:tableStyleId>{5C22544A-7EE6-4342-B048-85BDC9FD1C3A}</a:tableStyleId>
              </a:tblPr>
              <a:tblGrid>
                <a:gridCol w="640934">
                  <a:extLst>
                    <a:ext uri="{9D8B030D-6E8A-4147-A177-3AD203B41FA5}">
                      <a16:colId xmlns:a16="http://schemas.microsoft.com/office/drawing/2014/main" val="3455803705"/>
                    </a:ext>
                  </a:extLst>
                </a:gridCol>
                <a:gridCol w="10735633">
                  <a:extLst>
                    <a:ext uri="{9D8B030D-6E8A-4147-A177-3AD203B41FA5}">
                      <a16:colId xmlns:a16="http://schemas.microsoft.com/office/drawing/2014/main" val="3185255451"/>
                    </a:ext>
                  </a:extLst>
                </a:gridCol>
              </a:tblGrid>
              <a:tr h="266667">
                <a:tc>
                  <a:txBody>
                    <a:bodyPr/>
                    <a:lstStyle/>
                    <a:p>
                      <a:pPr marL="0" marR="0">
                        <a:spcBef>
                          <a:spcPts val="0"/>
                        </a:spcBef>
                        <a:spcAft>
                          <a:spcPts val="0"/>
                        </a:spcAft>
                      </a:pPr>
                      <a:r>
                        <a:rPr lang="en-US" sz="1200">
                          <a:solidFill>
                            <a:schemeClr val="tx1"/>
                          </a:solidFill>
                          <a:effectLst/>
                        </a:rPr>
                        <a:t>1976</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spcBef>
                          <a:spcPts val="0"/>
                        </a:spcBef>
                        <a:spcAft>
                          <a:spcPts val="0"/>
                        </a:spcAft>
                      </a:pPr>
                      <a:r>
                        <a:rPr lang="en-US" sz="1200" dirty="0">
                          <a:solidFill>
                            <a:schemeClr val="tx1"/>
                          </a:solidFill>
                          <a:effectLst/>
                        </a:rPr>
                        <a:t>The fiscal year for federal funding was changed from July-June to October-September.</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571555175"/>
                  </a:ext>
                </a:extLst>
              </a:tr>
              <a:tr h="266667">
                <a:tc>
                  <a:txBody>
                    <a:bodyPr/>
                    <a:lstStyle/>
                    <a:p>
                      <a:pPr marL="0" marR="0">
                        <a:spcBef>
                          <a:spcPts val="0"/>
                        </a:spcBef>
                        <a:spcAft>
                          <a:spcPts val="0"/>
                        </a:spcAft>
                      </a:pPr>
                      <a:r>
                        <a:rPr lang="en-US" sz="1200">
                          <a:solidFill>
                            <a:schemeClr val="tx1"/>
                          </a:solidFill>
                          <a:effectLst/>
                        </a:rPr>
                        <a:t>1977</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spcBef>
                          <a:spcPts val="0"/>
                        </a:spcBef>
                        <a:spcAft>
                          <a:spcPts val="0"/>
                        </a:spcAft>
                      </a:pPr>
                      <a:r>
                        <a:rPr lang="en-US" sz="1200" dirty="0">
                          <a:solidFill>
                            <a:schemeClr val="tx1"/>
                          </a:solidFill>
                          <a:effectLst/>
                        </a:rPr>
                        <a:t>The Rental Assistance program was implemented and made available to eligible tenants.  RA was provided in 5 year and 20 year agreements (contracts).</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902091273"/>
                  </a:ext>
                </a:extLst>
              </a:tr>
              <a:tr h="533335">
                <a:tc>
                  <a:txBody>
                    <a:bodyPr/>
                    <a:lstStyle/>
                    <a:p>
                      <a:pPr marL="0" marR="0">
                        <a:spcBef>
                          <a:spcPts val="0"/>
                        </a:spcBef>
                        <a:spcAft>
                          <a:spcPts val="0"/>
                        </a:spcAft>
                      </a:pPr>
                      <a:r>
                        <a:rPr lang="en-US" sz="1200">
                          <a:solidFill>
                            <a:schemeClr val="tx1"/>
                          </a:solidFill>
                          <a:effectLst/>
                        </a:rPr>
                        <a:t>1978</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spcBef>
                          <a:spcPts val="0"/>
                        </a:spcBef>
                        <a:spcAft>
                          <a:spcPts val="0"/>
                        </a:spcAft>
                      </a:pPr>
                      <a:r>
                        <a:rPr lang="en-US" sz="1200" dirty="0">
                          <a:solidFill>
                            <a:schemeClr val="tx1"/>
                          </a:solidFill>
                          <a:effectLst/>
                        </a:rPr>
                        <a:t>The White House initiated a Congregate Housing pilot program.  Eleven housing properties were funded nation-wide to see if this concept for housing elderly tenants would be successful.</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947041381"/>
                  </a:ext>
                </a:extLst>
              </a:tr>
              <a:tr h="533335">
                <a:tc>
                  <a:txBody>
                    <a:bodyPr/>
                    <a:lstStyle/>
                    <a:p>
                      <a:pPr marL="0" marR="0">
                        <a:spcBef>
                          <a:spcPts val="0"/>
                        </a:spcBef>
                        <a:spcAft>
                          <a:spcPts val="0"/>
                        </a:spcAft>
                      </a:pPr>
                      <a:r>
                        <a:rPr lang="en-US" sz="1200" dirty="0">
                          <a:solidFill>
                            <a:schemeClr val="tx1"/>
                          </a:solidFill>
                          <a:effectLst/>
                        </a:rPr>
                        <a:t>1978- 1980</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spcBef>
                          <a:spcPts val="0"/>
                        </a:spcBef>
                        <a:spcAft>
                          <a:spcPts val="0"/>
                        </a:spcAft>
                      </a:pPr>
                      <a:r>
                        <a:rPr lang="en-US" sz="1200" dirty="0">
                          <a:solidFill>
                            <a:schemeClr val="tx1"/>
                          </a:solidFill>
                          <a:effectLst/>
                        </a:rPr>
                        <a:t>The District Office was introduced and its role was expanded during this period to provide a greater level of service to the expanding MFH, Community Programs and Business and Industry (CP&amp;BI) programs.</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523167841"/>
                  </a:ext>
                </a:extLst>
              </a:tr>
              <a:tr h="389379">
                <a:tc>
                  <a:txBody>
                    <a:bodyPr/>
                    <a:lstStyle/>
                    <a:p>
                      <a:pPr marL="0" marR="0">
                        <a:spcBef>
                          <a:spcPts val="0"/>
                        </a:spcBef>
                        <a:spcAft>
                          <a:spcPts val="0"/>
                        </a:spcAft>
                      </a:pPr>
                      <a:r>
                        <a:rPr lang="en-US" sz="1200">
                          <a:solidFill>
                            <a:schemeClr val="tx1"/>
                          </a:solidFill>
                          <a:effectLst/>
                        </a:rPr>
                        <a:t>1980</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spcBef>
                          <a:spcPts val="0"/>
                        </a:spcBef>
                        <a:spcAft>
                          <a:spcPts val="0"/>
                        </a:spcAft>
                      </a:pPr>
                      <a:r>
                        <a:rPr lang="en-US" sz="1200">
                          <a:solidFill>
                            <a:schemeClr val="tx1"/>
                          </a:solidFill>
                          <a:effectLst/>
                        </a:rPr>
                        <a:t>Instructions 1930-C (asset management), 1944-E (loan processing) and 1944-L (tenant grievance) were published for the first time as official Federal Register documents.</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279761685"/>
                  </a:ext>
                </a:extLst>
              </a:tr>
              <a:tr h="266667">
                <a:tc>
                  <a:txBody>
                    <a:bodyPr/>
                    <a:lstStyle/>
                    <a:p>
                      <a:pPr marL="0" marR="0">
                        <a:spcBef>
                          <a:spcPts val="0"/>
                        </a:spcBef>
                        <a:spcAft>
                          <a:spcPts val="0"/>
                        </a:spcAft>
                      </a:pPr>
                      <a:r>
                        <a:rPr lang="en-US" sz="1200">
                          <a:solidFill>
                            <a:schemeClr val="tx1"/>
                          </a:solidFill>
                          <a:effectLst/>
                        </a:rPr>
                        <a:t>1982</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spcBef>
                          <a:spcPts val="0"/>
                        </a:spcBef>
                        <a:spcAft>
                          <a:spcPts val="0"/>
                        </a:spcAft>
                      </a:pPr>
                      <a:r>
                        <a:rPr lang="en-US" sz="1200">
                          <a:solidFill>
                            <a:schemeClr val="tx1"/>
                          </a:solidFill>
                          <a:effectLst/>
                        </a:rPr>
                        <a:t>The last 20 year RA units were obligated during FY 1982, as well as the last Section 515 property with HUD Section 8 units tied to them for 20 years.</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318932566"/>
                  </a:ext>
                </a:extLst>
              </a:tr>
              <a:tr h="1066671">
                <a:tc>
                  <a:txBody>
                    <a:bodyPr/>
                    <a:lstStyle/>
                    <a:p>
                      <a:pPr marL="0" marR="0">
                        <a:spcBef>
                          <a:spcPts val="0"/>
                        </a:spcBef>
                        <a:spcAft>
                          <a:spcPts val="0"/>
                        </a:spcAft>
                      </a:pPr>
                      <a:r>
                        <a:rPr lang="en-US" sz="1200">
                          <a:solidFill>
                            <a:schemeClr val="tx1"/>
                          </a:solidFill>
                          <a:effectLst/>
                        </a:rPr>
                        <a:t>1983</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a:spcBef>
                          <a:spcPts val="0"/>
                        </a:spcBef>
                        <a:spcAft>
                          <a:spcPts val="0"/>
                        </a:spcAft>
                      </a:pPr>
                      <a:r>
                        <a:rPr lang="en-US" sz="1200" dirty="0">
                          <a:solidFill>
                            <a:schemeClr val="tx1"/>
                          </a:solidFill>
                          <a:effectLst/>
                        </a:rPr>
                        <a:t>Amendments to the Housing Act, created changes in the single-family and multi-family housing programs of </a:t>
                      </a:r>
                      <a:r>
                        <a:rPr lang="en-US" sz="1200" dirty="0" err="1">
                          <a:solidFill>
                            <a:schemeClr val="tx1"/>
                          </a:solidFill>
                          <a:effectLst/>
                        </a:rPr>
                        <a:t>FmHA</a:t>
                      </a:r>
                      <a:r>
                        <a:rPr lang="en-US" sz="1200" dirty="0">
                          <a:solidFill>
                            <a:schemeClr val="tx1"/>
                          </a:solidFill>
                          <a:effectLst/>
                        </a:rPr>
                        <a:t>.  The new legislation directed </a:t>
                      </a:r>
                      <a:r>
                        <a:rPr lang="en-US" sz="1200" dirty="0" err="1">
                          <a:solidFill>
                            <a:schemeClr val="tx1"/>
                          </a:solidFill>
                          <a:effectLst/>
                        </a:rPr>
                        <a:t>FmHA</a:t>
                      </a:r>
                      <a:r>
                        <a:rPr lang="en-US" sz="1200" dirty="0">
                          <a:solidFill>
                            <a:schemeClr val="tx1"/>
                          </a:solidFill>
                          <a:effectLst/>
                        </a:rPr>
                        <a:t> to give priority to serving very-low income households and making its housing assistance more affordable to low income persons in rural areas.  The law required that </a:t>
                      </a:r>
                      <a:r>
                        <a:rPr lang="en-US" sz="1200" dirty="0" err="1">
                          <a:solidFill>
                            <a:schemeClr val="tx1"/>
                          </a:solidFill>
                          <a:effectLst/>
                        </a:rPr>
                        <a:t>FmHA</a:t>
                      </a:r>
                      <a:r>
                        <a:rPr lang="en-US" sz="1200" dirty="0">
                          <a:solidFill>
                            <a:schemeClr val="tx1"/>
                          </a:solidFill>
                          <a:effectLst/>
                        </a:rPr>
                        <a:t> revise its income definitions to be consistent with HUD’s and to also accept any of the voluntary national model building codes and HUD minimum property standards, in addition to the </a:t>
                      </a:r>
                      <a:r>
                        <a:rPr lang="en-US" sz="1200" dirty="0" err="1">
                          <a:solidFill>
                            <a:schemeClr val="tx1"/>
                          </a:solidFill>
                          <a:effectLst/>
                        </a:rPr>
                        <a:t>FmHA</a:t>
                      </a:r>
                      <a:r>
                        <a:rPr lang="en-US" sz="1200" dirty="0">
                          <a:solidFill>
                            <a:schemeClr val="tx1"/>
                          </a:solidFill>
                          <a:effectLst/>
                        </a:rPr>
                        <a:t> construction standards.</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745766718"/>
                  </a:ext>
                </a:extLst>
              </a:tr>
            </a:tbl>
          </a:graphicData>
        </a:graphic>
      </p:graphicFrame>
    </p:spTree>
    <p:extLst>
      <p:ext uri="{BB962C8B-B14F-4D97-AF65-F5344CB8AC3E}">
        <p14:creationId xmlns:p14="http://schemas.microsoft.com/office/powerpoint/2010/main" val="303332604"/>
      </p:ext>
    </p:extLst>
  </p:cSld>
  <p:clrMapOvr>
    <a:masterClrMapping/>
  </p:clrMapOvr>
</p:sld>
</file>

<file path=ppt/theme/theme1.xml><?xml version="1.0" encoding="utf-8"?>
<a:theme xmlns:a="http://schemas.openxmlformats.org/drawingml/2006/main" name="Design 1 Accentur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EAEAEA"/>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sign 1 No Brand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sign 2 No Brand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5">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C0C0"/>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fd671701-19e1-44fd-a87e-8122d86821e0">Training</Document_x0020_Typ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CBFB74E55757D3498EEEEEDD8D4D2D49" ma:contentTypeVersion="5" ma:contentTypeDescription="Create a new document." ma:contentTypeScope="" ma:versionID="098cbb06a324103a1c8421917392c258">
  <xsd:schema xmlns:xsd="http://www.w3.org/2001/XMLSchema" xmlns:xs="http://www.w3.org/2001/XMLSchema" xmlns:p="http://schemas.microsoft.com/office/2006/metadata/properties" xmlns:ns2="41a4fef6-cd05-4137-9295-a57597aa4431" xmlns:ns3="fd671701-19e1-44fd-a87e-8122d86821e0" targetNamespace="http://schemas.microsoft.com/office/2006/metadata/properties" ma:root="true" ma:fieldsID="03b85877ea4203a2a61dfe40a8588f01" ns2:_="" ns3:_="">
    <xsd:import namespace="41a4fef6-cd05-4137-9295-a57597aa4431"/>
    <xsd:import namespace="fd671701-19e1-44fd-a87e-8122d86821e0"/>
    <xsd:element name="properties">
      <xsd:complexType>
        <xsd:sequence>
          <xsd:element name="documentManagement">
            <xsd:complexType>
              <xsd:all>
                <xsd:element ref="ns2:_dlc_DocId" minOccurs="0"/>
                <xsd:element ref="ns2:_dlc_DocIdUrl" minOccurs="0"/>
                <xsd:element ref="ns2:_dlc_DocIdPersistId" minOccurs="0"/>
                <xsd:element ref="ns3:Document_x0020_Typ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a4fef6-cd05-4137-9295-a57597aa443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d671701-19e1-44fd-a87e-8122d86821e0" elementFormDefault="qualified">
    <xsd:import namespace="http://schemas.microsoft.com/office/2006/documentManagement/types"/>
    <xsd:import namespace="http://schemas.microsoft.com/office/infopath/2007/PartnerControls"/>
    <xsd:element name="Document_x0020_Type" ma:index="11" ma:displayName="Document Type" ma:default="Training" ma:description="Enter Type of Document" ma:format="Dropdown" ma:internalName="Document_x0020_Type">
      <xsd:simpleType>
        <xsd:restriction base="dms:Choice">
          <xsd:enumeration value="Templates"/>
          <xsd:enumeration value="Training"/>
          <xsd:enumeration value="Reference"/>
          <xsd:enumeration value="MPR Closing"/>
          <xsd:enumeration value="MPR Relief Plan"/>
          <xsd:enumeration value="Prepayment"/>
          <xsd:enumeration value="HPG"/>
          <xsd:enumeration value="FLH"/>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263277-1636-425B-84ED-298D814BE44C}">
  <ds:schemaRefs>
    <ds:schemaRef ds:uri="http://purl.org/dc/terms/"/>
    <ds:schemaRef ds:uri="http://schemas.microsoft.com/office/2006/documentManagement/types"/>
    <ds:schemaRef ds:uri="http://schemas.microsoft.com/office/infopath/2007/PartnerControls"/>
    <ds:schemaRef ds:uri="http://purl.org/dc/dcmitype/"/>
    <ds:schemaRef ds:uri="http://purl.org/dc/elements/1.1/"/>
    <ds:schemaRef ds:uri="http://schemas.microsoft.com/office/2006/metadata/properties"/>
    <ds:schemaRef ds:uri="http://schemas.openxmlformats.org/package/2006/metadata/core-properties"/>
    <ds:schemaRef ds:uri="fd671701-19e1-44fd-a87e-8122d86821e0"/>
    <ds:schemaRef ds:uri="41a4fef6-cd05-4137-9295-a57597aa4431"/>
    <ds:schemaRef ds:uri="http://www.w3.org/XML/1998/namespace"/>
  </ds:schemaRefs>
</ds:datastoreItem>
</file>

<file path=customXml/itemProps2.xml><?xml version="1.0" encoding="utf-8"?>
<ds:datastoreItem xmlns:ds="http://schemas.openxmlformats.org/officeDocument/2006/customXml" ds:itemID="{F246274D-5FE1-475F-9E02-8E74CE5DBE2F}">
  <ds:schemaRefs>
    <ds:schemaRef ds:uri="http://schemas.microsoft.com/sharepoint/events"/>
  </ds:schemaRefs>
</ds:datastoreItem>
</file>

<file path=customXml/itemProps3.xml><?xml version="1.0" encoding="utf-8"?>
<ds:datastoreItem xmlns:ds="http://schemas.openxmlformats.org/officeDocument/2006/customXml" ds:itemID="{77988DD1-8158-4B36-929E-000A22DFE5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a4fef6-cd05-4137-9295-a57597aa4431"/>
    <ds:schemaRef ds:uri="fd671701-19e1-44fd-a87e-8122d86821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4470CFC-56E2-4AB8-86E9-FF8BA588DB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20328</TotalTime>
  <Words>1674</Words>
  <Application>Microsoft Office PowerPoint</Application>
  <PresentationFormat>Widescreen</PresentationFormat>
  <Paragraphs>162</Paragraphs>
  <Slides>18</Slides>
  <Notes>18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18</vt:i4>
      </vt:variant>
    </vt:vector>
  </HeadingPairs>
  <TitlesOfParts>
    <vt:vector size="30" baseType="lpstr">
      <vt:lpstr>Arial</vt:lpstr>
      <vt:lpstr>Calibri</vt:lpstr>
      <vt:lpstr>Calibri Light</vt:lpstr>
      <vt:lpstr>Courier New</vt:lpstr>
      <vt:lpstr>Symbol</vt:lpstr>
      <vt:lpstr>Times</vt:lpstr>
      <vt:lpstr>Times New Roman</vt:lpstr>
      <vt:lpstr>Wingdings</vt:lpstr>
      <vt:lpstr>Design 1 Accenture</vt:lpstr>
      <vt:lpstr>Design 1 No Branding</vt:lpstr>
      <vt:lpstr>Design 2 No Branding</vt:lpstr>
      <vt:lpstr>Office Theme</vt:lpstr>
      <vt:lpstr>PowerPoint Presentation</vt:lpstr>
      <vt:lpstr> </vt:lpstr>
      <vt:lpstr>Rural Development Programs </vt:lpstr>
      <vt:lpstr>PowerPoint Presentation</vt:lpstr>
      <vt:lpstr>Multi-Family Housing Direct Loans </vt:lpstr>
      <vt:lpstr>Multi-Family Housing Direct Loans Continued… </vt:lpstr>
      <vt:lpstr>History of Multi-Family Housing Programs  </vt:lpstr>
      <vt:lpstr>History of Multi-Family Housing Programs Continued… </vt:lpstr>
      <vt:lpstr>History of Multi-Family Housing Programs Continued…  </vt:lpstr>
      <vt:lpstr>History of Multi-Family Housing Programs Continued…  </vt:lpstr>
      <vt:lpstr>History of Multi-Family Housing Programs Continued… </vt:lpstr>
      <vt:lpstr>History of Multi-Family Housing Programs Continued…  </vt:lpstr>
      <vt:lpstr>Direct Section 515 and Section 514 National Portfolio</vt:lpstr>
      <vt:lpstr>Direct Section 515 and Section 514 Texas Portfolio </vt:lpstr>
      <vt:lpstr>Direct Section 515 and Section 514 National Portfolio Compared to the Texas Portfolio</vt:lpstr>
      <vt:lpstr>PowerPoint Presentation</vt:lpstr>
      <vt:lpstr>Resources </vt:lpstr>
      <vt:lpstr>Questions </vt:lpstr>
    </vt:vector>
  </TitlesOfParts>
  <Company>Accenture Federal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Xie, Jane</dc:creator>
  <cp:lastModifiedBy>Bell, Jonathan - RD, Temple, TX</cp:lastModifiedBy>
  <cp:revision>815</cp:revision>
  <cp:lastPrinted>2015-10-01T04:03:53Z</cp:lastPrinted>
  <dcterms:created xsi:type="dcterms:W3CDTF">2015-03-13T16:35:22Z</dcterms:created>
  <dcterms:modified xsi:type="dcterms:W3CDTF">2018-01-09T21:58:31Z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0x010100CBFB74E55757D3498EEEEEDD8D4D2D49</vt:lpwstr>
  </property>
</Properties>
</file>