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7" r:id="rId2"/>
    <p:sldId id="297" r:id="rId3"/>
    <p:sldId id="306" r:id="rId4"/>
    <p:sldId id="320" r:id="rId5"/>
    <p:sldId id="323" r:id="rId6"/>
    <p:sldId id="321" r:id="rId7"/>
    <p:sldId id="325" r:id="rId8"/>
    <p:sldId id="322" r:id="rId9"/>
    <p:sldId id="330" r:id="rId10"/>
    <p:sldId id="333" r:id="rId11"/>
    <p:sldId id="334" r:id="rId12"/>
    <p:sldId id="335" r:id="rId13"/>
    <p:sldId id="336" r:id="rId14"/>
    <p:sldId id="337" r:id="rId15"/>
    <p:sldId id="341" r:id="rId16"/>
    <p:sldId id="338" r:id="rId17"/>
    <p:sldId id="339" r:id="rId18"/>
    <p:sldId id="340" r:id="rId19"/>
    <p:sldId id="324" r:id="rId20"/>
    <p:sldId id="326" r:id="rId21"/>
    <p:sldId id="327" r:id="rId22"/>
    <p:sldId id="328" r:id="rId23"/>
    <p:sldId id="276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2328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ACD3A7E8-BD09-44C9-8846-B148D4780287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E9B2CF6B-8046-4CD4-B5C5-913F851B1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43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1F55A71D-2C42-4B2A-9C99-2B9E33AE7728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1032F32E-9316-4994-A8BF-126406F259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2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Start w/ brief overview of Greystone – who we are and what we do.  And more importantly, what my team does in ways of preservation of affordable housing in the rural space across the country …</a:t>
            </a: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Also hope it will put into context a little about us and our mission, our passion.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2F32E-9316-4994-A8BF-126406F2596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70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Timeline -12 to 24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2F32E-9316-4994-A8BF-126406F2596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89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Timeline -12 to 24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2F32E-9316-4994-A8BF-126406F2596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6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Housing Crisis Across the country, RD Peak Funding Years 1975 – 1985 (1000 loans each year); “Seasoned” – need rehab; Focus on Preservation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2F32E-9316-4994-A8BF-126406F259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34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Policy and Advocacy secure dollars. LIHTC – leverage private investment; Limited Resources - 9% uber competitive, 4% with bonds allows for volume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2F32E-9316-4994-A8BF-126406F2596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6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2F32E-9316-4994-A8BF-126406F2596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65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Properties that would never be rehabbed; too small to attract debt / equity or would not meet QAP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2F32E-9316-4994-A8BF-126406F2596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86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Timeline -12 to 24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2F32E-9316-4994-A8BF-126406F2596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3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Timeline -12 to 24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2F32E-9316-4994-A8BF-126406F2596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30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Timeline -12 to 24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2F32E-9316-4994-A8BF-126406F2596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86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Timeline -12 to 24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2F32E-9316-4994-A8BF-126406F2596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1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136285" y="0"/>
            <a:ext cx="3055713" cy="1005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866447"/>
            <a:ext cx="2006600" cy="150495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27201" y="2687912"/>
            <a:ext cx="9652000" cy="1122088"/>
          </a:xfrm>
        </p:spPr>
        <p:txBody>
          <a:bodyPr anchor="b">
            <a:noAutofit/>
          </a:bodyPr>
          <a:lstStyle>
            <a:lvl1pPr>
              <a:defRPr sz="3600" b="0" cap="none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7201" y="3886200"/>
            <a:ext cx="7294795" cy="31531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accent3"/>
                </a:solidFill>
                <a:latin typeface="Century Gothic" panose="020B0502020202020204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8359088" y="6508198"/>
            <a:ext cx="3578752" cy="212426"/>
          </a:xfrm>
        </p:spPr>
        <p:txBody>
          <a:bodyPr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r>
              <a:rPr lang="en-US" dirty="0"/>
              <a:t>Copyright © 2016 Greystone &amp; Co., Inc. All rights reserved.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908800" y="5514975"/>
            <a:ext cx="4729261" cy="5029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defTabSz="914400">
              <a:spcBef>
                <a:spcPct val="0"/>
              </a:spcBef>
              <a:buNone/>
              <a:defRPr sz="3200" cap="none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7F9493"/>
                </a:solidFill>
              </a:rPr>
              <a:t>Where People Matter</a:t>
            </a:r>
          </a:p>
        </p:txBody>
      </p:sp>
    </p:spTree>
    <p:extLst>
      <p:ext uri="{BB962C8B-B14F-4D97-AF65-F5344CB8AC3E}">
        <p14:creationId xmlns:p14="http://schemas.microsoft.com/office/powerpoint/2010/main" val="215453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S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68" y="457200"/>
            <a:ext cx="11711233" cy="546315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666590"/>
            <a:ext cx="27432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0D7C37A-91E5-4EC1-873D-1490BCD6C3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04969" y="17522"/>
            <a:ext cx="8494532" cy="184666"/>
          </a:xfrm>
          <a:noFill/>
        </p:spPr>
        <p:txBody>
          <a:bodyPr wrap="square" rtlCol="0">
            <a:spAutoFit/>
          </a:bodyPr>
          <a:lstStyle>
            <a:lvl1pPr>
              <a:defRPr lang="en-US"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 </a:t>
            </a:r>
            <a:r>
              <a:rPr lang="en-US" sz="900" dirty="0">
                <a:solidFill>
                  <a:schemeClr val="bg2"/>
                </a:solidFill>
              </a:rPr>
              <a:t> 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6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9891"/>
            <a:ext cx="10972800" cy="529122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2016 Greystone &amp; Co.,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‹#›</a:t>
            </a:fld>
            <a:endParaRPr lang="en-US" dirty="0">
              <a:solidFill>
                <a:srgbClr val="7F94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7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9891"/>
            <a:ext cx="10972800" cy="529122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2016 Greystone &amp; Co.,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‹#›</a:t>
            </a:fld>
            <a:endParaRPr lang="en-US" dirty="0">
              <a:solidFill>
                <a:srgbClr val="7F94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7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9891"/>
            <a:ext cx="10972800" cy="529122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2016 Greystone &amp; Co.,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‹#›</a:t>
            </a:fld>
            <a:endParaRPr lang="en-US" dirty="0">
              <a:solidFill>
                <a:srgbClr val="7F94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0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9891"/>
            <a:ext cx="10972800" cy="529122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2016 Greystone &amp; Co.,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‹#›</a:t>
            </a:fld>
            <a:endParaRPr lang="en-US" dirty="0">
              <a:solidFill>
                <a:srgbClr val="7F94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7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9891"/>
            <a:ext cx="10972800" cy="529122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97198"/>
            <a:ext cx="5384800" cy="48642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97198"/>
            <a:ext cx="5384800" cy="48642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2016 Greystone &amp; Co.,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‹#›</a:t>
            </a:fld>
            <a:endParaRPr lang="en-US" dirty="0">
              <a:solidFill>
                <a:srgbClr val="7F94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2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9891"/>
            <a:ext cx="10972800" cy="529122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1363" y="1097198"/>
            <a:ext cx="4041037" cy="4864235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Century Gothic" panose="020B0502020202020204" pitchFamily="34" charset="0"/>
              </a:defRPr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2016 Greystone &amp; Co.,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‹#›</a:t>
            </a:fld>
            <a:endParaRPr lang="en-US" dirty="0">
              <a:solidFill>
                <a:srgbClr val="7F949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0" y="1096963"/>
            <a:ext cx="6485467" cy="4864100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4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5166"/>
            <a:ext cx="10972800" cy="493847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2016 Greystone &amp; Co.,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‹#›</a:t>
            </a:fld>
            <a:endParaRPr lang="en-US" dirty="0">
              <a:solidFill>
                <a:srgbClr val="7F94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2016 Greystone &amp; Co.,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‹#›</a:t>
            </a:fld>
            <a:endParaRPr lang="en-US" dirty="0">
              <a:solidFill>
                <a:srgbClr val="7F94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7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99782"/>
            <a:ext cx="10972800" cy="32923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81759"/>
            <a:ext cx="10972800" cy="50542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12408"/>
            <a:ext cx="5486400" cy="3291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/>
            <a:r>
              <a:rPr lang="en-US" dirty="0"/>
              <a:t>Copyright © 2016 Greystone &amp; Co.,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631240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accent1"/>
                </a:solidFill>
                <a:latin typeface="+mn-lt"/>
              </a:defRPr>
            </a:lvl1pPr>
          </a:lstStyle>
          <a:p>
            <a:pPr defTabSz="457200"/>
            <a:fld id="{E4816BE7-80E0-6042-BEAC-5AB0AAC03AEE}" type="slidenum">
              <a:rPr lang="en-US" smtClean="0">
                <a:solidFill>
                  <a:srgbClr val="7F9493"/>
                </a:solidFill>
              </a:rPr>
              <a:pPr defTabSz="457200"/>
              <a:t>‹#›</a:t>
            </a:fld>
            <a:endParaRPr lang="en-US" dirty="0">
              <a:solidFill>
                <a:srgbClr val="7F94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3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Wingdings" panose="05000000000000000000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39713" algn="l" defTabSz="914400" rtl="0" eaLnBrk="1" latinLnBrk="0" hangingPunct="1">
        <a:spcBef>
          <a:spcPct val="20000"/>
        </a:spcBef>
        <a:buClr>
          <a:schemeClr val="accent4"/>
        </a:buClr>
        <a:buSzPct val="7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252413" algn="l" defTabSz="914400" rtl="0" eaLnBrk="1" latinLnBrk="0" hangingPunct="1">
        <a:spcBef>
          <a:spcPct val="20000"/>
        </a:spcBef>
        <a:buClr>
          <a:schemeClr val="accent5"/>
        </a:buClr>
        <a:buSzPct val="7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06375" algn="l" defTabSz="914400" rtl="0" eaLnBrk="1" latinLnBrk="0" hangingPunct="1">
        <a:spcBef>
          <a:spcPct val="20000"/>
        </a:spcBef>
        <a:buClr>
          <a:schemeClr val="accent3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06375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Wingdings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500" dirty="0"/>
              <a:t>Putting It All Together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19401" y="3886200"/>
            <a:ext cx="6400799" cy="12954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/>
              <a:t>Texas Rural Rental Housing Preservation Academy Session 5 &amp; 6</a:t>
            </a:r>
            <a:br>
              <a:rPr lang="en-US" sz="2000" dirty="0"/>
            </a:br>
            <a:r>
              <a:rPr lang="en-US" sz="2000" dirty="0"/>
              <a:t>September 11-12 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D4D4D4"/>
                </a:solidFill>
              </a:rPr>
              <a:t>Copyright © 2017 Greystone &amp; Co.,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42685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B4415-4311-4305-A10A-B6916B7A2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Sample Renovation: Before, During, After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0F4E4-28F3-4B83-A0DF-7BBD233A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Greystone &amp; Co., Inc.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6485-5A33-4A0C-979F-BF809D34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10</a:t>
            </a:fld>
            <a:endParaRPr lang="en-US" dirty="0">
              <a:solidFill>
                <a:srgbClr val="7F9493"/>
              </a:solidFill>
            </a:endParaRPr>
          </a:p>
        </p:txBody>
      </p:sp>
      <p:pic>
        <p:nvPicPr>
          <p:cNvPr id="6" name="Picture 2" descr="G:\CLIENTS\Boone\Property Info\Hunters Run\Construction\Photos\Hunters Run Exterior\Exterior.before.bmp">
            <a:extLst>
              <a:ext uri="{FF2B5EF4-FFF2-40B4-BE49-F238E27FC236}">
                <a16:creationId xmlns:a16="http://schemas.microsoft.com/office/drawing/2014/main" id="{0F541F99-B212-4479-A7EE-1284A4677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" b="4630"/>
          <a:stretch/>
        </p:blipFill>
        <p:spPr bwMode="auto">
          <a:xfrm>
            <a:off x="1930747" y="1972912"/>
            <a:ext cx="304800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DD53838-B89B-4B63-AE6B-B1380178B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1" b="-11666"/>
          <a:stretch/>
        </p:blipFill>
        <p:spPr bwMode="auto">
          <a:xfrm>
            <a:off x="6324601" y="2011680"/>
            <a:ext cx="3236833" cy="2103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A3F3BD8-618C-4197-AF9C-B2BCC3CA4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58" y="4058593"/>
            <a:ext cx="321796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1650890C-3BA7-484B-8A4B-C21ED4B5A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11" y="4152900"/>
            <a:ext cx="303377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968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9063-E345-466F-9C90-3977C90F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Sample Renovation: Typical Exterior Upgrades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20240-540B-4B08-B98E-717670C9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Greystone &amp; Co., Inc.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7E90C-F547-4CE0-B660-D8D58D97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11</a:t>
            </a:fld>
            <a:endParaRPr lang="en-US" dirty="0">
              <a:solidFill>
                <a:srgbClr val="7F9493"/>
              </a:solidFill>
            </a:endParaRPr>
          </a:p>
        </p:txBody>
      </p:sp>
      <p:pic>
        <p:nvPicPr>
          <p:cNvPr id="5" name="Picture 2" descr="G:\Other\New Business Development\Potential Clients\ARD Inc (AL)\Presentation.AL.RD.07.02.12\Pictures ext before and after - SC07\Country Lane\Country Lane Before.jpg">
            <a:extLst>
              <a:ext uri="{FF2B5EF4-FFF2-40B4-BE49-F238E27FC236}">
                <a16:creationId xmlns:a16="http://schemas.microsoft.com/office/drawing/2014/main" id="{C9CDDCF8-76AD-4237-BED3-776AAD0A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98" y="1905000"/>
            <a:ext cx="4078318" cy="25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Other\New Business Development\Potential Clients\ARD Inc (AL)\Presentation.AL.RD.07.02.12\Pictures ext before and after - SC07\Country Lane\Country Lane After.jpg">
            <a:extLst>
              <a:ext uri="{FF2B5EF4-FFF2-40B4-BE49-F238E27FC236}">
                <a16:creationId xmlns:a16="http://schemas.microsoft.com/office/drawing/2014/main" id="{F6128B1D-428E-48F2-AF6B-2861ABF46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4267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399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9063-E345-466F-9C90-3977C90F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Sample Renovation: Typical Exterior Upgrades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20240-540B-4B08-B98E-717670C9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Greystone &amp; Co., Inc.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7E90C-F547-4CE0-B660-D8D58D97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12</a:t>
            </a:fld>
            <a:endParaRPr lang="en-US" dirty="0">
              <a:solidFill>
                <a:srgbClr val="7F9493"/>
              </a:solidFill>
            </a:endParaRPr>
          </a:p>
        </p:txBody>
      </p:sp>
      <p:pic>
        <p:nvPicPr>
          <p:cNvPr id="7" name="Picture 3" descr="C:\Users\smclamb\AppData\Local\Microsoft\Windows\Temporary Internet Files\Content.Outlook\YX7PU1K2\VA Stevens Woods before final.jpg">
            <a:extLst>
              <a:ext uri="{FF2B5EF4-FFF2-40B4-BE49-F238E27FC236}">
                <a16:creationId xmlns:a16="http://schemas.microsoft.com/office/drawing/2014/main" id="{EC916124-FD5E-424D-9444-2A5CE9367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24" y="1751202"/>
            <a:ext cx="4291806" cy="3276934"/>
          </a:xfrm>
          <a:prstGeom prst="rect">
            <a:avLst/>
          </a:prstGeom>
          <a:noFill/>
        </p:spPr>
      </p:pic>
      <p:pic>
        <p:nvPicPr>
          <p:cNvPr id="8" name="Picture 4" descr="C:\Users\smclamb\AppData\Local\Microsoft\Windows\Temporary Internet Files\Content.Outlook\YX7PU1K2\VA Stevens Woods After final.jpg">
            <a:extLst>
              <a:ext uri="{FF2B5EF4-FFF2-40B4-BE49-F238E27FC236}">
                <a16:creationId xmlns:a16="http://schemas.microsoft.com/office/drawing/2014/main" id="{8BEDA44D-CF79-4729-A49B-EEB222559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937400"/>
            <a:ext cx="4114577" cy="317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4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9063-E345-466F-9C90-3977C90F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Sample Renovation: Typical Exterior Upgrades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20240-540B-4B08-B98E-717670C9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Greystone &amp; Co., Inc.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7E90C-F547-4CE0-B660-D8D58D97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13</a:t>
            </a:fld>
            <a:endParaRPr lang="en-US" dirty="0">
              <a:solidFill>
                <a:srgbClr val="7F9493"/>
              </a:solidFill>
            </a:endParaRPr>
          </a:p>
        </p:txBody>
      </p:sp>
      <p:pic>
        <p:nvPicPr>
          <p:cNvPr id="9" name="Picture 2" descr="G:\Other\New Business Development\Potential Clients\ARD Inc (AL)\Presentation.AL.RD.07.02.12\Pictures ext before and after - SC07\Wedgewood\Wedgewood After II.jpg">
            <a:extLst>
              <a:ext uri="{FF2B5EF4-FFF2-40B4-BE49-F238E27FC236}">
                <a16:creationId xmlns:a16="http://schemas.microsoft.com/office/drawing/2014/main" id="{61E5BBF5-4753-46D6-AD42-547ECD07E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921000"/>
            <a:ext cx="43053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G:\Other\New Business Development\Potential Clients\ARD Inc (AL)\Presentation.AL.RD.07.02.12\Pictures ext before and after - SC07\Wedgewood\Wedgewood Before.jpg">
            <a:extLst>
              <a:ext uri="{FF2B5EF4-FFF2-40B4-BE49-F238E27FC236}">
                <a16:creationId xmlns:a16="http://schemas.microsoft.com/office/drawing/2014/main" id="{07BD122B-48B5-495D-8948-0F04EDDE3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4" t="3661" r="2264" b="2165"/>
          <a:stretch/>
        </p:blipFill>
        <p:spPr bwMode="auto">
          <a:xfrm>
            <a:off x="1432560" y="2011680"/>
            <a:ext cx="4131441" cy="27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95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9063-E345-466F-9C90-3977C90F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Sample Renovation: Typical Exterior Upgrades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20240-540B-4B08-B98E-717670C9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Greystone &amp; Co., Inc.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7E90C-F547-4CE0-B660-D8D58D97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14</a:t>
            </a:fld>
            <a:endParaRPr lang="en-US" dirty="0">
              <a:solidFill>
                <a:srgbClr val="7F9493"/>
              </a:solidFill>
            </a:endParaRPr>
          </a:p>
        </p:txBody>
      </p:sp>
      <p:pic>
        <p:nvPicPr>
          <p:cNvPr id="7" name="Picture 2" descr="G:\Other\New Business Development\Potential Clients\ARD Inc (AL)\Presentation.AL.RD.07.02.12\Pictures ext before and after - SC07\Before.photo.jpg">
            <a:extLst>
              <a:ext uri="{FF2B5EF4-FFF2-40B4-BE49-F238E27FC236}">
                <a16:creationId xmlns:a16="http://schemas.microsoft.com/office/drawing/2014/main" id="{9B25AD68-9CCE-4F43-A2BD-86F75975F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4191000" cy="276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Other\New Business Development\Potential Clients\ARD Inc (AL)\Presentation.AL.RD.07.02.12\Pictures ext before and after - SC07\After.photo.jpg">
            <a:extLst>
              <a:ext uri="{FF2B5EF4-FFF2-40B4-BE49-F238E27FC236}">
                <a16:creationId xmlns:a16="http://schemas.microsoft.com/office/drawing/2014/main" id="{CC1FA095-5BD4-4FC6-92B3-8441282CA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099" y="3206926"/>
            <a:ext cx="4161287" cy="29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755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9063-E345-466F-9C90-3977C90F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Sample Renovation: Retaining Wall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20240-540B-4B08-B98E-717670C9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Greystone &amp; Co., Inc.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7E90C-F547-4CE0-B660-D8D58D97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15</a:t>
            </a:fld>
            <a:endParaRPr lang="en-US" dirty="0">
              <a:solidFill>
                <a:srgbClr val="7F9493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3B0278A-49E1-41A2-B1D0-E85058114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581400"/>
            <a:ext cx="4792379" cy="258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H:\Pics\Woodhill Before.jpg">
            <a:extLst>
              <a:ext uri="{FF2B5EF4-FFF2-40B4-BE49-F238E27FC236}">
                <a16:creationId xmlns:a16="http://schemas.microsoft.com/office/drawing/2014/main" id="{DCEBA235-4CE6-4593-AF15-DFE058664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41" y="1932360"/>
            <a:ext cx="3086100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335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9063-E345-466F-9C90-3977C90F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Sample Renovation: Playground Upgrades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20240-540B-4B08-B98E-717670C9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Greystone &amp; Co., Inc.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7E90C-F547-4CE0-B660-D8D58D97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16</a:t>
            </a:fld>
            <a:endParaRPr lang="en-US" dirty="0">
              <a:solidFill>
                <a:srgbClr val="7F9493"/>
              </a:solidFill>
            </a:endParaRPr>
          </a:p>
        </p:txBody>
      </p:sp>
      <p:pic>
        <p:nvPicPr>
          <p:cNvPr id="9" name="Picture 4" descr="H:\Pics\Castlewood After.jpg">
            <a:extLst>
              <a:ext uri="{FF2B5EF4-FFF2-40B4-BE49-F238E27FC236}">
                <a16:creationId xmlns:a16="http://schemas.microsoft.com/office/drawing/2014/main" id="{47F47F4E-009A-44AE-8BBA-CCFB33D88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r="9929"/>
          <a:stretch/>
        </p:blipFill>
        <p:spPr bwMode="auto">
          <a:xfrm>
            <a:off x="5821680" y="3095396"/>
            <a:ext cx="3749040" cy="29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CLIENTS\Boone\Property Info\Homestead\Construction\Photos\Playground.before.bmp">
            <a:extLst>
              <a:ext uri="{FF2B5EF4-FFF2-40B4-BE49-F238E27FC236}">
                <a16:creationId xmlns:a16="http://schemas.microsoft.com/office/drawing/2014/main" id="{BB3D0FAC-BE21-4F1B-B190-273B0816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26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9063-E345-466F-9C90-3977C90F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Sample Renovation: Playground Upgrades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20240-540B-4B08-B98E-717670C9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Greystone &amp; Co., Inc.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7E90C-F547-4CE0-B660-D8D58D97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17</a:t>
            </a:fld>
            <a:endParaRPr lang="en-US" dirty="0">
              <a:solidFill>
                <a:srgbClr val="7F949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ADBF6C-A192-4F73-BF8E-7CF3912B6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19779"/>
            <a:ext cx="4114800" cy="3197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F08C8D-63F8-4A66-994B-32FDA7C7D4A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4615" r="2352" b="3075"/>
          <a:stretch/>
        </p:blipFill>
        <p:spPr bwMode="auto">
          <a:xfrm>
            <a:off x="5791200" y="2895600"/>
            <a:ext cx="4191000" cy="3289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076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9063-E345-466F-9C90-3977C90F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Sample Renovation: Mail Facility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20240-540B-4B08-B98E-717670C9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Greystone &amp; Co., Inc.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7E90C-F547-4CE0-B660-D8D58D97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18</a:t>
            </a:fld>
            <a:endParaRPr lang="en-US" dirty="0">
              <a:solidFill>
                <a:srgbClr val="7F9493"/>
              </a:solidFill>
            </a:endParaRPr>
          </a:p>
        </p:txBody>
      </p:sp>
      <p:pic>
        <p:nvPicPr>
          <p:cNvPr id="9" name="Picture 2" descr="C:\Users\smclamb\AppData\Local\Microsoft\Windows\Temporary Internet Files\Content.Outlook\YX7PU1K2\Bon Aire Mailboxes Before.jpg">
            <a:extLst>
              <a:ext uri="{FF2B5EF4-FFF2-40B4-BE49-F238E27FC236}">
                <a16:creationId xmlns:a16="http://schemas.microsoft.com/office/drawing/2014/main" id="{E6F1953C-C53A-4075-BCD0-93DF232A4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07036"/>
            <a:ext cx="3726873" cy="279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FEE81E59-B44A-4A19-94F6-54CC663E9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057400"/>
            <a:ext cx="3794315" cy="329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80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Portfolio Transaction: Key to Success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000" b="1" u="sng" dirty="0">
                <a:solidFill>
                  <a:srgbClr val="FFC000"/>
                </a:solidFill>
              </a:rPr>
              <a:t>Strong Development Team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Long-Term Owner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Manager / Operator (Self or Third-Party)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b="1" i="1" dirty="0">
                <a:solidFill>
                  <a:schemeClr val="accent4"/>
                </a:solidFill>
              </a:rPr>
              <a:t>Developer &amp; Development Partner / Consultant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Counsel – Developer / Borrower’s Counsel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Syndicator / Equity Investor &amp; Lender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General Contractor &amp; Architect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Investment Banker / Underwriter &amp; Bond Issuer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Trustee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Rural Development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State HFA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pPr marL="342900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1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2017 Greystone &amp; Co.,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19</a:t>
            </a:fld>
            <a:endParaRPr lang="en-US" dirty="0">
              <a:solidFill>
                <a:srgbClr val="7F949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081760"/>
            <a:ext cx="10972800" cy="50542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4350" indent="-2397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0100" indent="-25241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28700" indent="-2063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257300" indent="-206375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2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1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4"/>
                </a:solidFill>
              </a:rPr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2400" b="1" u="sng" dirty="0">
              <a:solidFill>
                <a:schemeClr val="accent4"/>
              </a:solidFill>
            </a:endParaRP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Rural Development, by the Numbers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The Need, The Opportunity - Preservation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Deal Structure – Pros, Cons, Benefits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Georgia Preservation Transaction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The Goods – Visuals!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Keys to Success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Final Thoughts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2017 Greystone &amp; Co.,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2</a:t>
            </a:fld>
            <a:endParaRPr lang="en-US" dirty="0">
              <a:solidFill>
                <a:srgbClr val="7F949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081760"/>
            <a:ext cx="10972800" cy="50542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4350" indent="-2397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0100" indent="-25241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28700" indent="-2063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257300" indent="-206375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2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40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Development Team: Development Partner / Consultant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The “Quarterback”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Add Expertise &amp; Capacity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Development Experience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Financial Strength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Human Capital</a:t>
            </a:r>
          </a:p>
          <a:p>
            <a:pPr marL="1200150" lvl="3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Specific Skill Sets</a:t>
            </a:r>
          </a:p>
          <a:p>
            <a:pPr marL="1428750" lvl="4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Underwriting</a:t>
            </a:r>
          </a:p>
          <a:p>
            <a:pPr marL="1428750" lvl="4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Applications</a:t>
            </a:r>
          </a:p>
          <a:p>
            <a:pPr marL="1428750" lvl="4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Construction Management etc.</a:t>
            </a:r>
          </a:p>
          <a:p>
            <a:pPr marL="1428750" lvl="4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Consider All Options, Determine Best Fit, Choose Wisely!</a:t>
            </a:r>
          </a:p>
          <a:p>
            <a:pPr marL="1428750" lvl="4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pPr marL="342900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1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2017 Greystone &amp; Co.,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20</a:t>
            </a:fld>
            <a:endParaRPr lang="en-US" dirty="0">
              <a:solidFill>
                <a:srgbClr val="7F949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081760"/>
            <a:ext cx="10972800" cy="50542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4350" indent="-2397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0100" indent="-25241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28700" indent="-2063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257300" indent="-206375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2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47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Development Team: Development Partner / Consultant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000" b="1" u="sng" dirty="0">
                <a:solidFill>
                  <a:srgbClr val="FFC000"/>
                </a:solidFill>
              </a:rPr>
              <a:t>Typical Terms Negotiated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Roles &amp; Responsibilities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Pre-Development, Post-Closing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Ownership 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Long-Term v. Short-Term 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Economics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Exit Strategy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Financial / Economic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Guarantees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pPr marL="342900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1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2017 Greystone &amp; Co.,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21</a:t>
            </a:fld>
            <a:endParaRPr lang="en-US" dirty="0">
              <a:solidFill>
                <a:srgbClr val="7F949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081760"/>
            <a:ext cx="10972800" cy="50542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4350" indent="-2397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0100" indent="-25241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28700" indent="-2063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257300" indent="-206375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2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97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Portfolio Transaction: Final Thoughts 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Strong Development Team 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Communication, Communication, Communication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Macro Economic Environment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Tenant Education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Flexible, Realistic Timelines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Full Rehabilitation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Enthusiasm &amp; Persistence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pPr marL="342900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1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2017 Greystone &amp; Co.,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22</a:t>
            </a:fld>
            <a:endParaRPr lang="en-US" dirty="0">
              <a:solidFill>
                <a:srgbClr val="7F949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081760"/>
            <a:ext cx="10972800" cy="50542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4350" indent="-2397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0100" indent="-25241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28700" indent="-2063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257300" indent="-206375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2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21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687912"/>
            <a:ext cx="9652000" cy="89348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19400" y="3886200"/>
            <a:ext cx="5471096" cy="1828800"/>
          </a:xfrm>
        </p:spPr>
        <p:txBody>
          <a:bodyPr>
            <a:normAutofit/>
          </a:bodyPr>
          <a:lstStyle/>
          <a:p>
            <a:r>
              <a:rPr lang="en-US" b="1" dirty="0"/>
              <a:t>Will Eckstein</a:t>
            </a:r>
          </a:p>
          <a:p>
            <a:r>
              <a:rPr lang="en-US" dirty="0"/>
              <a:t>Senior Vice President</a:t>
            </a:r>
          </a:p>
          <a:p>
            <a:r>
              <a:rPr lang="en-US" dirty="0"/>
              <a:t>Greystone Affordable Development</a:t>
            </a:r>
          </a:p>
          <a:p>
            <a:r>
              <a:rPr lang="en-US" dirty="0"/>
              <a:t>4025 Lake Boone Trail, Suite 209</a:t>
            </a:r>
          </a:p>
          <a:p>
            <a:r>
              <a:rPr lang="en-US" dirty="0"/>
              <a:t>Raleigh, NC 27607-2986</a:t>
            </a:r>
          </a:p>
          <a:p>
            <a:r>
              <a:rPr lang="en-US" dirty="0"/>
              <a:t>(919) 573.7516</a:t>
            </a:r>
          </a:p>
          <a:p>
            <a:r>
              <a:rPr lang="en-US" dirty="0"/>
              <a:t>Will.Eckstein@greyco.com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162800" y="6508198"/>
            <a:ext cx="3314580" cy="121202"/>
          </a:xfrm>
        </p:spPr>
        <p:txBody>
          <a:bodyPr/>
          <a:lstStyle/>
          <a:p>
            <a:r>
              <a:rPr lang="en-US" sz="900" dirty="0"/>
              <a:t>Copyright © 2017 Greystone &amp; Co.,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3088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Rural Housing 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b="1" u="sng" dirty="0">
                <a:solidFill>
                  <a:srgbClr val="FFC000"/>
                </a:solidFill>
              </a:rPr>
              <a:t>Rural Development, by the Numbers</a:t>
            </a:r>
            <a:endParaRPr lang="en-US" sz="2100" dirty="0">
              <a:solidFill>
                <a:schemeClr val="accent4"/>
              </a:solidFill>
            </a:endParaRP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Properties - 13,961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Texas, 662 (4.7%)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Units - 425,705 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Texas, 23,391 (5.6%)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Properties Removed from Program, 2012 -2016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38 Properties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816 units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953 Households</a:t>
            </a:r>
          </a:p>
          <a:p>
            <a:pPr marL="342900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1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2017 Greystone &amp; Co.,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3</a:t>
            </a:fld>
            <a:endParaRPr lang="en-US" dirty="0">
              <a:solidFill>
                <a:srgbClr val="7F949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081760"/>
            <a:ext cx="10972800" cy="50542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4350" indent="-2397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0100" indent="-25241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28700" indent="-2063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257300" indent="-206375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2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0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The Need, The Opportunity: Preservation 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u="sng" dirty="0">
                <a:solidFill>
                  <a:srgbClr val="FFC000"/>
                </a:solidFill>
              </a:rPr>
              <a:t>Funding Sources</a:t>
            </a:r>
            <a:endParaRPr lang="en-US" sz="2800" u="sng" dirty="0">
              <a:solidFill>
                <a:schemeClr val="accent4"/>
              </a:solidFill>
            </a:endParaRP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HOME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FHLB – AHP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CDBG – DR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Debt (538, FNMA, MF Bonds)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Equity - Tax Credits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9% competitive credits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4% non-competitive credits (with tax-exempt bonds)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pPr marL="342900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1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2017 Greystone &amp; Co.,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4</a:t>
            </a:fld>
            <a:endParaRPr lang="en-US" dirty="0">
              <a:solidFill>
                <a:srgbClr val="7F949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081760"/>
            <a:ext cx="10972800" cy="50542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4350" indent="-2397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0100" indent="-25241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28700" indent="-2063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257300" indent="-206375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2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1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Deal Structure: Portfolio Transactions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u="sng" dirty="0">
                <a:solidFill>
                  <a:srgbClr val="FFC000"/>
                </a:solidFill>
              </a:rPr>
              <a:t>Greater Reach, Greater Impact!</a:t>
            </a:r>
            <a:endParaRPr lang="en-US" sz="2800" dirty="0">
              <a:solidFill>
                <a:schemeClr val="accent4"/>
              </a:solidFill>
            </a:endParaRP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4"/>
                </a:solidFill>
              </a:rPr>
              <a:t>Pooled Bond Issuance (not cross collateralized)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4"/>
                </a:solidFill>
              </a:rPr>
              <a:t>Scattered Sites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4"/>
                </a:solidFill>
              </a:rPr>
              <a:t>Single State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4"/>
                </a:solidFill>
              </a:rPr>
              <a:t>Debt 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4"/>
                </a:solidFill>
              </a:rPr>
              <a:t>Equity - 4% Tax Credits (with Tax-Exempt Bonds)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4"/>
                </a:solidFill>
              </a:rPr>
              <a:t>Additional Funding Sources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pPr marL="342900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1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2017 Greystone &amp; Co.,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5</a:t>
            </a:fld>
            <a:endParaRPr lang="en-US" dirty="0">
              <a:solidFill>
                <a:srgbClr val="7F949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081760"/>
            <a:ext cx="10972800" cy="50542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4350" indent="-2397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0100" indent="-25241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28700" indent="-2063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257300" indent="-206375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2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2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Portfolio Transactions with Bonds &amp; 4% Credits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3429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u="sng" dirty="0">
                <a:solidFill>
                  <a:srgbClr val="FFC000"/>
                </a:solidFill>
              </a:rPr>
              <a:t>Pros</a:t>
            </a:r>
            <a:endParaRPr lang="en-US" sz="2800" dirty="0">
              <a:solidFill>
                <a:schemeClr val="accent4"/>
              </a:solidFill>
            </a:endParaRP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4"/>
                </a:solidFill>
              </a:rPr>
              <a:t>Volume of Preservation Activity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4"/>
                </a:solidFill>
              </a:rPr>
              <a:t>Transaction Costs, Multiple Sites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4"/>
                </a:solidFill>
              </a:rPr>
              <a:t>Economic Impact, Rural Communities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4"/>
                </a:solidFill>
              </a:rPr>
              <a:t>Outstanding Capital Needs Addressed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4"/>
                </a:solidFill>
              </a:rPr>
              <a:t>Removed from 9% Funding Round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4"/>
                </a:solidFill>
              </a:rPr>
              <a:t>Transfer of Ownership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pPr marL="342900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1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7171AF-2FAB-434C-B86E-0E2B486911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3429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u="sng" dirty="0">
                <a:solidFill>
                  <a:schemeClr val="accent3"/>
                </a:solidFill>
              </a:rPr>
              <a:t>Cons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4"/>
                </a:solidFill>
              </a:rPr>
              <a:t>Costs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4"/>
                </a:solidFill>
              </a:rPr>
              <a:t>Volume of Work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4"/>
                </a:solidFill>
              </a:rPr>
              <a:t>Complexity, Multiple Agencies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4"/>
                </a:solidFill>
              </a:rPr>
              <a:t>Less Funding Sources (Larger GAP)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4"/>
                </a:solidFill>
              </a:rPr>
              <a:t>In-Place Rehab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4"/>
                </a:solidFill>
              </a:rPr>
              <a:t>Extended Timelines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2017 Greystone &amp; Co.,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6</a:t>
            </a:fld>
            <a:endParaRPr lang="en-US" dirty="0">
              <a:solidFill>
                <a:srgbClr val="7F949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081760"/>
            <a:ext cx="10972800" cy="50542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4350" indent="-2397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0100" indent="-25241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28700" indent="-2063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257300" indent="-206375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2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8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Portfolio Transactions, The Direct Benefit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Marketability 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Resident Retention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Resident Attraction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Operations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Reduced Expenses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Reduced Maintenance 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Decreased Liabilities and Capital Calls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Increased Realization of Return-to-Owner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Preservation of Much Needed Affordable Housing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pPr marL="342900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1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2017 Greystone &amp; Co.,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7</a:t>
            </a:fld>
            <a:endParaRPr lang="en-US" dirty="0">
              <a:solidFill>
                <a:srgbClr val="7F949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081760"/>
            <a:ext cx="10972800" cy="50542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4350" indent="-2397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0100" indent="-25241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28700" indent="-2063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257300" indent="-206375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2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1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Portfolio Transactions, The Preservation Process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Identify Potential Properties (cooperative sellers)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Initial Financial Feasibility Analysis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Develop Scope of Work, Pricing Hard Costs, Design Standards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Source Debt and Equity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Validate Assumptions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Applications – Tax Credit, Bond, RD Transfer, etc.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Initial Closing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Construction Period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Construction Completion</a:t>
            </a:r>
          </a:p>
          <a:p>
            <a:pPr marL="685800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accent4"/>
                </a:solidFill>
              </a:rPr>
              <a:t>Place in Service</a:t>
            </a: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pPr marL="342900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1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pPr marL="971550" lvl="2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1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2017 Greystone &amp; Co.,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8</a:t>
            </a:fld>
            <a:endParaRPr lang="en-US" dirty="0">
              <a:solidFill>
                <a:srgbClr val="7F949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081760"/>
            <a:ext cx="10972800" cy="50542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4350" indent="-2397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0100" indent="-252413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7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28700" indent="-2063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257300" indent="-206375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2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1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B2450-2CD6-4FF1-B701-66F1FBA2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Hallmark Georgia Preservation Portfolio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C5D38-A615-48CF-AD06-6EE15D366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/>
                </a:solidFill>
              </a:rPr>
              <a:t>26 Properties (23 Post closing)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/>
                </a:solidFill>
              </a:rPr>
              <a:t>1,310 units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680EC-374C-47EC-A9F3-0FB587E6B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2016 Greystone &amp; Co., Inc.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185F8-7DF3-4073-A875-B23EF2B9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435A7-7107-554C-89D2-B66F0033BB65}" type="slidenum">
              <a:rPr lang="en-US" smtClean="0">
                <a:solidFill>
                  <a:srgbClr val="7F9493"/>
                </a:solidFill>
              </a:rPr>
              <a:pPr/>
              <a:t>9</a:t>
            </a:fld>
            <a:endParaRPr lang="en-US" dirty="0">
              <a:solidFill>
                <a:srgbClr val="7F949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9CF50-6F4C-4313-ADA7-50D526006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700" y="1864831"/>
            <a:ext cx="6352583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22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2">
      <a:dk1>
        <a:srgbClr val="3C3C3C"/>
      </a:dk1>
      <a:lt1>
        <a:srgbClr val="FFFFFF"/>
      </a:lt1>
      <a:dk2>
        <a:srgbClr val="313131"/>
      </a:dk2>
      <a:lt2>
        <a:srgbClr val="D4D4D4"/>
      </a:lt2>
      <a:accent1>
        <a:srgbClr val="7F9493"/>
      </a:accent1>
      <a:accent2>
        <a:srgbClr val="17779B"/>
      </a:accent2>
      <a:accent3>
        <a:srgbClr val="E9AA1F"/>
      </a:accent3>
      <a:accent4>
        <a:srgbClr val="6A8E30"/>
      </a:accent4>
      <a:accent5>
        <a:srgbClr val="7E2754"/>
      </a:accent5>
      <a:accent6>
        <a:srgbClr val="A02122"/>
      </a:accent6>
      <a:hlink>
        <a:srgbClr val="3C3C3C"/>
      </a:hlink>
      <a:folHlink>
        <a:srgbClr val="3C3C3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12798</TotalTime>
  <Words>1062</Words>
  <Application>Microsoft Office PowerPoint</Application>
  <PresentationFormat>Widescreen</PresentationFormat>
  <Paragraphs>235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Wingdings</vt:lpstr>
      <vt:lpstr>Clarity</vt:lpstr>
      <vt:lpstr>Putting It All Together</vt:lpstr>
      <vt:lpstr>Putting It All Together</vt:lpstr>
      <vt:lpstr>Rural Housing </vt:lpstr>
      <vt:lpstr>The Need, The Opportunity: Preservation </vt:lpstr>
      <vt:lpstr>Deal Structure: Portfolio Transactions</vt:lpstr>
      <vt:lpstr>Portfolio Transactions with Bonds &amp; 4% Credits</vt:lpstr>
      <vt:lpstr>Portfolio Transactions, The Direct Benefit</vt:lpstr>
      <vt:lpstr>Portfolio Transactions, The Preservation Process</vt:lpstr>
      <vt:lpstr>Hallmark Georgia Preservation Portfolio</vt:lpstr>
      <vt:lpstr>Sample Renovation: Before, During, After</vt:lpstr>
      <vt:lpstr>Sample Renovation: Typical Exterior Upgrades</vt:lpstr>
      <vt:lpstr>Sample Renovation: Typical Exterior Upgrades</vt:lpstr>
      <vt:lpstr>Sample Renovation: Typical Exterior Upgrades</vt:lpstr>
      <vt:lpstr>Sample Renovation: Typical Exterior Upgrades</vt:lpstr>
      <vt:lpstr>Sample Renovation: Retaining Wall</vt:lpstr>
      <vt:lpstr>Sample Renovation: Playground Upgrades</vt:lpstr>
      <vt:lpstr>Sample Renovation: Playground Upgrades</vt:lpstr>
      <vt:lpstr>Sample Renovation: Mail Facility</vt:lpstr>
      <vt:lpstr>Portfolio Transaction: Key to Success</vt:lpstr>
      <vt:lpstr>Development Team: Development Partner / Consultant</vt:lpstr>
      <vt:lpstr>Development Team: Development Partner / Consultant</vt:lpstr>
      <vt:lpstr>Portfolio Transaction: Final Thoughts </vt:lpstr>
      <vt:lpstr>Thank you</vt:lpstr>
    </vt:vector>
  </TitlesOfParts>
  <Company>Greystone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Houlihan Lokey Annual Financial Services Industry Conference</dc:title>
  <dc:creator>Claudia Schiepers</dc:creator>
  <cp:lastModifiedBy>Anderson, Susan</cp:lastModifiedBy>
  <cp:revision>162</cp:revision>
  <cp:lastPrinted>2018-06-04T13:26:48Z</cp:lastPrinted>
  <dcterms:created xsi:type="dcterms:W3CDTF">2015-02-18T21:19:52Z</dcterms:created>
  <dcterms:modified xsi:type="dcterms:W3CDTF">2018-09-12T15:37:31Z</dcterms:modified>
</cp:coreProperties>
</file>