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64" r:id="rId2"/>
    <p:sldId id="258" r:id="rId3"/>
    <p:sldId id="259" r:id="rId4"/>
    <p:sldId id="261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 2012 Budget Authority in $Millions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 Authority in $Millions</c:v>
                </c:pt>
              </c:strCache>
            </c:strRef>
          </c:tx>
          <c:explosion val="25"/>
          <c:cat>
            <c:strRef>
              <c:f>Sheet1!$A$2:$A$8</c:f>
              <c:strCache>
                <c:ptCount val="6"/>
                <c:pt idx="0">
                  <c:v>MPR (2)</c:v>
                </c:pt>
                <c:pt idx="1">
                  <c:v>Voucher (11)</c:v>
                </c:pt>
                <c:pt idx="2">
                  <c:v>FLH (14)</c:v>
                </c:pt>
                <c:pt idx="3">
                  <c:v>538(0)</c:v>
                </c:pt>
                <c:pt idx="4">
                  <c:v>515(22)</c:v>
                </c:pt>
                <c:pt idx="5">
                  <c:v>RA(904)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11</c:v>
                </c:pt>
                <c:pt idx="2">
                  <c:v>14</c:v>
                </c:pt>
                <c:pt idx="3">
                  <c:v>0</c:v>
                </c:pt>
                <c:pt idx="4">
                  <c:v>22</c:v>
                </c:pt>
                <c:pt idx="5">
                  <c:v>904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4-4594-ACF9-40295E9A3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explosion val="25"/>
          <c:cat>
            <c:strRef>
              <c:f>Sheet1!$A$2:$A$8</c:f>
              <c:strCache>
                <c:ptCount val="6"/>
                <c:pt idx="0">
                  <c:v>MPR (2)</c:v>
                </c:pt>
                <c:pt idx="1">
                  <c:v>Voucher (11)</c:v>
                </c:pt>
                <c:pt idx="2">
                  <c:v>FLH (14)</c:v>
                </c:pt>
                <c:pt idx="3">
                  <c:v>538(0)</c:v>
                </c:pt>
                <c:pt idx="4">
                  <c:v>515(22)</c:v>
                </c:pt>
                <c:pt idx="5">
                  <c:v>RA(904)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4-4594-ACF9-40295E9A36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cat>
            <c:strRef>
              <c:f>Sheet1!$A$2:$A$8</c:f>
              <c:strCache>
                <c:ptCount val="6"/>
                <c:pt idx="0">
                  <c:v>MPR (2)</c:v>
                </c:pt>
                <c:pt idx="1">
                  <c:v>Voucher (11)</c:v>
                </c:pt>
                <c:pt idx="2">
                  <c:v>FLH (14)</c:v>
                </c:pt>
                <c:pt idx="3">
                  <c:v>538(0)</c:v>
                </c:pt>
                <c:pt idx="4">
                  <c:v>515(22)</c:v>
                </c:pt>
                <c:pt idx="5">
                  <c:v>RA(904)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4-4594-ACF9-40295E9A3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12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271599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D-4422-9582-C01EB237B0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13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272584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B-4774-AB6D-EA006B2DAD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14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Sheet1!$B$4</c:f>
              <c:numCache>
                <c:formatCode>#,##0</c:formatCode>
                <c:ptCount val="1"/>
                <c:pt idx="0">
                  <c:v>272232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9B-4774-AB6D-EA006B2DAD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15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Sheet1!$B$5</c:f>
              <c:numCache>
                <c:formatCode>#,##0</c:formatCode>
                <c:ptCount val="1"/>
                <c:pt idx="0">
                  <c:v>270879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9B-4774-AB6D-EA006B2DAD0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16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268721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9B-4774-AB6D-EA006B2DAD0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17 est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267434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B-4774-AB6D-EA006B2DAD00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18 est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RA units</c:v>
                </c:pt>
              </c:strCache>
            </c:strRef>
          </c:cat>
          <c:val>
            <c:numRef>
              <c:f>Sheet1!$B$8</c:f>
              <c:numCache>
                <c:formatCode>General</c:formatCode>
                <c:ptCount val="1"/>
                <c:pt idx="0">
                  <c:v>266144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9B-4774-AB6D-EA006B2DA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391432"/>
        <c:axId val="425396392"/>
      </c:barChart>
      <c:catAx>
        <c:axId val="70339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5396392"/>
        <c:crosses val="autoZero"/>
        <c:auto val="1"/>
        <c:lblAlgn val="ctr"/>
        <c:lblOffset val="100"/>
        <c:noMultiLvlLbl val="0"/>
      </c:catAx>
      <c:valAx>
        <c:axId val="425396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03391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Obligations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905</c:v>
                </c:pt>
                <c:pt idx="1">
                  <c:v>837</c:v>
                </c:pt>
                <c:pt idx="2">
                  <c:v>1110</c:v>
                </c:pt>
                <c:pt idx="3">
                  <c:v>1089</c:v>
                </c:pt>
                <c:pt idx="4">
                  <c:v>1390</c:v>
                </c:pt>
                <c:pt idx="5">
                  <c:v>1387</c:v>
                </c:pt>
                <c:pt idx="6">
                  <c:v>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EB-4642-96EC-CFC46C4E15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Outlays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1115</c:v>
                </c:pt>
                <c:pt idx="1">
                  <c:v>1128</c:v>
                </c:pt>
                <c:pt idx="2">
                  <c:v>1146</c:v>
                </c:pt>
                <c:pt idx="3">
                  <c:v>1141</c:v>
                </c:pt>
                <c:pt idx="4">
                  <c:v>1196</c:v>
                </c:pt>
                <c:pt idx="5">
                  <c:v>1196</c:v>
                </c:pt>
                <c:pt idx="6">
                  <c:v>1196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EB-4642-96EC-CFC46C4E1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7833784"/>
        <c:axId val="614923080"/>
      </c:lineChart>
      <c:catAx>
        <c:axId val="627833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4923080"/>
        <c:crosses val="autoZero"/>
        <c:auto val="1"/>
        <c:lblAlgn val="ctr"/>
        <c:lblOffset val="100"/>
        <c:noMultiLvlLbl val="0"/>
      </c:catAx>
      <c:valAx>
        <c:axId val="614923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833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83074441000798"/>
          <c:y val="0.46228369480130799"/>
          <c:w val="2.37365670783454E-2"/>
          <c:h val="1.6953078233641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DA29-4CF9-BBC5-FBE4FCCA6666}"/>
              </c:ext>
            </c:extLst>
          </c:dPt>
          <c:dPt>
            <c:idx val="9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3-DA29-4CF9-BBC5-FBE4FCCA6666}"/>
              </c:ext>
            </c:extLst>
          </c:dPt>
          <c:dPt>
            <c:idx val="1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5-DA29-4CF9-BBC5-FBE4FCCA6666}"/>
              </c:ext>
            </c:extLst>
          </c:dPt>
          <c:cat>
            <c:strRef>
              <c:f>Sheet1!$A$2:$A$12</c:f>
              <c:strCach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17est</c:v>
                </c:pt>
                <c:pt idx="10">
                  <c:v>18est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-447</c:v>
                </c:pt>
                <c:pt idx="1">
                  <c:v>-72</c:v>
                </c:pt>
                <c:pt idx="2">
                  <c:v>-44</c:v>
                </c:pt>
                <c:pt idx="3">
                  <c:v>-131</c:v>
                </c:pt>
                <c:pt idx="4">
                  <c:v>-210</c:v>
                </c:pt>
                <c:pt idx="5">
                  <c:v>-291</c:v>
                </c:pt>
                <c:pt idx="6">
                  <c:v>-36</c:v>
                </c:pt>
                <c:pt idx="7">
                  <c:v>-52</c:v>
                </c:pt>
                <c:pt idx="8">
                  <c:v>194</c:v>
                </c:pt>
                <c:pt idx="9">
                  <c:v>191</c:v>
                </c:pt>
                <c:pt idx="1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29-4CF9-BBC5-FBE4FCCA6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445144"/>
        <c:axId val="406476504"/>
      </c:barChart>
      <c:catAx>
        <c:axId val="651445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476504"/>
        <c:crosses val="autoZero"/>
        <c:auto val="1"/>
        <c:lblAlgn val="ctr"/>
        <c:lblOffset val="100"/>
        <c:noMultiLvlLbl val="0"/>
      </c:catAx>
      <c:valAx>
        <c:axId val="406476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1445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301F6-9E00-E843-BDB1-0C139271B0DB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673B-DB03-D240-9E6B-EA93AB2A8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1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3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3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0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2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9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59B5-9E3F-744E-957A-C59FEACFB5AA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9EC3-BC55-8D4D-A75E-843690C96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7472"/>
            <a:ext cx="8042276" cy="947548"/>
          </a:xfrm>
        </p:spPr>
        <p:txBody>
          <a:bodyPr>
            <a:noAutofit/>
          </a:bodyPr>
          <a:lstStyle/>
          <a:p>
            <a:r>
              <a:rPr lang="en-US" sz="2400" b="1" u="sng" dirty="0">
                <a:latin typeface="Times"/>
                <a:cs typeface="Times"/>
              </a:rPr>
              <a:t>Reality #1 – It’s all about the RA (95% of RD’s</a:t>
            </a:r>
            <a:br>
              <a:rPr lang="en-US" sz="2400" b="1" u="sng" dirty="0">
                <a:latin typeface="Times"/>
                <a:cs typeface="Times"/>
              </a:rPr>
            </a:br>
            <a:r>
              <a:rPr lang="en-US" sz="2400" b="1" u="sng" dirty="0">
                <a:latin typeface="Times"/>
                <a:cs typeface="Times"/>
              </a:rPr>
              <a:t> MFH BA ) – mostly for annual RA contract renewal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77693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/>
              <a:t>Key RA Issues – January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372100"/>
          </a:xfrm>
        </p:spPr>
        <p:txBody>
          <a:bodyPr>
            <a:noAutofit/>
          </a:bodyPr>
          <a:lstStyle/>
          <a:p>
            <a:r>
              <a:rPr lang="en-US" sz="1800" b="1" dirty="0"/>
              <a:t>Will RD Make RA available for preservation and servicing during FY 2018</a:t>
            </a:r>
          </a:p>
          <a:p>
            <a:pPr lvl="1"/>
            <a:r>
              <a:rPr lang="en-US" sz="1800" b="1" dirty="0"/>
              <a:t>Gap between outlays and obligation $194 million during FY 2016</a:t>
            </a:r>
          </a:p>
          <a:p>
            <a:pPr lvl="1"/>
            <a:r>
              <a:rPr lang="en-US" sz="1800" b="1" dirty="0"/>
              <a:t>RD offered $50 million to be cut in FY 2017, stating that RA not needed for FY 2017 renewals – fortunately, the proposed cut was not made.</a:t>
            </a:r>
          </a:p>
          <a:p>
            <a:pPr lvl="1"/>
            <a:r>
              <a:rPr lang="en-US" sz="1800" b="1" dirty="0"/>
              <a:t>Tremendous unmet need – tenants overburdened, projects struggling</a:t>
            </a:r>
          </a:p>
          <a:p>
            <a:pPr lvl="1"/>
            <a:r>
              <a:rPr lang="en-US" sz="1800" b="1" dirty="0"/>
              <a:t>Even though the last prepayment UNL discouraged incentives, RA incentive waiting list now has over 1,000 RA units requested.</a:t>
            </a:r>
          </a:p>
          <a:p>
            <a:pPr lvl="1"/>
            <a:r>
              <a:rPr lang="en-US" sz="1800" b="1" dirty="0"/>
              <a:t>“Unused” RA in active projects now being redeployed by some states, but RA in paid off projects has not been made available.</a:t>
            </a:r>
          </a:p>
          <a:p>
            <a:pPr lvl="1"/>
            <a:r>
              <a:rPr lang="en-US" sz="1800" b="1" dirty="0"/>
              <a:t>Past success – every $1 million (225 units) of incentive RA saves 10 projects.</a:t>
            </a:r>
          </a:p>
          <a:p>
            <a:r>
              <a:rPr lang="en-US" sz="1800" b="1" dirty="0"/>
              <a:t>Making RA available for preservation and servicing during FY 2018 and beyond</a:t>
            </a:r>
          </a:p>
          <a:p>
            <a:pPr lvl="1"/>
            <a:r>
              <a:rPr lang="en-US" sz="1800" b="1" dirty="0"/>
              <a:t>Notes to President's proposed FY 18 budget indicates steady RA funds but zeros out 515, MPR for preservation, and 514/516 FLH.</a:t>
            </a:r>
          </a:p>
          <a:p>
            <a:pPr lvl="1"/>
            <a:r>
              <a:rPr lang="en-US" sz="1800" b="1" dirty="0"/>
              <a:t>Losing 1,290 units RA units each year from paid off projects.</a:t>
            </a:r>
          </a:p>
          <a:p>
            <a:pPr lvl="1"/>
            <a:r>
              <a:rPr lang="en-US" sz="1800" b="1" dirty="0"/>
              <a:t>Mortgage maturity losses coupled with prepayments increasing rapidly and latest study says $5.6 billion in accumulated capital needs – How to address without RA?</a:t>
            </a:r>
          </a:p>
        </p:txBody>
      </p:sp>
    </p:spTree>
    <p:extLst>
      <p:ext uri="{BB962C8B-B14F-4D97-AF65-F5344CB8AC3E}">
        <p14:creationId xmlns:p14="http://schemas.microsoft.com/office/powerpoint/2010/main" val="18372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USDA occupancy reports show RA units being used peaked in FY13 – the portfolio is now losing roughly 1,290 RA units a year from projects that prepay or reach mortgage maturity 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99583"/>
              </p:ext>
            </p:extLst>
          </p:nvPr>
        </p:nvGraphicFramePr>
        <p:xfrm>
          <a:off x="457200" y="1378446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32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/>
                <a:cs typeface="Times New Roman"/>
              </a:rPr>
              <a:t>Outlays (red) peak at $1.196 B and Obligations (green) peak at $1.390 million in FY2016 – Surplus used to forward fund replacements rather than on servicing or preservation  </a:t>
            </a:r>
            <a:br>
              <a:rPr lang="en-US" sz="2700" b="1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Data in millions – Estimates for FY 17&amp;18 obligations and outlays  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558091"/>
              </p:ext>
            </p:extLst>
          </p:nvPr>
        </p:nvGraphicFramePr>
        <p:xfrm>
          <a:off x="879289" y="1836200"/>
          <a:ext cx="7807511" cy="452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Rural Housing Preservation Associates, LLC - contact Larry Anderson at landerson@rhpallc.com</a:t>
            </a:r>
          </a:p>
        </p:txBody>
      </p:sp>
    </p:spTree>
    <p:extLst>
      <p:ext uri="{BB962C8B-B14F-4D97-AF65-F5344CB8AC3E}">
        <p14:creationId xmlns:p14="http://schemas.microsoft.com/office/powerpoint/2010/main" val="283369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GAP between RA Outlays and Obligations (millions)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9958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98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/>
              <a:t>Key Voucher Questions – January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372100"/>
          </a:xfrm>
        </p:spPr>
        <p:txBody>
          <a:bodyPr>
            <a:noAutofit/>
          </a:bodyPr>
          <a:lstStyle/>
          <a:p>
            <a:r>
              <a:rPr lang="en-US" sz="2400" b="1" dirty="0"/>
              <a:t>Will vouchers be available for prepaid projects for FY 2018?</a:t>
            </a:r>
          </a:p>
          <a:p>
            <a:r>
              <a:rPr lang="en-US" sz="2400" b="1" dirty="0"/>
              <a:t>FY 2015      $7 M available 		$15.6 M used</a:t>
            </a:r>
          </a:p>
          <a:p>
            <a:r>
              <a:rPr lang="en-US" sz="2400" b="1" dirty="0"/>
              <a:t>FY 2016	   $15 M available		$19.4 M used</a:t>
            </a:r>
          </a:p>
          <a:p>
            <a:r>
              <a:rPr lang="en-US" sz="2400" b="1" dirty="0"/>
              <a:t>FY 2017	   $18 M available		$22 M used</a:t>
            </a:r>
          </a:p>
          <a:p>
            <a:r>
              <a:rPr lang="en-US" sz="2400" b="1" dirty="0"/>
              <a:t>FY 2018	   $20  M available		$25 M needed (estimate)</a:t>
            </a:r>
          </a:p>
          <a:p>
            <a:r>
              <a:rPr lang="en-US" sz="2800" b="1" dirty="0"/>
              <a:t>Will there be enough funding?</a:t>
            </a:r>
          </a:p>
          <a:p>
            <a:pPr lvl="1"/>
            <a:r>
              <a:rPr lang="en-US" sz="2400" b="1" dirty="0"/>
              <a:t>If not what will priorities be?</a:t>
            </a:r>
          </a:p>
          <a:p>
            <a:r>
              <a:rPr lang="en-US" sz="2400" b="1" dirty="0"/>
              <a:t>Will they be made available for projects with maturing mortgages (change to appropriation bill required)?</a:t>
            </a:r>
          </a:p>
          <a:p>
            <a:r>
              <a:rPr lang="en-US" sz="2400" b="1" dirty="0"/>
              <a:t>Will owner obligations to honor restrictions regardless of voucher funding be affected by legal action (WA State)?</a:t>
            </a:r>
          </a:p>
        </p:txBody>
      </p:sp>
    </p:spTree>
    <p:extLst>
      <p:ext uri="{BB962C8B-B14F-4D97-AF65-F5344CB8AC3E}">
        <p14:creationId xmlns:p14="http://schemas.microsoft.com/office/powerpoint/2010/main" val="360480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343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</vt:lpstr>
      <vt:lpstr>Times New Roman</vt:lpstr>
      <vt:lpstr>Office Theme</vt:lpstr>
      <vt:lpstr>Reality #1 – It’s all about the RA (95% of RD’s  MFH BA ) – mostly for annual RA contract renewal</vt:lpstr>
      <vt:lpstr>Key RA Issues – January 2018</vt:lpstr>
      <vt:lpstr>USDA occupancy reports show RA units being used peaked in FY13 – the portfolio is now losing roughly 1,290 RA units a year from projects that prepay or reach mortgage maturity </vt:lpstr>
      <vt:lpstr>Outlays (red) peak at $1.196 B and Obligations (green) peak at $1.390 million in FY2016 – Surplus used to forward fund replacements rather than on servicing or preservation     Data in millions – Estimates for FY 17&amp;18 obligations and outlays    </vt:lpstr>
      <vt:lpstr>GAP between RA Outlays and Obligations (millions)</vt:lpstr>
      <vt:lpstr>Key Voucher Questions – January 2018</vt:lpstr>
    </vt:vector>
  </TitlesOfParts>
  <Company>getRDdone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Anderson</dc:creator>
  <cp:lastModifiedBy>Larry Anderson</cp:lastModifiedBy>
  <cp:revision>22</cp:revision>
  <cp:lastPrinted>2017-07-19T12:21:48Z</cp:lastPrinted>
  <dcterms:created xsi:type="dcterms:W3CDTF">2017-06-23T21:57:21Z</dcterms:created>
  <dcterms:modified xsi:type="dcterms:W3CDTF">2018-01-08T18:21:57Z</dcterms:modified>
</cp:coreProperties>
</file>