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notesMasterIdLst>
    <p:notesMasterId r:id="rId44"/>
  </p:notesMasterIdLst>
  <p:handoutMasterIdLst>
    <p:handoutMasterId r:id="rId45"/>
  </p:handoutMasterIdLst>
  <p:sldIdLst>
    <p:sldId id="257" r:id="rId2"/>
    <p:sldId id="271" r:id="rId3"/>
    <p:sldId id="293" r:id="rId4"/>
    <p:sldId id="272" r:id="rId5"/>
    <p:sldId id="314" r:id="rId6"/>
    <p:sldId id="273" r:id="rId7"/>
    <p:sldId id="274" r:id="rId8"/>
    <p:sldId id="291" r:id="rId9"/>
    <p:sldId id="315" r:id="rId10"/>
    <p:sldId id="295" r:id="rId11"/>
    <p:sldId id="296" r:id="rId12"/>
    <p:sldId id="297" r:id="rId13"/>
    <p:sldId id="299" r:id="rId14"/>
    <p:sldId id="300" r:id="rId15"/>
    <p:sldId id="301" r:id="rId16"/>
    <p:sldId id="302" r:id="rId17"/>
    <p:sldId id="303" r:id="rId18"/>
    <p:sldId id="304" r:id="rId19"/>
    <p:sldId id="305" r:id="rId20"/>
    <p:sldId id="306" r:id="rId21"/>
    <p:sldId id="307" r:id="rId22"/>
    <p:sldId id="308" r:id="rId23"/>
    <p:sldId id="309" r:id="rId24"/>
    <p:sldId id="310" r:id="rId25"/>
    <p:sldId id="311" r:id="rId26"/>
    <p:sldId id="312" r:id="rId27"/>
    <p:sldId id="313" r:id="rId28"/>
    <p:sldId id="316" r:id="rId29"/>
    <p:sldId id="275" r:id="rId30"/>
    <p:sldId id="276" r:id="rId31"/>
    <p:sldId id="288" r:id="rId32"/>
    <p:sldId id="277" r:id="rId33"/>
    <p:sldId id="278" r:id="rId34"/>
    <p:sldId id="280" r:id="rId35"/>
    <p:sldId id="281" r:id="rId36"/>
    <p:sldId id="287" r:id="rId37"/>
    <p:sldId id="282" r:id="rId38"/>
    <p:sldId id="284" r:id="rId39"/>
    <p:sldId id="285" r:id="rId40"/>
    <p:sldId id="289" r:id="rId41"/>
    <p:sldId id="290" r:id="rId42"/>
    <p:sldId id="317" r:id="rId43"/>
  </p:sldIdLst>
  <p:sldSz cx="12192000" cy="6858000"/>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7296" userDrawn="1">
          <p15:clr>
            <a:srgbClr val="A4A3A4"/>
          </p15:clr>
        </p15:guide>
        <p15:guide id="4" orient="horz" pos="412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89911" autoAdjust="0"/>
  </p:normalViewPr>
  <p:slideViewPr>
    <p:cSldViewPr snapToGrid="0">
      <p:cViewPr varScale="1">
        <p:scale>
          <a:sx n="92" d="100"/>
          <a:sy n="92" d="100"/>
        </p:scale>
        <p:origin x="90" y="90"/>
      </p:cViewPr>
      <p:guideLst>
        <p:guide orient="horz" pos="2160"/>
        <p:guide pos="3840"/>
        <p:guide pos="7296"/>
        <p:guide orient="horz" pos="4128"/>
      </p:guideLst>
    </p:cSldViewPr>
  </p:slideViewPr>
  <p:notesTextViewPr>
    <p:cViewPr>
      <p:scale>
        <a:sx n="3" d="2"/>
        <a:sy n="3" d="2"/>
      </p:scale>
      <p:origin x="0" y="0"/>
    </p:cViewPr>
  </p:notesTextViewPr>
  <p:notesViewPr>
    <p:cSldViewPr snapToGrid="0" showGuides="1">
      <p:cViewPr varScale="1">
        <p:scale>
          <a:sx n="76" d="100"/>
          <a:sy n="76" d="100"/>
        </p:scale>
        <p:origin x="2538"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731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7311"/>
          </a:xfrm>
          <a:prstGeom prst="rect">
            <a:avLst/>
          </a:prstGeom>
        </p:spPr>
        <p:txBody>
          <a:bodyPr vert="horz" lIns="91440" tIns="45720" rIns="91440" bIns="45720" rtlCol="0"/>
          <a:lstStyle>
            <a:lvl1pPr algn="r">
              <a:defRPr sz="1200"/>
            </a:lvl1pPr>
          </a:lstStyle>
          <a:p>
            <a:fld id="{68796EA6-6F25-4F19-87BA-7ADCC16DAEFF}" type="datetimeFigureOut">
              <a:rPr lang="en-US" smtClean="0"/>
              <a:t>10/3/2018</a:t>
            </a:fld>
            <a:endParaRPr lang="en-US" dirty="0"/>
          </a:p>
        </p:txBody>
      </p:sp>
      <p:sp>
        <p:nvSpPr>
          <p:cNvPr id="4" name="Footer Placeholder 3"/>
          <p:cNvSpPr>
            <a:spLocks noGrp="1"/>
          </p:cNvSpPr>
          <p:nvPr>
            <p:ph type="ftr" sz="quarter" idx="2"/>
          </p:nvPr>
        </p:nvSpPr>
        <p:spPr>
          <a:xfrm>
            <a:off x="0" y="8846553"/>
            <a:ext cx="2971800" cy="46731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46553"/>
            <a:ext cx="2971800" cy="467310"/>
          </a:xfrm>
          <a:prstGeom prst="rect">
            <a:avLst/>
          </a:prstGeom>
        </p:spPr>
        <p:txBody>
          <a:bodyPr vert="horz" lIns="91440" tIns="45720" rIns="91440" bIns="45720" rtlCol="0" anchor="b"/>
          <a:lstStyle>
            <a:lvl1pPr algn="r">
              <a:defRPr sz="1200"/>
            </a:lvl1pPr>
          </a:lstStyle>
          <a:p>
            <a:fld id="{C64E50CC-F33A-4EF4-9F12-93EC4A21A0CF}" type="slidenum">
              <a:rPr lang="en-US" smtClean="0"/>
              <a:t>‹#›</a:t>
            </a:fld>
            <a:endParaRPr lang="en-US" dirty="0"/>
          </a:p>
        </p:txBody>
      </p:sp>
    </p:spTree>
    <p:extLst>
      <p:ext uri="{BB962C8B-B14F-4D97-AF65-F5344CB8AC3E}">
        <p14:creationId xmlns:p14="http://schemas.microsoft.com/office/powerpoint/2010/main" val="1323295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731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7311"/>
          </a:xfrm>
          <a:prstGeom prst="rect">
            <a:avLst/>
          </a:prstGeom>
        </p:spPr>
        <p:txBody>
          <a:bodyPr vert="horz" lIns="91440" tIns="45720" rIns="91440" bIns="45720" rtlCol="0"/>
          <a:lstStyle>
            <a:lvl1pPr algn="r">
              <a:defRPr sz="1200"/>
            </a:lvl1pPr>
          </a:lstStyle>
          <a:p>
            <a:fld id="{C39C172E-A8B5-46F6-B05C-DFA3E2E0F207}" type="datetimeFigureOut">
              <a:rPr lang="en-US" smtClean="0"/>
              <a:t>10/3/2018</a:t>
            </a:fld>
            <a:endParaRPr lang="en-US" dirty="0"/>
          </a:p>
        </p:txBody>
      </p:sp>
      <p:sp>
        <p:nvSpPr>
          <p:cNvPr id="4" name="Slide Image Placeholder 3"/>
          <p:cNvSpPr>
            <a:spLocks noGrp="1" noRot="1" noChangeAspect="1"/>
          </p:cNvSpPr>
          <p:nvPr>
            <p:ph type="sldImg" idx="2"/>
          </p:nvPr>
        </p:nvSpPr>
        <p:spPr>
          <a:xfrm>
            <a:off x="635000" y="1163638"/>
            <a:ext cx="5588000" cy="314483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82297"/>
            <a:ext cx="5486400" cy="366733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6553"/>
            <a:ext cx="2971800" cy="46731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46553"/>
            <a:ext cx="2971800" cy="467310"/>
          </a:xfrm>
          <a:prstGeom prst="rect">
            <a:avLst/>
          </a:prstGeom>
        </p:spPr>
        <p:txBody>
          <a:bodyPr vert="horz" lIns="91440" tIns="45720" rIns="91440" bIns="45720" rtlCol="0" anchor="b"/>
          <a:lstStyle>
            <a:lvl1pPr algn="r">
              <a:defRPr sz="1200"/>
            </a:lvl1pPr>
          </a:lstStyle>
          <a:p>
            <a:fld id="{32674CE4-FBD8-4481-AEFB-CA53E599A745}" type="slidenum">
              <a:rPr lang="en-US" smtClean="0"/>
              <a:t>‹#›</a:t>
            </a:fld>
            <a:endParaRPr lang="en-US" dirty="0"/>
          </a:p>
        </p:txBody>
      </p:sp>
    </p:spTree>
    <p:extLst>
      <p:ext uri="{BB962C8B-B14F-4D97-AF65-F5344CB8AC3E}">
        <p14:creationId xmlns:p14="http://schemas.microsoft.com/office/powerpoint/2010/main" val="1273268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674CE4-FBD8-4481-AEFB-CA53E599A745}" type="slidenum">
              <a:rPr lang="en-US" smtClean="0"/>
              <a:t>1</a:t>
            </a:fld>
            <a:endParaRPr lang="en-US" dirty="0"/>
          </a:p>
        </p:txBody>
      </p:sp>
    </p:spTree>
    <p:extLst>
      <p:ext uri="{BB962C8B-B14F-4D97-AF65-F5344CB8AC3E}">
        <p14:creationId xmlns:p14="http://schemas.microsoft.com/office/powerpoint/2010/main" val="2147974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E708F12-96AD-4ED4-8132-A78F5E42C1F5}" type="datetime1">
              <a:rPr lang="en-US" smtClean="0"/>
              <a:pPr/>
              <a:t>10/3/2018</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636821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7FA170-8299-44AD-AEEF-FC686C3D7804}" type="datetime1">
              <a:rPr lang="en-US" smtClean="0"/>
              <a:t>10/3/2018</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465356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31763A-68EC-4ECD-9620-D9FE9CDDD622}" type="datetime1">
              <a:rPr lang="en-US" smtClean="0"/>
              <a:t>10/3/2018</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24643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98BEDD-6160-49BB-B372-861DE7DE9BA5}" type="datetime1">
              <a:rPr lang="en-US" smtClean="0"/>
              <a:t>10/3/2018</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923457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AAE819F-B7FD-4B29-8F66-9E318144BC2A}" type="datetime1">
              <a:rPr lang="en-US" smtClean="0"/>
              <a:t>10/3/2018</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832306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4CA159C-B6E0-4F10-9F4A-2FA57003B139}" type="datetime1">
              <a:rPr lang="en-US" smtClean="0"/>
              <a:t>10/3/2018</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01873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170CBBB-D1D1-4386-A5E9-07F3477B78F3}" type="datetime1">
              <a:rPr lang="en-US" smtClean="0"/>
              <a:t>10/3/2018</a:t>
            </a:fld>
            <a:endParaRPr lang="en-US" dirty="0"/>
          </a:p>
        </p:txBody>
      </p:sp>
      <p:sp>
        <p:nvSpPr>
          <p:cNvPr id="8" name="Footer Placeholder 7"/>
          <p:cNvSpPr>
            <a:spLocks noGrp="1"/>
          </p:cNvSpPr>
          <p:nvPr>
            <p:ph type="ftr" sz="quarter" idx="11"/>
          </p:nvPr>
        </p:nvSpPr>
        <p:spPr/>
        <p:txBody>
          <a:bodyPr/>
          <a:lstStyle/>
          <a:p>
            <a:r>
              <a:rPr lang="en-US"/>
              <a:t>Add a footer</a:t>
            </a:r>
            <a:endParaRPr lang="en-US" dirty="0"/>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92232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FA4CAD8-0EA7-4615-B69B-B2F199EF3A93}" type="datetime1">
              <a:rPr lang="en-US" smtClean="0"/>
              <a:t>10/3/2018</a:t>
            </a:fld>
            <a:endParaRPr lang="en-US" dirty="0"/>
          </a:p>
        </p:txBody>
      </p:sp>
      <p:sp>
        <p:nvSpPr>
          <p:cNvPr id="4" name="Footer Placeholder 3"/>
          <p:cNvSpPr>
            <a:spLocks noGrp="1"/>
          </p:cNvSpPr>
          <p:nvPr>
            <p:ph type="ftr" sz="quarter" idx="11"/>
          </p:nvPr>
        </p:nvSpPr>
        <p:spPr/>
        <p:txBody>
          <a:bodyPr/>
          <a:lstStyle/>
          <a:p>
            <a:r>
              <a:rPr lang="en-US"/>
              <a:t>Add a footer</a:t>
            </a:r>
            <a:endParaRPr lang="en-US" dirty="0"/>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4046869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234BD7-6953-492C-921B-E68B2D7F14C8}" type="datetime1">
              <a:rPr lang="en-US" smtClean="0"/>
              <a:t>10/3/2018</a:t>
            </a:fld>
            <a:endParaRPr lang="en-US" dirty="0"/>
          </a:p>
        </p:txBody>
      </p:sp>
      <p:sp>
        <p:nvSpPr>
          <p:cNvPr id="3" name="Footer Placeholder 2"/>
          <p:cNvSpPr>
            <a:spLocks noGrp="1"/>
          </p:cNvSpPr>
          <p:nvPr>
            <p:ph type="ftr" sz="quarter" idx="11"/>
          </p:nvPr>
        </p:nvSpPr>
        <p:spPr/>
        <p:txBody>
          <a:bodyPr/>
          <a:lstStyle/>
          <a:p>
            <a:r>
              <a:rPr lang="en-US"/>
              <a:t>Add a footer</a:t>
            </a:r>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115618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5A17D9B-D4D3-4E23-88DF-2E354FA43196}" type="datetime1">
              <a:rPr lang="en-US" smtClean="0"/>
              <a:t>10/3/2018</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746180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41F67C5-D04E-4576-B61C-12ABA14BBD6C}" type="datetime1">
              <a:rPr lang="en-US" smtClean="0"/>
              <a:t>10/3/2018</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454826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0F09E4-6EA4-4BF3-9FC8-FF40373B88E6}" type="datetime1">
              <a:rPr lang="en-US" smtClean="0"/>
              <a:pPr/>
              <a:t>10/3/2018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Add a footer</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1CF334-2D5C-4859-84A6-CA7E6E43FAEB}" type="slidenum">
              <a:rPr lang="en-US" smtClean="0"/>
              <a:t>‹#›</a:t>
            </a:fld>
            <a:endParaRPr lang="en-US" dirty="0"/>
          </a:p>
        </p:txBody>
      </p:sp>
    </p:spTree>
    <p:extLst>
      <p:ext uri="{BB962C8B-B14F-4D97-AF65-F5344CB8AC3E}">
        <p14:creationId xmlns:p14="http://schemas.microsoft.com/office/powerpoint/2010/main" val="1797089138"/>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orient="horz" pos="415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hhs.texas.gov/services/aging/long-term-care/aging-disability-resource-center"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tacaa.org/texas-caas"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tachc.org/find-healthcare-center"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hhs.texas.gov/services/mental-health-substance-use/mental-health-substance-use-resources/find-your-local-mental-health-or-behavioral-health-authority"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mentalhealthfirstaid.org/"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www.feedingtexas.org/work/"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www.neighborworks.org/Homes-Finances/Rental-Homes/Resident-Services" TargetMode="External"/><Relationship Id="rId2" Type="http://schemas.openxmlformats.org/officeDocument/2006/relationships/hyperlink" Target="https://www.enterprisecommunity.org/tag/solutions/resident-services" TargetMode="External"/><Relationship Id="rId1" Type="http://schemas.openxmlformats.org/officeDocument/2006/relationships/slideLayout" Target="../slideLayouts/slideLayout2.xml"/><Relationship Id="rId4" Type="http://schemas.openxmlformats.org/officeDocument/2006/relationships/hyperlink" Target="http://residentservices.org/best-practices.asp"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factfinder.census.gov/bkmk/table/1.0/en/ACS/16_5YR/S1810/0100043U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Resident Services in Rural USDA Properties</a:t>
            </a:r>
          </a:p>
        </p:txBody>
      </p:sp>
      <p:sp>
        <p:nvSpPr>
          <p:cNvPr id="3" name="Subtitle 2"/>
          <p:cNvSpPr>
            <a:spLocks noGrp="1"/>
          </p:cNvSpPr>
          <p:nvPr>
            <p:ph type="subTitle" idx="1"/>
          </p:nvPr>
        </p:nvSpPr>
        <p:spPr/>
        <p:txBody>
          <a:bodyPr/>
          <a:lstStyle/>
          <a:p>
            <a:r>
              <a:rPr lang="en-US" dirty="0"/>
              <a:t>True Casa Consulting, LLC</a:t>
            </a:r>
          </a:p>
          <a:p>
            <a:r>
              <a:rPr lang="en-US" dirty="0"/>
              <a:t>Kate Moore and Jennifer Hicks</a:t>
            </a:r>
          </a:p>
        </p:txBody>
      </p:sp>
    </p:spTree>
    <p:extLst>
      <p:ext uri="{BB962C8B-B14F-4D97-AF65-F5344CB8AC3E}">
        <p14:creationId xmlns:p14="http://schemas.microsoft.com/office/powerpoint/2010/main" val="706305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DC6E92-6A0B-4D8A-8B04-BC32C47783D1}"/>
              </a:ext>
            </a:extLst>
          </p:cNvPr>
          <p:cNvSpPr>
            <a:spLocks noGrp="1"/>
          </p:cNvSpPr>
          <p:nvPr>
            <p:ph type="title"/>
          </p:nvPr>
        </p:nvSpPr>
        <p:spPr/>
        <p:txBody>
          <a:bodyPr/>
          <a:lstStyle/>
          <a:p>
            <a:r>
              <a:rPr lang="en-US" dirty="0"/>
              <a:t>Resident Services in Rural Communities:	</a:t>
            </a:r>
          </a:p>
        </p:txBody>
      </p:sp>
      <p:sp>
        <p:nvSpPr>
          <p:cNvPr id="3" name="Content Placeholder 2">
            <a:extLst>
              <a:ext uri="{FF2B5EF4-FFF2-40B4-BE49-F238E27FC236}">
                <a16:creationId xmlns:a16="http://schemas.microsoft.com/office/drawing/2014/main" xmlns="" id="{DF2B768E-6625-4F2C-ACF0-A7C65F668BAF}"/>
              </a:ext>
            </a:extLst>
          </p:cNvPr>
          <p:cNvSpPr>
            <a:spLocks noGrp="1"/>
          </p:cNvSpPr>
          <p:nvPr>
            <p:ph idx="1"/>
          </p:nvPr>
        </p:nvSpPr>
        <p:spPr/>
        <p:txBody>
          <a:bodyPr>
            <a:normAutofit lnSpcReduction="10000"/>
          </a:bodyPr>
          <a:lstStyle/>
          <a:p>
            <a:r>
              <a:rPr lang="en-US" dirty="0"/>
              <a:t>Successful Tenancies:</a:t>
            </a:r>
          </a:p>
          <a:p>
            <a:pPr lvl="1"/>
            <a:r>
              <a:rPr lang="en-US" dirty="0"/>
              <a:t>Eviction prevention programming</a:t>
            </a:r>
          </a:p>
          <a:p>
            <a:pPr lvl="1"/>
            <a:r>
              <a:rPr lang="en-US" dirty="0"/>
              <a:t>Watch List of problem tenants</a:t>
            </a:r>
          </a:p>
          <a:p>
            <a:pPr lvl="1"/>
            <a:r>
              <a:rPr lang="en-US" dirty="0"/>
              <a:t>Housing-readiness workshops</a:t>
            </a:r>
          </a:p>
          <a:p>
            <a:pPr marL="228600" lvl="1">
              <a:spcBef>
                <a:spcPts val="1000"/>
              </a:spcBef>
            </a:pPr>
            <a:r>
              <a:rPr lang="en-US" sz="2800" dirty="0"/>
              <a:t>Economic Self-Sufficiency:</a:t>
            </a:r>
          </a:p>
          <a:p>
            <a:pPr marL="685800" lvl="2">
              <a:spcBef>
                <a:spcPts val="1000"/>
              </a:spcBef>
            </a:pPr>
            <a:r>
              <a:rPr lang="en-US" sz="2400" dirty="0"/>
              <a:t>Computer learning centers</a:t>
            </a:r>
          </a:p>
          <a:p>
            <a:pPr marL="685800" lvl="2">
              <a:spcBef>
                <a:spcPts val="1000"/>
              </a:spcBef>
            </a:pPr>
            <a:r>
              <a:rPr lang="en-US" sz="2400" dirty="0"/>
              <a:t>Financial literacy, household-budgeting, first-time homebuyer classes</a:t>
            </a:r>
          </a:p>
          <a:p>
            <a:pPr marL="685800" lvl="2">
              <a:spcBef>
                <a:spcPts val="1000"/>
              </a:spcBef>
            </a:pPr>
            <a:r>
              <a:rPr lang="en-US" sz="2400" dirty="0"/>
              <a:t>Free tax prep or assistance with the Earned Income Tax Credit</a:t>
            </a:r>
          </a:p>
          <a:p>
            <a:pPr marL="228600" lvl="1">
              <a:spcBef>
                <a:spcPts val="1000"/>
              </a:spcBef>
            </a:pPr>
            <a:r>
              <a:rPr lang="en-US" sz="2800" dirty="0"/>
              <a:t>Child and Youth Development:</a:t>
            </a:r>
          </a:p>
          <a:p>
            <a:pPr marL="685800" lvl="2">
              <a:spcBef>
                <a:spcPts val="1000"/>
              </a:spcBef>
            </a:pPr>
            <a:r>
              <a:rPr lang="en-US" sz="2400" dirty="0"/>
              <a:t>After-school, youth development, teen development, summer programming</a:t>
            </a:r>
          </a:p>
          <a:p>
            <a:pPr lvl="1"/>
            <a:endParaRPr lang="en-US" sz="2800" dirty="0"/>
          </a:p>
        </p:txBody>
      </p:sp>
    </p:spTree>
    <p:extLst>
      <p:ext uri="{BB962C8B-B14F-4D97-AF65-F5344CB8AC3E}">
        <p14:creationId xmlns:p14="http://schemas.microsoft.com/office/powerpoint/2010/main" val="3482400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6F0140-8BDE-4A17-9FC7-26FE53FC7493}"/>
              </a:ext>
            </a:extLst>
          </p:cNvPr>
          <p:cNvSpPr>
            <a:spLocks noGrp="1"/>
          </p:cNvSpPr>
          <p:nvPr>
            <p:ph type="title"/>
          </p:nvPr>
        </p:nvSpPr>
        <p:spPr/>
        <p:txBody>
          <a:bodyPr/>
          <a:lstStyle/>
          <a:p>
            <a:r>
              <a:rPr lang="en-US" dirty="0"/>
              <a:t>Resident Services in Rural Communities (cont.)</a:t>
            </a:r>
          </a:p>
        </p:txBody>
      </p:sp>
      <p:sp>
        <p:nvSpPr>
          <p:cNvPr id="3" name="Content Placeholder 2">
            <a:extLst>
              <a:ext uri="{FF2B5EF4-FFF2-40B4-BE49-F238E27FC236}">
                <a16:creationId xmlns:a16="http://schemas.microsoft.com/office/drawing/2014/main" xmlns="" id="{A8B11766-1252-4588-A5E1-479C0C679242}"/>
              </a:ext>
            </a:extLst>
          </p:cNvPr>
          <p:cNvSpPr>
            <a:spLocks noGrp="1"/>
          </p:cNvSpPr>
          <p:nvPr>
            <p:ph idx="1"/>
          </p:nvPr>
        </p:nvSpPr>
        <p:spPr/>
        <p:txBody>
          <a:bodyPr/>
          <a:lstStyle/>
          <a:p>
            <a:r>
              <a:rPr lang="en-US" dirty="0"/>
              <a:t>Community Building and Civic Leadership:</a:t>
            </a:r>
          </a:p>
          <a:p>
            <a:pPr lvl="1"/>
            <a:r>
              <a:rPr lang="en-US" dirty="0"/>
              <a:t>Social events</a:t>
            </a:r>
          </a:p>
          <a:p>
            <a:pPr lvl="1"/>
            <a:r>
              <a:rPr lang="en-US" dirty="0"/>
              <a:t>Resident Council</a:t>
            </a:r>
          </a:p>
          <a:p>
            <a:pPr marL="228600" lvl="1">
              <a:spcBef>
                <a:spcPts val="1000"/>
              </a:spcBef>
            </a:pPr>
            <a:r>
              <a:rPr lang="en-US" sz="2800" dirty="0"/>
              <a:t>Referral Services:</a:t>
            </a:r>
          </a:p>
          <a:p>
            <a:pPr marL="685800" lvl="2">
              <a:spcBef>
                <a:spcPts val="1000"/>
              </a:spcBef>
            </a:pPr>
            <a:r>
              <a:rPr lang="en-US" sz="2400" dirty="0"/>
              <a:t>Emergency fund to help pay rent/utilities</a:t>
            </a:r>
          </a:p>
          <a:p>
            <a:pPr marL="685800" lvl="2">
              <a:spcBef>
                <a:spcPts val="1000"/>
              </a:spcBef>
            </a:pPr>
            <a:r>
              <a:rPr lang="en-US" sz="2400" dirty="0"/>
              <a:t>Substance abuse programs</a:t>
            </a:r>
          </a:p>
          <a:p>
            <a:pPr marL="685800" lvl="2">
              <a:spcBef>
                <a:spcPts val="1000"/>
              </a:spcBef>
            </a:pPr>
            <a:r>
              <a:rPr lang="en-US" sz="2400" dirty="0"/>
              <a:t>Health and mental health services</a:t>
            </a:r>
          </a:p>
          <a:p>
            <a:pPr marL="685800" lvl="2">
              <a:spcBef>
                <a:spcPts val="1000"/>
              </a:spcBef>
            </a:pPr>
            <a:r>
              <a:rPr lang="en-US" sz="2400" dirty="0"/>
              <a:t>Transportation assistance</a:t>
            </a:r>
          </a:p>
          <a:p>
            <a:pPr marL="685800" lvl="2">
              <a:spcBef>
                <a:spcPts val="1000"/>
              </a:spcBef>
            </a:pPr>
            <a:endParaRPr lang="en-US" sz="2400" dirty="0"/>
          </a:p>
        </p:txBody>
      </p:sp>
    </p:spTree>
    <p:extLst>
      <p:ext uri="{BB962C8B-B14F-4D97-AF65-F5344CB8AC3E}">
        <p14:creationId xmlns:p14="http://schemas.microsoft.com/office/powerpoint/2010/main" val="3075285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A8D1F44B-ECFF-4179-8832-AC2DEC420A94}"/>
              </a:ext>
            </a:extLst>
          </p:cNvPr>
          <p:cNvSpPr>
            <a:spLocks noGrp="1"/>
          </p:cNvSpPr>
          <p:nvPr>
            <p:ph type="title"/>
          </p:nvPr>
        </p:nvSpPr>
        <p:spPr/>
        <p:txBody>
          <a:bodyPr/>
          <a:lstStyle/>
          <a:p>
            <a:r>
              <a:rPr lang="en-US" dirty="0"/>
              <a:t>Funders Who Require Services:</a:t>
            </a:r>
          </a:p>
        </p:txBody>
      </p:sp>
      <p:sp>
        <p:nvSpPr>
          <p:cNvPr id="5" name="Content Placeholder 4">
            <a:extLst>
              <a:ext uri="{FF2B5EF4-FFF2-40B4-BE49-F238E27FC236}">
                <a16:creationId xmlns:a16="http://schemas.microsoft.com/office/drawing/2014/main" xmlns="" id="{F25D7613-E450-44A0-BFE2-2791E1F837FA}"/>
              </a:ext>
            </a:extLst>
          </p:cNvPr>
          <p:cNvSpPr>
            <a:spLocks noGrp="1"/>
          </p:cNvSpPr>
          <p:nvPr>
            <p:ph idx="1"/>
          </p:nvPr>
        </p:nvSpPr>
        <p:spPr/>
        <p:txBody>
          <a:bodyPr/>
          <a:lstStyle/>
          <a:p>
            <a:pPr marL="0" indent="0">
              <a:buNone/>
            </a:pPr>
            <a:r>
              <a:rPr lang="en-US" dirty="0"/>
              <a:t>If a property is being rehabilitated to extend affordability restrictions, an owner might seek capital funding from the </a:t>
            </a:r>
            <a:r>
              <a:rPr lang="en-US" dirty="0">
                <a:solidFill>
                  <a:srgbClr val="FF0000"/>
                </a:solidFill>
              </a:rPr>
              <a:t>TEXAS DEPARTMENT OF HOUSING AND COMMUNITY AFFAIRS </a:t>
            </a:r>
            <a:r>
              <a:rPr lang="en-US" dirty="0"/>
              <a:t>or the </a:t>
            </a:r>
            <a:r>
              <a:rPr lang="en-US" dirty="0">
                <a:solidFill>
                  <a:srgbClr val="FF0000"/>
                </a:solidFill>
              </a:rPr>
              <a:t>FEDERAL HOME LOAN BANK</a:t>
            </a:r>
            <a:r>
              <a:rPr lang="en-US" dirty="0"/>
              <a:t>.  </a:t>
            </a:r>
          </a:p>
          <a:p>
            <a:pPr marL="0" indent="0">
              <a:buNone/>
            </a:pPr>
            <a:endParaRPr lang="en-US" dirty="0"/>
          </a:p>
          <a:p>
            <a:pPr marL="0" indent="0">
              <a:buNone/>
            </a:pPr>
            <a:r>
              <a:rPr lang="en-US" dirty="0"/>
              <a:t>Both funders require the provision of services.</a:t>
            </a:r>
          </a:p>
        </p:txBody>
      </p:sp>
    </p:spTree>
    <p:extLst>
      <p:ext uri="{BB962C8B-B14F-4D97-AF65-F5344CB8AC3E}">
        <p14:creationId xmlns:p14="http://schemas.microsoft.com/office/powerpoint/2010/main" val="2127111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185FD3-B347-4A8C-8523-FAE11754FB99}"/>
              </a:ext>
            </a:extLst>
          </p:cNvPr>
          <p:cNvSpPr>
            <a:spLocks noGrp="1"/>
          </p:cNvSpPr>
          <p:nvPr>
            <p:ph type="title"/>
          </p:nvPr>
        </p:nvSpPr>
        <p:spPr/>
        <p:txBody>
          <a:bodyPr/>
          <a:lstStyle/>
          <a:p>
            <a:r>
              <a:rPr lang="en-US" dirty="0"/>
              <a:t>Required Services:  TDHCA</a:t>
            </a:r>
          </a:p>
        </p:txBody>
      </p:sp>
      <p:sp>
        <p:nvSpPr>
          <p:cNvPr id="3" name="Content Placeholder 2">
            <a:extLst>
              <a:ext uri="{FF2B5EF4-FFF2-40B4-BE49-F238E27FC236}">
                <a16:creationId xmlns:a16="http://schemas.microsoft.com/office/drawing/2014/main" xmlns="" id="{18CB93F5-FB56-4493-9ABF-70FF689F6C00}"/>
              </a:ext>
            </a:extLst>
          </p:cNvPr>
          <p:cNvSpPr>
            <a:spLocks noGrp="1"/>
          </p:cNvSpPr>
          <p:nvPr>
            <p:ph idx="1"/>
          </p:nvPr>
        </p:nvSpPr>
        <p:spPr/>
        <p:txBody>
          <a:bodyPr>
            <a:normAutofit lnSpcReduction="10000"/>
          </a:bodyPr>
          <a:lstStyle/>
          <a:p>
            <a:r>
              <a:rPr lang="en-US" dirty="0"/>
              <a:t>Acquisition/Rehabilitation/New Construction funding sought from TDHCA can come through the 9% Housing Tax Credit Program, the 4% HTC/PAB program, and the Multifamily Direct Loan Program.</a:t>
            </a:r>
          </a:p>
          <a:p>
            <a:r>
              <a:rPr lang="en-US" dirty="0"/>
              <a:t>TDHCA services are listed as a menu that the owner can choose from.  Each service has a specific point value connected with it.</a:t>
            </a:r>
          </a:p>
          <a:p>
            <a:r>
              <a:rPr lang="en-US" dirty="0"/>
              <a:t>TDHCA rules are in the process of being revised for next year.</a:t>
            </a:r>
          </a:p>
          <a:p>
            <a:r>
              <a:rPr lang="en-US" dirty="0"/>
              <a:t>9% HTC requires 10 points for supportive housing or 9 points for other – it is a scoring option, but everyone takes it.</a:t>
            </a:r>
          </a:p>
          <a:p>
            <a:r>
              <a:rPr lang="en-US" dirty="0"/>
              <a:t>4%/Bond projects require 8 points.</a:t>
            </a:r>
          </a:p>
          <a:p>
            <a:r>
              <a:rPr lang="en-US" dirty="0"/>
              <a:t>MFDL-only projects require 4 points.</a:t>
            </a:r>
          </a:p>
          <a:p>
            <a:endParaRPr lang="en-US" dirty="0"/>
          </a:p>
        </p:txBody>
      </p:sp>
    </p:spTree>
    <p:extLst>
      <p:ext uri="{BB962C8B-B14F-4D97-AF65-F5344CB8AC3E}">
        <p14:creationId xmlns:p14="http://schemas.microsoft.com/office/powerpoint/2010/main" val="28436111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908A26-3094-477D-BD0B-B93B2137C14F}"/>
              </a:ext>
            </a:extLst>
          </p:cNvPr>
          <p:cNvSpPr>
            <a:spLocks noGrp="1"/>
          </p:cNvSpPr>
          <p:nvPr>
            <p:ph type="title"/>
          </p:nvPr>
        </p:nvSpPr>
        <p:spPr/>
        <p:txBody>
          <a:bodyPr/>
          <a:lstStyle/>
          <a:p>
            <a:r>
              <a:rPr lang="en-US" dirty="0"/>
              <a:t>TDHCA Menu of Resident Supportive Services</a:t>
            </a:r>
          </a:p>
        </p:txBody>
      </p:sp>
      <p:pic>
        <p:nvPicPr>
          <p:cNvPr id="6" name="Content Placeholder 5">
            <a:extLst>
              <a:ext uri="{FF2B5EF4-FFF2-40B4-BE49-F238E27FC236}">
                <a16:creationId xmlns:a16="http://schemas.microsoft.com/office/drawing/2014/main" xmlns="" id="{27B8AB2B-0EB0-4F0E-B639-F6683CB30C8A}"/>
              </a:ext>
            </a:extLst>
          </p:cNvPr>
          <p:cNvPicPr>
            <a:picLocks noGrp="1" noChangeAspect="1"/>
          </p:cNvPicPr>
          <p:nvPr>
            <p:ph idx="1"/>
          </p:nvPr>
        </p:nvPicPr>
        <p:blipFill>
          <a:blip r:embed="rId2"/>
          <a:stretch>
            <a:fillRect/>
          </a:stretch>
        </p:blipFill>
        <p:spPr>
          <a:xfrm>
            <a:off x="1382129" y="2743200"/>
            <a:ext cx="10083040" cy="2691082"/>
          </a:xfrm>
          <a:prstGeom prst="rect">
            <a:avLst/>
          </a:prstGeom>
        </p:spPr>
      </p:pic>
    </p:spTree>
    <p:extLst>
      <p:ext uri="{BB962C8B-B14F-4D97-AF65-F5344CB8AC3E}">
        <p14:creationId xmlns:p14="http://schemas.microsoft.com/office/powerpoint/2010/main" val="1734866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22A94E-A8F3-493E-9A1F-2C586ED9E5FD}"/>
              </a:ext>
            </a:extLst>
          </p:cNvPr>
          <p:cNvSpPr>
            <a:spLocks noGrp="1"/>
          </p:cNvSpPr>
          <p:nvPr>
            <p:ph type="title"/>
          </p:nvPr>
        </p:nvSpPr>
        <p:spPr/>
        <p:txBody>
          <a:bodyPr/>
          <a:lstStyle/>
          <a:p>
            <a:r>
              <a:rPr lang="en-US" dirty="0"/>
              <a:t>TDHCA Menu of Resident Supportive Services</a:t>
            </a:r>
          </a:p>
        </p:txBody>
      </p:sp>
      <p:pic>
        <p:nvPicPr>
          <p:cNvPr id="4" name="Content Placeholder 3">
            <a:extLst>
              <a:ext uri="{FF2B5EF4-FFF2-40B4-BE49-F238E27FC236}">
                <a16:creationId xmlns:a16="http://schemas.microsoft.com/office/drawing/2014/main" xmlns="" id="{000CBE61-18D0-437B-8599-9D978655C372}"/>
              </a:ext>
            </a:extLst>
          </p:cNvPr>
          <p:cNvPicPr>
            <a:picLocks noGrp="1" noChangeAspect="1"/>
          </p:cNvPicPr>
          <p:nvPr>
            <p:ph idx="1"/>
          </p:nvPr>
        </p:nvPicPr>
        <p:blipFill>
          <a:blip r:embed="rId2"/>
          <a:stretch>
            <a:fillRect/>
          </a:stretch>
        </p:blipFill>
        <p:spPr>
          <a:xfrm>
            <a:off x="1143000" y="1667121"/>
            <a:ext cx="9882553" cy="4657295"/>
          </a:xfrm>
          <a:prstGeom prst="rect">
            <a:avLst/>
          </a:prstGeom>
        </p:spPr>
      </p:pic>
    </p:spTree>
    <p:extLst>
      <p:ext uri="{BB962C8B-B14F-4D97-AF65-F5344CB8AC3E}">
        <p14:creationId xmlns:p14="http://schemas.microsoft.com/office/powerpoint/2010/main" val="4101030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F035DF-9D6B-4DF8-A17A-2131CF17A83C}"/>
              </a:ext>
            </a:extLst>
          </p:cNvPr>
          <p:cNvSpPr>
            <a:spLocks noGrp="1"/>
          </p:cNvSpPr>
          <p:nvPr>
            <p:ph type="title"/>
          </p:nvPr>
        </p:nvSpPr>
        <p:spPr/>
        <p:txBody>
          <a:bodyPr/>
          <a:lstStyle/>
          <a:p>
            <a:r>
              <a:rPr lang="en-US" dirty="0"/>
              <a:t>TDHCA Menu of Resident Supportive Services</a:t>
            </a:r>
          </a:p>
        </p:txBody>
      </p:sp>
      <p:pic>
        <p:nvPicPr>
          <p:cNvPr id="5" name="Content Placeholder 4">
            <a:extLst>
              <a:ext uri="{FF2B5EF4-FFF2-40B4-BE49-F238E27FC236}">
                <a16:creationId xmlns:a16="http://schemas.microsoft.com/office/drawing/2014/main" xmlns="" id="{71FEC8F8-A37F-404D-BF34-B3575DDDD1B1}"/>
              </a:ext>
            </a:extLst>
          </p:cNvPr>
          <p:cNvPicPr>
            <a:picLocks noGrp="1" noChangeAspect="1"/>
          </p:cNvPicPr>
          <p:nvPr>
            <p:ph idx="1"/>
          </p:nvPr>
        </p:nvPicPr>
        <p:blipFill>
          <a:blip r:embed="rId2"/>
          <a:stretch>
            <a:fillRect/>
          </a:stretch>
        </p:blipFill>
        <p:spPr>
          <a:xfrm>
            <a:off x="2514600" y="1333032"/>
            <a:ext cx="7095392" cy="5286302"/>
          </a:xfrm>
          <a:prstGeom prst="rect">
            <a:avLst/>
          </a:prstGeom>
        </p:spPr>
      </p:pic>
    </p:spTree>
    <p:extLst>
      <p:ext uri="{BB962C8B-B14F-4D97-AF65-F5344CB8AC3E}">
        <p14:creationId xmlns:p14="http://schemas.microsoft.com/office/powerpoint/2010/main" val="1148494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AF9BD6-F1F5-435A-B287-DE09143319C4}"/>
              </a:ext>
            </a:extLst>
          </p:cNvPr>
          <p:cNvSpPr>
            <a:spLocks noGrp="1"/>
          </p:cNvSpPr>
          <p:nvPr>
            <p:ph type="title"/>
          </p:nvPr>
        </p:nvSpPr>
        <p:spPr/>
        <p:txBody>
          <a:bodyPr/>
          <a:lstStyle/>
          <a:p>
            <a:r>
              <a:rPr lang="en-US" dirty="0"/>
              <a:t>TDHCA Menu of Resident Supportive Services</a:t>
            </a:r>
          </a:p>
        </p:txBody>
      </p:sp>
      <p:pic>
        <p:nvPicPr>
          <p:cNvPr id="4" name="Content Placeholder 3">
            <a:extLst>
              <a:ext uri="{FF2B5EF4-FFF2-40B4-BE49-F238E27FC236}">
                <a16:creationId xmlns:a16="http://schemas.microsoft.com/office/drawing/2014/main" xmlns="" id="{FA03D078-2D10-4F61-8429-9348B50DC2AD}"/>
              </a:ext>
            </a:extLst>
          </p:cNvPr>
          <p:cNvPicPr>
            <a:picLocks noGrp="1" noChangeAspect="1"/>
          </p:cNvPicPr>
          <p:nvPr>
            <p:ph idx="1"/>
          </p:nvPr>
        </p:nvPicPr>
        <p:blipFill>
          <a:blip r:embed="rId2"/>
          <a:stretch>
            <a:fillRect/>
          </a:stretch>
        </p:blipFill>
        <p:spPr>
          <a:xfrm>
            <a:off x="990722" y="1758463"/>
            <a:ext cx="10363077" cy="4552668"/>
          </a:xfrm>
          <a:prstGeom prst="rect">
            <a:avLst/>
          </a:prstGeom>
        </p:spPr>
      </p:pic>
    </p:spTree>
    <p:extLst>
      <p:ext uri="{BB962C8B-B14F-4D97-AF65-F5344CB8AC3E}">
        <p14:creationId xmlns:p14="http://schemas.microsoft.com/office/powerpoint/2010/main" val="1203981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xmlns="" id="{309D0D39-83BD-4011-98ED-C8791FDD7CA5}"/>
              </a:ext>
            </a:extLst>
          </p:cNvPr>
          <p:cNvPicPr>
            <a:picLocks noGrp="1" noChangeAspect="1"/>
          </p:cNvPicPr>
          <p:nvPr>
            <p:ph idx="1"/>
          </p:nvPr>
        </p:nvPicPr>
        <p:blipFill>
          <a:blip r:embed="rId2"/>
          <a:stretch>
            <a:fillRect/>
          </a:stretch>
        </p:blipFill>
        <p:spPr>
          <a:xfrm>
            <a:off x="3758714" y="549005"/>
            <a:ext cx="3929865" cy="5759990"/>
          </a:xfrm>
          <a:prstGeom prst="rect">
            <a:avLst/>
          </a:prstGeom>
        </p:spPr>
      </p:pic>
      <p:sp>
        <p:nvSpPr>
          <p:cNvPr id="2" name="Title 1">
            <a:extLst>
              <a:ext uri="{FF2B5EF4-FFF2-40B4-BE49-F238E27FC236}">
                <a16:creationId xmlns:a16="http://schemas.microsoft.com/office/drawing/2014/main" xmlns="" id="{1EB281D8-1A3D-423A-B8C6-96A65FCDB3C6}"/>
              </a:ext>
            </a:extLst>
          </p:cNvPr>
          <p:cNvSpPr>
            <a:spLocks noGrp="1"/>
          </p:cNvSpPr>
          <p:nvPr>
            <p:ph type="title"/>
          </p:nvPr>
        </p:nvSpPr>
        <p:spPr/>
        <p:txBody>
          <a:bodyPr/>
          <a:lstStyle/>
          <a:p>
            <a:r>
              <a:rPr lang="en-US" dirty="0"/>
              <a:t>TDHCA Menu of Resident Supportive Services</a:t>
            </a:r>
          </a:p>
        </p:txBody>
      </p:sp>
    </p:spTree>
    <p:extLst>
      <p:ext uri="{BB962C8B-B14F-4D97-AF65-F5344CB8AC3E}">
        <p14:creationId xmlns:p14="http://schemas.microsoft.com/office/powerpoint/2010/main" val="3555395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638312-CF86-482C-816C-F486404DA098}"/>
              </a:ext>
            </a:extLst>
          </p:cNvPr>
          <p:cNvSpPr>
            <a:spLocks noGrp="1"/>
          </p:cNvSpPr>
          <p:nvPr>
            <p:ph type="title"/>
          </p:nvPr>
        </p:nvSpPr>
        <p:spPr/>
        <p:txBody>
          <a:bodyPr/>
          <a:lstStyle/>
          <a:p>
            <a:r>
              <a:rPr lang="en-US" dirty="0"/>
              <a:t>TDHCA – Resident Support Services	</a:t>
            </a:r>
          </a:p>
        </p:txBody>
      </p:sp>
      <p:sp>
        <p:nvSpPr>
          <p:cNvPr id="3" name="Content Placeholder 2">
            <a:extLst>
              <a:ext uri="{FF2B5EF4-FFF2-40B4-BE49-F238E27FC236}">
                <a16:creationId xmlns:a16="http://schemas.microsoft.com/office/drawing/2014/main" xmlns="" id="{5F931B38-02F7-4BD3-92A9-0E2538D34983}"/>
              </a:ext>
            </a:extLst>
          </p:cNvPr>
          <p:cNvSpPr>
            <a:spLocks noGrp="1"/>
          </p:cNvSpPr>
          <p:nvPr>
            <p:ph idx="1"/>
          </p:nvPr>
        </p:nvSpPr>
        <p:spPr/>
        <p:txBody>
          <a:bodyPr/>
          <a:lstStyle/>
          <a:p>
            <a:r>
              <a:rPr lang="en-US" dirty="0"/>
              <a:t>The menu of Resident Support Services can be found in the 2019 Qualified Allocation Plan which will be released for public comment very soon.</a:t>
            </a:r>
          </a:p>
          <a:p>
            <a:r>
              <a:rPr lang="en-US" dirty="0"/>
              <a:t>The service requirements will be listed in a LURA that will get recorded with the funding.</a:t>
            </a:r>
          </a:p>
          <a:p>
            <a:r>
              <a:rPr lang="en-US" dirty="0"/>
              <a:t>TDHCA Compliance will monitor the provision of the resident services during the contract term.</a:t>
            </a:r>
          </a:p>
        </p:txBody>
      </p:sp>
    </p:spTree>
    <p:extLst>
      <p:ext uri="{BB962C8B-B14F-4D97-AF65-F5344CB8AC3E}">
        <p14:creationId xmlns:p14="http://schemas.microsoft.com/office/powerpoint/2010/main" val="938080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Models of Providing Services in Affordable Housing</a:t>
            </a:r>
          </a:p>
        </p:txBody>
      </p:sp>
      <p:sp>
        <p:nvSpPr>
          <p:cNvPr id="3" name="Content Placeholder 2"/>
          <p:cNvSpPr>
            <a:spLocks noGrp="1"/>
          </p:cNvSpPr>
          <p:nvPr>
            <p:ph idx="1"/>
          </p:nvPr>
        </p:nvSpPr>
        <p:spPr/>
        <p:txBody>
          <a:bodyPr>
            <a:normAutofit fontScale="92500" lnSpcReduction="10000"/>
          </a:bodyPr>
          <a:lstStyle/>
          <a:p>
            <a:r>
              <a:rPr lang="en-US" dirty="0"/>
              <a:t>Every Affordable Housing Development that provides/links to services is Different!  Here are some models that could work in your community:</a:t>
            </a:r>
          </a:p>
          <a:p>
            <a:r>
              <a:rPr lang="en-US" dirty="0"/>
              <a:t>On-site Services/Service Coordination</a:t>
            </a:r>
          </a:p>
          <a:p>
            <a:pPr lvl="1"/>
            <a:r>
              <a:rPr lang="en-US" dirty="0"/>
              <a:t>Residents are typically accepted in the affordable housing units because they meet the target population (such as people experiencing homelessness, veterans, etc.)</a:t>
            </a:r>
          </a:p>
          <a:p>
            <a:pPr lvl="1"/>
            <a:r>
              <a:rPr lang="en-US" dirty="0"/>
              <a:t>On-site service coordination is typically provided (i.e. case management)</a:t>
            </a:r>
          </a:p>
          <a:p>
            <a:pPr lvl="1"/>
            <a:r>
              <a:rPr lang="en-US" dirty="0"/>
              <a:t>Additional Services can be provided (on-site medical, counseling, etc.)</a:t>
            </a:r>
          </a:p>
          <a:p>
            <a:pPr lvl="1"/>
            <a:r>
              <a:rPr lang="en-US" dirty="0"/>
              <a:t>Linking to needed services in the community</a:t>
            </a:r>
          </a:p>
          <a:p>
            <a:pPr marL="228600" lvl="1">
              <a:spcBef>
                <a:spcPts val="1000"/>
              </a:spcBef>
              <a:spcAft>
                <a:spcPts val="200"/>
              </a:spcAft>
              <a:buSzPct val="100000"/>
            </a:pPr>
            <a:r>
              <a:rPr lang="en-US" sz="2800" dirty="0"/>
              <a:t>Off –site Service Coordination</a:t>
            </a:r>
          </a:p>
          <a:p>
            <a:pPr lvl="1"/>
            <a:r>
              <a:rPr lang="en-US" dirty="0"/>
              <a:t>Can include an on-site service coordinator who refers to services provided by others</a:t>
            </a:r>
          </a:p>
          <a:p>
            <a:pPr lvl="1"/>
            <a:r>
              <a:rPr lang="en-US" dirty="0"/>
              <a:t>If there is no service coordinator, property management company can through formal (i.e. MOU) or in-formal means connect residents to services in the community</a:t>
            </a:r>
          </a:p>
        </p:txBody>
      </p:sp>
    </p:spTree>
    <p:extLst>
      <p:ext uri="{BB962C8B-B14F-4D97-AF65-F5344CB8AC3E}">
        <p14:creationId xmlns:p14="http://schemas.microsoft.com/office/powerpoint/2010/main" val="2759138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A792E8-9AE3-4B32-8536-B9E5B4CCFBFF}"/>
              </a:ext>
            </a:extLst>
          </p:cNvPr>
          <p:cNvSpPr>
            <a:spLocks noGrp="1"/>
          </p:cNvSpPr>
          <p:nvPr>
            <p:ph type="title"/>
          </p:nvPr>
        </p:nvSpPr>
        <p:spPr/>
        <p:txBody>
          <a:bodyPr/>
          <a:lstStyle/>
          <a:p>
            <a:r>
              <a:rPr lang="en-US" dirty="0"/>
              <a:t>FHLB – Resident Services	</a:t>
            </a:r>
          </a:p>
        </p:txBody>
      </p:sp>
      <p:sp>
        <p:nvSpPr>
          <p:cNvPr id="3" name="Content Placeholder 2">
            <a:extLst>
              <a:ext uri="{FF2B5EF4-FFF2-40B4-BE49-F238E27FC236}">
                <a16:creationId xmlns:a16="http://schemas.microsoft.com/office/drawing/2014/main" xmlns="" id="{CBDB2FA8-9978-4A3C-95BC-309C81516D6B}"/>
              </a:ext>
            </a:extLst>
          </p:cNvPr>
          <p:cNvSpPr>
            <a:spLocks noGrp="1"/>
          </p:cNvSpPr>
          <p:nvPr>
            <p:ph idx="1"/>
          </p:nvPr>
        </p:nvSpPr>
        <p:spPr/>
        <p:txBody>
          <a:bodyPr/>
          <a:lstStyle/>
          <a:p>
            <a:r>
              <a:rPr lang="en-US" dirty="0"/>
              <a:t>Affordable Housing Program – annual grant competition for funding the acquisition, new construction or rehabilitation of affordable housing. </a:t>
            </a:r>
          </a:p>
          <a:p>
            <a:r>
              <a:rPr lang="en-US" dirty="0"/>
              <a:t>Points awarded for the provision of resident services.</a:t>
            </a:r>
          </a:p>
          <a:p>
            <a:r>
              <a:rPr lang="en-US" dirty="0"/>
              <a:t>Highly competitive grant, so most everyone will select the services.</a:t>
            </a:r>
          </a:p>
          <a:p>
            <a:r>
              <a:rPr lang="en-US" dirty="0"/>
              <a:t>An updated list of services and scoring is found in the FHLB AHP Implementation Plan that is posted on the FHLB Dallas website.</a:t>
            </a:r>
          </a:p>
        </p:txBody>
      </p:sp>
    </p:spTree>
    <p:extLst>
      <p:ext uri="{BB962C8B-B14F-4D97-AF65-F5344CB8AC3E}">
        <p14:creationId xmlns:p14="http://schemas.microsoft.com/office/powerpoint/2010/main" val="377615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AB917E-EFCD-4767-8F32-5E7377AB8AD3}"/>
              </a:ext>
            </a:extLst>
          </p:cNvPr>
          <p:cNvSpPr>
            <a:spLocks noGrp="1"/>
          </p:cNvSpPr>
          <p:nvPr>
            <p:ph type="title"/>
          </p:nvPr>
        </p:nvSpPr>
        <p:spPr/>
        <p:txBody>
          <a:bodyPr/>
          <a:lstStyle/>
          <a:p>
            <a:r>
              <a:rPr lang="en-US" dirty="0"/>
              <a:t>FHLB – Resident Services	</a:t>
            </a:r>
          </a:p>
        </p:txBody>
      </p:sp>
      <p:pic>
        <p:nvPicPr>
          <p:cNvPr id="4" name="Content Placeholder 3">
            <a:extLst>
              <a:ext uri="{FF2B5EF4-FFF2-40B4-BE49-F238E27FC236}">
                <a16:creationId xmlns:a16="http://schemas.microsoft.com/office/drawing/2014/main" xmlns="" id="{78ADEC43-3103-4ADF-A5C0-A4CAD0CEB86A}"/>
              </a:ext>
            </a:extLst>
          </p:cNvPr>
          <p:cNvPicPr>
            <a:picLocks noGrp="1" noChangeAspect="1"/>
          </p:cNvPicPr>
          <p:nvPr>
            <p:ph idx="1"/>
          </p:nvPr>
        </p:nvPicPr>
        <p:blipFill>
          <a:blip r:embed="rId2"/>
          <a:stretch>
            <a:fillRect/>
          </a:stretch>
        </p:blipFill>
        <p:spPr>
          <a:xfrm>
            <a:off x="3177201" y="1825625"/>
            <a:ext cx="5837597" cy="4351338"/>
          </a:xfrm>
          <a:prstGeom prst="rect">
            <a:avLst/>
          </a:prstGeom>
        </p:spPr>
      </p:pic>
    </p:spTree>
    <p:extLst>
      <p:ext uri="{BB962C8B-B14F-4D97-AF65-F5344CB8AC3E}">
        <p14:creationId xmlns:p14="http://schemas.microsoft.com/office/powerpoint/2010/main" val="1986249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3B89AA-9DFB-4CFC-83CA-8F5F236FBD42}"/>
              </a:ext>
            </a:extLst>
          </p:cNvPr>
          <p:cNvSpPr>
            <a:spLocks noGrp="1"/>
          </p:cNvSpPr>
          <p:nvPr>
            <p:ph type="title"/>
          </p:nvPr>
        </p:nvSpPr>
        <p:spPr/>
        <p:txBody>
          <a:bodyPr/>
          <a:lstStyle/>
          <a:p>
            <a:r>
              <a:rPr lang="en-US" dirty="0"/>
              <a:t>How to Fund Resident Services?:	</a:t>
            </a:r>
          </a:p>
        </p:txBody>
      </p:sp>
      <p:sp>
        <p:nvSpPr>
          <p:cNvPr id="3" name="Content Placeholder 2">
            <a:extLst>
              <a:ext uri="{FF2B5EF4-FFF2-40B4-BE49-F238E27FC236}">
                <a16:creationId xmlns:a16="http://schemas.microsoft.com/office/drawing/2014/main" xmlns="" id="{B386415C-9208-4A94-B802-8449F745B489}"/>
              </a:ext>
            </a:extLst>
          </p:cNvPr>
          <p:cNvSpPr>
            <a:spLocks noGrp="1"/>
          </p:cNvSpPr>
          <p:nvPr>
            <p:ph idx="1"/>
          </p:nvPr>
        </p:nvSpPr>
        <p:spPr/>
        <p:txBody>
          <a:bodyPr/>
          <a:lstStyle/>
          <a:p>
            <a:r>
              <a:rPr lang="en-US" b="1" dirty="0"/>
              <a:t>Property Operating Budgets </a:t>
            </a:r>
            <a:r>
              <a:rPr lang="en-US" dirty="0"/>
              <a:t>– as a line item whether a fee % or actual expense – hard to do with higher debt leverage</a:t>
            </a:r>
          </a:p>
          <a:p>
            <a:r>
              <a:rPr lang="en-US" b="1" dirty="0"/>
              <a:t>Cash Flow </a:t>
            </a:r>
            <a:r>
              <a:rPr lang="en-US" dirty="0"/>
              <a:t>– can fund services below the line after all expenses are met – services impacted by vacancy and unit turnover – difficult to maintain or budget</a:t>
            </a:r>
          </a:p>
          <a:p>
            <a:r>
              <a:rPr lang="en-US" b="1" dirty="0"/>
              <a:t>Fundraising</a:t>
            </a:r>
            <a:r>
              <a:rPr lang="en-US" dirty="0"/>
              <a:t> – grants and contributions from foundations, corporations and individuals – very competitive and unpredictable year to year</a:t>
            </a:r>
          </a:p>
          <a:p>
            <a:r>
              <a:rPr lang="en-US" b="1" dirty="0"/>
              <a:t>Public</a:t>
            </a:r>
            <a:r>
              <a:rPr lang="en-US" dirty="0"/>
              <a:t> </a:t>
            </a:r>
            <a:r>
              <a:rPr lang="en-US" b="1" dirty="0"/>
              <a:t>grants</a:t>
            </a:r>
            <a:r>
              <a:rPr lang="en-US" dirty="0"/>
              <a:t> – local, state, and federal sources often fund specific programs</a:t>
            </a:r>
          </a:p>
          <a:p>
            <a:endParaRPr lang="en-US" dirty="0"/>
          </a:p>
        </p:txBody>
      </p:sp>
    </p:spTree>
    <p:extLst>
      <p:ext uri="{BB962C8B-B14F-4D97-AF65-F5344CB8AC3E}">
        <p14:creationId xmlns:p14="http://schemas.microsoft.com/office/powerpoint/2010/main" val="728788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9419D8-84C3-4347-8D7C-92197CF56FE5}"/>
              </a:ext>
            </a:extLst>
          </p:cNvPr>
          <p:cNvSpPr>
            <a:spLocks noGrp="1"/>
          </p:cNvSpPr>
          <p:nvPr>
            <p:ph type="title"/>
          </p:nvPr>
        </p:nvSpPr>
        <p:spPr/>
        <p:txBody>
          <a:bodyPr/>
          <a:lstStyle/>
          <a:p>
            <a:r>
              <a:rPr lang="en-US" dirty="0"/>
              <a:t>Space Requirements of Resident Services:	</a:t>
            </a:r>
          </a:p>
        </p:txBody>
      </p:sp>
      <p:sp>
        <p:nvSpPr>
          <p:cNvPr id="3" name="Content Placeholder 2">
            <a:extLst>
              <a:ext uri="{FF2B5EF4-FFF2-40B4-BE49-F238E27FC236}">
                <a16:creationId xmlns:a16="http://schemas.microsoft.com/office/drawing/2014/main" xmlns="" id="{7FB2472E-3F9B-4427-B9DF-32DD4B6BC426}"/>
              </a:ext>
            </a:extLst>
          </p:cNvPr>
          <p:cNvSpPr>
            <a:spLocks noGrp="1"/>
          </p:cNvSpPr>
          <p:nvPr>
            <p:ph idx="1"/>
          </p:nvPr>
        </p:nvSpPr>
        <p:spPr/>
        <p:txBody>
          <a:bodyPr/>
          <a:lstStyle/>
          <a:p>
            <a:r>
              <a:rPr lang="en-US" dirty="0"/>
              <a:t>Developers should build the cost of physical space for services into their development budget </a:t>
            </a:r>
          </a:p>
          <a:p>
            <a:r>
              <a:rPr lang="en-US" dirty="0"/>
              <a:t>At a minimum, there should be office space available for Service Coordinator</a:t>
            </a:r>
          </a:p>
          <a:p>
            <a:r>
              <a:rPr lang="en-US" dirty="0"/>
              <a:t>A multi-purpose space and a computer learning center/area are valuable for many on-site services</a:t>
            </a:r>
          </a:p>
          <a:p>
            <a:r>
              <a:rPr lang="en-US" dirty="0"/>
              <a:t>Many larger multi-family communities will build community learning centers.  Often done through the LIHTC program.</a:t>
            </a:r>
          </a:p>
          <a:p>
            <a:endParaRPr lang="en-US" dirty="0"/>
          </a:p>
          <a:p>
            <a:endParaRPr lang="en-US" dirty="0"/>
          </a:p>
        </p:txBody>
      </p:sp>
    </p:spTree>
    <p:extLst>
      <p:ext uri="{BB962C8B-B14F-4D97-AF65-F5344CB8AC3E}">
        <p14:creationId xmlns:p14="http://schemas.microsoft.com/office/powerpoint/2010/main" val="2564619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21F213-91C4-45E5-AA53-79BC51D0DB36}"/>
              </a:ext>
            </a:extLst>
          </p:cNvPr>
          <p:cNvSpPr>
            <a:spLocks noGrp="1"/>
          </p:cNvSpPr>
          <p:nvPr>
            <p:ph type="title"/>
          </p:nvPr>
        </p:nvSpPr>
        <p:spPr/>
        <p:txBody>
          <a:bodyPr/>
          <a:lstStyle/>
          <a:p>
            <a:r>
              <a:rPr lang="en-US" dirty="0"/>
              <a:t>Service Coordinator	Position</a:t>
            </a:r>
          </a:p>
        </p:txBody>
      </p:sp>
      <p:sp>
        <p:nvSpPr>
          <p:cNvPr id="3" name="Content Placeholder 2">
            <a:extLst>
              <a:ext uri="{FF2B5EF4-FFF2-40B4-BE49-F238E27FC236}">
                <a16:creationId xmlns:a16="http://schemas.microsoft.com/office/drawing/2014/main" xmlns="" id="{F737B788-5C8B-4E0E-9AF2-12F45B4F124C}"/>
              </a:ext>
            </a:extLst>
          </p:cNvPr>
          <p:cNvSpPr>
            <a:spLocks noGrp="1"/>
          </p:cNvSpPr>
          <p:nvPr>
            <p:ph idx="1"/>
          </p:nvPr>
        </p:nvSpPr>
        <p:spPr/>
        <p:txBody>
          <a:bodyPr>
            <a:normAutofit lnSpcReduction="10000"/>
          </a:bodyPr>
          <a:lstStyle/>
          <a:p>
            <a:r>
              <a:rPr lang="en-US" dirty="0"/>
              <a:t>Staff person to coordinate services at one larger property or multiple scattered site properties</a:t>
            </a:r>
          </a:p>
          <a:p>
            <a:r>
              <a:rPr lang="en-US" dirty="0"/>
              <a:t>Salary is part of the resident service budget for the property/properties</a:t>
            </a:r>
          </a:p>
          <a:p>
            <a:r>
              <a:rPr lang="en-US" dirty="0"/>
              <a:t>Point person for coordinating services for residents and leveraging community partners in providing services</a:t>
            </a:r>
          </a:p>
          <a:p>
            <a:r>
              <a:rPr lang="en-US" dirty="0"/>
              <a:t>Often the eyes and ears of the property – can engage with problem tenants</a:t>
            </a:r>
          </a:p>
          <a:p>
            <a:r>
              <a:rPr lang="en-US" dirty="0"/>
              <a:t>Usually best structured as a complimentary position to property management, but can also report to property management </a:t>
            </a:r>
          </a:p>
          <a:p>
            <a:endParaRPr lang="en-US" dirty="0"/>
          </a:p>
        </p:txBody>
      </p:sp>
    </p:spTree>
    <p:extLst>
      <p:ext uri="{BB962C8B-B14F-4D97-AF65-F5344CB8AC3E}">
        <p14:creationId xmlns:p14="http://schemas.microsoft.com/office/powerpoint/2010/main" val="3039958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95BAA5E9-71A5-4A7E-98DF-3C6F0767AFB7}"/>
              </a:ext>
            </a:extLst>
          </p:cNvPr>
          <p:cNvSpPr>
            <a:spLocks noGrp="1"/>
          </p:cNvSpPr>
          <p:nvPr>
            <p:ph type="title"/>
          </p:nvPr>
        </p:nvSpPr>
        <p:spPr/>
        <p:txBody>
          <a:bodyPr/>
          <a:lstStyle/>
          <a:p>
            <a:r>
              <a:rPr lang="en-US" dirty="0"/>
              <a:t>Service Coordinator Job Description:</a:t>
            </a:r>
          </a:p>
        </p:txBody>
      </p:sp>
      <p:sp>
        <p:nvSpPr>
          <p:cNvPr id="5" name="Content Placeholder 4">
            <a:extLst>
              <a:ext uri="{FF2B5EF4-FFF2-40B4-BE49-F238E27FC236}">
                <a16:creationId xmlns:a16="http://schemas.microsoft.com/office/drawing/2014/main" xmlns="" id="{10503227-B865-4758-87FE-92BBC562C283}"/>
              </a:ext>
            </a:extLst>
          </p:cNvPr>
          <p:cNvSpPr>
            <a:spLocks noGrp="1"/>
          </p:cNvSpPr>
          <p:nvPr>
            <p:ph idx="1"/>
          </p:nvPr>
        </p:nvSpPr>
        <p:spPr/>
        <p:txBody>
          <a:bodyPr>
            <a:normAutofit fontScale="62500" lnSpcReduction="20000"/>
          </a:bodyPr>
          <a:lstStyle/>
          <a:p>
            <a:r>
              <a:rPr lang="en-US" b="1" dirty="0"/>
              <a:t>Description:  </a:t>
            </a:r>
            <a:r>
              <a:rPr lang="en-US" dirty="0"/>
              <a:t>The Supportive Service Coordinator will lead the development and implementation of educational programs and resident support activities at property. </a:t>
            </a:r>
          </a:p>
          <a:p>
            <a:r>
              <a:rPr lang="en-US" b="1" dirty="0"/>
              <a:t>Primary Duties: </a:t>
            </a:r>
          </a:p>
          <a:p>
            <a:pPr lvl="1"/>
            <a:r>
              <a:rPr lang="en-US" dirty="0"/>
              <a:t>Establish on-going communication with community residents and neighborhood partners to determine areas of need and to ensure residents are aware of available programs and resources</a:t>
            </a:r>
          </a:p>
          <a:p>
            <a:pPr lvl="1"/>
            <a:r>
              <a:rPr lang="en-US" dirty="0"/>
              <a:t>Manage and oversee an education-centered afterschool and summer program for school-aged youth which includes assisting in program development, managing program staff, maintaining student data and completing grant reports</a:t>
            </a:r>
          </a:p>
          <a:p>
            <a:pPr lvl="1"/>
            <a:r>
              <a:rPr lang="en-US" dirty="0"/>
              <a:t>Work closely with school principals, teachers and other staff to increase collaboration in the provision of wrap-around support for students and families</a:t>
            </a:r>
          </a:p>
          <a:p>
            <a:pPr lvl="1"/>
            <a:r>
              <a:rPr lang="en-US" dirty="0"/>
              <a:t>Recruit, train and supervise part-time staff and volunteers to assist with youth and adult programs</a:t>
            </a:r>
          </a:p>
          <a:p>
            <a:pPr lvl="1"/>
            <a:r>
              <a:rPr lang="en-US" dirty="0"/>
              <a:t>Develop educational opportunities for adults on-site based on residents’ needs and interests</a:t>
            </a:r>
          </a:p>
          <a:p>
            <a:pPr lvl="1"/>
            <a:r>
              <a:rPr lang="en-US" dirty="0"/>
              <a:t>Assist in coordination of evening Adult Basic Education program with instructors and partner agencies</a:t>
            </a:r>
          </a:p>
          <a:p>
            <a:pPr lvl="1"/>
            <a:r>
              <a:rPr lang="en-US" dirty="0"/>
              <a:t>Establish and maintain communication and cooperation with on-site property management staff</a:t>
            </a:r>
          </a:p>
          <a:p>
            <a:pPr lvl="1"/>
            <a:r>
              <a:rPr lang="en-US" dirty="0"/>
              <a:t>Work with property management staff, neighborhood association members, community-based police officers and residents to promote safety and reduce the incidence of negative behaviors on property and in the neighborhood</a:t>
            </a:r>
          </a:p>
          <a:p>
            <a:pPr lvl="1"/>
            <a:r>
              <a:rPr lang="en-US" dirty="0"/>
              <a:t>Identify and establish partnerships with other community-based groups to bring educational, financial, health and other services to residents of the property and the surrounding neighborhood</a:t>
            </a:r>
          </a:p>
          <a:p>
            <a:pPr lvl="1"/>
            <a:r>
              <a:rPr lang="en-US" dirty="0"/>
              <a:t>Research best practices and remain knowledgeable about developments in the field</a:t>
            </a:r>
          </a:p>
        </p:txBody>
      </p:sp>
    </p:spTree>
    <p:extLst>
      <p:ext uri="{BB962C8B-B14F-4D97-AF65-F5344CB8AC3E}">
        <p14:creationId xmlns:p14="http://schemas.microsoft.com/office/powerpoint/2010/main" val="486491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5CE4DB-1E25-4BE4-BDD8-AFEA3D1EBD28}"/>
              </a:ext>
            </a:extLst>
          </p:cNvPr>
          <p:cNvSpPr>
            <a:spLocks noGrp="1"/>
          </p:cNvSpPr>
          <p:nvPr>
            <p:ph type="title"/>
          </p:nvPr>
        </p:nvSpPr>
        <p:spPr/>
        <p:txBody>
          <a:bodyPr/>
          <a:lstStyle/>
          <a:p>
            <a:r>
              <a:rPr lang="en-US" dirty="0"/>
              <a:t>Service Coordinator Job Description: (CONT.)</a:t>
            </a:r>
          </a:p>
        </p:txBody>
      </p:sp>
      <p:sp>
        <p:nvSpPr>
          <p:cNvPr id="3" name="Content Placeholder 2">
            <a:extLst>
              <a:ext uri="{FF2B5EF4-FFF2-40B4-BE49-F238E27FC236}">
                <a16:creationId xmlns:a16="http://schemas.microsoft.com/office/drawing/2014/main" xmlns="" id="{9ABB7C0F-1E35-4EF9-8FED-138747E4DB76}"/>
              </a:ext>
            </a:extLst>
          </p:cNvPr>
          <p:cNvSpPr>
            <a:spLocks noGrp="1"/>
          </p:cNvSpPr>
          <p:nvPr>
            <p:ph idx="1"/>
          </p:nvPr>
        </p:nvSpPr>
        <p:spPr/>
        <p:txBody>
          <a:bodyPr>
            <a:normAutofit/>
          </a:bodyPr>
          <a:lstStyle/>
          <a:p>
            <a:r>
              <a:rPr lang="en-US" b="1" dirty="0"/>
              <a:t>Minimum Qualifications:</a:t>
            </a:r>
          </a:p>
          <a:p>
            <a:pPr lvl="1"/>
            <a:r>
              <a:rPr lang="en-US" dirty="0"/>
              <a:t>Bachelors Degree in Education, Social Work, or related field</a:t>
            </a:r>
          </a:p>
          <a:p>
            <a:pPr lvl="1"/>
            <a:r>
              <a:rPr lang="en-US" dirty="0"/>
              <a:t>Minimum of three years of experience providing educational and/or social services to economically disadvantaged families, particularly school-aged youth and adult education students</a:t>
            </a:r>
          </a:p>
          <a:p>
            <a:pPr lvl="1"/>
            <a:r>
              <a:rPr lang="en-US" dirty="0"/>
              <a:t>At least one year of staff supervision experience</a:t>
            </a:r>
          </a:p>
          <a:p>
            <a:pPr lvl="1"/>
            <a:r>
              <a:rPr lang="en-US" dirty="0"/>
              <a:t>Ability to establish partnerships with key stakeholders other community-based groups and to work effectively with property management staff</a:t>
            </a:r>
          </a:p>
          <a:p>
            <a:pPr lvl="1"/>
            <a:r>
              <a:rPr lang="en-US" dirty="0"/>
              <a:t>Availability to work some evening hours as needs for programming, parent meetings and other community events</a:t>
            </a:r>
          </a:p>
          <a:p>
            <a:pPr lvl="1"/>
            <a:r>
              <a:rPr lang="en-US" dirty="0"/>
              <a:t>Bilingual in English and Spanish is preferred</a:t>
            </a:r>
          </a:p>
        </p:txBody>
      </p:sp>
    </p:spTree>
    <p:extLst>
      <p:ext uri="{BB962C8B-B14F-4D97-AF65-F5344CB8AC3E}">
        <p14:creationId xmlns:p14="http://schemas.microsoft.com/office/powerpoint/2010/main" val="2938426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9589A2-F1D3-41E0-BD91-EC957278E9BC}"/>
              </a:ext>
            </a:extLst>
          </p:cNvPr>
          <p:cNvSpPr>
            <a:spLocks noGrp="1"/>
          </p:cNvSpPr>
          <p:nvPr>
            <p:ph type="title"/>
          </p:nvPr>
        </p:nvSpPr>
        <p:spPr/>
        <p:txBody>
          <a:bodyPr/>
          <a:lstStyle/>
          <a:p>
            <a:r>
              <a:rPr lang="en-US" dirty="0"/>
              <a:t>Typical Cost of Resident Services:</a:t>
            </a:r>
          </a:p>
        </p:txBody>
      </p:sp>
      <p:sp>
        <p:nvSpPr>
          <p:cNvPr id="3" name="Content Placeholder 2">
            <a:extLst>
              <a:ext uri="{FF2B5EF4-FFF2-40B4-BE49-F238E27FC236}">
                <a16:creationId xmlns:a16="http://schemas.microsoft.com/office/drawing/2014/main" xmlns="" id="{09D7718C-B7A0-413F-8E3A-2EA13154D173}"/>
              </a:ext>
            </a:extLst>
          </p:cNvPr>
          <p:cNvSpPr>
            <a:spLocks noGrp="1"/>
          </p:cNvSpPr>
          <p:nvPr>
            <p:ph idx="1"/>
          </p:nvPr>
        </p:nvSpPr>
        <p:spPr/>
        <p:txBody>
          <a:bodyPr/>
          <a:lstStyle/>
          <a:p>
            <a:pPr marL="457200" lvl="1" indent="0">
              <a:buNone/>
            </a:pPr>
            <a:r>
              <a:rPr lang="en-US" b="1" dirty="0"/>
              <a:t>Service Coordinator Position:</a:t>
            </a:r>
          </a:p>
          <a:p>
            <a:pPr marL="457200" lvl="1" indent="0">
              <a:buNone/>
            </a:pPr>
            <a:r>
              <a:rPr lang="en-US" dirty="0"/>
              <a:t>Will vary depending on market but usually would be equivalent or a bit less than property management staff.  For example, a larger property might have a property manager and a Service Coordinator who work in concert.  The Service Coordinator might make a bit less, but close to comparable.  Same for scattered site, more regional positions.</a:t>
            </a:r>
          </a:p>
          <a:p>
            <a:pPr marL="457200" lvl="1" indent="0">
              <a:buNone/>
            </a:pPr>
            <a:endParaRPr lang="en-US" b="1" dirty="0"/>
          </a:p>
          <a:p>
            <a:pPr marL="457200" lvl="1" indent="0">
              <a:buNone/>
            </a:pPr>
            <a:r>
              <a:rPr lang="en-US" b="1" dirty="0"/>
              <a:t>Resident Services:</a:t>
            </a:r>
          </a:p>
          <a:p>
            <a:pPr marL="457200" lvl="1" indent="0">
              <a:buNone/>
            </a:pPr>
            <a:r>
              <a:rPr lang="en-US" dirty="0"/>
              <a:t>Costs will vary to the degree of services being provided. Anywhere from $300 per unit (for on-site Service Coordinator and office space) to $3,000 per unit (for contracts with outside service partners) – adds 5-6% to operating budget</a:t>
            </a:r>
          </a:p>
          <a:p>
            <a:pPr marL="457200" lvl="1" indent="0">
              <a:buNone/>
            </a:pPr>
            <a:endParaRPr lang="en-US" b="1" dirty="0"/>
          </a:p>
        </p:txBody>
      </p:sp>
    </p:spTree>
    <p:extLst>
      <p:ext uri="{BB962C8B-B14F-4D97-AF65-F5344CB8AC3E}">
        <p14:creationId xmlns:p14="http://schemas.microsoft.com/office/powerpoint/2010/main" val="2241065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33341"/>
            <a:ext cx="10515600" cy="5043622"/>
          </a:xfrm>
        </p:spPr>
        <p:txBody>
          <a:bodyPr>
            <a:normAutofit/>
          </a:bodyPr>
          <a:lstStyle/>
          <a:p>
            <a:pPr marL="0" indent="0" algn="ctr">
              <a:buNone/>
            </a:pPr>
            <a:endParaRPr lang="en-US" sz="4000" dirty="0"/>
          </a:p>
          <a:p>
            <a:pPr marL="0" indent="0" algn="ctr">
              <a:buNone/>
            </a:pPr>
            <a:r>
              <a:rPr lang="en-US" sz="4000" dirty="0"/>
              <a:t>Off-site Service Coordination</a:t>
            </a:r>
          </a:p>
          <a:p>
            <a:pPr marL="0" indent="0" algn="ctr">
              <a:buNone/>
            </a:pPr>
            <a:endParaRPr lang="en-US" sz="4000" dirty="0"/>
          </a:p>
        </p:txBody>
      </p:sp>
    </p:spTree>
    <p:extLst>
      <p:ext uri="{BB962C8B-B14F-4D97-AF65-F5344CB8AC3E}">
        <p14:creationId xmlns:p14="http://schemas.microsoft.com/office/powerpoint/2010/main" val="1439388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Services Providers in Texas Rural Communities</a:t>
            </a:r>
          </a:p>
        </p:txBody>
      </p:sp>
      <p:sp>
        <p:nvSpPr>
          <p:cNvPr id="3" name="Content Placeholder 2"/>
          <p:cNvSpPr>
            <a:spLocks noGrp="1"/>
          </p:cNvSpPr>
          <p:nvPr>
            <p:ph idx="1"/>
          </p:nvPr>
        </p:nvSpPr>
        <p:spPr>
          <a:xfrm>
            <a:off x="838200" y="1690688"/>
            <a:ext cx="10515600" cy="4486275"/>
          </a:xfrm>
        </p:spPr>
        <p:txBody>
          <a:bodyPr>
            <a:normAutofit fontScale="85000" lnSpcReduction="20000"/>
          </a:bodyPr>
          <a:lstStyle/>
          <a:p>
            <a:r>
              <a:rPr lang="en-US" dirty="0"/>
              <a:t>Aging and Disability Resource Centers</a:t>
            </a:r>
          </a:p>
          <a:p>
            <a:r>
              <a:rPr lang="en-US" dirty="0"/>
              <a:t>Area Agency on Aging</a:t>
            </a:r>
          </a:p>
          <a:p>
            <a:r>
              <a:rPr lang="en-US" dirty="0"/>
              <a:t>Regional Council of Government</a:t>
            </a:r>
          </a:p>
          <a:p>
            <a:r>
              <a:rPr lang="en-US" dirty="0"/>
              <a:t>Community Action Agencies </a:t>
            </a:r>
          </a:p>
          <a:p>
            <a:r>
              <a:rPr lang="en-US" dirty="0"/>
              <a:t>Community Health Centers</a:t>
            </a:r>
          </a:p>
          <a:p>
            <a:r>
              <a:rPr lang="en-US" dirty="0"/>
              <a:t>Local Mental Health Authorities</a:t>
            </a:r>
          </a:p>
          <a:p>
            <a:r>
              <a:rPr lang="en-US" dirty="0"/>
              <a:t>Managed </a:t>
            </a:r>
            <a:r>
              <a:rPr lang="en-US"/>
              <a:t>Care Organizations</a:t>
            </a:r>
            <a:endParaRPr lang="en-US" dirty="0"/>
          </a:p>
          <a:p>
            <a:r>
              <a:rPr lang="en-US" dirty="0"/>
              <a:t>Veteran Administration</a:t>
            </a:r>
          </a:p>
          <a:p>
            <a:r>
              <a:rPr lang="en-US" dirty="0" err="1"/>
              <a:t>Headstart</a:t>
            </a:r>
            <a:endParaRPr lang="en-US" dirty="0"/>
          </a:p>
          <a:p>
            <a:r>
              <a:rPr lang="en-US" dirty="0"/>
              <a:t>Transportation</a:t>
            </a:r>
          </a:p>
          <a:p>
            <a:r>
              <a:rPr lang="en-US" dirty="0"/>
              <a:t>Food Assistance</a:t>
            </a:r>
          </a:p>
        </p:txBody>
      </p:sp>
    </p:spTree>
    <p:extLst>
      <p:ext uri="{BB962C8B-B14F-4D97-AF65-F5344CB8AC3E}">
        <p14:creationId xmlns:p14="http://schemas.microsoft.com/office/powerpoint/2010/main" val="344408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a:srcRect l="21000" t="26087" r="21844" b="9137"/>
          <a:stretch/>
        </p:blipFill>
        <p:spPr>
          <a:xfrm>
            <a:off x="746975" y="429222"/>
            <a:ext cx="9350062" cy="5957560"/>
          </a:xfrm>
          <a:prstGeom prst="rect">
            <a:avLst/>
          </a:prstGeom>
        </p:spPr>
      </p:pic>
      <p:sp>
        <p:nvSpPr>
          <p:cNvPr id="5" name="TextBox 4"/>
          <p:cNvSpPr txBox="1"/>
          <p:nvPr/>
        </p:nvSpPr>
        <p:spPr>
          <a:xfrm>
            <a:off x="373488" y="6359885"/>
            <a:ext cx="10290189" cy="369332"/>
          </a:xfrm>
          <a:prstGeom prst="rect">
            <a:avLst/>
          </a:prstGeom>
          <a:noFill/>
        </p:spPr>
        <p:txBody>
          <a:bodyPr wrap="none" rtlCol="0">
            <a:spAutoFit/>
          </a:bodyPr>
          <a:lstStyle/>
          <a:p>
            <a:r>
              <a:rPr lang="en-US" dirty="0"/>
              <a:t>Source: Housing Assistance Council: FORMULAS FOR SUCCESS: HOUSING PLUS SERVICES IN RURAL AMERICA</a:t>
            </a:r>
          </a:p>
        </p:txBody>
      </p:sp>
    </p:spTree>
    <p:extLst>
      <p:ext uri="{BB962C8B-B14F-4D97-AF65-F5344CB8AC3E}">
        <p14:creationId xmlns:p14="http://schemas.microsoft.com/office/powerpoint/2010/main" val="3589206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Aging and Disability Resource Centers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Serve as a resource connection to federal, state and local programs for long-term services. Connect seniors and people with disabilities to services. Types of knowledge include:</a:t>
            </a:r>
          </a:p>
          <a:p>
            <a:pPr lvl="0"/>
            <a:r>
              <a:rPr lang="en-US" dirty="0"/>
              <a:t>Medicaid waiver programs, such as STAR+PLUS, Home and Community Services, and Community Living Assistance and Support Services</a:t>
            </a:r>
          </a:p>
          <a:p>
            <a:pPr lvl="0"/>
            <a:r>
              <a:rPr lang="en-US" dirty="0"/>
              <a:t>Medicare, Medicare Savings Programs, and Medicare Low-Income Subsidies</a:t>
            </a:r>
          </a:p>
          <a:p>
            <a:pPr lvl="0"/>
            <a:r>
              <a:rPr lang="en-US" dirty="0"/>
              <a:t>SNAP (formerly known as food stamps)</a:t>
            </a:r>
          </a:p>
          <a:p>
            <a:pPr lvl="0"/>
            <a:r>
              <a:rPr lang="en-US" dirty="0"/>
              <a:t>Area Agency on Aging programs </a:t>
            </a:r>
          </a:p>
          <a:p>
            <a:pPr lvl="0"/>
            <a:r>
              <a:rPr lang="en-US" dirty="0"/>
              <a:t>Veterans Administration programs</a:t>
            </a:r>
          </a:p>
          <a:p>
            <a:pPr lvl="0"/>
            <a:r>
              <a:rPr lang="en-US" dirty="0"/>
              <a:t>Subsidized housing for low-income older and disabled persons</a:t>
            </a:r>
          </a:p>
          <a:p>
            <a:r>
              <a:rPr lang="en-US" b="1" u="sng" dirty="0">
                <a:hlinkClick r:id="rId2"/>
              </a:rPr>
              <a:t>https://hhs.texas.gov/services/aging/long-term-care/aging-disability-resource-center</a:t>
            </a:r>
            <a:endParaRPr lang="en-US" dirty="0"/>
          </a:p>
          <a:p>
            <a:endParaRPr lang="en-US" dirty="0"/>
          </a:p>
          <a:p>
            <a:endParaRPr lang="en-US" dirty="0"/>
          </a:p>
        </p:txBody>
      </p:sp>
    </p:spTree>
    <p:extLst>
      <p:ext uri="{BB962C8B-B14F-4D97-AF65-F5344CB8AC3E}">
        <p14:creationId xmlns:p14="http://schemas.microsoft.com/office/powerpoint/2010/main" val="3188211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Area Agencies on Aging</a:t>
            </a:r>
          </a:p>
        </p:txBody>
      </p:sp>
      <p:sp>
        <p:nvSpPr>
          <p:cNvPr id="3" name="Content Placeholder 2"/>
          <p:cNvSpPr>
            <a:spLocks noGrp="1"/>
          </p:cNvSpPr>
          <p:nvPr>
            <p:ph idx="1"/>
          </p:nvPr>
        </p:nvSpPr>
        <p:spPr>
          <a:xfrm>
            <a:off x="838200" y="1493949"/>
            <a:ext cx="10515600" cy="4683014"/>
          </a:xfrm>
        </p:spPr>
        <p:txBody>
          <a:bodyPr>
            <a:normAutofit fontScale="85000" lnSpcReduction="20000"/>
          </a:bodyPr>
          <a:lstStyle/>
          <a:p>
            <a:pPr marL="0" indent="0">
              <a:buNone/>
            </a:pPr>
            <a:r>
              <a:rPr lang="en-US" dirty="0"/>
              <a:t>The 28 area agencies on aging (AAA) provide services to help people age 60 and older, their family members and caregivers receive the information and assistance they need in locating and accessing community services. Services include:</a:t>
            </a:r>
          </a:p>
          <a:p>
            <a:r>
              <a:rPr lang="en-US" dirty="0"/>
              <a:t>Information, referral and assistance</a:t>
            </a:r>
          </a:p>
          <a:p>
            <a:r>
              <a:rPr lang="en-US" dirty="0"/>
              <a:t>Benefits counseling and legal assistance</a:t>
            </a:r>
          </a:p>
          <a:p>
            <a:r>
              <a:rPr lang="en-US" dirty="0"/>
              <a:t>Care coordination</a:t>
            </a:r>
          </a:p>
          <a:p>
            <a:r>
              <a:rPr lang="en-US" dirty="0"/>
              <a:t>Caregiver support services</a:t>
            </a:r>
          </a:p>
          <a:p>
            <a:r>
              <a:rPr lang="en-US" dirty="0"/>
              <a:t>In-home support services</a:t>
            </a:r>
          </a:p>
          <a:p>
            <a:r>
              <a:rPr lang="en-US" dirty="0"/>
              <a:t>Legal awareness</a:t>
            </a:r>
          </a:p>
          <a:p>
            <a:r>
              <a:rPr lang="en-US" dirty="0"/>
              <a:t>Nutrition services</a:t>
            </a:r>
          </a:p>
          <a:p>
            <a:r>
              <a:rPr lang="en-US" dirty="0"/>
              <a:t>Ombudsman Program</a:t>
            </a:r>
          </a:p>
          <a:p>
            <a:pPr marL="0" indent="0">
              <a:buNone/>
            </a:pPr>
            <a:r>
              <a:rPr lang="en-US" dirty="0"/>
              <a:t>You may contact your local AAA by phone at </a:t>
            </a:r>
            <a:r>
              <a:rPr lang="en-US" b="1" dirty="0"/>
              <a:t>1-800-252-9240</a:t>
            </a:r>
            <a:endParaRPr lang="en-US" dirty="0"/>
          </a:p>
          <a:p>
            <a:endParaRPr lang="en-US" dirty="0"/>
          </a:p>
        </p:txBody>
      </p:sp>
    </p:spTree>
    <p:extLst>
      <p:ext uri="{BB962C8B-B14F-4D97-AF65-F5344CB8AC3E}">
        <p14:creationId xmlns:p14="http://schemas.microsoft.com/office/powerpoint/2010/main" val="4107114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966" y="210380"/>
            <a:ext cx="10515600" cy="1325563"/>
          </a:xfrm>
        </p:spPr>
        <p:txBody>
          <a:bodyPr/>
          <a:lstStyle/>
          <a:p>
            <a:r>
              <a:rPr lang="en-US" b="1" dirty="0"/>
              <a:t>Regional Council of Governments</a:t>
            </a:r>
            <a:endParaRPr lang="en-US" dirty="0"/>
          </a:p>
        </p:txBody>
      </p:sp>
      <p:sp>
        <p:nvSpPr>
          <p:cNvPr id="3" name="Content Placeholder 2"/>
          <p:cNvSpPr>
            <a:spLocks noGrp="1"/>
          </p:cNvSpPr>
          <p:nvPr>
            <p:ph idx="1"/>
          </p:nvPr>
        </p:nvSpPr>
        <p:spPr>
          <a:xfrm>
            <a:off x="838200" y="1350498"/>
            <a:ext cx="10515600" cy="5148776"/>
          </a:xfrm>
        </p:spPr>
        <p:txBody>
          <a:bodyPr>
            <a:normAutofit fontScale="77500" lnSpcReduction="20000"/>
          </a:bodyPr>
          <a:lstStyle/>
          <a:p>
            <a:pPr marL="0" indent="0">
              <a:buNone/>
            </a:pPr>
            <a:r>
              <a:rPr lang="en-US" b="1" dirty="0"/>
              <a:t>Regional councils, or councils of governments (COGs)</a:t>
            </a:r>
            <a:r>
              <a:rPr lang="en-US" dirty="0"/>
              <a:t> are voluntary associations of local governments formed under Texas law. These associations deal with the problems and planning needs that cross the boundaries of individual local governments or that require regional attention.</a:t>
            </a:r>
          </a:p>
          <a:p>
            <a:r>
              <a:rPr lang="en-US" dirty="0"/>
              <a:t>Regional services offered by councils of governments are varied. Services are undertaken in cooperation with member governments, the private sector, and state and federal partners, and include but are not limited to the following: </a:t>
            </a:r>
          </a:p>
          <a:p>
            <a:pPr lvl="0"/>
            <a:r>
              <a:rPr lang="en-US" dirty="0"/>
              <a:t>planning and implementing regional homeland security strategies;</a:t>
            </a:r>
          </a:p>
          <a:p>
            <a:pPr lvl="0"/>
            <a:r>
              <a:rPr lang="en-US" dirty="0"/>
              <a:t>operating law enforcement training academies;</a:t>
            </a:r>
          </a:p>
          <a:p>
            <a:pPr lvl="0"/>
            <a:r>
              <a:rPr lang="en-US" dirty="0"/>
              <a:t>promoting regional municipal solid waste and environmental quality planning;</a:t>
            </a:r>
          </a:p>
          <a:p>
            <a:pPr lvl="0"/>
            <a:r>
              <a:rPr lang="en-US" dirty="0"/>
              <a:t>providing cooperative purchasing options for governments;</a:t>
            </a:r>
          </a:p>
          <a:p>
            <a:pPr lvl="0"/>
            <a:r>
              <a:rPr lang="en-US" dirty="0">
                <a:solidFill>
                  <a:srgbClr val="FF0000"/>
                </a:solidFill>
              </a:rPr>
              <a:t>managing region-wide services to the elderly;</a:t>
            </a:r>
          </a:p>
          <a:p>
            <a:pPr lvl="0"/>
            <a:r>
              <a:rPr lang="en-US" dirty="0"/>
              <a:t>maintaining and improving regional 9-1-1 systems;</a:t>
            </a:r>
          </a:p>
          <a:p>
            <a:pPr lvl="0"/>
            <a:r>
              <a:rPr lang="en-US" dirty="0"/>
              <a:t>promoting regional economic development;</a:t>
            </a:r>
          </a:p>
          <a:p>
            <a:pPr lvl="0"/>
            <a:r>
              <a:rPr lang="en-US" dirty="0">
                <a:solidFill>
                  <a:srgbClr val="FF0000"/>
                </a:solidFill>
              </a:rPr>
              <a:t>operating specialized transit systems; and</a:t>
            </a:r>
          </a:p>
          <a:p>
            <a:pPr lvl="0"/>
            <a:r>
              <a:rPr lang="en-US" dirty="0"/>
              <a:t>providing management services for member governments.</a:t>
            </a:r>
          </a:p>
          <a:p>
            <a:endParaRPr lang="en-US" dirty="0"/>
          </a:p>
        </p:txBody>
      </p:sp>
    </p:spTree>
    <p:extLst>
      <p:ext uri="{BB962C8B-B14F-4D97-AF65-F5344CB8AC3E}">
        <p14:creationId xmlns:p14="http://schemas.microsoft.com/office/powerpoint/2010/main" val="3140980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102" y="336990"/>
            <a:ext cx="10515600" cy="1325563"/>
          </a:xfrm>
        </p:spPr>
        <p:txBody>
          <a:bodyPr/>
          <a:lstStyle/>
          <a:p>
            <a:r>
              <a:rPr lang="en-US" dirty="0"/>
              <a:t>Community Action Agencies</a:t>
            </a:r>
          </a:p>
        </p:txBody>
      </p:sp>
      <p:sp>
        <p:nvSpPr>
          <p:cNvPr id="3" name="Content Placeholder 2"/>
          <p:cNvSpPr>
            <a:spLocks noGrp="1"/>
          </p:cNvSpPr>
          <p:nvPr>
            <p:ph idx="1"/>
          </p:nvPr>
        </p:nvSpPr>
        <p:spPr/>
        <p:txBody>
          <a:bodyPr/>
          <a:lstStyle/>
          <a:p>
            <a:r>
              <a:rPr lang="en-US" dirty="0"/>
              <a:t>Receive Community Services Block Grant Funds</a:t>
            </a:r>
          </a:p>
          <a:p>
            <a:pPr lvl="0"/>
            <a:r>
              <a:rPr lang="en-US" dirty="0"/>
              <a:t>Purpose is to reduce poverty and have discretion on the types of programs that they provide.  </a:t>
            </a:r>
          </a:p>
          <a:p>
            <a:pPr lvl="0"/>
            <a:r>
              <a:rPr lang="en-US" dirty="0"/>
              <a:t>Can include: job assistance, child care, food pantry, energy assistance, head start, health services, weatherization, and transportation.  </a:t>
            </a:r>
          </a:p>
          <a:p>
            <a:pPr lvl="0"/>
            <a:endParaRPr lang="en-US" dirty="0"/>
          </a:p>
          <a:p>
            <a:pPr marL="0" lvl="0" indent="0">
              <a:buNone/>
            </a:pPr>
            <a:r>
              <a:rPr lang="en-US" dirty="0"/>
              <a:t>For a list of Texas Community Action Agencies:</a:t>
            </a:r>
          </a:p>
          <a:p>
            <a:pPr marL="0" lvl="0" indent="0">
              <a:buNone/>
            </a:pPr>
            <a:r>
              <a:rPr lang="en-US" dirty="0">
                <a:hlinkClick r:id="rId2"/>
              </a:rPr>
              <a:t>https://tacaa.org/texas-caas</a:t>
            </a:r>
            <a:endParaRPr lang="en-US" dirty="0"/>
          </a:p>
          <a:p>
            <a:pPr lvl="0"/>
            <a:endParaRPr lang="en-US" dirty="0"/>
          </a:p>
          <a:p>
            <a:endParaRPr lang="en-US" dirty="0"/>
          </a:p>
        </p:txBody>
      </p:sp>
    </p:spTree>
    <p:extLst>
      <p:ext uri="{BB962C8B-B14F-4D97-AF65-F5344CB8AC3E}">
        <p14:creationId xmlns:p14="http://schemas.microsoft.com/office/powerpoint/2010/main" val="2229228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2102" y="238516"/>
            <a:ext cx="10515600" cy="1325563"/>
          </a:xfrm>
        </p:spPr>
        <p:txBody>
          <a:bodyPr/>
          <a:lstStyle/>
          <a:p>
            <a:r>
              <a:rPr lang="en-US" dirty="0"/>
              <a:t>Community Health Centers	</a:t>
            </a:r>
          </a:p>
        </p:txBody>
      </p:sp>
      <p:sp>
        <p:nvSpPr>
          <p:cNvPr id="3" name="Content Placeholder 2"/>
          <p:cNvSpPr>
            <a:spLocks noGrp="1"/>
          </p:cNvSpPr>
          <p:nvPr>
            <p:ph idx="1"/>
          </p:nvPr>
        </p:nvSpPr>
        <p:spPr>
          <a:xfrm>
            <a:off x="838200" y="1392702"/>
            <a:ext cx="10515600" cy="5036233"/>
          </a:xfrm>
        </p:spPr>
        <p:txBody>
          <a:bodyPr>
            <a:normAutofit fontScale="85000" lnSpcReduction="20000"/>
          </a:bodyPr>
          <a:lstStyle/>
          <a:p>
            <a:pPr marL="0" indent="0">
              <a:buNone/>
            </a:pPr>
            <a:r>
              <a:rPr lang="en-US" dirty="0"/>
              <a:t>Community health centers are community-based and patient-directed organizations that serve populations with limited access to health care. HRSA-supported community health centers must meet the following requirements:</a:t>
            </a:r>
          </a:p>
          <a:p>
            <a:r>
              <a:rPr lang="en-US" b="1" dirty="0"/>
              <a:t>Located in or serve a high need community</a:t>
            </a:r>
            <a:r>
              <a:rPr lang="en-US" dirty="0"/>
              <a:t> (designated Medically Underserved Area or Population). </a:t>
            </a:r>
          </a:p>
          <a:p>
            <a:r>
              <a:rPr lang="en-US" b="1" dirty="0"/>
              <a:t>Governed by a community board</a:t>
            </a:r>
            <a:r>
              <a:rPr lang="en-US" dirty="0"/>
              <a:t> composed of a majority (51% or more) of health center patients who represent the population served.</a:t>
            </a:r>
          </a:p>
          <a:p>
            <a:r>
              <a:rPr lang="en-US" b="1" dirty="0"/>
              <a:t>Provide comprehensive primary health care</a:t>
            </a:r>
            <a:r>
              <a:rPr lang="en-US" dirty="0"/>
              <a:t> services as well as supportive services (education, translation and transportation, etc.) that promote access to health care.</a:t>
            </a:r>
          </a:p>
          <a:p>
            <a:r>
              <a:rPr lang="en-US" b="1" dirty="0"/>
              <a:t>Provide services available to all</a:t>
            </a:r>
            <a:r>
              <a:rPr lang="en-US" dirty="0"/>
              <a:t> with fees adjusted based on ability to pay.</a:t>
            </a:r>
          </a:p>
          <a:p>
            <a:r>
              <a:rPr lang="en-US" b="1" dirty="0"/>
              <a:t>Meet other performance and accountability requirements</a:t>
            </a:r>
            <a:r>
              <a:rPr lang="en-US" dirty="0"/>
              <a:t> regarding administrative, clinical, and financial operations.</a:t>
            </a:r>
          </a:p>
          <a:p>
            <a:r>
              <a:rPr lang="en-US" dirty="0"/>
              <a:t>Find your local Community Health Center </a:t>
            </a:r>
            <a:r>
              <a:rPr lang="en-US" dirty="0">
                <a:hlinkClick r:id="rId2"/>
              </a:rPr>
              <a:t>https://www.tachc.org/find-healthcare-center</a:t>
            </a:r>
            <a:endParaRPr lang="en-US" dirty="0"/>
          </a:p>
          <a:p>
            <a:endParaRPr lang="en-US" dirty="0"/>
          </a:p>
          <a:p>
            <a:endParaRPr lang="en-US" dirty="0"/>
          </a:p>
        </p:txBody>
      </p:sp>
    </p:spTree>
    <p:extLst>
      <p:ext uri="{BB962C8B-B14F-4D97-AF65-F5344CB8AC3E}">
        <p14:creationId xmlns:p14="http://schemas.microsoft.com/office/powerpoint/2010/main" val="145938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Local Mental Health Authority</a:t>
            </a:r>
          </a:p>
        </p:txBody>
      </p:sp>
      <p:sp>
        <p:nvSpPr>
          <p:cNvPr id="3" name="Content Placeholder 2"/>
          <p:cNvSpPr>
            <a:spLocks noGrp="1"/>
          </p:cNvSpPr>
          <p:nvPr>
            <p:ph idx="1"/>
          </p:nvPr>
        </p:nvSpPr>
        <p:spPr/>
        <p:txBody>
          <a:bodyPr>
            <a:normAutofit/>
          </a:bodyPr>
          <a:lstStyle/>
          <a:p>
            <a:pPr marL="0" indent="0">
              <a:buNone/>
            </a:pPr>
            <a:r>
              <a:rPr lang="en-US" dirty="0"/>
              <a:t>Texas has 39 local mental health authorities (LMHAs) LMHAs provide the following services to individuals with behavioral health needs who are receiving Medicaid or state funded services.</a:t>
            </a:r>
          </a:p>
          <a:p>
            <a:pPr lvl="1"/>
            <a:r>
              <a:rPr lang="en-US" dirty="0"/>
              <a:t>psychiatric diagnosis; pharmacological management, training and support; skills training and education; case management; supported housing and supported employment; peer services (including family partners); crisis intervention; therapy; and rehabilitative services</a:t>
            </a:r>
          </a:p>
          <a:p>
            <a:pPr marL="457200" lvl="1" indent="0">
              <a:buNone/>
            </a:pPr>
            <a:endParaRPr lang="en-US" dirty="0"/>
          </a:p>
          <a:p>
            <a:pPr marL="457200" lvl="1" indent="0">
              <a:buNone/>
            </a:pPr>
            <a:r>
              <a:rPr lang="en-US" dirty="0"/>
              <a:t>Find a LMHA in your area: </a:t>
            </a:r>
            <a:r>
              <a:rPr lang="en-US" dirty="0">
                <a:hlinkClick r:id="rId2"/>
              </a:rPr>
              <a:t>https://hhs.texas.gov/services/mental-health-substance-use/mental-health-substance-use-resources/find-your-local-mental-health-or-behavioral-health-authority</a:t>
            </a:r>
            <a:endParaRPr lang="en-US" dirty="0"/>
          </a:p>
          <a:p>
            <a:pPr marL="457200" lvl="1" indent="0">
              <a:buNone/>
            </a:pPr>
            <a:endParaRPr lang="en-US" dirty="0"/>
          </a:p>
        </p:txBody>
      </p:sp>
    </p:spTree>
    <p:extLst>
      <p:ext uri="{BB962C8B-B14F-4D97-AF65-F5344CB8AC3E}">
        <p14:creationId xmlns:p14="http://schemas.microsoft.com/office/powerpoint/2010/main" val="3708373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Mental Health First Aid</a:t>
            </a:r>
          </a:p>
        </p:txBody>
      </p:sp>
      <p:sp>
        <p:nvSpPr>
          <p:cNvPr id="3" name="Content Placeholder 2"/>
          <p:cNvSpPr>
            <a:spLocks noGrp="1"/>
          </p:cNvSpPr>
          <p:nvPr>
            <p:ph idx="1"/>
          </p:nvPr>
        </p:nvSpPr>
        <p:spPr/>
        <p:txBody>
          <a:bodyPr>
            <a:normAutofit lnSpcReduction="10000"/>
          </a:bodyPr>
          <a:lstStyle/>
          <a:p>
            <a:pPr marL="0" indent="0">
              <a:buNone/>
            </a:pPr>
            <a:r>
              <a:rPr lang="en-US" dirty="0"/>
              <a:t>All LMHAs provide Mental Health First Aid Training</a:t>
            </a:r>
          </a:p>
          <a:p>
            <a:pPr marL="0" indent="0" fontAlgn="base">
              <a:buNone/>
            </a:pPr>
            <a:endParaRPr lang="en-US" dirty="0"/>
          </a:p>
          <a:p>
            <a:pPr marL="0" indent="0" fontAlgn="base">
              <a:buNone/>
            </a:pPr>
            <a:r>
              <a:rPr lang="en-US" b="1" dirty="0"/>
              <a:t>Mental Health First Aid (MHFA)</a:t>
            </a:r>
            <a:r>
              <a:rPr lang="en-US" dirty="0"/>
              <a:t> is a prevention strategy that teaches how to help people developing a mental illness or in a crisis, including:</a:t>
            </a:r>
          </a:p>
          <a:p>
            <a:pPr fontAlgn="base"/>
            <a:r>
              <a:rPr lang="en-US" b="1" dirty="0"/>
              <a:t>Signs</a:t>
            </a:r>
            <a:r>
              <a:rPr lang="en-US" dirty="0"/>
              <a:t> of addictions and mental illnesses</a:t>
            </a:r>
          </a:p>
          <a:p>
            <a:pPr fontAlgn="base"/>
            <a:r>
              <a:rPr lang="en-US" b="1" dirty="0"/>
              <a:t>5-step action plan</a:t>
            </a:r>
            <a:r>
              <a:rPr lang="en-US" dirty="0"/>
              <a:t> to assess a situation and help</a:t>
            </a:r>
          </a:p>
          <a:p>
            <a:pPr fontAlgn="base"/>
            <a:r>
              <a:rPr lang="en-US" b="1" dirty="0"/>
              <a:t>Impact</a:t>
            </a:r>
            <a:r>
              <a:rPr lang="en-US" dirty="0"/>
              <a:t> of mental and substance use disorders</a:t>
            </a:r>
          </a:p>
          <a:p>
            <a:pPr fontAlgn="base"/>
            <a:r>
              <a:rPr lang="en-US" b="1" dirty="0"/>
              <a:t>Local resources</a:t>
            </a:r>
            <a:r>
              <a:rPr lang="en-US" dirty="0"/>
              <a:t> and where to turn for help</a:t>
            </a:r>
          </a:p>
          <a:p>
            <a:pPr marL="0" indent="0" fontAlgn="base">
              <a:buNone/>
            </a:pPr>
            <a:r>
              <a:rPr lang="en-US" dirty="0"/>
              <a:t>More information: </a:t>
            </a:r>
            <a:r>
              <a:rPr lang="en-US" dirty="0">
                <a:hlinkClick r:id="rId2"/>
              </a:rPr>
              <a:t>https://www.mentalhealthfirstaid.org/</a:t>
            </a:r>
            <a:endParaRPr lang="en-US" dirty="0"/>
          </a:p>
          <a:p>
            <a:pPr marL="0" indent="0" fontAlgn="base">
              <a:buNone/>
            </a:pPr>
            <a:endParaRPr lang="en-US" dirty="0"/>
          </a:p>
          <a:p>
            <a:pPr marL="0" indent="0">
              <a:buNone/>
            </a:pPr>
            <a:endParaRPr lang="en-US" dirty="0"/>
          </a:p>
        </p:txBody>
      </p:sp>
    </p:spTree>
    <p:extLst>
      <p:ext uri="{BB962C8B-B14F-4D97-AF65-F5344CB8AC3E}">
        <p14:creationId xmlns:p14="http://schemas.microsoft.com/office/powerpoint/2010/main" val="3790112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Managed Care Organizations - Medicaid</a:t>
            </a:r>
          </a:p>
        </p:txBody>
      </p:sp>
      <p:sp>
        <p:nvSpPr>
          <p:cNvPr id="3" name="Content Placeholder 2"/>
          <p:cNvSpPr>
            <a:spLocks noGrp="1"/>
          </p:cNvSpPr>
          <p:nvPr>
            <p:ph idx="1"/>
          </p:nvPr>
        </p:nvSpPr>
        <p:spPr>
          <a:xfrm>
            <a:off x="838200" y="1506828"/>
            <a:ext cx="10515600" cy="4670135"/>
          </a:xfrm>
        </p:spPr>
        <p:txBody>
          <a:bodyPr>
            <a:normAutofit fontScale="92500" lnSpcReduction="20000"/>
          </a:bodyPr>
          <a:lstStyle/>
          <a:p>
            <a:pPr marL="0" indent="0">
              <a:buNone/>
            </a:pPr>
            <a:r>
              <a:rPr lang="en-US" dirty="0"/>
              <a:t>Managed Care Organizations (MCOs) serve Individuals with disabilities and older adults who need Long Term Services and Supports (LTSS).</a:t>
            </a:r>
          </a:p>
          <a:p>
            <a:r>
              <a:rPr lang="en-US" dirty="0"/>
              <a:t>MCOs use case managers and service coordinators to coordinate services for the individuals they serve.  </a:t>
            </a:r>
          </a:p>
          <a:p>
            <a:pPr lvl="1"/>
            <a:r>
              <a:rPr lang="en-US" dirty="0"/>
              <a:t>Must develop an individual service plan (ISP), a person-centered plan tailored to the individual’s goals and needs, and based upon his/her medical condition, mental and functional limitations, ability to self-manage, and availability of family and other support. </a:t>
            </a:r>
          </a:p>
          <a:p>
            <a:pPr lvl="1"/>
            <a:r>
              <a:rPr lang="en-US" dirty="0"/>
              <a:t>The ISP is updated on a regular basis to ensure individuals receive adequate care. </a:t>
            </a:r>
          </a:p>
          <a:p>
            <a:pPr lvl="1"/>
            <a:r>
              <a:rPr lang="en-US" dirty="0"/>
              <a:t>The case manager or service coordinator also conducts regular checks with individuals to determine if additional support is needed.</a:t>
            </a:r>
          </a:p>
          <a:p>
            <a:r>
              <a:rPr lang="en-US" dirty="0"/>
              <a:t>Texas Medicaid provides a wide range of services that help people remain living in the community.  </a:t>
            </a:r>
          </a:p>
          <a:p>
            <a:pPr lvl="1"/>
            <a:r>
              <a:rPr lang="en-US" dirty="0"/>
              <a:t>Including: personal assistance services, habilitation, minor home modification, medical related transportation, adaptive aids and medical supplies and home delivered meals.  </a:t>
            </a:r>
          </a:p>
        </p:txBody>
      </p:sp>
    </p:spTree>
    <p:extLst>
      <p:ext uri="{BB962C8B-B14F-4D97-AF65-F5344CB8AC3E}">
        <p14:creationId xmlns:p14="http://schemas.microsoft.com/office/powerpoint/2010/main" val="1587844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Veterans Assistance</a:t>
            </a:r>
          </a:p>
        </p:txBody>
      </p:sp>
      <p:sp>
        <p:nvSpPr>
          <p:cNvPr id="3" name="Content Placeholder 2"/>
          <p:cNvSpPr>
            <a:spLocks noGrp="1"/>
          </p:cNvSpPr>
          <p:nvPr>
            <p:ph idx="1"/>
          </p:nvPr>
        </p:nvSpPr>
        <p:spPr/>
        <p:txBody>
          <a:bodyPr/>
          <a:lstStyle/>
          <a:p>
            <a:pPr marL="0" indent="0">
              <a:buNone/>
            </a:pPr>
            <a:r>
              <a:rPr lang="en-US" dirty="0"/>
              <a:t>The Veterans Assistance (VA) program provides a wide variety of services for veterans, including:</a:t>
            </a:r>
          </a:p>
          <a:p>
            <a:pPr lvl="1"/>
            <a:r>
              <a:rPr lang="en-US" dirty="0"/>
              <a:t>Healthcare</a:t>
            </a:r>
          </a:p>
          <a:p>
            <a:pPr lvl="1"/>
            <a:r>
              <a:rPr lang="en-US" dirty="0"/>
              <a:t>Education/Training</a:t>
            </a:r>
          </a:p>
          <a:p>
            <a:pPr lvl="1"/>
            <a:r>
              <a:rPr lang="en-US" dirty="0"/>
              <a:t>Vocational Rehabilitation</a:t>
            </a:r>
          </a:p>
          <a:p>
            <a:pPr marL="457200" lvl="1" indent="0">
              <a:buNone/>
            </a:pPr>
            <a:endParaRPr lang="en-US" dirty="0"/>
          </a:p>
          <a:p>
            <a:pPr marL="457200" lvl="1" indent="0">
              <a:buNone/>
            </a:pPr>
            <a:r>
              <a:rPr lang="en-US" dirty="0"/>
              <a:t>Find more info, at: https://www.va.gov/</a:t>
            </a:r>
          </a:p>
          <a:p>
            <a:pPr marL="457200" lvl="1" indent="0">
              <a:buNone/>
            </a:pPr>
            <a:endParaRPr lang="en-US" dirty="0"/>
          </a:p>
        </p:txBody>
      </p:sp>
    </p:spTree>
    <p:extLst>
      <p:ext uri="{BB962C8B-B14F-4D97-AF65-F5344CB8AC3E}">
        <p14:creationId xmlns:p14="http://schemas.microsoft.com/office/powerpoint/2010/main" val="3104369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Head Start</a:t>
            </a:r>
          </a:p>
        </p:txBody>
      </p:sp>
      <p:sp>
        <p:nvSpPr>
          <p:cNvPr id="3" name="Content Placeholder 2"/>
          <p:cNvSpPr>
            <a:spLocks noGrp="1"/>
          </p:cNvSpPr>
          <p:nvPr>
            <p:ph idx="1"/>
          </p:nvPr>
        </p:nvSpPr>
        <p:spPr/>
        <p:txBody>
          <a:bodyPr/>
          <a:lstStyle/>
          <a:p>
            <a:r>
              <a:rPr lang="en-US" dirty="0"/>
              <a:t>Early Childhood Programs – 89 Head Start Programs in Texas</a:t>
            </a:r>
          </a:p>
          <a:p>
            <a:r>
              <a:rPr lang="en-US" dirty="0"/>
              <a:t>Provides comprehensive services to child and family for preschool </a:t>
            </a:r>
            <a:r>
              <a:rPr lang="en-US"/>
              <a:t>age children</a:t>
            </a:r>
            <a:endParaRPr lang="en-US" dirty="0"/>
          </a:p>
        </p:txBody>
      </p:sp>
    </p:spTree>
    <p:extLst>
      <p:ext uri="{BB962C8B-B14F-4D97-AF65-F5344CB8AC3E}">
        <p14:creationId xmlns:p14="http://schemas.microsoft.com/office/powerpoint/2010/main" val="3046758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of Services in Affordable Housing</a:t>
            </a:r>
          </a:p>
        </p:txBody>
      </p:sp>
      <p:sp>
        <p:nvSpPr>
          <p:cNvPr id="3" name="Content Placeholder 2"/>
          <p:cNvSpPr>
            <a:spLocks noGrp="1"/>
          </p:cNvSpPr>
          <p:nvPr>
            <p:ph idx="1"/>
          </p:nvPr>
        </p:nvSpPr>
        <p:spPr/>
        <p:txBody>
          <a:bodyPr>
            <a:normAutofit/>
          </a:bodyPr>
          <a:lstStyle/>
          <a:p>
            <a:pPr lvl="1"/>
            <a:r>
              <a:rPr lang="en-US" sz="2600" dirty="0"/>
              <a:t>Lower Turnover of Residents</a:t>
            </a:r>
          </a:p>
          <a:p>
            <a:pPr lvl="1"/>
            <a:r>
              <a:rPr lang="en-US" sz="2600" dirty="0"/>
              <a:t>Avoids unnecessary institutionalization of residents</a:t>
            </a:r>
          </a:p>
          <a:p>
            <a:pPr lvl="1"/>
            <a:r>
              <a:rPr lang="en-US" sz="2600" dirty="0"/>
              <a:t>Reduction in lease violation and damage to units</a:t>
            </a:r>
          </a:p>
          <a:p>
            <a:pPr lvl="1"/>
            <a:r>
              <a:rPr lang="en-US" sz="2600" dirty="0"/>
              <a:t>Residents are more connected to the community</a:t>
            </a:r>
          </a:p>
          <a:p>
            <a:pPr lvl="1"/>
            <a:r>
              <a:rPr lang="en-US" sz="2600" dirty="0"/>
              <a:t>Residents have enhanced quality of life and economic security – improvements in literacy, job skills, education and money management training</a:t>
            </a:r>
          </a:p>
          <a:p>
            <a:pPr lvl="1"/>
            <a:r>
              <a:rPr lang="en-US" sz="2600" dirty="0"/>
              <a:t>Improves education performance of low-income children by linking to after-school programs, nutritional assistance, and other programs</a:t>
            </a:r>
          </a:p>
          <a:p>
            <a:pPr lvl="1"/>
            <a:endParaRPr lang="en-US" sz="2600" dirty="0"/>
          </a:p>
        </p:txBody>
      </p:sp>
    </p:spTree>
    <p:extLst>
      <p:ext uri="{BB962C8B-B14F-4D97-AF65-F5344CB8AC3E}">
        <p14:creationId xmlns:p14="http://schemas.microsoft.com/office/powerpoint/2010/main" val="1025647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Transportation</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For those who do not have a car or can't drive, they can get a ride to their doctor visits, dentist, drug store, grocery store, senior center or any place you get Medicaid services.</a:t>
            </a:r>
          </a:p>
          <a:p>
            <a:r>
              <a:rPr lang="en-US" dirty="0"/>
              <a:t>If you are 60 or older, call your local area agency on aging (AAA).</a:t>
            </a:r>
          </a:p>
          <a:p>
            <a:r>
              <a:rPr lang="en-US" dirty="0"/>
              <a:t>You can access transportation services through the Texas Health and Human Services Commission (HHSC) website. The website has information about arranging for transportation to medical appointments and other related services.</a:t>
            </a:r>
          </a:p>
          <a:p>
            <a:r>
              <a:rPr lang="en-US" dirty="0"/>
              <a:t>You can call 211 or visit their website to search for transportation resources in your area.</a:t>
            </a:r>
          </a:p>
          <a:p>
            <a:r>
              <a:rPr lang="en-US" dirty="0"/>
              <a:t>American Public Transportation Association — This site contains links to transit agencies for cities, towns and counties across the United States. You can use this site to find bus, rail or ferry services in Texas.</a:t>
            </a:r>
          </a:p>
          <a:p>
            <a:endParaRPr lang="en-US" dirty="0"/>
          </a:p>
        </p:txBody>
      </p:sp>
    </p:spTree>
    <p:extLst>
      <p:ext uri="{BB962C8B-B14F-4D97-AF65-F5344CB8AC3E}">
        <p14:creationId xmlns:p14="http://schemas.microsoft.com/office/powerpoint/2010/main" val="124967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Food Assistance</a:t>
            </a:r>
          </a:p>
        </p:txBody>
      </p:sp>
      <p:sp>
        <p:nvSpPr>
          <p:cNvPr id="3" name="Content Placeholder 2"/>
          <p:cNvSpPr>
            <a:spLocks noGrp="1"/>
          </p:cNvSpPr>
          <p:nvPr>
            <p:ph idx="1"/>
          </p:nvPr>
        </p:nvSpPr>
        <p:spPr>
          <a:xfrm>
            <a:off x="838200" y="1403797"/>
            <a:ext cx="10515600" cy="4773166"/>
          </a:xfrm>
        </p:spPr>
        <p:txBody>
          <a:bodyPr>
            <a:normAutofit/>
          </a:bodyPr>
          <a:lstStyle/>
          <a:p>
            <a:pPr marL="0" indent="0">
              <a:buNone/>
            </a:pPr>
            <a:r>
              <a:rPr lang="en-US" dirty="0"/>
              <a:t>Assistance is available in most communities for those who need help buying food:</a:t>
            </a:r>
            <a:endParaRPr lang="en-US" dirty="0">
              <a:hlinkClick r:id="rId2"/>
            </a:endParaRPr>
          </a:p>
          <a:p>
            <a:r>
              <a:rPr lang="en-US" dirty="0"/>
              <a:t>Feeding Texas is a statewide, nonprofit leading a unified effort for a hunger-free Texas.</a:t>
            </a:r>
          </a:p>
          <a:p>
            <a:r>
              <a:rPr lang="en-US" dirty="0"/>
              <a:t>SNAP food benefits are put on to the Lone Star Card and can be used just like a credit card at any store that accepts SNAP.</a:t>
            </a:r>
          </a:p>
          <a:p>
            <a:r>
              <a:rPr lang="en-US" dirty="0"/>
              <a:t>Texas Food Bank Network</a:t>
            </a:r>
          </a:p>
          <a:p>
            <a:r>
              <a:rPr lang="en-US" dirty="0"/>
              <a:t>Women, Infants and Children Program (WIC) is a health and nutrition program that help improve the diets of infants and children as well as pregnant, postpartum and breastfeeding women</a:t>
            </a:r>
          </a:p>
        </p:txBody>
      </p:sp>
    </p:spTree>
    <p:extLst>
      <p:ext uri="{BB962C8B-B14F-4D97-AF65-F5344CB8AC3E}">
        <p14:creationId xmlns:p14="http://schemas.microsoft.com/office/powerpoint/2010/main" val="2725863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AEAFB6-1D5F-4275-B9C6-3CD9658E7B8F}"/>
              </a:ext>
            </a:extLst>
          </p:cNvPr>
          <p:cNvSpPr>
            <a:spLocks noGrp="1"/>
          </p:cNvSpPr>
          <p:nvPr>
            <p:ph type="title"/>
          </p:nvPr>
        </p:nvSpPr>
        <p:spPr/>
        <p:txBody>
          <a:bodyPr/>
          <a:lstStyle/>
          <a:p>
            <a:r>
              <a:rPr lang="en-US" dirty="0"/>
              <a:t>Other Helpful Resources:</a:t>
            </a:r>
          </a:p>
        </p:txBody>
      </p:sp>
      <p:sp>
        <p:nvSpPr>
          <p:cNvPr id="3" name="Content Placeholder 2">
            <a:extLst>
              <a:ext uri="{FF2B5EF4-FFF2-40B4-BE49-F238E27FC236}">
                <a16:creationId xmlns:a16="http://schemas.microsoft.com/office/drawing/2014/main" xmlns="" id="{3FA36DC5-085E-426B-A673-B76BBDBD63DE}"/>
              </a:ext>
            </a:extLst>
          </p:cNvPr>
          <p:cNvSpPr>
            <a:spLocks noGrp="1"/>
          </p:cNvSpPr>
          <p:nvPr>
            <p:ph idx="1"/>
          </p:nvPr>
        </p:nvSpPr>
        <p:spPr/>
        <p:txBody>
          <a:bodyPr>
            <a:normAutofit fontScale="92500"/>
          </a:bodyPr>
          <a:lstStyle/>
          <a:p>
            <a:pPr marL="0" indent="0">
              <a:buNone/>
            </a:pPr>
            <a:r>
              <a:rPr lang="en-US" dirty="0"/>
              <a:t>Enterprise Community Partners:</a:t>
            </a:r>
            <a:endParaRPr lang="en-US" dirty="0">
              <a:hlinkClick r:id="rId2">
                <a:extLst>
                  <a:ext uri="{A12FA001-AC4F-418D-AE19-62706E023703}">
                    <ahyp:hlinkClr xmlns="" xmlns:ahyp="http://schemas.microsoft.com/office/drawing/2018/hyperlinkcolor" val="tx"/>
                  </a:ext>
                </a:extLst>
              </a:hlinkClick>
            </a:endParaRPr>
          </a:p>
          <a:p>
            <a:r>
              <a:rPr lang="en-US" dirty="0">
                <a:hlinkClick r:id="rId2"/>
              </a:rPr>
              <a:t>https://www.enterprisecommunity.org/tag/solutions/resident-services</a:t>
            </a:r>
            <a:r>
              <a:rPr lang="en-US" dirty="0"/>
              <a:t> </a:t>
            </a:r>
          </a:p>
          <a:p>
            <a:pPr marL="0" indent="0">
              <a:buNone/>
            </a:pPr>
            <a:endParaRPr lang="en-US" dirty="0"/>
          </a:p>
          <a:p>
            <a:pPr marL="0" indent="0">
              <a:buNone/>
            </a:pPr>
            <a:r>
              <a:rPr lang="en-US" dirty="0" err="1"/>
              <a:t>NeighborWorks</a:t>
            </a:r>
            <a:r>
              <a:rPr lang="en-US" dirty="0"/>
              <a:t> America:</a:t>
            </a:r>
          </a:p>
          <a:p>
            <a:r>
              <a:rPr lang="en-US" dirty="0">
                <a:hlinkClick r:id="rId3"/>
              </a:rPr>
              <a:t>http://www.neighborworks.org/Homes-Finances/Rental-Homes/Resident-Services</a:t>
            </a:r>
            <a:endParaRPr lang="en-US" dirty="0"/>
          </a:p>
          <a:p>
            <a:pPr marL="0" indent="0">
              <a:buNone/>
            </a:pPr>
            <a:endParaRPr lang="en-US" dirty="0"/>
          </a:p>
          <a:p>
            <a:pPr marL="0" indent="0">
              <a:buNone/>
            </a:pPr>
            <a:r>
              <a:rPr lang="en-US" dirty="0"/>
              <a:t>National Resident Services Collaborative:</a:t>
            </a:r>
          </a:p>
          <a:p>
            <a:r>
              <a:rPr lang="en-US" dirty="0">
                <a:hlinkClick r:id="rId4"/>
              </a:rPr>
              <a:t>http://residentservices.org/best-practices.asp</a:t>
            </a:r>
            <a:r>
              <a:rPr lang="en-US" dirty="0"/>
              <a:t> </a:t>
            </a:r>
          </a:p>
        </p:txBody>
      </p:sp>
    </p:spTree>
    <p:extLst>
      <p:ext uri="{BB962C8B-B14F-4D97-AF65-F5344CB8AC3E}">
        <p14:creationId xmlns:p14="http://schemas.microsoft.com/office/powerpoint/2010/main" val="3134362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USDA – 515 Property Tenancy Needs</a:t>
            </a:r>
          </a:p>
        </p:txBody>
      </p:sp>
      <p:sp>
        <p:nvSpPr>
          <p:cNvPr id="3" name="Content Placeholder 2"/>
          <p:cNvSpPr>
            <a:spLocks noGrp="1"/>
          </p:cNvSpPr>
          <p:nvPr>
            <p:ph idx="1"/>
          </p:nvPr>
        </p:nvSpPr>
        <p:spPr/>
        <p:txBody>
          <a:bodyPr/>
          <a:lstStyle/>
          <a:p>
            <a:r>
              <a:rPr lang="en-US" dirty="0"/>
              <a:t>Tenants in Section 515 properties are among the most vulnerable households in the nation. </a:t>
            </a:r>
          </a:p>
          <a:p>
            <a:r>
              <a:rPr lang="en-US" dirty="0"/>
              <a:t>The majority (62%) of Section 515 rentals are occupied by seniors and people with disabilities. </a:t>
            </a:r>
          </a:p>
          <a:p>
            <a:r>
              <a:rPr lang="en-US" dirty="0"/>
              <a:t>Tenants’ annual income averages only $13,600. </a:t>
            </a:r>
          </a:p>
          <a:p>
            <a:pPr marL="0" indent="0">
              <a:buNone/>
            </a:pPr>
            <a:endParaRPr lang="en-US" dirty="0"/>
          </a:p>
          <a:p>
            <a:pPr marL="0" indent="0">
              <a:buNone/>
            </a:pPr>
            <a:endParaRPr lang="en-US" dirty="0"/>
          </a:p>
          <a:p>
            <a:pPr marL="0" indent="0">
              <a:buNone/>
            </a:pPr>
            <a:r>
              <a:rPr lang="en-US" sz="2000" dirty="0"/>
              <a:t>(Source: Housing Assistance Council, RENTAL HOUSING FOR A 21ST CENTURY RURAL AMERICA )</a:t>
            </a:r>
          </a:p>
        </p:txBody>
      </p:sp>
    </p:spTree>
    <p:extLst>
      <p:ext uri="{BB962C8B-B14F-4D97-AF65-F5344CB8AC3E}">
        <p14:creationId xmlns:p14="http://schemas.microsoft.com/office/powerpoint/2010/main" val="2563961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Rural Housing Residents</a:t>
            </a:r>
          </a:p>
        </p:txBody>
      </p:sp>
      <p:sp>
        <p:nvSpPr>
          <p:cNvPr id="3" name="Content Placeholder 2"/>
          <p:cNvSpPr>
            <a:spLocks noGrp="1"/>
          </p:cNvSpPr>
          <p:nvPr>
            <p:ph idx="1"/>
          </p:nvPr>
        </p:nvSpPr>
        <p:spPr>
          <a:xfrm>
            <a:off x="838200" y="1322362"/>
            <a:ext cx="10515600" cy="5176911"/>
          </a:xfrm>
        </p:spPr>
        <p:txBody>
          <a:bodyPr>
            <a:normAutofit fontScale="70000" lnSpcReduction="20000"/>
          </a:bodyPr>
          <a:lstStyle/>
          <a:p>
            <a:pPr marL="0" indent="0">
              <a:buNone/>
            </a:pPr>
            <a:endParaRPr lang="en-US" dirty="0"/>
          </a:p>
          <a:p>
            <a:pPr marL="0" indent="0">
              <a:buNone/>
            </a:pPr>
            <a:r>
              <a:rPr lang="en-US" dirty="0"/>
              <a:t>Picture of Rural Elderly</a:t>
            </a:r>
          </a:p>
          <a:p>
            <a:pPr lvl="0"/>
            <a:r>
              <a:rPr lang="en-US" dirty="0"/>
              <a:t>15% of rural Americans are older adults</a:t>
            </a:r>
          </a:p>
          <a:p>
            <a:pPr lvl="0"/>
            <a:r>
              <a:rPr lang="en-US" dirty="0"/>
              <a:t>10% of rural seniors live in poverty</a:t>
            </a:r>
          </a:p>
          <a:p>
            <a:pPr lvl="0"/>
            <a:r>
              <a:rPr lang="en-US" dirty="0"/>
              <a:t>Majority of older adults prefer to age in place in their own homes – need access to:</a:t>
            </a:r>
          </a:p>
          <a:p>
            <a:pPr lvl="1"/>
            <a:r>
              <a:rPr lang="en-US" dirty="0"/>
              <a:t>Healthcare Services</a:t>
            </a:r>
          </a:p>
          <a:p>
            <a:pPr lvl="1"/>
            <a:r>
              <a:rPr lang="en-US" dirty="0"/>
              <a:t>Providers</a:t>
            </a:r>
          </a:p>
          <a:p>
            <a:pPr lvl="1"/>
            <a:r>
              <a:rPr lang="en-US" dirty="0"/>
              <a:t>Home and Community Based Services</a:t>
            </a:r>
          </a:p>
          <a:p>
            <a:pPr lvl="1"/>
            <a:r>
              <a:rPr lang="en-US" dirty="0"/>
              <a:t>Transportation</a:t>
            </a:r>
          </a:p>
          <a:p>
            <a:pPr lvl="1"/>
            <a:r>
              <a:rPr lang="en-US" dirty="0"/>
              <a:t>Affordable Housing</a:t>
            </a:r>
          </a:p>
          <a:p>
            <a:pPr lvl="0"/>
            <a:r>
              <a:rPr lang="en-US" dirty="0"/>
              <a:t>Healthcare Access in Rural Areas</a:t>
            </a:r>
          </a:p>
          <a:p>
            <a:pPr lvl="1"/>
            <a:r>
              <a:rPr lang="en-US" dirty="0"/>
              <a:t>65% of health professional shortage areas are in rural communities</a:t>
            </a:r>
          </a:p>
          <a:p>
            <a:pPr lvl="1"/>
            <a:r>
              <a:rPr lang="en-US" dirty="0"/>
              <a:t>Opportunities for telehealth – but still limited</a:t>
            </a:r>
          </a:p>
          <a:p>
            <a:pPr lvl="0"/>
            <a:r>
              <a:rPr lang="en-US" dirty="0"/>
              <a:t>The need for supportive services can vary widely from basic care to management of chronic health conditions.</a:t>
            </a:r>
          </a:p>
          <a:p>
            <a:pPr marL="0" indent="0">
              <a:buNone/>
            </a:pPr>
            <a:r>
              <a:rPr lang="en-US" dirty="0"/>
              <a:t>(Source: Senior Housing and Services: Challenges and Opportunities in Rural America, HUD, October 2015)</a:t>
            </a:r>
          </a:p>
          <a:p>
            <a:endParaRPr lang="en-US" dirty="0"/>
          </a:p>
        </p:txBody>
      </p:sp>
    </p:spTree>
    <p:extLst>
      <p:ext uri="{BB962C8B-B14F-4D97-AF65-F5344CB8AC3E}">
        <p14:creationId xmlns:p14="http://schemas.microsoft.com/office/powerpoint/2010/main" val="954477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988405"/>
          </a:xfrm>
        </p:spPr>
        <p:txBody>
          <a:bodyPr/>
          <a:lstStyle/>
          <a:p>
            <a:r>
              <a:rPr lang="en-US" dirty="0"/>
              <a:t>Rural Housing Residents</a:t>
            </a:r>
          </a:p>
        </p:txBody>
      </p:sp>
      <p:sp>
        <p:nvSpPr>
          <p:cNvPr id="3" name="Content Placeholder 2"/>
          <p:cNvSpPr>
            <a:spLocks noGrp="1"/>
          </p:cNvSpPr>
          <p:nvPr>
            <p:ph idx="1"/>
          </p:nvPr>
        </p:nvSpPr>
        <p:spPr>
          <a:xfrm>
            <a:off x="245294" y="1333868"/>
            <a:ext cx="10663112" cy="1087360"/>
          </a:xfrm>
        </p:spPr>
        <p:txBody>
          <a:bodyPr>
            <a:normAutofit fontScale="77500" lnSpcReduction="20000"/>
          </a:bodyPr>
          <a:lstStyle/>
          <a:p>
            <a:r>
              <a:rPr lang="en-US" dirty="0"/>
              <a:t>According to the </a:t>
            </a:r>
            <a:r>
              <a:rPr lang="en-US" u="sng" dirty="0">
                <a:hlinkClick r:id="rId2"/>
              </a:rPr>
              <a:t>U.S. Census Bureau's 2012-2016 American Community Survey 5-Year Estimates</a:t>
            </a:r>
            <a:r>
              <a:rPr lang="en-US" dirty="0"/>
              <a:t>, approximately 8.9 million people in the U.S. rural, civilian, noninstitutionalized population – 15.1% of the rural population – have disabilities. The map below shows percentages of people with disabilities in nonmetropolitan counties.</a:t>
            </a:r>
          </a:p>
          <a:p>
            <a:endParaRPr lang="en-US" dirty="0"/>
          </a:p>
        </p:txBody>
      </p:sp>
      <p:pic>
        <p:nvPicPr>
          <p:cNvPr id="5" name="Picture 4" descr="https://www.ruralhealthinfo.org/rural-maps/mapfiles/percent-population-disability.jpg"/>
          <p:cNvPicPr/>
          <p:nvPr/>
        </p:nvPicPr>
        <p:blipFill rotWithShape="1">
          <a:blip r:embed="rId3">
            <a:extLst>
              <a:ext uri="{28A0092B-C50C-407E-A947-70E740481C1C}">
                <a14:useLocalDpi xmlns:a14="http://schemas.microsoft.com/office/drawing/2010/main" val="0"/>
              </a:ext>
            </a:extLst>
          </a:blip>
          <a:srcRect l="24824" t="47077" r="39733" b="17148"/>
          <a:stretch/>
        </p:blipFill>
        <p:spPr bwMode="auto">
          <a:xfrm>
            <a:off x="1575582" y="2421228"/>
            <a:ext cx="5401993" cy="3287031"/>
          </a:xfrm>
          <a:prstGeom prst="rect">
            <a:avLst/>
          </a:prstGeom>
          <a:noFill/>
          <a:ln>
            <a:noFill/>
          </a:ln>
          <a:extLst>
            <a:ext uri="{53640926-AAD7-44D8-BBD7-CCE9431645EC}">
              <a14:shadowObscured xmlns:a14="http://schemas.microsoft.com/office/drawing/2010/main"/>
            </a:ext>
          </a:extLst>
        </p:spPr>
      </p:pic>
      <p:pic>
        <p:nvPicPr>
          <p:cNvPr id="6" name="Picture 5" descr="https://www.ruralhealthinfo.org/rural-maps/mapfiles/percent-population-disability.jpg"/>
          <p:cNvPicPr/>
          <p:nvPr/>
        </p:nvPicPr>
        <p:blipFill rotWithShape="1">
          <a:blip r:embed="rId3">
            <a:extLst>
              <a:ext uri="{28A0092B-C50C-407E-A947-70E740481C1C}">
                <a14:useLocalDpi xmlns:a14="http://schemas.microsoft.com/office/drawing/2010/main" val="0"/>
              </a:ext>
            </a:extLst>
          </a:blip>
          <a:srcRect t="88698" r="68620"/>
          <a:stretch/>
        </p:blipFill>
        <p:spPr bwMode="auto">
          <a:xfrm>
            <a:off x="261937" y="5843540"/>
            <a:ext cx="1670685" cy="464820"/>
          </a:xfrm>
          <a:prstGeom prst="rect">
            <a:avLst/>
          </a:prstGeom>
          <a:noFill/>
          <a:ln>
            <a:noFill/>
          </a:ln>
          <a:extLst>
            <a:ext uri="{53640926-AAD7-44D8-BBD7-CCE9431645EC}">
              <a14:shadowObscured xmlns:a14="http://schemas.microsoft.com/office/drawing/2010/main"/>
            </a:ext>
          </a:extLst>
        </p:spPr>
      </p:pic>
      <p:pic>
        <p:nvPicPr>
          <p:cNvPr id="7" name="Picture 6" descr="https://www.ruralhealthinfo.org/rural-maps/mapfiles/percent-population-disability.jpg"/>
          <p:cNvPicPr/>
          <p:nvPr/>
        </p:nvPicPr>
        <p:blipFill rotWithShape="1">
          <a:blip r:embed="rId3">
            <a:extLst>
              <a:ext uri="{28A0092B-C50C-407E-A947-70E740481C1C}">
                <a14:useLocalDpi xmlns:a14="http://schemas.microsoft.com/office/drawing/2010/main" val="0"/>
              </a:ext>
            </a:extLst>
          </a:blip>
          <a:srcRect l="72594" t="54753" r="1018" b="-1616"/>
          <a:stretch/>
        </p:blipFill>
        <p:spPr bwMode="auto">
          <a:xfrm>
            <a:off x="7982144" y="2615369"/>
            <a:ext cx="2926262" cy="3092890"/>
          </a:xfrm>
          <a:prstGeom prst="rect">
            <a:avLst/>
          </a:prstGeom>
          <a:noFill/>
          <a:ln>
            <a:noFill/>
          </a:ln>
          <a:extLst>
            <a:ext uri="{53640926-AAD7-44D8-BBD7-CCE9431645EC}">
              <a14:shadowObscured xmlns:a14="http://schemas.microsoft.com/office/drawing/2010/main"/>
            </a:ext>
          </a:extLst>
        </p:spPr>
      </p:pic>
      <p:sp>
        <p:nvSpPr>
          <p:cNvPr id="4" name="TextBox 3"/>
          <p:cNvSpPr txBox="1"/>
          <p:nvPr/>
        </p:nvSpPr>
        <p:spPr>
          <a:xfrm>
            <a:off x="245294" y="6258975"/>
            <a:ext cx="2778453" cy="369332"/>
          </a:xfrm>
          <a:prstGeom prst="rect">
            <a:avLst/>
          </a:prstGeom>
          <a:noFill/>
        </p:spPr>
        <p:txBody>
          <a:bodyPr wrap="none" rtlCol="0">
            <a:spAutoFit/>
          </a:bodyPr>
          <a:lstStyle/>
          <a:p>
            <a:r>
              <a:rPr lang="en-US" dirty="0"/>
              <a:t>Source: RuralHealthInfo.org</a:t>
            </a:r>
          </a:p>
        </p:txBody>
      </p:sp>
    </p:spTree>
    <p:extLst>
      <p:ext uri="{BB962C8B-B14F-4D97-AF65-F5344CB8AC3E}">
        <p14:creationId xmlns:p14="http://schemas.microsoft.com/office/powerpoint/2010/main" val="452023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 to Rural Service Provision</a:t>
            </a:r>
          </a:p>
        </p:txBody>
      </p:sp>
      <p:sp>
        <p:nvSpPr>
          <p:cNvPr id="3" name="Content Placeholder 2"/>
          <p:cNvSpPr>
            <a:spLocks noGrp="1"/>
          </p:cNvSpPr>
          <p:nvPr>
            <p:ph idx="1"/>
          </p:nvPr>
        </p:nvSpPr>
        <p:spPr/>
        <p:txBody>
          <a:bodyPr/>
          <a:lstStyle/>
          <a:p>
            <a:r>
              <a:rPr lang="en-US" dirty="0"/>
              <a:t>Smaller project sizes</a:t>
            </a:r>
          </a:p>
          <a:p>
            <a:r>
              <a:rPr lang="en-US" dirty="0"/>
              <a:t>Nature of the rural environment – can be widely scattered through sparsely settled country. </a:t>
            </a:r>
          </a:p>
          <a:p>
            <a:r>
              <a:rPr lang="en-US" dirty="0"/>
              <a:t>Rural providers of social services tend to be headquartered in county population centers or county seats, and may not have the resources to extend their programs to small remote projects. </a:t>
            </a:r>
          </a:p>
          <a:p>
            <a:r>
              <a:rPr lang="en-US" dirty="0"/>
              <a:t>However, rural property managers can actively refer to services available in their communities</a:t>
            </a:r>
          </a:p>
        </p:txBody>
      </p:sp>
    </p:spTree>
    <p:extLst>
      <p:ext uri="{BB962C8B-B14F-4D97-AF65-F5344CB8AC3E}">
        <p14:creationId xmlns:p14="http://schemas.microsoft.com/office/powerpoint/2010/main" val="3110797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33341"/>
            <a:ext cx="10515600" cy="5043622"/>
          </a:xfrm>
        </p:spPr>
        <p:txBody>
          <a:bodyPr>
            <a:normAutofit/>
          </a:bodyPr>
          <a:lstStyle/>
          <a:p>
            <a:pPr marL="0" indent="0" algn="ctr">
              <a:buNone/>
            </a:pPr>
            <a:endParaRPr lang="en-US" sz="4000" dirty="0"/>
          </a:p>
          <a:p>
            <a:pPr marL="0" indent="0" algn="ctr">
              <a:buNone/>
            </a:pPr>
            <a:r>
              <a:rPr lang="en-US" sz="4000" dirty="0"/>
              <a:t>On-Site Residential Services</a:t>
            </a:r>
          </a:p>
        </p:txBody>
      </p:sp>
    </p:spTree>
    <p:extLst>
      <p:ext uri="{BB962C8B-B14F-4D97-AF65-F5344CB8AC3E}">
        <p14:creationId xmlns:p14="http://schemas.microsoft.com/office/powerpoint/2010/main" val="2445249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1784</TotalTime>
  <Words>2351</Words>
  <Application>Microsoft Office PowerPoint</Application>
  <PresentationFormat>Widescreen</PresentationFormat>
  <Paragraphs>258</Paragraphs>
  <Slides>42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42</vt:i4>
      </vt:variant>
    </vt:vector>
  </HeadingPairs>
  <TitlesOfParts>
    <vt:vector size="46" baseType="lpstr">
      <vt:lpstr>Arial</vt:lpstr>
      <vt:lpstr>Calibri</vt:lpstr>
      <vt:lpstr>Calibri Light</vt:lpstr>
      <vt:lpstr>Office Theme</vt:lpstr>
      <vt:lpstr>Resident Services in Rural USDA Properties</vt:lpstr>
      <vt:lpstr>Models of Providing Services in Affordable Housing</vt:lpstr>
      <vt:lpstr>PowerPoint Presentation</vt:lpstr>
      <vt:lpstr>Benefits of Services in Affordable Housing</vt:lpstr>
      <vt:lpstr>USDA – 515 Property Tenancy Needs</vt:lpstr>
      <vt:lpstr>Rural Housing Residents</vt:lpstr>
      <vt:lpstr>Rural Housing Residents</vt:lpstr>
      <vt:lpstr>Challenges to Rural Service Provision</vt:lpstr>
      <vt:lpstr>PowerPoint Presentation</vt:lpstr>
      <vt:lpstr>Resident Services in Rural Communities: </vt:lpstr>
      <vt:lpstr>Resident Services in Rural Communities (cont.)</vt:lpstr>
      <vt:lpstr>Funders Who Require Services:</vt:lpstr>
      <vt:lpstr>Required Services:  TDHCA</vt:lpstr>
      <vt:lpstr>TDHCA Menu of Resident Supportive Services</vt:lpstr>
      <vt:lpstr>TDHCA Menu of Resident Supportive Services</vt:lpstr>
      <vt:lpstr>TDHCA Menu of Resident Supportive Services</vt:lpstr>
      <vt:lpstr>TDHCA Menu of Resident Supportive Services</vt:lpstr>
      <vt:lpstr>TDHCA Menu of Resident Supportive Services</vt:lpstr>
      <vt:lpstr>TDHCA – Resident Support Services </vt:lpstr>
      <vt:lpstr>FHLB – Resident Services </vt:lpstr>
      <vt:lpstr>FHLB – Resident Services </vt:lpstr>
      <vt:lpstr>How to Fund Resident Services?: </vt:lpstr>
      <vt:lpstr>Space Requirements of Resident Services: </vt:lpstr>
      <vt:lpstr>Service Coordinator Position</vt:lpstr>
      <vt:lpstr>Service Coordinator Job Description:</vt:lpstr>
      <vt:lpstr>Service Coordinator Job Description: (CONT.)</vt:lpstr>
      <vt:lpstr>Typical Cost of Resident Services:</vt:lpstr>
      <vt:lpstr>PowerPoint Presentation</vt:lpstr>
      <vt:lpstr>Services Providers in Texas Rural Communities</vt:lpstr>
      <vt:lpstr>Aging and Disability Resource Centers</vt:lpstr>
      <vt:lpstr>Area Agencies on Aging</vt:lpstr>
      <vt:lpstr>Regional Council of Governments</vt:lpstr>
      <vt:lpstr>Community Action Agencies</vt:lpstr>
      <vt:lpstr>Community Health Centers </vt:lpstr>
      <vt:lpstr>Local Mental Health Authority</vt:lpstr>
      <vt:lpstr>Mental Health First Aid</vt:lpstr>
      <vt:lpstr>Managed Care Organizations - Medicaid</vt:lpstr>
      <vt:lpstr>Veterans Assistance</vt:lpstr>
      <vt:lpstr>Head Start</vt:lpstr>
      <vt:lpstr>Transportation</vt:lpstr>
      <vt:lpstr>Food Assistance</vt:lpstr>
      <vt:lpstr>Other Helpful Resources: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Resident Services in Rural USDA Properties</dc:title>
  <dc:creator>Kate Moore</dc:creator>
  <cp:lastModifiedBy>Michael Wilt</cp:lastModifiedBy>
  <cp:revision>56</cp:revision>
  <cp:lastPrinted>2018-09-06T18:46:47Z</cp:lastPrinted>
  <dcterms:created xsi:type="dcterms:W3CDTF">2018-09-04T16:50:27Z</dcterms:created>
  <dcterms:modified xsi:type="dcterms:W3CDTF">2018-10-03T20:54:34Z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