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57" r:id="rId3"/>
    <p:sldId id="292" r:id="rId4"/>
    <p:sldId id="293" r:id="rId5"/>
    <p:sldId id="294" r:id="rId6"/>
    <p:sldId id="295" r:id="rId7"/>
    <p:sldId id="275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3" autoAdjust="0"/>
    <p:restoredTop sz="49065" autoAdjust="0"/>
  </p:normalViewPr>
  <p:slideViewPr>
    <p:cSldViewPr>
      <p:cViewPr varScale="1">
        <p:scale>
          <a:sx n="59" d="100"/>
          <a:sy n="59" d="100"/>
        </p:scale>
        <p:origin x="10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58243BB-D227-4C59-B855-F0A3B8F4F35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F46C4C1-CEE9-4F89-8440-B8D18770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32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A0DBDC2-30D7-4B83-8692-F543FA8DCCFA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6606EE9-0C5C-487C-AF97-CC63F352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B6E0114-7128-4BEA-B75E-DF3741AC6EB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06EE9-0C5C-487C-AF97-CC63F3526D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1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06EE9-0C5C-487C-AF97-CC63F3526D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7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06EE9-0C5C-487C-AF97-CC63F3526D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06EE9-0C5C-487C-AF97-CC63F3526D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9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B6E0114-7128-4BEA-B75E-DF3741AC6EBF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574D-7388-4667-8362-0865757C66F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B873-B7A9-4708-8ABD-DDB672F4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574D-7388-4667-8362-0865757C66F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B873-B7A9-4708-8ABD-DDB672F4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574D-7388-4667-8362-0865757C66F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B873-B7A9-4708-8ABD-DDB672F4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15_TSAHC_PPT_V8_FNL-1.jpg                                      02222054Macintosh HD                   7C2621D1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661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15_TSAHC_PPT_V8_FNL-1.jpg                                      02222054Macintosh HD                   7C2621D1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779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38374-3185-4EC9-A29D-3DF6F6D7F5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6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1DA3E-95B7-4BEB-9708-00E4E2305E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2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238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295400"/>
            <a:ext cx="3238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D20A4-9DA4-4F00-904E-596345730B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7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9684-5E2D-461B-99AE-5370308730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9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9610-434C-458F-B35C-94E2820DBB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95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7BC1-E527-4E14-8020-47ADBE9C6A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6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574D-7388-4667-8362-0865757C66F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B873-B7A9-4708-8ABD-DDB672F4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88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5C465-47F7-46FF-8A22-60B3FB6167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97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FE63-7B53-47D8-B3D3-61BBA448F0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75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E676B-4220-48DF-935F-8394335611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47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FB585-BF94-48EF-A57A-3E336DFA07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5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574D-7388-4667-8362-0865757C66F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B873-B7A9-4708-8ABD-DDB672F4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2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574D-7388-4667-8362-0865757C66F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B873-B7A9-4708-8ABD-DDB672F4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574D-7388-4667-8362-0865757C66F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B873-B7A9-4708-8ABD-DDB672F4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9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574D-7388-4667-8362-0865757C66F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B873-B7A9-4708-8ABD-DDB672F4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1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574D-7388-4667-8362-0865757C66F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B873-B7A9-4708-8ABD-DDB672F4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9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574D-7388-4667-8362-0865757C66F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B873-B7A9-4708-8ABD-DDB672F4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574D-7388-4667-8362-0865757C66F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B873-B7A9-4708-8ABD-DDB672F4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B574D-7388-4667-8362-0865757C66FB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AB873-B7A9-4708-8ABD-DDB672F4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1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15_TSAHC_PPT_V8_FNL-2.jpg                                      02222054Macintosh HD                   7C2621D1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6629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3D539F-A1CE-4661-86AA-F6D1A6EE7475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Line 11"/>
          <p:cNvSpPr>
            <a:spLocks noChangeShapeType="1"/>
          </p:cNvSpPr>
          <p:nvPr userDrawn="1"/>
        </p:nvSpPr>
        <p:spPr bwMode="auto">
          <a:xfrm>
            <a:off x="685800" y="990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9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E31B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E31B23"/>
          </a:solidFill>
          <a:latin typeface="Museo Slab 50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E31B23"/>
          </a:solidFill>
          <a:latin typeface="Museo Slab 50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E31B23"/>
          </a:solidFill>
          <a:latin typeface="Museo Slab 50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E31B23"/>
          </a:solidFill>
          <a:latin typeface="Museo Slab 50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E31B23"/>
          </a:solidFill>
          <a:latin typeface="Museo Slab 50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E31B23"/>
          </a:solidFill>
          <a:latin typeface="Museo Slab 50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E31B23"/>
          </a:solidFill>
          <a:latin typeface="Museo Slab 50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E31B23"/>
          </a:solidFill>
          <a:latin typeface="Museo Slab 50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hca.state.tx.us/rea/approved-analysts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tdhca.state.tx.us/multifamily/htc/docs/consultant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19100" y="3295082"/>
            <a:ext cx="8305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+mn-lt"/>
              </a:rPr>
              <a:t>Third Party Reports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600" i="1" dirty="0">
              <a:latin typeface="Museo Slab 500" pitchFamily="50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 dirty="0">
                <a:latin typeface="+mn-lt"/>
              </a:rPr>
              <a:t>                                                                                        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 dirty="0">
                <a:latin typeface="+mn-lt"/>
              </a:rPr>
              <a:t>                                                                                         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 dirty="0">
                <a:latin typeface="+mn-lt"/>
              </a:rPr>
              <a:t>                                                                                   Presented by: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 dirty="0">
                <a:latin typeface="+mn-lt"/>
              </a:rPr>
              <a:t>					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600" i="1" dirty="0">
                <a:latin typeface="+mn-lt"/>
              </a:rPr>
              <a:t>				      </a:t>
            </a:r>
            <a:r>
              <a:rPr lang="en-US" altLang="en-US" sz="1600" dirty="0">
                <a:latin typeface="+mn-lt"/>
              </a:rPr>
              <a:t>David </a:t>
            </a:r>
            <a:r>
              <a:rPr lang="en-US" altLang="en-US" sz="1600" dirty="0" err="1">
                <a:latin typeface="+mn-lt"/>
              </a:rPr>
              <a:t>Danenfelzer</a:t>
            </a:r>
            <a:r>
              <a:rPr lang="en-US" altLang="en-US" sz="1600" dirty="0">
                <a:latin typeface="+mn-lt"/>
              </a:rPr>
              <a:t>, Senior Director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n-lt"/>
              </a:rPr>
              <a:t>				  Texas State Affordable Housing Corporation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i="1" dirty="0">
              <a:latin typeface="+mn-lt"/>
            </a:endParaRPr>
          </a:p>
        </p:txBody>
      </p:sp>
      <p:pic>
        <p:nvPicPr>
          <p:cNvPr id="5123" name="Picture 5" descr="Gutierrez Family - A copy.jpg                                  0225C164Macintosh HD                   7C2621D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4762" b="18562"/>
          <a:stretch>
            <a:fillRect/>
          </a:stretch>
        </p:blipFill>
        <p:spPr bwMode="auto">
          <a:xfrm>
            <a:off x="0" y="-228600"/>
            <a:ext cx="2895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Willows4 copy.jpg                                              0225C164Macintosh HD                   7C2621D1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2895600" y="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7"/>
          <p:cNvSpPr>
            <a:spLocks noChangeShapeType="1"/>
          </p:cNvSpPr>
          <p:nvPr/>
        </p:nvSpPr>
        <p:spPr bwMode="auto">
          <a:xfrm flipV="1">
            <a:off x="2895600" y="-76200"/>
            <a:ext cx="0" cy="2438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8" descr="Waco Home Donation_#225C16D.jpg                                0225C164Macintosh HD                   7C2621D1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b="18999"/>
          <a:stretch>
            <a:fillRect/>
          </a:stretch>
        </p:blipFill>
        <p:spPr bwMode="auto">
          <a:xfrm>
            <a:off x="5029200" y="-42863"/>
            <a:ext cx="41148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Line 9"/>
          <p:cNvSpPr>
            <a:spLocks noChangeShapeType="1"/>
          </p:cNvSpPr>
          <p:nvPr/>
        </p:nvSpPr>
        <p:spPr bwMode="auto">
          <a:xfrm flipV="1">
            <a:off x="5029200" y="-76200"/>
            <a:ext cx="0" cy="2438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0"/>
            <a:ext cx="1888595" cy="10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5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3FE63-7B53-47D8-B3D3-61BBA448F08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3000" b="0" dirty="0">
                <a:solidFill>
                  <a:schemeClr val="tx1"/>
                </a:solidFill>
                <a:latin typeface="Calibri"/>
              </a:rPr>
              <a:t>Third Party Reports</a:t>
            </a:r>
            <a:endParaRPr lang="en-US">
              <a:solidFill>
                <a:schemeClr val="tx1"/>
              </a:solidFill>
              <a:latin typeface="Museo Slab 50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4CEA2D-819E-4F87-8E84-B372AF4722BD}"/>
              </a:ext>
            </a:extLst>
          </p:cNvPr>
          <p:cNvSpPr txBox="1"/>
          <p:nvPr/>
        </p:nvSpPr>
        <p:spPr>
          <a:xfrm>
            <a:off x="715963" y="1914949"/>
            <a:ext cx="7750175" cy="32316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dirty="0"/>
              <a:t>Capital Needs Assessment (CNA) or (PNA, PCNA, etc.)</a:t>
            </a:r>
            <a:endParaRPr lang="en-US" dirty="0"/>
          </a:p>
          <a:p>
            <a:pPr algn="ctr">
              <a:spcAft>
                <a:spcPts val="1800"/>
              </a:spcAft>
            </a:pPr>
            <a:r>
              <a:rPr lang="en-US" sz="2400" dirty="0"/>
              <a:t>Environmental Site Assessment Phase I (sometimes Phase II)</a:t>
            </a:r>
          </a:p>
          <a:p>
            <a:pPr algn="ctr">
              <a:spcAft>
                <a:spcPts val="1800"/>
              </a:spcAft>
            </a:pPr>
            <a:r>
              <a:rPr lang="en-US" sz="2400" dirty="0"/>
              <a:t>Market Analysis / Market Study</a:t>
            </a:r>
          </a:p>
          <a:p>
            <a:pPr algn="ctr">
              <a:spcAft>
                <a:spcPts val="1800"/>
              </a:spcAft>
            </a:pPr>
            <a:r>
              <a:rPr lang="en-US" sz="2400" dirty="0"/>
              <a:t>Accessibility Assessment (ADA and 504 compliance)</a:t>
            </a:r>
          </a:p>
          <a:p>
            <a:pPr algn="ctr">
              <a:spcAft>
                <a:spcPts val="1800"/>
              </a:spcAft>
            </a:pPr>
            <a:r>
              <a:rPr lang="en-US" sz="2400" dirty="0"/>
              <a:t>Appraisals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6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3FE63-7B53-47D8-B3D3-61BBA448F08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3000" b="0" dirty="0">
                <a:solidFill>
                  <a:schemeClr val="tx1"/>
                </a:solidFill>
                <a:latin typeface="Calibri"/>
              </a:rPr>
              <a:t>Third Party Reports</a:t>
            </a:r>
            <a:endParaRPr lang="en-US">
              <a:solidFill>
                <a:schemeClr val="tx1"/>
              </a:solidFill>
              <a:latin typeface="Museo Slab 50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4CEA2D-819E-4F87-8E84-B372AF4722BD}"/>
              </a:ext>
            </a:extLst>
          </p:cNvPr>
          <p:cNvSpPr txBox="1"/>
          <p:nvPr/>
        </p:nvSpPr>
        <p:spPr>
          <a:xfrm>
            <a:off x="715963" y="1363663"/>
            <a:ext cx="7750175" cy="48474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400" dirty="0"/>
              <a:t>"Surround yourself with experienced professionals, consultants, loan and credit packagers. As many as possible." </a:t>
            </a:r>
            <a:endParaRPr lang="en-US" dirty="0"/>
          </a:p>
          <a:p>
            <a:pPr algn="just">
              <a:spcAft>
                <a:spcPts val="1800"/>
              </a:spcAft>
            </a:pPr>
            <a:r>
              <a:rPr lang="en-US" sz="2400" dirty="0"/>
              <a:t>"...talk to the state office before deciding.  They of course cannot tell you who to use but they can help you qualify them"</a:t>
            </a:r>
          </a:p>
          <a:p>
            <a:pPr algn="just">
              <a:spcAft>
                <a:spcPts val="1800"/>
              </a:spcAft>
            </a:pPr>
            <a:r>
              <a:rPr lang="en-US" sz="2400" dirty="0"/>
              <a:t>Don't pick a consultant just because you heard them speak at a conference. Make sure they've been successful (closed deals) in the past 5 or more deals.  </a:t>
            </a:r>
          </a:p>
          <a:p>
            <a:pPr algn="just">
              <a:spcAft>
                <a:spcPts val="1800"/>
              </a:spcAft>
            </a:pPr>
            <a:r>
              <a:rPr lang="en-US" sz="2400" dirty="0"/>
              <a:t>Beware of inspectors' whose report is "too much" a boilerplate. </a:t>
            </a:r>
          </a:p>
        </p:txBody>
      </p:sp>
    </p:spTree>
    <p:extLst>
      <p:ext uri="{BB962C8B-B14F-4D97-AF65-F5344CB8AC3E}">
        <p14:creationId xmlns:p14="http://schemas.microsoft.com/office/powerpoint/2010/main" val="413911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3FE63-7B53-47D8-B3D3-61BBA448F08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3000" b="0" dirty="0">
                <a:solidFill>
                  <a:schemeClr val="tx1"/>
                </a:solidFill>
                <a:latin typeface="Calibri"/>
              </a:rPr>
              <a:t>Third Party Reports</a:t>
            </a:r>
            <a:endParaRPr lang="en-US">
              <a:solidFill>
                <a:schemeClr val="tx1"/>
              </a:solidFill>
              <a:latin typeface="Museo Slab 50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4CEA2D-819E-4F87-8E84-B372AF4722BD}"/>
              </a:ext>
            </a:extLst>
          </p:cNvPr>
          <p:cNvSpPr txBox="1"/>
          <p:nvPr/>
        </p:nvSpPr>
        <p:spPr>
          <a:xfrm>
            <a:off x="715963" y="1110071"/>
            <a:ext cx="7750175" cy="52168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400" dirty="0"/>
              <a:t>Accessibility consultants always under estimate the cost of rehab and updates. </a:t>
            </a:r>
            <a:endParaRPr lang="en-US" dirty="0"/>
          </a:p>
          <a:p>
            <a:pPr algn="just">
              <a:spcAft>
                <a:spcPts val="1800"/>
              </a:spcAft>
            </a:pPr>
            <a:r>
              <a:rPr lang="en-US" sz="2400" dirty="0"/>
              <a:t>Don't just plan to fix what appears to be "bad".  Plan on replacing major items (HVAC, stoves, fridges, water heaters, etc..) now because you'll be judged on that during final inspections. </a:t>
            </a:r>
          </a:p>
          <a:p>
            <a:pPr algn="just">
              <a:spcAft>
                <a:spcPts val="1800"/>
              </a:spcAft>
            </a:pPr>
            <a:r>
              <a:rPr lang="en-US" sz="2400" dirty="0"/>
              <a:t>"Some of the market analysts just write a good report for every deal expanding the market area as needed.  That’s not what I want."</a:t>
            </a:r>
          </a:p>
          <a:p>
            <a:pPr algn="just">
              <a:spcAft>
                <a:spcPts val="1800"/>
              </a:spcAft>
            </a:pPr>
            <a:r>
              <a:rPr lang="en-US" sz="2400" dirty="0"/>
              <a:t>My first tip for someone completely new to tax credit and 515 considering buying a 515 property is "</a:t>
            </a:r>
            <a:r>
              <a:rPr lang="en-US" sz="2400" b="1" dirty="0"/>
              <a:t>don't do it"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70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3FE63-7B53-47D8-B3D3-61BBA448F08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3000" b="0" dirty="0">
                <a:solidFill>
                  <a:schemeClr val="tx1"/>
                </a:solidFill>
                <a:latin typeface="Calibri"/>
              </a:rPr>
              <a:t>Third Party Reports</a:t>
            </a:r>
            <a:endParaRPr lang="en-US">
              <a:solidFill>
                <a:schemeClr val="tx1"/>
              </a:solidFill>
              <a:latin typeface="Museo Slab 50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4CEA2D-819E-4F87-8E84-B372AF4722BD}"/>
              </a:ext>
            </a:extLst>
          </p:cNvPr>
          <p:cNvSpPr txBox="1"/>
          <p:nvPr/>
        </p:nvSpPr>
        <p:spPr>
          <a:xfrm>
            <a:off x="715963" y="1363663"/>
            <a:ext cx="7750175" cy="24468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/>
              <a:t>TDHCA Approved Market Analysts</a:t>
            </a:r>
          </a:p>
          <a:p>
            <a:pPr algn="just"/>
            <a:r>
              <a:rPr lang="en-US" dirty="0"/>
              <a:t> - </a:t>
            </a:r>
            <a:r>
              <a:rPr lang="en-US" u="sng" dirty="0">
                <a:hlinkClick r:id="rId3"/>
              </a:rPr>
              <a:t>https://www.tdhca.state.tx.us/rea/approved-analysts.htm</a:t>
            </a:r>
            <a:endParaRPr lang="en-US" dirty="0"/>
          </a:p>
          <a:p>
            <a:pPr algn="just"/>
            <a:r>
              <a:rPr lang="en-US" dirty="0"/>
              <a:t>Housing Consultants List</a:t>
            </a:r>
          </a:p>
          <a:p>
            <a:pPr algn="just"/>
            <a:r>
              <a:rPr lang="en-US" dirty="0"/>
              <a:t> - </a:t>
            </a:r>
            <a:r>
              <a:rPr lang="en-US" u="sng" dirty="0">
                <a:hlinkClick r:id="rId4"/>
              </a:rPr>
              <a:t>https://www.tdhca.state.tx.us/multifamily/htc/docs/consultants.pdf</a:t>
            </a:r>
            <a:endParaRPr lang="en-US" dirty="0"/>
          </a:p>
          <a:p>
            <a:pPr algn="just"/>
            <a:endParaRPr lang="en-US" u="sng" dirty="0"/>
          </a:p>
          <a:p>
            <a:pPr algn="just">
              <a:spcAft>
                <a:spcPts val="1800"/>
              </a:spcAft>
            </a:pPr>
            <a:endParaRPr lang="en-US" sz="2400" dirty="0"/>
          </a:p>
          <a:p>
            <a:pPr algn="ctr">
              <a:spcAft>
                <a:spcPts val="18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218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19100" y="3295082"/>
            <a:ext cx="83058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600" i="1" dirty="0">
              <a:latin typeface="Museo Slab 500" pitchFamily="50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 dirty="0">
                <a:latin typeface="+mn-lt"/>
              </a:rPr>
              <a:t>  </a:t>
            </a:r>
            <a:r>
              <a:rPr lang="en-US" altLang="en-US" sz="4400" dirty="0">
                <a:latin typeface="+mn-lt"/>
              </a:rPr>
              <a:t>Questions?                                                                                       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i="1" dirty="0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i="1" dirty="0">
              <a:latin typeface="+mn-lt"/>
            </a:endParaRPr>
          </a:p>
        </p:txBody>
      </p:sp>
      <p:pic>
        <p:nvPicPr>
          <p:cNvPr id="5123" name="Picture 5" descr="Gutierrez Family - A copy.jpg                                  0225C164Macintosh HD                   7C2621D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4762" b="18562"/>
          <a:stretch>
            <a:fillRect/>
          </a:stretch>
        </p:blipFill>
        <p:spPr bwMode="auto">
          <a:xfrm>
            <a:off x="0" y="-228600"/>
            <a:ext cx="2895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Willows4 copy.jpg                                              0225C164Macintosh HD                   7C2621D1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2895600" y="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7"/>
          <p:cNvSpPr>
            <a:spLocks noChangeShapeType="1"/>
          </p:cNvSpPr>
          <p:nvPr/>
        </p:nvSpPr>
        <p:spPr bwMode="auto">
          <a:xfrm flipV="1">
            <a:off x="2895600" y="-76200"/>
            <a:ext cx="0" cy="2438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8" descr="Waco Home Donation_#225C16D.jpg                                0225C164Macintosh HD                   7C2621D1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b="18999"/>
          <a:stretch>
            <a:fillRect/>
          </a:stretch>
        </p:blipFill>
        <p:spPr bwMode="auto">
          <a:xfrm>
            <a:off x="5029200" y="-42863"/>
            <a:ext cx="41148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Line 9"/>
          <p:cNvSpPr>
            <a:spLocks noChangeShapeType="1"/>
          </p:cNvSpPr>
          <p:nvPr/>
        </p:nvSpPr>
        <p:spPr bwMode="auto">
          <a:xfrm flipV="1">
            <a:off x="5029200" y="-76200"/>
            <a:ext cx="0" cy="2438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02" y="5295339"/>
            <a:ext cx="1888595" cy="1030366"/>
          </a:xfrm>
          <a:prstGeom prst="rect">
            <a:avLst/>
          </a:prstGeom>
        </p:spPr>
      </p:pic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4572000" y="4572354"/>
            <a:ext cx="5305378" cy="2015045"/>
          </a:xfr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59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Museo Slab 500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19236</TotalTime>
  <Words>92</Words>
  <Application>Microsoft Office PowerPoint</Application>
  <PresentationFormat>On-screen Show (4:3)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Museo Slab 500</vt:lpstr>
      <vt:lpstr>Myriad Pro</vt:lpstr>
      <vt:lpstr>Times</vt:lpstr>
      <vt:lpstr>Office Theme</vt:lpstr>
      <vt:lpstr>Blank Presentation</vt:lpstr>
      <vt:lpstr>PowerPoint Presentation</vt:lpstr>
      <vt:lpstr>Third Party Reports</vt:lpstr>
      <vt:lpstr>Third Party Reports</vt:lpstr>
      <vt:lpstr>Third Party Reports</vt:lpstr>
      <vt:lpstr>Third Party Reports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Ellinor</dc:creator>
  <cp:lastModifiedBy>Katie Claflin</cp:lastModifiedBy>
  <cp:revision>136</cp:revision>
  <cp:lastPrinted>2017-10-20T18:45:04Z</cp:lastPrinted>
  <dcterms:created xsi:type="dcterms:W3CDTF">2017-07-12T20:16:44Z</dcterms:created>
  <dcterms:modified xsi:type="dcterms:W3CDTF">2018-03-08T18:23:36Z</dcterms:modified>
</cp:coreProperties>
</file>