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4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8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3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6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9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4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3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3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9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6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1EFCB-6262-3F48-9E86-779B552959F3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86523-424F-C14D-B9BE-86A42A12D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9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18160"/>
          </a:xfrm>
        </p:spPr>
        <p:txBody>
          <a:bodyPr>
            <a:normAutofit fontScale="90000"/>
          </a:bodyPr>
          <a:lstStyle/>
          <a:p>
            <a:r>
              <a:rPr lang="en-US" sz="2400" b="1" u="sng" dirty="0">
                <a:latin typeface="Times New Roman"/>
                <a:cs typeface="Times New Roman"/>
              </a:rPr>
              <a:t>Successful efforts need coordinated and cooperative stakeholders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12838"/>
            <a:ext cx="7977188" cy="46355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dirty="0">
                <a:latin typeface="Times" charset="0"/>
              </a:rPr>
              <a:t>Always work closely with RD to help fast track advice, approvals and solutions</a:t>
            </a:r>
          </a:p>
          <a:p>
            <a:pPr lvl="1">
              <a:lnSpc>
                <a:spcPct val="80000"/>
              </a:lnSpc>
            </a:pPr>
            <a:r>
              <a:rPr lang="en-US" sz="2000" b="1" dirty="0">
                <a:latin typeface="Times" charset="0"/>
              </a:rPr>
              <a:t>RD has a team that can help you succeed</a:t>
            </a:r>
          </a:p>
          <a:p>
            <a:pPr lvl="1">
              <a:lnSpc>
                <a:spcPct val="80000"/>
              </a:lnSpc>
            </a:pPr>
            <a:r>
              <a:rPr lang="en-US" sz="2000" b="1" dirty="0">
                <a:latin typeface="Times" charset="0"/>
              </a:rPr>
              <a:t>Upfront and open communications helps manage expectations 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Times" charset="0"/>
              </a:rPr>
              <a:t>Expect to schedule meetings with all parties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Times" charset="0"/>
              </a:rPr>
              <a:t>Issues will rise throughout the process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Times" charset="0"/>
              </a:rPr>
              <a:t>Establish a positive effective working relationship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Times" charset="0"/>
              </a:rPr>
              <a:t>Big Deals need </a:t>
            </a:r>
            <a:r>
              <a:rPr lang="en-US" sz="2400" b="1" u="sng" dirty="0">
                <a:latin typeface="Times" charset="0"/>
              </a:rPr>
              <a:t>big time </a:t>
            </a:r>
            <a:r>
              <a:rPr lang="en-US" sz="2400" b="1" dirty="0">
                <a:latin typeface="Times" charset="0"/>
              </a:rPr>
              <a:t>team work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Times" charset="0"/>
              </a:rPr>
              <a:t>Coordinate developer, financial and RD resources (loan/servicing and technical)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Times" charset="0"/>
              </a:rPr>
              <a:t>Focus on critical times – application, underwriting, obligation, closing, and construction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Time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Rural Housing Preservation Associates, LLC - contact Larry Anderson at landerson@rhpallc.com</a:t>
            </a:r>
          </a:p>
        </p:txBody>
      </p:sp>
    </p:spTree>
    <p:extLst>
      <p:ext uri="{BB962C8B-B14F-4D97-AF65-F5344CB8AC3E}">
        <p14:creationId xmlns:p14="http://schemas.microsoft.com/office/powerpoint/2010/main" val="39480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73100" y="584200"/>
            <a:ext cx="6972300" cy="48259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>
                <a:latin typeface="Times New Roman"/>
                <a:cs typeface="Times New Roman"/>
              </a:rPr>
              <a:t> Key players of a development effort: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549400"/>
            <a:ext cx="8229600" cy="49403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80000"/>
              </a:lnSpc>
            </a:pPr>
            <a:r>
              <a:rPr lang="en-US" sz="3000" b="1" dirty="0"/>
              <a:t>Developer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Seller or Seller Representative (GP and or LP)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Buyer (NP, LP)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Construction Lender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Permanent Lender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LIHTC Agency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Syndicator (Equity buyer)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Credit Enhancer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Bond Issuer 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Builder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Manager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Lawyers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Accountant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Property Manager</a:t>
            </a:r>
          </a:p>
          <a:p>
            <a:pPr marL="0" indent="0" eaLnBrk="1" hangingPunct="1">
              <a:buNone/>
            </a:pPr>
            <a:endParaRPr lang="en-US" sz="7200" dirty="0">
              <a:latin typeface="Times" charset="0"/>
            </a:endParaRPr>
          </a:p>
          <a:p>
            <a:pPr eaLnBrk="1" hangingPunct="1"/>
            <a:endParaRPr lang="en-US" sz="3600" dirty="0">
              <a:latin typeface="Times" charset="0"/>
            </a:endParaRPr>
          </a:p>
          <a:p>
            <a:pPr eaLnBrk="1" hangingPunct="1"/>
            <a:endParaRPr lang="en-US" dirty="0">
              <a:latin typeface="Time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2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73100" y="584200"/>
            <a:ext cx="6972300" cy="48259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>
                <a:latin typeface="Times New Roman"/>
                <a:cs typeface="Times New Roman"/>
              </a:rPr>
              <a:t> More key players of a development effort: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549400"/>
            <a:ext cx="8229600" cy="494030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3000" b="1" dirty="0"/>
              <a:t>CNA provider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Appraiser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Environmental Expert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Energy Efficiency Advisor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Energy Generation Expert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Social Service Provider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Architect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Underwriter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Bond Advisor</a:t>
            </a:r>
          </a:p>
          <a:p>
            <a:pPr lvl="1">
              <a:lnSpc>
                <a:spcPct val="80000"/>
              </a:lnSpc>
            </a:pPr>
            <a:r>
              <a:rPr lang="en-US" sz="3000" b="1" dirty="0"/>
              <a:t>Local Jurisdiction Representative</a:t>
            </a:r>
          </a:p>
          <a:p>
            <a:pPr marL="0" indent="0" eaLnBrk="1" hangingPunct="1">
              <a:buNone/>
            </a:pPr>
            <a:endParaRPr lang="en-US" sz="7200" dirty="0">
              <a:latin typeface="Times" charset="0"/>
            </a:endParaRPr>
          </a:p>
          <a:p>
            <a:pPr eaLnBrk="1" hangingPunct="1"/>
            <a:endParaRPr lang="en-US" sz="3600" dirty="0">
              <a:latin typeface="Times" charset="0"/>
            </a:endParaRPr>
          </a:p>
          <a:p>
            <a:pPr eaLnBrk="1" hangingPunct="1"/>
            <a:endParaRPr lang="en-US" dirty="0">
              <a:latin typeface="Time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00100" y="309734"/>
            <a:ext cx="6845300" cy="75706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>
                <a:latin typeface="Times New Roman"/>
                <a:cs typeface="Times New Roman"/>
              </a:rPr>
              <a:t>Every transaction has multiple stakeholders - using blended financing increases the need for a good team: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843790"/>
            <a:ext cx="8229600" cy="4557010"/>
          </a:xfrm>
        </p:spPr>
        <p:txBody>
          <a:bodyPr>
            <a:normAutofit fontScale="32500" lnSpcReduction="20000"/>
          </a:bodyPr>
          <a:lstStyle/>
          <a:p>
            <a:pPr eaLnBrk="1" hangingPunct="1"/>
            <a:r>
              <a:rPr lang="en-US" sz="7200" b="1" dirty="0">
                <a:latin typeface="Calibri"/>
                <a:cs typeface="Calibri"/>
              </a:rPr>
              <a:t>Does the developer have the capacity to apply for multiple funding sources</a:t>
            </a:r>
          </a:p>
          <a:p>
            <a:pPr eaLnBrk="1" hangingPunct="1"/>
            <a:r>
              <a:rPr lang="en-US" sz="7200" b="1" dirty="0">
                <a:latin typeface="Calibri"/>
                <a:cs typeface="Calibri"/>
              </a:rPr>
              <a:t>Does the property manager have the capacity to operate a property using multiple funding sources</a:t>
            </a:r>
          </a:p>
          <a:p>
            <a:pPr eaLnBrk="1" hangingPunct="1"/>
            <a:r>
              <a:rPr lang="en-US" sz="7200" b="1" dirty="0">
                <a:latin typeface="Calibri"/>
                <a:cs typeface="Calibri"/>
              </a:rPr>
              <a:t>Knowing the availability of multiple funding sources in Texas</a:t>
            </a:r>
          </a:p>
          <a:p>
            <a:pPr eaLnBrk="1" hangingPunct="1"/>
            <a:r>
              <a:rPr lang="en-US" sz="7200" b="1" dirty="0">
                <a:latin typeface="Calibri"/>
                <a:cs typeface="Calibri"/>
              </a:rPr>
              <a:t>Being able to secure multiple funding sources</a:t>
            </a:r>
          </a:p>
          <a:p>
            <a:pPr eaLnBrk="1" hangingPunct="1"/>
            <a:r>
              <a:rPr lang="en-US" sz="7200" b="1" dirty="0">
                <a:latin typeface="Calibri"/>
                <a:cs typeface="Calibri"/>
              </a:rPr>
              <a:t>Determining when multiple funding sources are feasible</a:t>
            </a:r>
          </a:p>
          <a:p>
            <a:pPr eaLnBrk="1" hangingPunct="1"/>
            <a:r>
              <a:rPr lang="en-US" sz="7200" b="1" dirty="0">
                <a:latin typeface="Calibri"/>
                <a:cs typeface="Calibri"/>
              </a:rPr>
              <a:t>Assembling enough units to spread out costs</a:t>
            </a:r>
          </a:p>
          <a:p>
            <a:pPr eaLnBrk="1" hangingPunct="1"/>
            <a:r>
              <a:rPr lang="en-US" sz="7200" b="1" dirty="0">
                <a:latin typeface="Calibri"/>
                <a:cs typeface="Calibri"/>
              </a:rPr>
              <a:t>Having the financial resources to conduct due diligence and hold resources before closing</a:t>
            </a:r>
          </a:p>
          <a:p>
            <a:r>
              <a:rPr lang="en-US" sz="7200" b="1" dirty="0">
                <a:cs typeface="Calibri"/>
              </a:rPr>
              <a:t>Hiring for internal capacity </a:t>
            </a:r>
          </a:p>
          <a:p>
            <a:r>
              <a:rPr lang="en-US" sz="7200" b="1" dirty="0">
                <a:cs typeface="Calibri"/>
              </a:rPr>
              <a:t>Contracting for the capacity</a:t>
            </a:r>
          </a:p>
          <a:p>
            <a:pPr eaLnBrk="1" hangingPunct="1"/>
            <a:endParaRPr lang="en-US" sz="7200" b="1" dirty="0">
              <a:latin typeface="Calibri"/>
              <a:cs typeface="Calibri"/>
            </a:endParaRPr>
          </a:p>
          <a:p>
            <a:pPr marL="0" indent="0" eaLnBrk="1" hangingPunct="1">
              <a:buNone/>
            </a:pPr>
            <a:endParaRPr lang="en-US" sz="7200" dirty="0">
              <a:latin typeface="Times" charset="0"/>
            </a:endParaRPr>
          </a:p>
          <a:p>
            <a:pPr eaLnBrk="1" hangingPunct="1"/>
            <a:endParaRPr lang="en-US" sz="3600" dirty="0">
              <a:latin typeface="Times" charset="0"/>
            </a:endParaRPr>
          </a:p>
          <a:p>
            <a:pPr eaLnBrk="1" hangingPunct="1"/>
            <a:endParaRPr lang="en-US" dirty="0">
              <a:latin typeface="Time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79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279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</vt:lpstr>
      <vt:lpstr>Times New Roman</vt:lpstr>
      <vt:lpstr>Office Theme</vt:lpstr>
      <vt:lpstr>Successful efforts need coordinated and cooperative stakeholders</vt:lpstr>
      <vt:lpstr> Key players of a development effort:</vt:lpstr>
      <vt:lpstr> More key players of a development effort:</vt:lpstr>
      <vt:lpstr>Every transaction has multiple stakeholders - using blended financing increases the need for a good team:</vt:lpstr>
    </vt:vector>
  </TitlesOfParts>
  <Company>getRDdone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Laurence Anderson</dc:creator>
  <cp:lastModifiedBy>Larry Anderson</cp:lastModifiedBy>
  <cp:revision>9</cp:revision>
  <dcterms:created xsi:type="dcterms:W3CDTF">2017-12-20T14:56:20Z</dcterms:created>
  <dcterms:modified xsi:type="dcterms:W3CDTF">2018-01-08T17:56:46Z</dcterms:modified>
</cp:coreProperties>
</file>