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5"/>
    <p:sldMasterId id="2147483672" r:id="rId6"/>
    <p:sldMasterId id="2147483685" r:id="rId7"/>
    <p:sldMasterId id="2147483714" r:id="rId8"/>
  </p:sldMasterIdLst>
  <p:notesMasterIdLst>
    <p:notesMasterId r:id="rId18"/>
  </p:notesMasterIdLst>
  <p:sldIdLst>
    <p:sldId id="396" r:id="rId9"/>
    <p:sldId id="533" r:id="rId10"/>
    <p:sldId id="474" r:id="rId11"/>
    <p:sldId id="475" r:id="rId12"/>
    <p:sldId id="476" r:id="rId13"/>
    <p:sldId id="477" r:id="rId14"/>
    <p:sldId id="478" r:id="rId15"/>
    <p:sldId id="534" r:id="rId16"/>
    <p:sldId id="485"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08" userDrawn="1">
          <p15:clr>
            <a:srgbClr val="A4A3A4"/>
          </p15:clr>
        </p15:guide>
        <p15:guide id="2" pos="208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w, Patricia" initials="DP"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142"/>
    <a:srgbClr val="456F61"/>
    <a:srgbClr val="464690"/>
    <a:srgbClr val="006600"/>
    <a:srgbClr val="8FA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99" autoAdjust="0"/>
    <p:restoredTop sz="77918" autoAdjust="0"/>
  </p:normalViewPr>
  <p:slideViewPr>
    <p:cSldViewPr snapToGrid="0">
      <p:cViewPr varScale="1">
        <p:scale>
          <a:sx n="82" d="100"/>
          <a:sy n="82" d="100"/>
        </p:scale>
        <p:origin x="792" y="84"/>
      </p:cViewPr>
      <p:guideLst>
        <p:guide orient="horz" pos="1608"/>
        <p:guide pos="2088"/>
      </p:guideLst>
    </p:cSldViewPr>
  </p:slideViewPr>
  <p:notesTextViewPr>
    <p:cViewPr>
      <p:scale>
        <a:sx n="3" d="2"/>
        <a:sy n="3" d="2"/>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43720BB-590C-4A8F-AB70-6BF97572589E}" type="datetimeFigureOut">
              <a:rPr lang="en-US" smtClean="0"/>
              <a:t>1/9/2018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79E69FE-F523-43C8-9366-8E7E64874CD0}" type="slidenum">
              <a:rPr lang="en-US" smtClean="0"/>
              <a:t>‹#›</a:t>
            </a:fld>
            <a:endParaRPr lang="en-US" dirty="0"/>
          </a:p>
        </p:txBody>
      </p:sp>
    </p:spTree>
    <p:extLst>
      <p:ext uri="{BB962C8B-B14F-4D97-AF65-F5344CB8AC3E}">
        <p14:creationId xmlns:p14="http://schemas.microsoft.com/office/powerpoint/2010/main" val="4034533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9E69FE-F523-43C8-9366-8E7E64874CD0}" type="slidenum">
              <a:rPr lang="en-US" smtClean="0"/>
              <a:t>0</a:t>
            </a:fld>
            <a:endParaRPr lang="en-US" dirty="0"/>
          </a:p>
        </p:txBody>
      </p:sp>
    </p:spTree>
    <p:extLst>
      <p:ext uri="{BB962C8B-B14F-4D97-AF65-F5344CB8AC3E}">
        <p14:creationId xmlns:p14="http://schemas.microsoft.com/office/powerpoint/2010/main" val="568403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148013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761446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984791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588730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lang="en-US" altLang="en-US" dirty="0"/>
          </a:p>
        </p:txBody>
      </p:sp>
    </p:spTree>
    <p:extLst>
      <p:ext uri="{BB962C8B-B14F-4D97-AF65-F5344CB8AC3E}">
        <p14:creationId xmlns:p14="http://schemas.microsoft.com/office/powerpoint/2010/main" val="2153843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841282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824878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lang="en-US" altLang="en-US" sz="800" dirty="0"/>
          </a:p>
        </p:txBody>
      </p:sp>
    </p:spTree>
    <p:extLst>
      <p:ext uri="{BB962C8B-B14F-4D97-AF65-F5344CB8AC3E}">
        <p14:creationId xmlns:p14="http://schemas.microsoft.com/office/powerpoint/2010/main" val="1533593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png"/><Relationship Id="rId1" Type="http://schemas.openxmlformats.org/officeDocument/2006/relationships/slideMaster" Target="../slideMasters/slideMaster3.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1006B5F-5709-4F74-8B58-6BECDF437BE9}"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7F70D-2148-41FA-9966-2CFD5BAB4D69}" type="slidenum">
              <a:rPr lang="en-US" smtClean="0"/>
              <a:t>‹#›</a:t>
            </a:fld>
            <a:endParaRPr lang="en-US" dirty="0"/>
          </a:p>
        </p:txBody>
      </p:sp>
      <p:sp>
        <p:nvSpPr>
          <p:cNvPr id="7" name="Title 1"/>
          <p:cNvSpPr>
            <a:spLocks noGrp="1"/>
          </p:cNvSpPr>
          <p:nvPr>
            <p:ph type="title"/>
          </p:nvPr>
        </p:nvSpPr>
        <p:spPr>
          <a:xfrm>
            <a:off x="838200" y="622300"/>
            <a:ext cx="10515600" cy="611140"/>
          </a:xfrm>
          <a:prstGeom prst="rect">
            <a:avLst/>
          </a:prstGeom>
        </p:spPr>
        <p:txBody>
          <a:bodyPr>
            <a:normAutofit fontScale="90000"/>
          </a:bodyPr>
          <a:lstStyle/>
          <a:p>
            <a:endParaRPr lang="en-US"/>
          </a:p>
        </p:txBody>
      </p:sp>
      <p:sp>
        <p:nvSpPr>
          <p:cNvPr id="8" name="Content Placeholder 2"/>
          <p:cNvSpPr>
            <a:spLocks noGrp="1"/>
          </p:cNvSpPr>
          <p:nvPr>
            <p:ph idx="1"/>
          </p:nvPr>
        </p:nvSpPr>
        <p:spPr>
          <a:xfrm>
            <a:off x="838200" y="1323927"/>
            <a:ext cx="10515600" cy="4853036"/>
          </a:xfrm>
          <a:prstGeom prst="rect">
            <a:avLst/>
          </a:prstGeom>
        </p:spPr>
        <p:txBody>
          <a:bodyPr/>
          <a:lstStyle/>
          <a:p>
            <a:endParaRPr lang="en-US"/>
          </a:p>
        </p:txBody>
      </p:sp>
      <p:sp>
        <p:nvSpPr>
          <p:cNvPr id="9" name="Slide Number Placeholder 3"/>
          <p:cNvSpPr txBox="1">
            <a:spLocks/>
          </p:cNvSpPr>
          <p:nvPr userDrawn="1"/>
        </p:nvSpPr>
        <p:spPr>
          <a:xfrm>
            <a:off x="9448800" y="64865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B92E547-31ED-419F-9D6D-4BC9DDE2672C}" type="slidenum">
              <a:rPr lang="en-US" smtClean="0"/>
              <a:pPr/>
              <a:t>‹#›</a:t>
            </a:fld>
            <a:endParaRPr lang="en-US" dirty="0"/>
          </a:p>
        </p:txBody>
      </p:sp>
      <p:pic>
        <p:nvPicPr>
          <p:cNvPr id="10" name="Picture 4" descr="http://2.bp.blogspot.com/-F2f3mAuv3Y4/UE0C1r0M7ZI/AAAAAAAAImE/g1KDe7bU4rE/s1600/windows%2B7%2Bhd%2Bwallpapers%2B%25282%2529.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2905"/>
            <a:ext cx="12192000" cy="697749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3161" y="497845"/>
            <a:ext cx="3655990" cy="219140"/>
          </a:xfrm>
          <a:prstGeom prst="rect">
            <a:avLst/>
          </a:prstGeom>
        </p:spPr>
      </p:pic>
      <p:sp>
        <p:nvSpPr>
          <p:cNvPr id="13" name="Text Placeholder 1"/>
          <p:cNvSpPr txBox="1">
            <a:spLocks/>
          </p:cNvSpPr>
          <p:nvPr userDrawn="1"/>
        </p:nvSpPr>
        <p:spPr>
          <a:xfrm>
            <a:off x="285949" y="5335737"/>
            <a:ext cx="9162851" cy="15159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5000"/>
              </a:lnSpc>
              <a:buNone/>
            </a:pPr>
            <a:endParaRPr lang="en-US" sz="5400" b="1" dirty="0">
              <a:solidFill>
                <a:srgbClr val="002060"/>
              </a:solidFill>
            </a:endParaRPr>
          </a:p>
        </p:txBody>
      </p:sp>
      <p:sp>
        <p:nvSpPr>
          <p:cNvPr id="14" name="Text Placeholder 2"/>
          <p:cNvSpPr txBox="1">
            <a:spLocks/>
          </p:cNvSpPr>
          <p:nvPr userDrawn="1"/>
        </p:nvSpPr>
        <p:spPr>
          <a:xfrm>
            <a:off x="285948" y="6103093"/>
            <a:ext cx="9192482" cy="51791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3200" b="1" dirty="0">
              <a:solidFill>
                <a:schemeClr val="bg1">
                  <a:lumMod val="65000"/>
                </a:schemeClr>
              </a:solidFill>
            </a:endParaRPr>
          </a:p>
        </p:txBody>
      </p:sp>
      <p:grpSp>
        <p:nvGrpSpPr>
          <p:cNvPr id="15" name="Group 7"/>
          <p:cNvGrpSpPr/>
          <p:nvPr userDrawn="1"/>
        </p:nvGrpSpPr>
        <p:grpSpPr bwMode="auto">
          <a:xfrm>
            <a:off x="265440" y="17083"/>
            <a:ext cx="2042281" cy="639108"/>
            <a:chOff x="448031" y="5788818"/>
            <a:chExt cx="2183719" cy="635721"/>
          </a:xfrm>
        </p:grpSpPr>
        <p:pic>
          <p:nvPicPr>
            <p:cNvPr id="16"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bwMode="auto">
            <a:xfrm>
              <a:off x="448031" y="6039743"/>
              <a:ext cx="2183719" cy="384796"/>
            </a:xfrm>
            <a:prstGeom prst="rect">
              <a:avLst/>
            </a:prstGeom>
          </p:spPr>
        </p:pic>
        <p:sp>
          <p:nvSpPr>
            <p:cNvPr id="17" name="Freeform 10"/>
            <p:cNvSpPr/>
            <p:nvPr/>
          </p:nvSpPr>
          <p:spPr bwMode="auto">
            <a:xfrm>
              <a:off x="1730496" y="5788818"/>
              <a:ext cx="210221" cy="215102"/>
            </a:xfrm>
            <a:custGeom>
              <a:avLst/>
              <a:gdLst>
                <a:gd name="connsiteX0" fmla="*/ 0 w 4457700"/>
                <a:gd name="connsiteY0" fmla="*/ 0 h 4552950"/>
                <a:gd name="connsiteX1" fmla="*/ 4457700 w 4457700"/>
                <a:gd name="connsiteY1" fmla="*/ 1828800 h 4552950"/>
                <a:gd name="connsiteX2" fmla="*/ 4457700 w 4457700"/>
                <a:gd name="connsiteY2" fmla="*/ 2743200 h 4552950"/>
                <a:gd name="connsiteX3" fmla="*/ 0 w 4457700"/>
                <a:gd name="connsiteY3" fmla="*/ 4552950 h 4552950"/>
                <a:gd name="connsiteX4" fmla="*/ 0 w 4457700"/>
                <a:gd name="connsiteY4" fmla="*/ 3543300 h 4552950"/>
                <a:gd name="connsiteX5" fmla="*/ 3282950 w 4457700"/>
                <a:gd name="connsiteY5" fmla="*/ 2286000 h 4552950"/>
                <a:gd name="connsiteX6" fmla="*/ 0 w 4457700"/>
                <a:gd name="connsiteY6" fmla="*/ 1016000 h 4552950"/>
                <a:gd name="connsiteX7" fmla="*/ 0 w 4457700"/>
                <a:gd name="connsiteY7" fmla="*/ 0 h 4552950"/>
                <a:gd name="connsiteX0" fmla="*/ 0 w 4457700"/>
                <a:gd name="connsiteY0" fmla="*/ 0 h 4552950"/>
                <a:gd name="connsiteX1" fmla="*/ 4457700 w 4457700"/>
                <a:gd name="connsiteY1" fmla="*/ 1824037 h 4552950"/>
                <a:gd name="connsiteX2" fmla="*/ 4457700 w 4457700"/>
                <a:gd name="connsiteY2" fmla="*/ 2743200 h 4552950"/>
                <a:gd name="connsiteX3" fmla="*/ 0 w 4457700"/>
                <a:gd name="connsiteY3" fmla="*/ 4552950 h 4552950"/>
                <a:gd name="connsiteX4" fmla="*/ 0 w 4457700"/>
                <a:gd name="connsiteY4" fmla="*/ 3543300 h 4552950"/>
                <a:gd name="connsiteX5" fmla="*/ 3282950 w 4457700"/>
                <a:gd name="connsiteY5" fmla="*/ 2286000 h 4552950"/>
                <a:gd name="connsiteX6" fmla="*/ 0 w 4457700"/>
                <a:gd name="connsiteY6" fmla="*/ 1016000 h 4552950"/>
                <a:gd name="connsiteX7" fmla="*/ 0 w 4457700"/>
                <a:gd name="connsiteY7" fmla="*/ 0 h 4552950"/>
                <a:gd name="connsiteX0" fmla="*/ 0 w 4457700"/>
                <a:gd name="connsiteY0" fmla="*/ 0 h 4552950"/>
                <a:gd name="connsiteX1" fmla="*/ 4457700 w 4457700"/>
                <a:gd name="connsiteY1" fmla="*/ 1816893 h 4552950"/>
                <a:gd name="connsiteX2" fmla="*/ 4457700 w 4457700"/>
                <a:gd name="connsiteY2" fmla="*/ 2743200 h 4552950"/>
                <a:gd name="connsiteX3" fmla="*/ 0 w 4457700"/>
                <a:gd name="connsiteY3" fmla="*/ 4552950 h 4552950"/>
                <a:gd name="connsiteX4" fmla="*/ 0 w 4457700"/>
                <a:gd name="connsiteY4" fmla="*/ 3543300 h 4552950"/>
                <a:gd name="connsiteX5" fmla="*/ 3282950 w 4457700"/>
                <a:gd name="connsiteY5" fmla="*/ 2286000 h 4552950"/>
                <a:gd name="connsiteX6" fmla="*/ 0 w 4457700"/>
                <a:gd name="connsiteY6" fmla="*/ 1016000 h 4552950"/>
                <a:gd name="connsiteX7" fmla="*/ 0 w 4457700"/>
                <a:gd name="connsiteY7" fmla="*/ 0 h 4552950"/>
                <a:gd name="connsiteX0" fmla="*/ 0 w 4462462"/>
                <a:gd name="connsiteY0" fmla="*/ 0 h 4552950"/>
                <a:gd name="connsiteX1" fmla="*/ 4462462 w 4462462"/>
                <a:gd name="connsiteY1" fmla="*/ 1819275 h 4552950"/>
                <a:gd name="connsiteX2" fmla="*/ 4457700 w 4462462"/>
                <a:gd name="connsiteY2" fmla="*/ 2743200 h 4552950"/>
                <a:gd name="connsiteX3" fmla="*/ 0 w 4462462"/>
                <a:gd name="connsiteY3" fmla="*/ 4552950 h 4552950"/>
                <a:gd name="connsiteX4" fmla="*/ 0 w 4462462"/>
                <a:gd name="connsiteY4" fmla="*/ 3543300 h 4552950"/>
                <a:gd name="connsiteX5" fmla="*/ 3282950 w 4462462"/>
                <a:gd name="connsiteY5" fmla="*/ 2286000 h 4552950"/>
                <a:gd name="connsiteX6" fmla="*/ 0 w 4462462"/>
                <a:gd name="connsiteY6" fmla="*/ 1016000 h 4552950"/>
                <a:gd name="connsiteX7" fmla="*/ 0 w 4462462"/>
                <a:gd name="connsiteY7" fmla="*/ 0 h 4552950"/>
                <a:gd name="connsiteX0" fmla="*/ 0 w 4462921"/>
                <a:gd name="connsiteY0" fmla="*/ 0 h 4552950"/>
                <a:gd name="connsiteX1" fmla="*/ 4462462 w 4462921"/>
                <a:gd name="connsiteY1" fmla="*/ 1819275 h 4552950"/>
                <a:gd name="connsiteX2" fmla="*/ 4462463 w 4462921"/>
                <a:gd name="connsiteY2" fmla="*/ 2747962 h 4552950"/>
                <a:gd name="connsiteX3" fmla="*/ 0 w 4462921"/>
                <a:gd name="connsiteY3" fmla="*/ 4552950 h 4552950"/>
                <a:gd name="connsiteX4" fmla="*/ 0 w 4462921"/>
                <a:gd name="connsiteY4" fmla="*/ 3543300 h 4552950"/>
                <a:gd name="connsiteX5" fmla="*/ 3282950 w 4462921"/>
                <a:gd name="connsiteY5" fmla="*/ 2286000 h 4552950"/>
                <a:gd name="connsiteX6" fmla="*/ 0 w 4462921"/>
                <a:gd name="connsiteY6" fmla="*/ 1016000 h 4552950"/>
                <a:gd name="connsiteX7" fmla="*/ 0 w 4462921"/>
                <a:gd name="connsiteY7" fmla="*/ 0 h 4552950"/>
                <a:gd name="connsiteX0" fmla="*/ 0 w 4462921"/>
                <a:gd name="connsiteY0" fmla="*/ 0 h 4552950"/>
                <a:gd name="connsiteX1" fmla="*/ 4462462 w 4462921"/>
                <a:gd name="connsiteY1" fmla="*/ 1819275 h 4552950"/>
                <a:gd name="connsiteX2" fmla="*/ 4462463 w 4462921"/>
                <a:gd name="connsiteY2" fmla="*/ 2747962 h 4552950"/>
                <a:gd name="connsiteX3" fmla="*/ 0 w 4462921"/>
                <a:gd name="connsiteY3" fmla="*/ 4552950 h 4552950"/>
                <a:gd name="connsiteX4" fmla="*/ 0 w 4462921"/>
                <a:gd name="connsiteY4" fmla="*/ 3543300 h 4552950"/>
                <a:gd name="connsiteX5" fmla="*/ 3282950 w 4462921"/>
                <a:gd name="connsiteY5" fmla="*/ 2286000 h 4552950"/>
                <a:gd name="connsiteX6" fmla="*/ 0 w 4462921"/>
                <a:gd name="connsiteY6" fmla="*/ 1016000 h 4552950"/>
                <a:gd name="connsiteX7" fmla="*/ 0 w 4462921"/>
                <a:gd name="connsiteY7" fmla="*/ 0 h 4552950"/>
                <a:gd name="connsiteX0" fmla="*/ 0 w 4462921"/>
                <a:gd name="connsiteY0" fmla="*/ 0 h 4560094"/>
                <a:gd name="connsiteX1" fmla="*/ 4462462 w 4462921"/>
                <a:gd name="connsiteY1" fmla="*/ 1819275 h 4560094"/>
                <a:gd name="connsiteX2" fmla="*/ 4462463 w 4462921"/>
                <a:gd name="connsiteY2" fmla="*/ 2747962 h 4560094"/>
                <a:gd name="connsiteX3" fmla="*/ 2381 w 4462921"/>
                <a:gd name="connsiteY3" fmla="*/ 4560094 h 4560094"/>
                <a:gd name="connsiteX4" fmla="*/ 0 w 4462921"/>
                <a:gd name="connsiteY4" fmla="*/ 3543300 h 4560094"/>
                <a:gd name="connsiteX5" fmla="*/ 3282950 w 4462921"/>
                <a:gd name="connsiteY5" fmla="*/ 2286000 h 4560094"/>
                <a:gd name="connsiteX6" fmla="*/ 0 w 4462921"/>
                <a:gd name="connsiteY6" fmla="*/ 1016000 h 4560094"/>
                <a:gd name="connsiteX7" fmla="*/ 0 w 4462921"/>
                <a:gd name="connsiteY7" fmla="*/ 0 h 4560094"/>
                <a:gd name="connsiteX0" fmla="*/ 0 w 4462921"/>
                <a:gd name="connsiteY0" fmla="*/ 0 h 4560094"/>
                <a:gd name="connsiteX1" fmla="*/ 4462462 w 4462921"/>
                <a:gd name="connsiteY1" fmla="*/ 1819275 h 4560094"/>
                <a:gd name="connsiteX2" fmla="*/ 4462463 w 4462921"/>
                <a:gd name="connsiteY2" fmla="*/ 2747962 h 4560094"/>
                <a:gd name="connsiteX3" fmla="*/ 2381 w 4462921"/>
                <a:gd name="connsiteY3" fmla="*/ 4560094 h 4560094"/>
                <a:gd name="connsiteX4" fmla="*/ 0 w 4462921"/>
                <a:gd name="connsiteY4" fmla="*/ 3543300 h 4560094"/>
                <a:gd name="connsiteX5" fmla="*/ 3275807 w 4462921"/>
                <a:gd name="connsiteY5" fmla="*/ 2286000 h 4560094"/>
                <a:gd name="connsiteX6" fmla="*/ 0 w 4462921"/>
                <a:gd name="connsiteY6" fmla="*/ 1016000 h 4560094"/>
                <a:gd name="connsiteX7" fmla="*/ 0 w 4462921"/>
                <a:gd name="connsiteY7" fmla="*/ 0 h 4560094"/>
                <a:gd name="connsiteX0" fmla="*/ 0 w 4462921"/>
                <a:gd name="connsiteY0" fmla="*/ 0 h 4557713"/>
                <a:gd name="connsiteX1" fmla="*/ 4462462 w 4462921"/>
                <a:gd name="connsiteY1" fmla="*/ 1819275 h 4557713"/>
                <a:gd name="connsiteX2" fmla="*/ 4462463 w 4462921"/>
                <a:gd name="connsiteY2" fmla="*/ 2747962 h 4557713"/>
                <a:gd name="connsiteX3" fmla="*/ 2381 w 4462921"/>
                <a:gd name="connsiteY3" fmla="*/ 4557713 h 4557713"/>
                <a:gd name="connsiteX4" fmla="*/ 0 w 4462921"/>
                <a:gd name="connsiteY4" fmla="*/ 3543300 h 4557713"/>
                <a:gd name="connsiteX5" fmla="*/ 3275807 w 4462921"/>
                <a:gd name="connsiteY5" fmla="*/ 2286000 h 4557713"/>
                <a:gd name="connsiteX6" fmla="*/ 0 w 4462921"/>
                <a:gd name="connsiteY6" fmla="*/ 1016000 h 4557713"/>
                <a:gd name="connsiteX7" fmla="*/ 0 w 4462921"/>
                <a:gd name="connsiteY7" fmla="*/ 0 h 4557713"/>
                <a:gd name="connsiteX0" fmla="*/ 0 w 4462921"/>
                <a:gd name="connsiteY0" fmla="*/ 0 h 4562475"/>
                <a:gd name="connsiteX1" fmla="*/ 4462462 w 4462921"/>
                <a:gd name="connsiteY1" fmla="*/ 1819275 h 4562475"/>
                <a:gd name="connsiteX2" fmla="*/ 4462463 w 4462921"/>
                <a:gd name="connsiteY2" fmla="*/ 2747962 h 4562475"/>
                <a:gd name="connsiteX3" fmla="*/ 2381 w 4462921"/>
                <a:gd name="connsiteY3" fmla="*/ 4562475 h 4562475"/>
                <a:gd name="connsiteX4" fmla="*/ 0 w 4462921"/>
                <a:gd name="connsiteY4" fmla="*/ 3543300 h 4562475"/>
                <a:gd name="connsiteX5" fmla="*/ 3275807 w 4462921"/>
                <a:gd name="connsiteY5" fmla="*/ 2286000 h 4562475"/>
                <a:gd name="connsiteX6" fmla="*/ 0 w 4462921"/>
                <a:gd name="connsiteY6" fmla="*/ 1016000 h 4562475"/>
                <a:gd name="connsiteX7" fmla="*/ 0 w 4462921"/>
                <a:gd name="connsiteY7" fmla="*/ 0 h 4562475"/>
                <a:gd name="connsiteX0" fmla="*/ 2486 w 4465407"/>
                <a:gd name="connsiteY0" fmla="*/ 0 h 4564856"/>
                <a:gd name="connsiteX1" fmla="*/ 4464948 w 4465407"/>
                <a:gd name="connsiteY1" fmla="*/ 1819275 h 4564856"/>
                <a:gd name="connsiteX2" fmla="*/ 4464949 w 4465407"/>
                <a:gd name="connsiteY2" fmla="*/ 2747962 h 4564856"/>
                <a:gd name="connsiteX3" fmla="*/ 105 w 4465407"/>
                <a:gd name="connsiteY3" fmla="*/ 4564856 h 4564856"/>
                <a:gd name="connsiteX4" fmla="*/ 2486 w 4465407"/>
                <a:gd name="connsiteY4" fmla="*/ 3543300 h 4564856"/>
                <a:gd name="connsiteX5" fmla="*/ 3278293 w 4465407"/>
                <a:gd name="connsiteY5" fmla="*/ 2286000 h 4564856"/>
                <a:gd name="connsiteX6" fmla="*/ 2486 w 4465407"/>
                <a:gd name="connsiteY6" fmla="*/ 1016000 h 4564856"/>
                <a:gd name="connsiteX7" fmla="*/ 2486 w 4465407"/>
                <a:gd name="connsiteY7" fmla="*/ 0 h 4564856"/>
                <a:gd name="connsiteX0" fmla="*/ 2610 w 4465531"/>
                <a:gd name="connsiteY0" fmla="*/ 0 h 4564856"/>
                <a:gd name="connsiteX1" fmla="*/ 4465072 w 4465531"/>
                <a:gd name="connsiteY1" fmla="*/ 1819275 h 4564856"/>
                <a:gd name="connsiteX2" fmla="*/ 4465073 w 4465531"/>
                <a:gd name="connsiteY2" fmla="*/ 2747962 h 4564856"/>
                <a:gd name="connsiteX3" fmla="*/ 229 w 4465531"/>
                <a:gd name="connsiteY3" fmla="*/ 4564856 h 4564856"/>
                <a:gd name="connsiteX4" fmla="*/ 228 w 4465531"/>
                <a:gd name="connsiteY4" fmla="*/ 3545681 h 4564856"/>
                <a:gd name="connsiteX5" fmla="*/ 3278417 w 4465531"/>
                <a:gd name="connsiteY5" fmla="*/ 2286000 h 4564856"/>
                <a:gd name="connsiteX6" fmla="*/ 2610 w 4465531"/>
                <a:gd name="connsiteY6" fmla="*/ 1016000 h 4564856"/>
                <a:gd name="connsiteX7" fmla="*/ 2610 w 4465531"/>
                <a:gd name="connsiteY7" fmla="*/ 0 h 4564856"/>
                <a:gd name="connsiteX0" fmla="*/ 2610 w 4465531"/>
                <a:gd name="connsiteY0" fmla="*/ 0 h 4564856"/>
                <a:gd name="connsiteX1" fmla="*/ 4465072 w 4465531"/>
                <a:gd name="connsiteY1" fmla="*/ 1819275 h 4564856"/>
                <a:gd name="connsiteX2" fmla="*/ 4465073 w 4465531"/>
                <a:gd name="connsiteY2" fmla="*/ 2750343 h 4564856"/>
                <a:gd name="connsiteX3" fmla="*/ 229 w 4465531"/>
                <a:gd name="connsiteY3" fmla="*/ 4564856 h 4564856"/>
                <a:gd name="connsiteX4" fmla="*/ 228 w 4465531"/>
                <a:gd name="connsiteY4" fmla="*/ 3545681 h 4564856"/>
                <a:gd name="connsiteX5" fmla="*/ 3278417 w 4465531"/>
                <a:gd name="connsiteY5" fmla="*/ 2286000 h 4564856"/>
                <a:gd name="connsiteX6" fmla="*/ 2610 w 4465531"/>
                <a:gd name="connsiteY6" fmla="*/ 1016000 h 4564856"/>
                <a:gd name="connsiteX7" fmla="*/ 2610 w 4465531"/>
                <a:gd name="connsiteY7" fmla="*/ 0 h 4564856"/>
                <a:gd name="connsiteX0" fmla="*/ 2610 w 4465531"/>
                <a:gd name="connsiteY0" fmla="*/ 0 h 4564856"/>
                <a:gd name="connsiteX1" fmla="*/ 4465072 w 4465531"/>
                <a:gd name="connsiteY1" fmla="*/ 1819275 h 4564856"/>
                <a:gd name="connsiteX2" fmla="*/ 4465073 w 4465531"/>
                <a:gd name="connsiteY2" fmla="*/ 2755106 h 4564856"/>
                <a:gd name="connsiteX3" fmla="*/ 229 w 4465531"/>
                <a:gd name="connsiteY3" fmla="*/ 4564856 h 4564856"/>
                <a:gd name="connsiteX4" fmla="*/ 228 w 4465531"/>
                <a:gd name="connsiteY4" fmla="*/ 3545681 h 4564856"/>
                <a:gd name="connsiteX5" fmla="*/ 3278417 w 4465531"/>
                <a:gd name="connsiteY5" fmla="*/ 2286000 h 4564856"/>
                <a:gd name="connsiteX6" fmla="*/ 2610 w 4465531"/>
                <a:gd name="connsiteY6" fmla="*/ 1016000 h 4564856"/>
                <a:gd name="connsiteX7" fmla="*/ 2610 w 4465531"/>
                <a:gd name="connsiteY7" fmla="*/ 0 h 4564856"/>
                <a:gd name="connsiteX0" fmla="*/ 2610 w 4467453"/>
                <a:gd name="connsiteY0" fmla="*/ 0 h 4564856"/>
                <a:gd name="connsiteX1" fmla="*/ 4467453 w 4467453"/>
                <a:gd name="connsiteY1" fmla="*/ 1816894 h 4564856"/>
                <a:gd name="connsiteX2" fmla="*/ 4465073 w 4467453"/>
                <a:gd name="connsiteY2" fmla="*/ 2755106 h 4564856"/>
                <a:gd name="connsiteX3" fmla="*/ 229 w 4467453"/>
                <a:gd name="connsiteY3" fmla="*/ 4564856 h 4564856"/>
                <a:gd name="connsiteX4" fmla="*/ 228 w 4467453"/>
                <a:gd name="connsiteY4" fmla="*/ 3545681 h 4564856"/>
                <a:gd name="connsiteX5" fmla="*/ 3278417 w 4467453"/>
                <a:gd name="connsiteY5" fmla="*/ 2286000 h 4564856"/>
                <a:gd name="connsiteX6" fmla="*/ 2610 w 4467453"/>
                <a:gd name="connsiteY6" fmla="*/ 1016000 h 4564856"/>
                <a:gd name="connsiteX7" fmla="*/ 2610 w 4467453"/>
                <a:gd name="connsiteY7" fmla="*/ 0 h 4564856"/>
                <a:gd name="connsiteX0" fmla="*/ 2610 w 4467453"/>
                <a:gd name="connsiteY0" fmla="*/ 0 h 4564856"/>
                <a:gd name="connsiteX1" fmla="*/ 4467453 w 4467453"/>
                <a:gd name="connsiteY1" fmla="*/ 1816894 h 4564856"/>
                <a:gd name="connsiteX2" fmla="*/ 4465073 w 4467453"/>
                <a:gd name="connsiteY2" fmla="*/ 2755106 h 4564856"/>
                <a:gd name="connsiteX3" fmla="*/ 229 w 4467453"/>
                <a:gd name="connsiteY3" fmla="*/ 4564856 h 4564856"/>
                <a:gd name="connsiteX4" fmla="*/ 228 w 4467453"/>
                <a:gd name="connsiteY4" fmla="*/ 3545681 h 4564856"/>
                <a:gd name="connsiteX5" fmla="*/ 3278417 w 4467453"/>
                <a:gd name="connsiteY5" fmla="*/ 2286000 h 4564856"/>
                <a:gd name="connsiteX6" fmla="*/ 2610 w 4467453"/>
                <a:gd name="connsiteY6" fmla="*/ 1020763 h 4564856"/>
                <a:gd name="connsiteX7" fmla="*/ 2610 w 4467453"/>
                <a:gd name="connsiteY7" fmla="*/ 0 h 4564856"/>
                <a:gd name="connsiteX0" fmla="*/ 2610 w 4467453"/>
                <a:gd name="connsiteY0" fmla="*/ 0 h 4564856"/>
                <a:gd name="connsiteX1" fmla="*/ 4467453 w 4467453"/>
                <a:gd name="connsiteY1" fmla="*/ 1816894 h 4564856"/>
                <a:gd name="connsiteX2" fmla="*/ 4465073 w 4467453"/>
                <a:gd name="connsiteY2" fmla="*/ 2755106 h 4564856"/>
                <a:gd name="connsiteX3" fmla="*/ 229 w 4467453"/>
                <a:gd name="connsiteY3" fmla="*/ 4564856 h 4564856"/>
                <a:gd name="connsiteX4" fmla="*/ 228 w 4467453"/>
                <a:gd name="connsiteY4" fmla="*/ 3545681 h 4564856"/>
                <a:gd name="connsiteX5" fmla="*/ 3271273 w 4467453"/>
                <a:gd name="connsiteY5" fmla="*/ 2288382 h 4564856"/>
                <a:gd name="connsiteX6" fmla="*/ 2610 w 4467453"/>
                <a:gd name="connsiteY6" fmla="*/ 1020763 h 4564856"/>
                <a:gd name="connsiteX7" fmla="*/ 2610 w 4467453"/>
                <a:gd name="connsiteY7" fmla="*/ 0 h 4564856"/>
                <a:gd name="connsiteX0" fmla="*/ 2610 w 4467453"/>
                <a:gd name="connsiteY0" fmla="*/ 0 h 4564856"/>
                <a:gd name="connsiteX1" fmla="*/ 4467453 w 4467453"/>
                <a:gd name="connsiteY1" fmla="*/ 1816894 h 4564856"/>
                <a:gd name="connsiteX2" fmla="*/ 4465073 w 4467453"/>
                <a:gd name="connsiteY2" fmla="*/ 2755106 h 4564856"/>
                <a:gd name="connsiteX3" fmla="*/ 229 w 4467453"/>
                <a:gd name="connsiteY3" fmla="*/ 4564856 h 4564856"/>
                <a:gd name="connsiteX4" fmla="*/ 228 w 4467453"/>
                <a:gd name="connsiteY4" fmla="*/ 3545681 h 4564856"/>
                <a:gd name="connsiteX5" fmla="*/ 3271273 w 4467453"/>
                <a:gd name="connsiteY5" fmla="*/ 2288382 h 4564856"/>
                <a:gd name="connsiteX6" fmla="*/ 2610 w 4467453"/>
                <a:gd name="connsiteY6" fmla="*/ 1020763 h 4564856"/>
                <a:gd name="connsiteX7" fmla="*/ 2610 w 4467453"/>
                <a:gd name="connsiteY7" fmla="*/ 0 h 4564856"/>
                <a:gd name="connsiteX0" fmla="*/ 2610 w 4465530"/>
                <a:gd name="connsiteY0" fmla="*/ 0 h 4564856"/>
                <a:gd name="connsiteX1" fmla="*/ 4465071 w 4465530"/>
                <a:gd name="connsiteY1" fmla="*/ 1819275 h 4564856"/>
                <a:gd name="connsiteX2" fmla="*/ 4465073 w 4465530"/>
                <a:gd name="connsiteY2" fmla="*/ 2755106 h 4564856"/>
                <a:gd name="connsiteX3" fmla="*/ 229 w 4465530"/>
                <a:gd name="connsiteY3" fmla="*/ 4564856 h 4564856"/>
                <a:gd name="connsiteX4" fmla="*/ 228 w 4465530"/>
                <a:gd name="connsiteY4" fmla="*/ 3545681 h 4564856"/>
                <a:gd name="connsiteX5" fmla="*/ 3271273 w 4465530"/>
                <a:gd name="connsiteY5" fmla="*/ 2288382 h 4564856"/>
                <a:gd name="connsiteX6" fmla="*/ 2610 w 4465530"/>
                <a:gd name="connsiteY6" fmla="*/ 1020763 h 4564856"/>
                <a:gd name="connsiteX7" fmla="*/ 2610 w 4465530"/>
                <a:gd name="connsiteY7" fmla="*/ 0 h 4564856"/>
                <a:gd name="connsiteX0" fmla="*/ 2610 w 4465530"/>
                <a:gd name="connsiteY0" fmla="*/ 0 h 4564856"/>
                <a:gd name="connsiteX1" fmla="*/ 4465071 w 4465530"/>
                <a:gd name="connsiteY1" fmla="*/ 1812131 h 4564856"/>
                <a:gd name="connsiteX2" fmla="*/ 4465073 w 4465530"/>
                <a:gd name="connsiteY2" fmla="*/ 2755106 h 4564856"/>
                <a:gd name="connsiteX3" fmla="*/ 229 w 4465530"/>
                <a:gd name="connsiteY3" fmla="*/ 4564856 h 4564856"/>
                <a:gd name="connsiteX4" fmla="*/ 228 w 4465530"/>
                <a:gd name="connsiteY4" fmla="*/ 3545681 h 4564856"/>
                <a:gd name="connsiteX5" fmla="*/ 3271273 w 4465530"/>
                <a:gd name="connsiteY5" fmla="*/ 2288382 h 4564856"/>
                <a:gd name="connsiteX6" fmla="*/ 2610 w 4465530"/>
                <a:gd name="connsiteY6" fmla="*/ 1020763 h 4564856"/>
                <a:gd name="connsiteX7" fmla="*/ 2610 w 4465530"/>
                <a:gd name="connsiteY7" fmla="*/ 0 h 4564856"/>
                <a:gd name="connsiteX0" fmla="*/ 2610 w 4465530"/>
                <a:gd name="connsiteY0" fmla="*/ 0 h 4564856"/>
                <a:gd name="connsiteX1" fmla="*/ 4465071 w 4465530"/>
                <a:gd name="connsiteY1" fmla="*/ 1812131 h 4564856"/>
                <a:gd name="connsiteX2" fmla="*/ 4465073 w 4465530"/>
                <a:gd name="connsiteY2" fmla="*/ 2755106 h 4564856"/>
                <a:gd name="connsiteX3" fmla="*/ 229 w 4465530"/>
                <a:gd name="connsiteY3" fmla="*/ 4564856 h 4564856"/>
                <a:gd name="connsiteX4" fmla="*/ 228 w 4465530"/>
                <a:gd name="connsiteY4" fmla="*/ 3545681 h 4564856"/>
                <a:gd name="connsiteX5" fmla="*/ 3271273 w 4465530"/>
                <a:gd name="connsiteY5" fmla="*/ 2288382 h 4564856"/>
                <a:gd name="connsiteX6" fmla="*/ 2610 w 4465530"/>
                <a:gd name="connsiteY6" fmla="*/ 1023145 h 4564856"/>
                <a:gd name="connsiteX7" fmla="*/ 2610 w 4465530"/>
                <a:gd name="connsiteY7" fmla="*/ 0 h 4564856"/>
                <a:gd name="connsiteX0" fmla="*/ 2610 w 4465530"/>
                <a:gd name="connsiteY0" fmla="*/ 0 h 4564856"/>
                <a:gd name="connsiteX1" fmla="*/ 4465071 w 4465530"/>
                <a:gd name="connsiteY1" fmla="*/ 1812131 h 4564856"/>
                <a:gd name="connsiteX2" fmla="*/ 4465073 w 4465530"/>
                <a:gd name="connsiteY2" fmla="*/ 2755106 h 4564856"/>
                <a:gd name="connsiteX3" fmla="*/ 229 w 4465530"/>
                <a:gd name="connsiteY3" fmla="*/ 4564856 h 4564856"/>
                <a:gd name="connsiteX4" fmla="*/ 228 w 4465530"/>
                <a:gd name="connsiteY4" fmla="*/ 3545681 h 4564856"/>
                <a:gd name="connsiteX5" fmla="*/ 3264129 w 4465530"/>
                <a:gd name="connsiteY5" fmla="*/ 2288382 h 4564856"/>
                <a:gd name="connsiteX6" fmla="*/ 2610 w 4465530"/>
                <a:gd name="connsiteY6" fmla="*/ 1023145 h 4564856"/>
                <a:gd name="connsiteX7" fmla="*/ 2610 w 4465530"/>
                <a:gd name="connsiteY7" fmla="*/ 0 h 4564856"/>
                <a:gd name="connsiteX0" fmla="*/ 0 w 4467986"/>
                <a:gd name="connsiteY0" fmla="*/ 0 h 4564856"/>
                <a:gd name="connsiteX1" fmla="*/ 4467527 w 4467986"/>
                <a:gd name="connsiteY1" fmla="*/ 1812131 h 4564856"/>
                <a:gd name="connsiteX2" fmla="*/ 4467529 w 4467986"/>
                <a:gd name="connsiteY2" fmla="*/ 2755106 h 4564856"/>
                <a:gd name="connsiteX3" fmla="*/ 2685 w 4467986"/>
                <a:gd name="connsiteY3" fmla="*/ 4564856 h 4564856"/>
                <a:gd name="connsiteX4" fmla="*/ 2684 w 4467986"/>
                <a:gd name="connsiteY4" fmla="*/ 3545681 h 4564856"/>
                <a:gd name="connsiteX5" fmla="*/ 3266585 w 4467986"/>
                <a:gd name="connsiteY5" fmla="*/ 2288382 h 4564856"/>
                <a:gd name="connsiteX6" fmla="*/ 5066 w 4467986"/>
                <a:gd name="connsiteY6" fmla="*/ 1023145 h 4564856"/>
                <a:gd name="connsiteX7" fmla="*/ 0 w 4467986"/>
                <a:gd name="connsiteY7" fmla="*/ 0 h 4564856"/>
                <a:gd name="connsiteX0" fmla="*/ 0 w 4467986"/>
                <a:gd name="connsiteY0" fmla="*/ 0 h 4564856"/>
                <a:gd name="connsiteX1" fmla="*/ 4467527 w 4467986"/>
                <a:gd name="connsiteY1" fmla="*/ 1812131 h 4564856"/>
                <a:gd name="connsiteX2" fmla="*/ 4467529 w 4467986"/>
                <a:gd name="connsiteY2" fmla="*/ 2755106 h 4564856"/>
                <a:gd name="connsiteX3" fmla="*/ 2685 w 4467986"/>
                <a:gd name="connsiteY3" fmla="*/ 4564856 h 4564856"/>
                <a:gd name="connsiteX4" fmla="*/ 2684 w 4467986"/>
                <a:gd name="connsiteY4" fmla="*/ 3545681 h 4564856"/>
                <a:gd name="connsiteX5" fmla="*/ 3266585 w 4467986"/>
                <a:gd name="connsiteY5" fmla="*/ 2288382 h 4564856"/>
                <a:gd name="connsiteX6" fmla="*/ 2533 w 4467986"/>
                <a:gd name="connsiteY6" fmla="*/ 1018079 h 4564856"/>
                <a:gd name="connsiteX7" fmla="*/ 0 w 4467986"/>
                <a:gd name="connsiteY7" fmla="*/ 0 h 4564856"/>
                <a:gd name="connsiteX0" fmla="*/ 0 w 4467986"/>
                <a:gd name="connsiteY0" fmla="*/ 0 h 4564856"/>
                <a:gd name="connsiteX1" fmla="*/ 4467527 w 4467986"/>
                <a:gd name="connsiteY1" fmla="*/ 1812131 h 4564856"/>
                <a:gd name="connsiteX2" fmla="*/ 4467529 w 4467986"/>
                <a:gd name="connsiteY2" fmla="*/ 2755106 h 4564856"/>
                <a:gd name="connsiteX3" fmla="*/ 2685 w 4467986"/>
                <a:gd name="connsiteY3" fmla="*/ 4564856 h 4564856"/>
                <a:gd name="connsiteX4" fmla="*/ 2684 w 4467986"/>
                <a:gd name="connsiteY4" fmla="*/ 3545681 h 4564856"/>
                <a:gd name="connsiteX5" fmla="*/ 3266585 w 4467986"/>
                <a:gd name="connsiteY5" fmla="*/ 2288382 h 4564856"/>
                <a:gd name="connsiteX6" fmla="*/ 2533 w 4467986"/>
                <a:gd name="connsiteY6" fmla="*/ 1023145 h 4564856"/>
                <a:gd name="connsiteX7" fmla="*/ 0 w 4467986"/>
                <a:gd name="connsiteY7" fmla="*/ 0 h 4564856"/>
                <a:gd name="connsiteX0" fmla="*/ 0 w 4467986"/>
                <a:gd name="connsiteY0" fmla="*/ 0 h 4567262"/>
                <a:gd name="connsiteX1" fmla="*/ 4467527 w 4467986"/>
                <a:gd name="connsiteY1" fmla="*/ 1814537 h 4567262"/>
                <a:gd name="connsiteX2" fmla="*/ 4467529 w 4467986"/>
                <a:gd name="connsiteY2" fmla="*/ 2757512 h 4567262"/>
                <a:gd name="connsiteX3" fmla="*/ 2685 w 4467986"/>
                <a:gd name="connsiteY3" fmla="*/ 4567262 h 4567262"/>
                <a:gd name="connsiteX4" fmla="*/ 2684 w 4467986"/>
                <a:gd name="connsiteY4" fmla="*/ 3548087 h 4567262"/>
                <a:gd name="connsiteX5" fmla="*/ 3266585 w 4467986"/>
                <a:gd name="connsiteY5" fmla="*/ 2290788 h 4567262"/>
                <a:gd name="connsiteX6" fmla="*/ 2533 w 4467986"/>
                <a:gd name="connsiteY6" fmla="*/ 1025551 h 4567262"/>
                <a:gd name="connsiteX7" fmla="*/ 0 w 4467986"/>
                <a:gd name="connsiteY7" fmla="*/ 0 h 4567262"/>
                <a:gd name="connsiteX0" fmla="*/ 377 w 4465956"/>
                <a:gd name="connsiteY0" fmla="*/ 0 h 4569668"/>
                <a:gd name="connsiteX1" fmla="*/ 4465497 w 4465956"/>
                <a:gd name="connsiteY1" fmla="*/ 1816943 h 4569668"/>
                <a:gd name="connsiteX2" fmla="*/ 4465499 w 4465956"/>
                <a:gd name="connsiteY2" fmla="*/ 2759918 h 4569668"/>
                <a:gd name="connsiteX3" fmla="*/ 655 w 4465956"/>
                <a:gd name="connsiteY3" fmla="*/ 4569668 h 4569668"/>
                <a:gd name="connsiteX4" fmla="*/ 654 w 4465956"/>
                <a:gd name="connsiteY4" fmla="*/ 3550493 h 4569668"/>
                <a:gd name="connsiteX5" fmla="*/ 3264555 w 4465956"/>
                <a:gd name="connsiteY5" fmla="*/ 2293194 h 4569668"/>
                <a:gd name="connsiteX6" fmla="*/ 503 w 4465956"/>
                <a:gd name="connsiteY6" fmla="*/ 1027957 h 4569668"/>
                <a:gd name="connsiteX7" fmla="*/ 377 w 4465956"/>
                <a:gd name="connsiteY7" fmla="*/ 0 h 4569668"/>
                <a:gd name="connsiteX0" fmla="*/ 377 w 4465956"/>
                <a:gd name="connsiteY0" fmla="*/ 0 h 4569668"/>
                <a:gd name="connsiteX1" fmla="*/ 4465497 w 4465956"/>
                <a:gd name="connsiteY1" fmla="*/ 1816943 h 4569668"/>
                <a:gd name="connsiteX2" fmla="*/ 4465499 w 4465956"/>
                <a:gd name="connsiteY2" fmla="*/ 2759918 h 4569668"/>
                <a:gd name="connsiteX3" fmla="*/ 655 w 4465956"/>
                <a:gd name="connsiteY3" fmla="*/ 4569668 h 4569668"/>
                <a:gd name="connsiteX4" fmla="*/ 654 w 4465956"/>
                <a:gd name="connsiteY4" fmla="*/ 3548111 h 4569668"/>
                <a:gd name="connsiteX5" fmla="*/ 3264555 w 4465956"/>
                <a:gd name="connsiteY5" fmla="*/ 2293194 h 4569668"/>
                <a:gd name="connsiteX6" fmla="*/ 503 w 4465956"/>
                <a:gd name="connsiteY6" fmla="*/ 1027957 h 4569668"/>
                <a:gd name="connsiteX7" fmla="*/ 377 w 4465956"/>
                <a:gd name="connsiteY7" fmla="*/ 0 h 4569668"/>
                <a:gd name="connsiteX0" fmla="*/ 377 w 4465956"/>
                <a:gd name="connsiteY0" fmla="*/ 0 h 4569668"/>
                <a:gd name="connsiteX1" fmla="*/ 4465497 w 4465956"/>
                <a:gd name="connsiteY1" fmla="*/ 1816943 h 4569668"/>
                <a:gd name="connsiteX2" fmla="*/ 4465499 w 4465956"/>
                <a:gd name="connsiteY2" fmla="*/ 2759918 h 4569668"/>
                <a:gd name="connsiteX3" fmla="*/ 655 w 4465956"/>
                <a:gd name="connsiteY3" fmla="*/ 4569668 h 4569668"/>
                <a:gd name="connsiteX4" fmla="*/ 654 w 4465956"/>
                <a:gd name="connsiteY4" fmla="*/ 3548111 h 4569668"/>
                <a:gd name="connsiteX5" fmla="*/ 3257411 w 4465956"/>
                <a:gd name="connsiteY5" fmla="*/ 2293194 h 4569668"/>
                <a:gd name="connsiteX6" fmla="*/ 503 w 4465956"/>
                <a:gd name="connsiteY6" fmla="*/ 1027957 h 4569668"/>
                <a:gd name="connsiteX7" fmla="*/ 377 w 4465956"/>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65956" h="4569668">
                  <a:moveTo>
                    <a:pt x="377" y="0"/>
                  </a:moveTo>
                  <a:lnTo>
                    <a:pt x="4465497" y="1816943"/>
                  </a:lnTo>
                  <a:cubicBezTo>
                    <a:pt x="4463910" y="2124918"/>
                    <a:pt x="4467086" y="2451943"/>
                    <a:pt x="4465499" y="2759918"/>
                  </a:cubicBezTo>
                  <a:lnTo>
                    <a:pt x="655" y="4569668"/>
                  </a:lnTo>
                  <a:cubicBezTo>
                    <a:pt x="-139" y="4230737"/>
                    <a:pt x="1448" y="3887042"/>
                    <a:pt x="654" y="3548111"/>
                  </a:cubicBezTo>
                  <a:lnTo>
                    <a:pt x="3257411" y="2293194"/>
                  </a:lnTo>
                  <a:lnTo>
                    <a:pt x="503" y="1027957"/>
                  </a:lnTo>
                  <a:cubicBezTo>
                    <a:pt x="-1186" y="686909"/>
                    <a:pt x="2066" y="341048"/>
                    <a:pt x="377"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3"/>
          <p:cNvSpPr txBox="1">
            <a:spLocks/>
          </p:cNvSpPr>
          <p:nvPr userDrawn="1"/>
        </p:nvSpPr>
        <p:spPr>
          <a:xfrm>
            <a:off x="9734749" y="6146309"/>
            <a:ext cx="1989025" cy="4283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i="1" dirty="0">
              <a:solidFill>
                <a:schemeClr val="bg1"/>
              </a:solidFill>
            </a:endParaRPr>
          </a:p>
        </p:txBody>
      </p:sp>
      <p:sp>
        <p:nvSpPr>
          <p:cNvPr id="20" name="Rectangle 95"/>
          <p:cNvSpPr>
            <a:spLocks noChangeArrowheads="1"/>
          </p:cNvSpPr>
          <p:nvPr userDrawn="1"/>
        </p:nvSpPr>
        <p:spPr bwMode="auto">
          <a:xfrm>
            <a:off x="0" y="4997004"/>
            <a:ext cx="12192000" cy="1965293"/>
          </a:xfrm>
          <a:prstGeom prst="rect">
            <a:avLst/>
          </a:prstGeom>
          <a:solidFill>
            <a:schemeClr val="accent5">
              <a:lumMod val="60000"/>
              <a:lumOff val="40000"/>
            </a:schemeClr>
          </a:solidFill>
          <a:ln w="9525">
            <a:noFill/>
            <a:miter lim="800000"/>
            <a:headEnd/>
            <a:tailEnd/>
          </a:ln>
          <a:effectLst/>
        </p:spPr>
        <p:txBody>
          <a:bodyPr wrap="none" anchor="ctr"/>
          <a:lstStyle/>
          <a:p>
            <a:pPr eaLnBrk="0" hangingPunct="0">
              <a:lnSpc>
                <a:spcPct val="80000"/>
              </a:lnSpc>
              <a:defRPr/>
            </a:pPr>
            <a:endParaRPr lang="en-US" dirty="0">
              <a:solidFill>
                <a:srgbClr val="000000"/>
              </a:solidFill>
            </a:endParaRPr>
          </a:p>
        </p:txBody>
      </p:sp>
      <p:pic>
        <p:nvPicPr>
          <p:cNvPr id="21" name="Picture 74" descr="http://www.operationcompassion.org/wp-content/uploads/2011/03/usda-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9531404" y="5121141"/>
            <a:ext cx="2470096" cy="1704366"/>
          </a:xfrm>
          <a:prstGeom prst="rect">
            <a:avLst/>
          </a:prstGeom>
          <a:noFill/>
          <a:extLst>
            <a:ext uri="{909E8E84-426E-40DD-AFC4-6F175D3DCCD1}">
              <a14:hiddenFill xmlns:a14="http://schemas.microsoft.com/office/drawing/2010/main">
                <a:solidFill>
                  <a:srgbClr val="FFFFFF"/>
                </a:solidFill>
              </a14:hiddenFill>
            </a:ext>
          </a:extLst>
        </p:spPr>
      </p:pic>
      <p:sp>
        <p:nvSpPr>
          <p:cNvPr id="23" name="Subtitle 2"/>
          <p:cNvSpPr>
            <a:spLocks noGrp="1"/>
          </p:cNvSpPr>
          <p:nvPr>
            <p:ph type="subTitle" idx="13"/>
          </p:nvPr>
        </p:nvSpPr>
        <p:spPr>
          <a:xfrm>
            <a:off x="317500" y="5169745"/>
            <a:ext cx="9144000" cy="1655762"/>
          </a:xfrm>
        </p:spPr>
        <p:txBody>
          <a:bodyPr>
            <a:normAutofit/>
          </a:bodyPr>
          <a:lstStyle>
            <a:lvl1pPr marL="0" indent="0" algn="l">
              <a:buNone/>
              <a:defRPr sz="4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66183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6C74FE-603D-4D44-9A06-E543CB1B1064}"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109377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223553-C208-4AE8-95D3-264CE1E4245D}"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1445283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E1F8168-1E7F-4B7C-B3D1-ACE68804FB88}"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7F70D-2148-41FA-9966-2CFD5BAB4D69}" type="slidenum">
              <a:rPr lang="en-US" smtClean="0"/>
              <a:t>‹#›</a:t>
            </a:fld>
            <a:endParaRPr lang="en-US" dirty="0"/>
          </a:p>
        </p:txBody>
      </p:sp>
      <p:sp>
        <p:nvSpPr>
          <p:cNvPr id="7" name="Title 1"/>
          <p:cNvSpPr>
            <a:spLocks noGrp="1"/>
          </p:cNvSpPr>
          <p:nvPr>
            <p:ph type="title"/>
          </p:nvPr>
        </p:nvSpPr>
        <p:spPr>
          <a:xfrm>
            <a:off x="838200" y="622300"/>
            <a:ext cx="10515600" cy="611140"/>
          </a:xfrm>
          <a:prstGeom prst="rect">
            <a:avLst/>
          </a:prstGeom>
        </p:spPr>
        <p:txBody>
          <a:bodyPr>
            <a:normAutofit fontScale="90000"/>
          </a:bodyPr>
          <a:lstStyle/>
          <a:p>
            <a:endParaRPr lang="en-US"/>
          </a:p>
        </p:txBody>
      </p:sp>
      <p:sp>
        <p:nvSpPr>
          <p:cNvPr id="8" name="Content Placeholder 2"/>
          <p:cNvSpPr>
            <a:spLocks noGrp="1"/>
          </p:cNvSpPr>
          <p:nvPr>
            <p:ph idx="1"/>
          </p:nvPr>
        </p:nvSpPr>
        <p:spPr>
          <a:xfrm>
            <a:off x="838200" y="1323927"/>
            <a:ext cx="10515600" cy="4853036"/>
          </a:xfrm>
          <a:prstGeom prst="rect">
            <a:avLst/>
          </a:prstGeom>
        </p:spPr>
        <p:txBody>
          <a:bodyPr/>
          <a:lstStyle/>
          <a:p>
            <a:endParaRPr lang="en-US"/>
          </a:p>
        </p:txBody>
      </p:sp>
      <p:sp>
        <p:nvSpPr>
          <p:cNvPr id="13" name="Text Placeholder 1"/>
          <p:cNvSpPr txBox="1">
            <a:spLocks/>
          </p:cNvSpPr>
          <p:nvPr userDrawn="1"/>
        </p:nvSpPr>
        <p:spPr>
          <a:xfrm>
            <a:off x="285949" y="5335737"/>
            <a:ext cx="9162851" cy="15159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5000"/>
              </a:lnSpc>
              <a:buNone/>
            </a:pPr>
            <a:endParaRPr lang="en-US" sz="5400" b="1" dirty="0">
              <a:solidFill>
                <a:srgbClr val="002060"/>
              </a:solidFill>
            </a:endParaRPr>
          </a:p>
        </p:txBody>
      </p:sp>
      <p:sp>
        <p:nvSpPr>
          <p:cNvPr id="14" name="Text Placeholder 2"/>
          <p:cNvSpPr txBox="1">
            <a:spLocks/>
          </p:cNvSpPr>
          <p:nvPr userDrawn="1"/>
        </p:nvSpPr>
        <p:spPr>
          <a:xfrm>
            <a:off x="285948" y="6103093"/>
            <a:ext cx="9192482" cy="51791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3200" b="1" dirty="0">
              <a:solidFill>
                <a:schemeClr val="bg1">
                  <a:lumMod val="65000"/>
                </a:schemeClr>
              </a:solidFill>
            </a:endParaRPr>
          </a:p>
        </p:txBody>
      </p:sp>
      <p:sp>
        <p:nvSpPr>
          <p:cNvPr id="19" name="Text Placeholder 3"/>
          <p:cNvSpPr txBox="1">
            <a:spLocks/>
          </p:cNvSpPr>
          <p:nvPr userDrawn="1"/>
        </p:nvSpPr>
        <p:spPr>
          <a:xfrm>
            <a:off x="9734749" y="6146309"/>
            <a:ext cx="1989025" cy="4283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i="1" dirty="0">
              <a:solidFill>
                <a:schemeClr val="bg1"/>
              </a:solidFill>
            </a:endParaRPr>
          </a:p>
        </p:txBody>
      </p:sp>
      <p:sp>
        <p:nvSpPr>
          <p:cNvPr id="23" name="Subtitle 2"/>
          <p:cNvSpPr>
            <a:spLocks noGrp="1"/>
          </p:cNvSpPr>
          <p:nvPr>
            <p:ph type="subTitle" idx="13"/>
          </p:nvPr>
        </p:nvSpPr>
        <p:spPr>
          <a:xfrm>
            <a:off x="317500" y="5169745"/>
            <a:ext cx="9144000" cy="1655762"/>
          </a:xfrm>
        </p:spPr>
        <p:txBody>
          <a:bodyPr>
            <a:normAutofit/>
          </a:bodyPr>
          <a:lstStyle>
            <a:lvl1pPr marL="0" indent="0" algn="l">
              <a:buNone/>
              <a:defRPr sz="4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8459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2AED33F-2409-4B91-B410-D5A05F3AAD2E}"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2E95ED-1C55-4B40-BD0C-5CE586A42CE2}" type="slidenum">
              <a:rPr lang="en-US" smtClean="0"/>
              <a:t>‹#›</a:t>
            </a:fld>
            <a:endParaRPr lang="en-US" dirty="0"/>
          </a:p>
        </p:txBody>
      </p:sp>
      <p:pic>
        <p:nvPicPr>
          <p:cNvPr id="10" name="Picture 4" descr="http://2.bp.blogspot.com/-F2f3mAuv3Y4/UE0C1r0M7ZI/AAAAAAAAImE/g1KDe7bU4rE/s1600/windows%2B7%2Bhd%2Bwallpapers%2B%25282%2529.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977497"/>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95"/>
          <p:cNvSpPr>
            <a:spLocks noChangeArrowheads="1"/>
          </p:cNvSpPr>
          <p:nvPr userDrawn="1"/>
        </p:nvSpPr>
        <p:spPr bwMode="auto">
          <a:xfrm>
            <a:off x="0" y="4997004"/>
            <a:ext cx="12192000" cy="1965293"/>
          </a:xfrm>
          <a:prstGeom prst="rect">
            <a:avLst/>
          </a:prstGeom>
          <a:solidFill>
            <a:schemeClr val="accent5">
              <a:lumMod val="60000"/>
              <a:lumOff val="40000"/>
            </a:schemeClr>
          </a:solidFill>
          <a:ln w="9525">
            <a:noFill/>
            <a:miter lim="800000"/>
            <a:headEnd/>
            <a:tailEnd/>
          </a:ln>
          <a:effectLst/>
        </p:spPr>
        <p:txBody>
          <a:bodyPr wrap="none" anchor="ctr"/>
          <a:lstStyle/>
          <a:p>
            <a:pPr eaLnBrk="0" hangingPunct="0">
              <a:lnSpc>
                <a:spcPct val="80000"/>
              </a:lnSpc>
              <a:defRPr/>
            </a:pPr>
            <a:endParaRPr lang="en-US" dirty="0">
              <a:solidFill>
                <a:srgbClr val="000000"/>
              </a:solidFill>
            </a:endParaRPr>
          </a:p>
        </p:txBody>
      </p:sp>
      <p:pic>
        <p:nvPicPr>
          <p:cNvPr id="12" name="Picture 74" descr="http://www.operationcompassion.org/wp-content/uploads/2011/03/usda-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531404" y="5121141"/>
            <a:ext cx="2470096" cy="170436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17500" y="221910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317500" y="5169745"/>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74660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D54E78-F349-4094-9F39-0B521360DDA5}"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AE7DED-589D-41D1-A78C-D481C3137AF2}" type="slidenum">
              <a:rPr lang="en-US" smtClean="0"/>
              <a:t>‹#›</a:t>
            </a:fld>
            <a:endParaRPr lang="en-US" dirty="0"/>
          </a:p>
        </p:txBody>
      </p:sp>
    </p:spTree>
    <p:extLst>
      <p:ext uri="{BB962C8B-B14F-4D97-AF65-F5344CB8AC3E}">
        <p14:creationId xmlns:p14="http://schemas.microsoft.com/office/powerpoint/2010/main" val="837116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22300"/>
            <a:ext cx="10515600" cy="611140"/>
          </a:xfrm>
        </p:spPr>
        <p:txBody>
          <a:bodyPr/>
          <a:lstStyle>
            <a:lvl1pPr>
              <a:defRPr b="1">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lumMod val="75000"/>
                  </a:schemeClr>
                </a:solidFill>
              </a:defRPr>
            </a:lvl1pPr>
            <a:lvl2pPr marL="685800" indent="-228600">
              <a:buFont typeface="Courier New" panose="02070309020205020404" pitchFamily="49" charset="0"/>
              <a:buChar char="o"/>
              <a:defRPr>
                <a:solidFill>
                  <a:schemeClr val="tx2">
                    <a:lumMod val="60000"/>
                    <a:lumOff val="40000"/>
                  </a:schemeClr>
                </a:solidFill>
              </a:defRPr>
            </a:lvl2pPr>
            <a:lvl3pPr marL="1143000" indent="-228600">
              <a:buFont typeface="Wingdings" panose="05000000000000000000" pitchFamily="2" charset="2"/>
              <a:buChar char="§"/>
              <a:defRPr>
                <a:solidFill>
                  <a:schemeClr val="accent6"/>
                </a:solidFill>
              </a:defRPr>
            </a:lvl3pPr>
            <a:lvl4pPr marL="1600200" indent="-228600">
              <a:buFont typeface="Wingdings" panose="05000000000000000000" pitchFamily="2" charset="2"/>
              <a:buChar char="Ø"/>
              <a:defRPr>
                <a:solidFill>
                  <a:schemeClr val="accent2">
                    <a:lumMod val="75000"/>
                  </a:schemeClr>
                </a:solidFill>
              </a:defRPr>
            </a:lvl4pPr>
            <a:lvl5pPr marL="2057400" indent="-228600">
              <a:buFont typeface="Wingdings" panose="05000000000000000000" pitchFamily="2" charset="2"/>
              <a:buChar char="v"/>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502EF19-C6D3-4F83-A80A-9F0123101D99}" type="datetime1">
              <a:rPr lang="en-US" smtClean="0"/>
              <a:t>1/9/2018</a:t>
            </a:fld>
            <a:endParaRPr lang="en-US" dirty="0"/>
          </a:p>
        </p:txBody>
      </p:sp>
      <p:sp>
        <p:nvSpPr>
          <p:cNvPr id="6" name="Slide Number Placeholder 5"/>
          <p:cNvSpPr>
            <a:spLocks noGrp="1"/>
          </p:cNvSpPr>
          <p:nvPr>
            <p:ph type="sldNum" sz="quarter" idx="12"/>
          </p:nvPr>
        </p:nvSpPr>
        <p:spPr/>
        <p:txBody>
          <a:bodyPr/>
          <a:lstStyle/>
          <a:p>
            <a:fld id="{7B92E547-31ED-419F-9D6D-4BC9DDE2672C}" type="slidenum">
              <a:rPr lang="en-US" smtClean="0"/>
              <a:t>‹#›</a:t>
            </a:fld>
            <a:endParaRPr lang="en-US" dirty="0"/>
          </a:p>
        </p:txBody>
      </p:sp>
      <p:cxnSp>
        <p:nvCxnSpPr>
          <p:cNvPr id="7" name="Straight Connector 6"/>
          <p:cNvCxnSpPr/>
          <p:nvPr userDrawn="1"/>
        </p:nvCxnSpPr>
        <p:spPr>
          <a:xfrm>
            <a:off x="838200" y="1169940"/>
            <a:ext cx="11353800"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068477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60C6F7-A96C-4A2B-BFE1-B56B1685542F}"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AE7DED-589D-41D1-A78C-D481C3137AF2}" type="slidenum">
              <a:rPr lang="en-US" smtClean="0"/>
              <a:t>‹#›</a:t>
            </a:fld>
            <a:endParaRPr lang="en-US" dirty="0"/>
          </a:p>
        </p:txBody>
      </p:sp>
    </p:spTree>
    <p:extLst>
      <p:ext uri="{BB962C8B-B14F-4D97-AF65-F5344CB8AC3E}">
        <p14:creationId xmlns:p14="http://schemas.microsoft.com/office/powerpoint/2010/main" val="3826350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0F7198-2702-44EA-8A6E-6951887E9ABC}" type="datetime1">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AE7DED-589D-41D1-A78C-D481C3137AF2}" type="slidenum">
              <a:rPr lang="en-US" smtClean="0"/>
              <a:t>‹#›</a:t>
            </a:fld>
            <a:endParaRPr lang="en-US" dirty="0"/>
          </a:p>
        </p:txBody>
      </p:sp>
    </p:spTree>
    <p:extLst>
      <p:ext uri="{BB962C8B-B14F-4D97-AF65-F5344CB8AC3E}">
        <p14:creationId xmlns:p14="http://schemas.microsoft.com/office/powerpoint/2010/main" val="558293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31F177-4CFA-4E0F-8539-484D031A76F2}" type="datetime1">
              <a:rPr lang="en-US" smtClean="0"/>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AE7DED-589D-41D1-A78C-D481C3137AF2}" type="slidenum">
              <a:rPr lang="en-US" smtClean="0"/>
              <a:t>‹#›</a:t>
            </a:fld>
            <a:endParaRPr lang="en-US" dirty="0"/>
          </a:p>
        </p:txBody>
      </p:sp>
    </p:spTree>
    <p:extLst>
      <p:ext uri="{BB962C8B-B14F-4D97-AF65-F5344CB8AC3E}">
        <p14:creationId xmlns:p14="http://schemas.microsoft.com/office/powerpoint/2010/main" val="596922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E5F82E-F0AF-4DB7-8F31-C648E06922B8}" type="datetime1">
              <a:rPr lang="en-US" smtClean="0"/>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AE7DED-589D-41D1-A78C-D481C3137AF2}" type="slidenum">
              <a:rPr lang="en-US" smtClean="0"/>
              <a:t>‹#›</a:t>
            </a:fld>
            <a:endParaRPr lang="en-US" dirty="0"/>
          </a:p>
        </p:txBody>
      </p:sp>
    </p:spTree>
    <p:extLst>
      <p:ext uri="{BB962C8B-B14F-4D97-AF65-F5344CB8AC3E}">
        <p14:creationId xmlns:p14="http://schemas.microsoft.com/office/powerpoint/2010/main" val="43125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7F70D-2148-41FA-9966-2CFD5BAB4D69}" type="slidenum">
              <a:rPr lang="en-US" smtClean="0"/>
              <a:t>‹#›</a:t>
            </a:fld>
            <a:endParaRPr lang="en-US" dirty="0"/>
          </a:p>
        </p:txBody>
      </p:sp>
      <p:sp>
        <p:nvSpPr>
          <p:cNvPr id="7" name="Title 1"/>
          <p:cNvSpPr>
            <a:spLocks noGrp="1"/>
          </p:cNvSpPr>
          <p:nvPr>
            <p:ph type="title"/>
          </p:nvPr>
        </p:nvSpPr>
        <p:spPr>
          <a:xfrm>
            <a:off x="838200" y="622300"/>
            <a:ext cx="10515600" cy="611140"/>
          </a:xfrm>
        </p:spPr>
        <p:txBody>
          <a:bodyPr/>
          <a:lstStyle>
            <a:lvl1pPr>
              <a:defRPr b="1">
                <a:solidFill>
                  <a:schemeClr val="accent5">
                    <a:lumMod val="75000"/>
                  </a:schemeClr>
                </a:solidFill>
              </a:defRPr>
            </a:lvl1pPr>
          </a:lstStyle>
          <a:p>
            <a:r>
              <a:rPr lang="en-US" dirty="0"/>
              <a:t>Click to edit Master title style</a:t>
            </a:r>
          </a:p>
        </p:txBody>
      </p:sp>
      <p:sp>
        <p:nvSpPr>
          <p:cNvPr id="8" name="Content Placeholder 2"/>
          <p:cNvSpPr>
            <a:spLocks noGrp="1"/>
          </p:cNvSpPr>
          <p:nvPr>
            <p:ph idx="1"/>
          </p:nvPr>
        </p:nvSpPr>
        <p:spPr>
          <a:xfrm>
            <a:off x="838200" y="1323927"/>
            <a:ext cx="10515600" cy="4853036"/>
          </a:xfrm>
        </p:spPr>
        <p:txBody>
          <a:bodyPr/>
          <a:lstStyle>
            <a:lvl1pPr>
              <a:defRPr>
                <a:solidFill>
                  <a:schemeClr val="tx2">
                    <a:lumMod val="75000"/>
                  </a:schemeClr>
                </a:solidFill>
              </a:defRPr>
            </a:lvl1pPr>
            <a:lvl2pPr marL="685800" indent="-228600">
              <a:buFont typeface="Courier New" panose="02070309020205020404" pitchFamily="49" charset="0"/>
              <a:buChar char="o"/>
              <a:defRPr>
                <a:solidFill>
                  <a:schemeClr val="tx2">
                    <a:lumMod val="60000"/>
                    <a:lumOff val="40000"/>
                  </a:schemeClr>
                </a:solidFill>
              </a:defRPr>
            </a:lvl2pPr>
            <a:lvl3pPr marL="1143000" indent="-228600">
              <a:buFont typeface="Wingdings" panose="05000000000000000000" pitchFamily="2" charset="2"/>
              <a:buChar char="§"/>
              <a:defRPr>
                <a:solidFill>
                  <a:schemeClr val="accent6"/>
                </a:solidFill>
              </a:defRPr>
            </a:lvl3pPr>
            <a:lvl4pPr marL="1600200" indent="-228600">
              <a:buFont typeface="Wingdings" panose="05000000000000000000" pitchFamily="2" charset="2"/>
              <a:buChar char="Ø"/>
              <a:defRPr>
                <a:solidFill>
                  <a:schemeClr val="accent2">
                    <a:lumMod val="75000"/>
                  </a:schemeClr>
                </a:solidFill>
              </a:defRPr>
            </a:lvl4pPr>
            <a:lvl5pPr marL="2057400" indent="-228600">
              <a:buFont typeface="Wingdings" panose="05000000000000000000" pitchFamily="2" charset="2"/>
              <a:buChar char="v"/>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62"/>
          <p:cNvSpPr txBox="1">
            <a:spLocks noChangeArrowheads="1"/>
          </p:cNvSpPr>
          <p:nvPr userDrawn="1"/>
        </p:nvSpPr>
        <p:spPr>
          <a:xfrm>
            <a:off x="3851275" y="6356350"/>
            <a:ext cx="4489450" cy="457200"/>
          </a:xfrm>
          <a:prstGeom prst="rect">
            <a:avLst/>
          </a:prstGeom>
          <a:ln/>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AU" dirty="0">
                <a:solidFill>
                  <a:srgbClr val="000000"/>
                </a:solidFill>
              </a:rPr>
              <a:t>Copyright © 2015 Accenture All Rights Reserved.</a:t>
            </a:r>
          </a:p>
        </p:txBody>
      </p:sp>
    </p:spTree>
    <p:extLst>
      <p:ext uri="{BB962C8B-B14F-4D97-AF65-F5344CB8AC3E}">
        <p14:creationId xmlns:p14="http://schemas.microsoft.com/office/powerpoint/2010/main" val="19807468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7B744-036B-4E95-BBC7-EA35949AFE9F}" type="datetime1">
              <a:rPr lang="en-US" smtClean="0"/>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AE7DED-589D-41D1-A78C-D481C3137AF2}" type="slidenum">
              <a:rPr lang="en-US" smtClean="0"/>
              <a:t>‹#›</a:t>
            </a:fld>
            <a:endParaRPr lang="en-US" dirty="0"/>
          </a:p>
        </p:txBody>
      </p:sp>
    </p:spTree>
    <p:extLst>
      <p:ext uri="{BB962C8B-B14F-4D97-AF65-F5344CB8AC3E}">
        <p14:creationId xmlns:p14="http://schemas.microsoft.com/office/powerpoint/2010/main" val="5786290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01E593-3EC2-4B35-A70B-A0BB1592630F}" type="datetime1">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AE7DED-589D-41D1-A78C-D481C3137AF2}" type="slidenum">
              <a:rPr lang="en-US" smtClean="0"/>
              <a:t>‹#›</a:t>
            </a:fld>
            <a:endParaRPr lang="en-US" dirty="0"/>
          </a:p>
        </p:txBody>
      </p:sp>
    </p:spTree>
    <p:extLst>
      <p:ext uri="{BB962C8B-B14F-4D97-AF65-F5344CB8AC3E}">
        <p14:creationId xmlns:p14="http://schemas.microsoft.com/office/powerpoint/2010/main" val="40217176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3068D3-4861-46D8-AABF-56DA1F4332D2}" type="datetime1">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AE7DED-589D-41D1-A78C-D481C3137AF2}" type="slidenum">
              <a:rPr lang="en-US" smtClean="0"/>
              <a:t>‹#›</a:t>
            </a:fld>
            <a:endParaRPr lang="en-US" dirty="0"/>
          </a:p>
        </p:txBody>
      </p:sp>
    </p:spTree>
    <p:extLst>
      <p:ext uri="{BB962C8B-B14F-4D97-AF65-F5344CB8AC3E}">
        <p14:creationId xmlns:p14="http://schemas.microsoft.com/office/powerpoint/2010/main" val="25814324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F7DA86-5DF9-4A04-B86A-A19D0D3661DE}"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AE7DED-589D-41D1-A78C-D481C3137AF2}" type="slidenum">
              <a:rPr lang="en-US" smtClean="0"/>
              <a:t>‹#›</a:t>
            </a:fld>
            <a:endParaRPr lang="en-US" dirty="0"/>
          </a:p>
        </p:txBody>
      </p:sp>
    </p:spTree>
    <p:extLst>
      <p:ext uri="{BB962C8B-B14F-4D97-AF65-F5344CB8AC3E}">
        <p14:creationId xmlns:p14="http://schemas.microsoft.com/office/powerpoint/2010/main" val="7663457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665E8B-6B53-43F5-9B3D-07B07FD80F87}"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AE7DED-589D-41D1-A78C-D481C3137AF2}" type="slidenum">
              <a:rPr lang="en-US" smtClean="0"/>
              <a:t>‹#›</a:t>
            </a:fld>
            <a:endParaRPr lang="en-US" dirty="0"/>
          </a:p>
        </p:txBody>
      </p:sp>
    </p:spTree>
    <p:extLst>
      <p:ext uri="{BB962C8B-B14F-4D97-AF65-F5344CB8AC3E}">
        <p14:creationId xmlns:p14="http://schemas.microsoft.com/office/powerpoint/2010/main" val="8478589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5" name="Date Placeholder 3"/>
          <p:cNvSpPr>
            <a:spLocks noGrp="1"/>
          </p:cNvSpPr>
          <p:nvPr>
            <p:ph type="dt" sz="half" idx="10"/>
          </p:nvPr>
        </p:nvSpPr>
        <p:spPr>
          <a:xfrm>
            <a:off x="838200" y="6356350"/>
            <a:ext cx="2743200" cy="365125"/>
          </a:xfrm>
        </p:spPr>
        <p:txBody>
          <a:bodyPr/>
          <a:lstStyle/>
          <a:p>
            <a:fld id="{4F5263DA-D838-48B4-824C-34BCE0804286}" type="datetime1">
              <a:rPr lang="en-US" smtClean="0"/>
              <a:t>1/9/2018</a:t>
            </a:fld>
            <a:endParaRPr lang="en-US" dirty="0"/>
          </a:p>
        </p:txBody>
      </p:sp>
      <p:sp>
        <p:nvSpPr>
          <p:cNvPr id="26" name="Footer Placeholder 4"/>
          <p:cNvSpPr>
            <a:spLocks noGrp="1"/>
          </p:cNvSpPr>
          <p:nvPr>
            <p:ph type="ftr" sz="quarter" idx="11"/>
          </p:nvPr>
        </p:nvSpPr>
        <p:spPr>
          <a:xfrm>
            <a:off x="4038600" y="6356350"/>
            <a:ext cx="4114800" cy="365125"/>
          </a:xfrm>
        </p:spPr>
        <p:txBody>
          <a:bodyPr/>
          <a:lstStyle/>
          <a:p>
            <a:endParaRPr lang="en-US" dirty="0"/>
          </a:p>
        </p:txBody>
      </p:sp>
      <p:sp>
        <p:nvSpPr>
          <p:cNvPr id="27" name="Slide Number Placeholder 5"/>
          <p:cNvSpPr>
            <a:spLocks noGrp="1"/>
          </p:cNvSpPr>
          <p:nvPr>
            <p:ph type="sldNum" sz="quarter" idx="12"/>
          </p:nvPr>
        </p:nvSpPr>
        <p:spPr>
          <a:xfrm>
            <a:off x="9448800" y="6486525"/>
            <a:ext cx="2743200" cy="365125"/>
          </a:xfrm>
        </p:spPr>
        <p:txBody>
          <a:bodyPr/>
          <a:lstStyle/>
          <a:p>
            <a:fld id="{7B92E547-31ED-419F-9D6D-4BC9DDE2672C}" type="slidenum">
              <a:rPr lang="en-US" smtClean="0"/>
              <a:t>‹#›</a:t>
            </a:fld>
            <a:endParaRPr lang="en-US" dirty="0"/>
          </a:p>
        </p:txBody>
      </p:sp>
      <p:sp>
        <p:nvSpPr>
          <p:cNvPr id="28" name="Rectangle 27"/>
          <p:cNvSpPr/>
          <p:nvPr userDrawn="1"/>
        </p:nvSpPr>
        <p:spPr>
          <a:xfrm>
            <a:off x="0" y="0"/>
            <a:ext cx="12192000" cy="14478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 Placeholder 8"/>
          <p:cNvSpPr>
            <a:spLocks noGrp="1"/>
          </p:cNvSpPr>
          <p:nvPr>
            <p:ph type="body" sz="quarter" idx="13" hasCustomPrompt="1"/>
          </p:nvPr>
        </p:nvSpPr>
        <p:spPr>
          <a:xfrm>
            <a:off x="460374" y="2067990"/>
            <a:ext cx="5140326" cy="1682453"/>
          </a:xfrm>
        </p:spPr>
        <p:txBody>
          <a:bodyPr anchor="t">
            <a:noAutofit/>
          </a:bodyPr>
          <a:lstStyle>
            <a:lvl1pPr marL="0" indent="0">
              <a:lnSpc>
                <a:spcPts val="3900"/>
              </a:lnSpc>
              <a:spcBef>
                <a:spcPts val="0"/>
              </a:spcBef>
              <a:spcAft>
                <a:spcPts val="0"/>
              </a:spcAft>
              <a:buNone/>
              <a:defRPr sz="4800" b="1" baseline="0">
                <a:solidFill>
                  <a:schemeClr val="accent5"/>
                </a:solidFill>
              </a:defRPr>
            </a:lvl1pPr>
            <a:lvl2pPr marL="0" indent="0">
              <a:lnSpc>
                <a:spcPct val="100000"/>
              </a:lnSpc>
              <a:spcAft>
                <a:spcPts val="0"/>
              </a:spcAft>
              <a:buNone/>
              <a:defRPr sz="1900">
                <a:solidFill>
                  <a:schemeClr val="bg1"/>
                </a:solidFill>
              </a:defRPr>
            </a:lvl2pPr>
            <a:lvl3pPr marL="468000" indent="0">
              <a:buNone/>
              <a:defRPr/>
            </a:lvl3pPr>
          </a:lstStyle>
          <a:p>
            <a:pPr lvl="0"/>
            <a:r>
              <a:rPr lang="en-US" dirty="0"/>
              <a:t>Master Title Slide Headline</a:t>
            </a:r>
          </a:p>
        </p:txBody>
      </p:sp>
      <p:sp>
        <p:nvSpPr>
          <p:cNvPr id="30" name="Text Placeholder 2"/>
          <p:cNvSpPr>
            <a:spLocks noGrp="1"/>
          </p:cNvSpPr>
          <p:nvPr>
            <p:ph type="body" sz="quarter" idx="14"/>
          </p:nvPr>
        </p:nvSpPr>
        <p:spPr>
          <a:xfrm>
            <a:off x="460374" y="4020808"/>
            <a:ext cx="5178426" cy="902850"/>
          </a:xfrm>
        </p:spPr>
        <p:txBody>
          <a:bodyPr>
            <a:normAutofit/>
          </a:bodyPr>
          <a:lstStyle>
            <a:lvl1pPr marL="0" indent="0">
              <a:buNone/>
              <a:defRPr sz="2800" b="1">
                <a:solidFill>
                  <a:srgbClr val="66AA44"/>
                </a:solidFill>
              </a:defRPr>
            </a:lvl1pPr>
          </a:lstStyle>
          <a:p>
            <a:pPr lvl="0"/>
            <a:r>
              <a:rPr lang="en-US" dirty="0"/>
              <a:t>Click to edit Master text styles</a:t>
            </a:r>
          </a:p>
        </p:txBody>
      </p:sp>
      <p:pic>
        <p:nvPicPr>
          <p:cNvPr id="31" name="Picture 74" descr="http://www.operationcompassion.org/wp-content/uploads/2011/03/usda-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15100" y="1969770"/>
            <a:ext cx="5124649" cy="3536008"/>
          </a:xfrm>
          <a:prstGeom prst="rect">
            <a:avLst/>
          </a:prstGeom>
          <a:noFill/>
          <a:extLst>
            <a:ext uri="{909E8E84-426E-40DD-AFC4-6F175D3DCCD1}">
              <a14:hiddenFill xmlns:a14="http://schemas.microsoft.com/office/drawing/2010/main">
                <a:solidFill>
                  <a:srgbClr val="FFFFFF"/>
                </a:solidFill>
              </a14:hiddenFill>
            </a:ext>
          </a:extLst>
        </p:spPr>
      </p:pic>
      <p:sp>
        <p:nvSpPr>
          <p:cNvPr id="34" name="Text Placeholder 2"/>
          <p:cNvSpPr>
            <a:spLocks noGrp="1"/>
          </p:cNvSpPr>
          <p:nvPr>
            <p:ph type="body" sz="quarter" idx="15"/>
          </p:nvPr>
        </p:nvSpPr>
        <p:spPr>
          <a:xfrm>
            <a:off x="460374" y="5096168"/>
            <a:ext cx="5178426" cy="428332"/>
          </a:xfrm>
        </p:spPr>
        <p:txBody>
          <a:bodyPr>
            <a:normAutofit/>
          </a:bodyPr>
          <a:lstStyle>
            <a:lvl1pPr marL="0" indent="0">
              <a:buNone/>
              <a:defRPr sz="2000" b="0" i="1">
                <a:solidFill>
                  <a:srgbClr val="66AA44"/>
                </a:solidFill>
              </a:defRPr>
            </a:lvl1pPr>
          </a:lstStyle>
          <a:p>
            <a:pPr lvl="0"/>
            <a:r>
              <a:rPr lang="en-US" dirty="0"/>
              <a:t>Click to edit Master text styles</a:t>
            </a:r>
          </a:p>
        </p:txBody>
      </p:sp>
      <p:pic>
        <p:nvPicPr>
          <p:cNvPr id="35" name="Picture 180" descr="cow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550400" y="5943600"/>
            <a:ext cx="13716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182" descr="crops"/>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807200" y="5943600"/>
            <a:ext cx="1371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183" descr="crandberries"/>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 y="5951550"/>
            <a:ext cx="13208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185" descr="sunflowers"/>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064000" y="5943600"/>
            <a:ext cx="1371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192" descr="peach"/>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320800" y="5951550"/>
            <a:ext cx="1371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193" descr="lab"/>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0922000" y="5943600"/>
            <a:ext cx="1270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194" descr="bull"/>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5435600" y="5943600"/>
            <a:ext cx="1371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195" descr="organges"/>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2692400" y="5943600"/>
            <a:ext cx="1371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96" descr="lab2"/>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8178800" y="5951550"/>
            <a:ext cx="1371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52142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22300"/>
            <a:ext cx="10515600" cy="611140"/>
          </a:xfrm>
        </p:spPr>
        <p:txBody>
          <a:bodyPr/>
          <a:lstStyle>
            <a:lvl1pPr>
              <a:defRPr b="1">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lumMod val="75000"/>
                  </a:schemeClr>
                </a:solidFill>
              </a:defRPr>
            </a:lvl1pPr>
            <a:lvl2pPr marL="685800" indent="-228600">
              <a:buFont typeface="Courier New" panose="02070309020205020404" pitchFamily="49" charset="0"/>
              <a:buChar char="o"/>
              <a:defRPr>
                <a:solidFill>
                  <a:schemeClr val="tx2">
                    <a:lumMod val="60000"/>
                    <a:lumOff val="40000"/>
                  </a:schemeClr>
                </a:solidFill>
              </a:defRPr>
            </a:lvl2pPr>
            <a:lvl3pPr marL="1143000" indent="-228600">
              <a:buFont typeface="Wingdings" panose="05000000000000000000" pitchFamily="2" charset="2"/>
              <a:buChar char="§"/>
              <a:defRPr>
                <a:solidFill>
                  <a:schemeClr val="accent6"/>
                </a:solidFill>
              </a:defRPr>
            </a:lvl3pPr>
            <a:lvl4pPr marL="1600200" indent="-228600">
              <a:buFont typeface="Wingdings" panose="05000000000000000000" pitchFamily="2" charset="2"/>
              <a:buChar char="Ø"/>
              <a:defRPr>
                <a:solidFill>
                  <a:schemeClr val="accent2">
                    <a:lumMod val="75000"/>
                  </a:schemeClr>
                </a:solidFill>
              </a:defRPr>
            </a:lvl4pPr>
            <a:lvl5pPr marL="2057400" indent="-228600">
              <a:buFont typeface="Wingdings" panose="05000000000000000000" pitchFamily="2" charset="2"/>
              <a:buChar char="v"/>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577E4F-C764-4856-8B9B-80A654C83A8D}"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114186" y="6369602"/>
            <a:ext cx="2743200" cy="365125"/>
          </a:xfrm>
        </p:spPr>
        <p:txBody>
          <a:bodyPr/>
          <a:lstStyle/>
          <a:p>
            <a:fld id="{7B92E547-31ED-419F-9D6D-4BC9DDE2672C}" type="slidenum">
              <a:rPr lang="en-US" smtClean="0"/>
              <a:t>‹#›</a:t>
            </a:fld>
            <a:endParaRPr lang="en-US" dirty="0"/>
          </a:p>
        </p:txBody>
      </p:sp>
      <p:cxnSp>
        <p:nvCxnSpPr>
          <p:cNvPr id="7" name="Straight Connector 6"/>
          <p:cNvCxnSpPr/>
          <p:nvPr userDrawn="1"/>
        </p:nvCxnSpPr>
        <p:spPr>
          <a:xfrm>
            <a:off x="838200" y="1169940"/>
            <a:ext cx="11353800"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907219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CBC729-FF6E-492F-8662-F2B7EC44D838}"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0C24E-41C4-43A5-8449-E7A87BD18AD6}" type="slidenum">
              <a:rPr lang="en-US" smtClean="0"/>
              <a:t>‹#›</a:t>
            </a:fld>
            <a:endParaRPr lang="en-US" dirty="0"/>
          </a:p>
        </p:txBody>
      </p:sp>
    </p:spTree>
    <p:extLst>
      <p:ext uri="{BB962C8B-B14F-4D97-AF65-F5344CB8AC3E}">
        <p14:creationId xmlns:p14="http://schemas.microsoft.com/office/powerpoint/2010/main" val="26891741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D7E5FB-437E-4EB1-BE04-6C8DCFBD2F81}" type="datetime1">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D0C24E-41C4-43A5-8449-E7A87BD18AD6}" type="slidenum">
              <a:rPr lang="en-US" smtClean="0"/>
              <a:t>‹#›</a:t>
            </a:fld>
            <a:endParaRPr lang="en-US" dirty="0"/>
          </a:p>
        </p:txBody>
      </p:sp>
    </p:spTree>
    <p:extLst>
      <p:ext uri="{BB962C8B-B14F-4D97-AF65-F5344CB8AC3E}">
        <p14:creationId xmlns:p14="http://schemas.microsoft.com/office/powerpoint/2010/main" val="39342232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BD2953-3BF9-4895-A1F3-7EEF80CF07B1}" type="datetime1">
              <a:rPr lang="en-US" smtClean="0"/>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D0C24E-41C4-43A5-8449-E7A87BD18AD6}" type="slidenum">
              <a:rPr lang="en-US" smtClean="0"/>
              <a:t>‹#›</a:t>
            </a:fld>
            <a:endParaRPr lang="en-US" dirty="0"/>
          </a:p>
        </p:txBody>
      </p:sp>
    </p:spTree>
    <p:extLst>
      <p:ext uri="{BB962C8B-B14F-4D97-AF65-F5344CB8AC3E}">
        <p14:creationId xmlns:p14="http://schemas.microsoft.com/office/powerpoint/2010/main" val="309513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324A73-80ED-4DD9-A734-9E65713EF790}"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3095796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85A95E-0835-4660-9A2E-1E3A9D9C9728}" type="datetime1">
              <a:rPr lang="en-US" smtClean="0"/>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D0C24E-41C4-43A5-8449-E7A87BD18AD6}" type="slidenum">
              <a:rPr lang="en-US" smtClean="0"/>
              <a:t>‹#›</a:t>
            </a:fld>
            <a:endParaRPr lang="en-US" dirty="0"/>
          </a:p>
        </p:txBody>
      </p:sp>
    </p:spTree>
    <p:extLst>
      <p:ext uri="{BB962C8B-B14F-4D97-AF65-F5344CB8AC3E}">
        <p14:creationId xmlns:p14="http://schemas.microsoft.com/office/powerpoint/2010/main" val="39497656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379A6-AF00-4670-B2DB-38695D6C06D1}" type="datetime1">
              <a:rPr lang="en-US" smtClean="0"/>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D0C24E-41C4-43A5-8449-E7A87BD18AD6}" type="slidenum">
              <a:rPr lang="en-US" smtClean="0"/>
              <a:t>‹#›</a:t>
            </a:fld>
            <a:endParaRPr lang="en-US" dirty="0"/>
          </a:p>
        </p:txBody>
      </p:sp>
    </p:spTree>
    <p:extLst>
      <p:ext uri="{BB962C8B-B14F-4D97-AF65-F5344CB8AC3E}">
        <p14:creationId xmlns:p14="http://schemas.microsoft.com/office/powerpoint/2010/main" val="14254784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709600-965A-4C43-B7C3-C3304A09F3E4}" type="datetime1">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D0C24E-41C4-43A5-8449-E7A87BD18AD6}" type="slidenum">
              <a:rPr lang="en-US" smtClean="0"/>
              <a:t>‹#›</a:t>
            </a:fld>
            <a:endParaRPr lang="en-US" dirty="0"/>
          </a:p>
        </p:txBody>
      </p:sp>
    </p:spTree>
    <p:extLst>
      <p:ext uri="{BB962C8B-B14F-4D97-AF65-F5344CB8AC3E}">
        <p14:creationId xmlns:p14="http://schemas.microsoft.com/office/powerpoint/2010/main" val="17584461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0B3814-55E7-4F9F-8FF9-04ED73DBF81F}" type="datetime1">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D0C24E-41C4-43A5-8449-E7A87BD18AD6}" type="slidenum">
              <a:rPr lang="en-US" smtClean="0"/>
              <a:t>‹#›</a:t>
            </a:fld>
            <a:endParaRPr lang="en-US" dirty="0"/>
          </a:p>
        </p:txBody>
      </p:sp>
    </p:spTree>
    <p:extLst>
      <p:ext uri="{BB962C8B-B14F-4D97-AF65-F5344CB8AC3E}">
        <p14:creationId xmlns:p14="http://schemas.microsoft.com/office/powerpoint/2010/main" val="42896550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8B11A3-FF5A-462F-A42D-2C7E63CCE084}"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0C24E-41C4-43A5-8449-E7A87BD18AD6}" type="slidenum">
              <a:rPr lang="en-US" smtClean="0"/>
              <a:t>‹#›</a:t>
            </a:fld>
            <a:endParaRPr lang="en-US" dirty="0"/>
          </a:p>
        </p:txBody>
      </p:sp>
    </p:spTree>
    <p:extLst>
      <p:ext uri="{BB962C8B-B14F-4D97-AF65-F5344CB8AC3E}">
        <p14:creationId xmlns:p14="http://schemas.microsoft.com/office/powerpoint/2010/main" val="40663506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19E4E4-778D-40D3-8996-2F50E6ABB016}"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0C24E-41C4-43A5-8449-E7A87BD18AD6}" type="slidenum">
              <a:rPr lang="en-US" smtClean="0"/>
              <a:t>‹#›</a:t>
            </a:fld>
            <a:endParaRPr lang="en-US" dirty="0"/>
          </a:p>
        </p:txBody>
      </p:sp>
    </p:spTree>
    <p:extLst>
      <p:ext uri="{BB962C8B-B14F-4D97-AF65-F5344CB8AC3E}">
        <p14:creationId xmlns:p14="http://schemas.microsoft.com/office/powerpoint/2010/main" val="32704966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E986A9-AE13-4DB2-8945-EB720A02B3EC}"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1376475672"/>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7F70D-2148-41FA-9966-2CFD5BAB4D69}" type="slidenum">
              <a:rPr lang="en-US" smtClean="0"/>
              <a:t>‹#›</a:t>
            </a:fld>
            <a:endParaRPr lang="en-US" dirty="0"/>
          </a:p>
        </p:txBody>
      </p:sp>
      <p:sp>
        <p:nvSpPr>
          <p:cNvPr id="7" name="Rectangle 62"/>
          <p:cNvSpPr txBox="1">
            <a:spLocks noChangeArrowheads="1"/>
          </p:cNvSpPr>
          <p:nvPr userDrawn="1"/>
        </p:nvSpPr>
        <p:spPr>
          <a:xfrm>
            <a:off x="3851275" y="6356350"/>
            <a:ext cx="4489450" cy="457200"/>
          </a:xfrm>
          <a:prstGeom prst="rect">
            <a:avLst/>
          </a:prstGeom>
          <a:ln/>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AU" dirty="0">
                <a:solidFill>
                  <a:srgbClr val="000000"/>
                </a:solidFill>
              </a:rPr>
              <a:t>Copyright © 2015 Accenture All Rights Reserved.</a:t>
            </a:r>
          </a:p>
        </p:txBody>
      </p:sp>
    </p:spTree>
    <p:extLst>
      <p:ext uri="{BB962C8B-B14F-4D97-AF65-F5344CB8AC3E}">
        <p14:creationId xmlns:p14="http://schemas.microsoft.com/office/powerpoint/2010/main" val="17327738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324A73-80ED-4DD9-A734-9E65713EF790}"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7038557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039E91-E97B-41E4-8F8D-89D6EA2BFA3D}" type="datetime1">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136404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039E91-E97B-41E4-8F8D-89D6EA2BFA3D}" type="datetime1">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25868126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EAB8CC-813C-44A9-A08C-A0D8B4CD6662}" type="datetime1">
              <a:rPr lang="en-US" smtClean="0"/>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11858802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AB9E6B-E578-4D2D-882D-BE4E4DDB7093}" type="datetime1">
              <a:rPr lang="en-US" smtClean="0"/>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2931297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5715C-BEA5-4A4F-8184-94C593B2B6FA}" type="datetime1">
              <a:rPr lang="en-US" smtClean="0"/>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3039363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1E3EBD-3FA6-47C0-B449-E1E8BC4678D4}" type="datetime1">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15415000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0FA3DC-3D76-4369-9C45-873C8A3441E3}" type="datetime1">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7482027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6C74FE-603D-4D44-9A06-E543CB1B1064}"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15271517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223553-C208-4AE8-95D3-264CE1E4245D}"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1154847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E1F8168-1E7F-4B7C-B3D1-ACE68804FB88}" type="datetime1">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7F70D-2148-41FA-9966-2CFD5BAB4D69}" type="slidenum">
              <a:rPr lang="en-US" smtClean="0"/>
              <a:t>‹#›</a:t>
            </a:fld>
            <a:endParaRPr lang="en-US" dirty="0"/>
          </a:p>
        </p:txBody>
      </p:sp>
      <p:sp>
        <p:nvSpPr>
          <p:cNvPr id="7" name="Title 1"/>
          <p:cNvSpPr>
            <a:spLocks noGrp="1"/>
          </p:cNvSpPr>
          <p:nvPr>
            <p:ph type="title"/>
          </p:nvPr>
        </p:nvSpPr>
        <p:spPr>
          <a:xfrm>
            <a:off x="838200" y="622300"/>
            <a:ext cx="10515600" cy="611140"/>
          </a:xfrm>
          <a:prstGeom prst="rect">
            <a:avLst/>
          </a:prstGeom>
        </p:spPr>
        <p:txBody>
          <a:bodyPr>
            <a:normAutofit fontScale="90000"/>
          </a:bodyPr>
          <a:lstStyle/>
          <a:p>
            <a:endParaRPr lang="en-US"/>
          </a:p>
        </p:txBody>
      </p:sp>
      <p:sp>
        <p:nvSpPr>
          <p:cNvPr id="8" name="Content Placeholder 2"/>
          <p:cNvSpPr>
            <a:spLocks noGrp="1"/>
          </p:cNvSpPr>
          <p:nvPr>
            <p:ph idx="1"/>
          </p:nvPr>
        </p:nvSpPr>
        <p:spPr>
          <a:xfrm>
            <a:off x="838200" y="1323927"/>
            <a:ext cx="10515600" cy="4853036"/>
          </a:xfrm>
          <a:prstGeom prst="rect">
            <a:avLst/>
          </a:prstGeom>
        </p:spPr>
        <p:txBody>
          <a:bodyPr/>
          <a:lstStyle/>
          <a:p>
            <a:endParaRPr lang="en-US"/>
          </a:p>
        </p:txBody>
      </p:sp>
      <p:sp>
        <p:nvSpPr>
          <p:cNvPr id="13" name="Text Placeholder 1"/>
          <p:cNvSpPr txBox="1">
            <a:spLocks/>
          </p:cNvSpPr>
          <p:nvPr userDrawn="1"/>
        </p:nvSpPr>
        <p:spPr>
          <a:xfrm>
            <a:off x="285949" y="5335737"/>
            <a:ext cx="9162851" cy="15159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5000"/>
              </a:lnSpc>
              <a:buNone/>
            </a:pPr>
            <a:endParaRPr lang="en-US" sz="5400" b="1" dirty="0">
              <a:solidFill>
                <a:srgbClr val="002060"/>
              </a:solidFill>
            </a:endParaRPr>
          </a:p>
        </p:txBody>
      </p:sp>
      <p:sp>
        <p:nvSpPr>
          <p:cNvPr id="14" name="Text Placeholder 2"/>
          <p:cNvSpPr txBox="1">
            <a:spLocks/>
          </p:cNvSpPr>
          <p:nvPr userDrawn="1"/>
        </p:nvSpPr>
        <p:spPr>
          <a:xfrm>
            <a:off x="285948" y="6103093"/>
            <a:ext cx="9192482" cy="51791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3200" b="1" dirty="0">
              <a:solidFill>
                <a:schemeClr val="bg1">
                  <a:lumMod val="65000"/>
                </a:schemeClr>
              </a:solidFill>
            </a:endParaRPr>
          </a:p>
        </p:txBody>
      </p:sp>
      <p:sp>
        <p:nvSpPr>
          <p:cNvPr id="19" name="Text Placeholder 3"/>
          <p:cNvSpPr txBox="1">
            <a:spLocks/>
          </p:cNvSpPr>
          <p:nvPr userDrawn="1"/>
        </p:nvSpPr>
        <p:spPr>
          <a:xfrm>
            <a:off x="9734749" y="6146309"/>
            <a:ext cx="1989025" cy="4283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i="1" dirty="0">
              <a:solidFill>
                <a:schemeClr val="bg1"/>
              </a:solidFill>
            </a:endParaRPr>
          </a:p>
        </p:txBody>
      </p:sp>
      <p:sp>
        <p:nvSpPr>
          <p:cNvPr id="23" name="Subtitle 2"/>
          <p:cNvSpPr>
            <a:spLocks noGrp="1"/>
          </p:cNvSpPr>
          <p:nvPr>
            <p:ph type="subTitle" idx="13"/>
          </p:nvPr>
        </p:nvSpPr>
        <p:spPr>
          <a:xfrm>
            <a:off x="317500" y="5169745"/>
            <a:ext cx="9144000" cy="1655762"/>
          </a:xfrm>
        </p:spPr>
        <p:txBody>
          <a:bodyPr>
            <a:normAutofit/>
          </a:bodyPr>
          <a:lstStyle>
            <a:lvl1pPr marL="0" indent="0" algn="l">
              <a:buNone/>
              <a:defRPr sz="4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74359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EAB8CC-813C-44A9-A08C-A0D8B4CD6662}" type="datetime1">
              <a:rPr lang="en-US" smtClean="0"/>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365603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DAAB9E6B-E578-4D2D-882D-BE4E4DDB7093}" type="datetime1">
              <a:rPr lang="en-US" smtClean="0"/>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183235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5715C-BEA5-4A4F-8184-94C593B2B6FA}" type="datetime1">
              <a:rPr lang="en-US" smtClean="0"/>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30293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1E3EBD-3FA6-47C0-B449-E1E8BC4678D4}" type="datetime1">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129931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0FA3DC-3D76-4369-9C45-873C8A3441E3}" type="datetime1">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57F70D-2148-41FA-9966-2CFD5BAB4D69}" type="slidenum">
              <a:rPr lang="en-US" smtClean="0"/>
              <a:t>‹#›</a:t>
            </a:fld>
            <a:endParaRPr lang="en-US" dirty="0"/>
          </a:p>
        </p:txBody>
      </p:sp>
    </p:spTree>
    <p:extLst>
      <p:ext uri="{BB962C8B-B14F-4D97-AF65-F5344CB8AC3E}">
        <p14:creationId xmlns:p14="http://schemas.microsoft.com/office/powerpoint/2010/main" val="973394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6.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986A9-AE13-4DB2-8945-EB720A02B3EC}" type="datetime1">
              <a:rPr lang="en-US" smtClean="0"/>
              <a:t>1/9/2018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7F70D-2148-41FA-9966-2CFD5BAB4D69}" type="slidenum">
              <a:rPr lang="en-US" smtClean="0"/>
              <a:t>‹#›</a:t>
            </a:fld>
            <a:endParaRPr lang="en-US" dirty="0"/>
          </a:p>
        </p:txBody>
      </p:sp>
      <p:sp>
        <p:nvSpPr>
          <p:cNvPr id="18" name="Title Placeholder 1"/>
          <p:cNvSpPr>
            <a:spLocks noGrp="1"/>
          </p:cNvSpPr>
          <p:nvPr>
            <p:ph type="title"/>
          </p:nvPr>
        </p:nvSpPr>
        <p:spPr>
          <a:xfrm>
            <a:off x="838200" y="365125"/>
            <a:ext cx="10515600" cy="779415"/>
          </a:xfrm>
          <a:prstGeom prst="rect">
            <a:avLst/>
          </a:prstGeom>
        </p:spPr>
        <p:txBody>
          <a:bodyPr vert="horz" lIns="91440" tIns="45720" rIns="91440" bIns="45720" rtlCol="0" anchor="ctr">
            <a:normAutofit/>
          </a:bodyPr>
          <a:lstStyle/>
          <a:p>
            <a:r>
              <a:rPr lang="en-US" dirty="0"/>
              <a:t>Click to edit Master title style</a:t>
            </a:r>
          </a:p>
        </p:txBody>
      </p:sp>
      <p:sp>
        <p:nvSpPr>
          <p:cNvPr id="19" name="Text Placeholder 2"/>
          <p:cNvSpPr>
            <a:spLocks noGrp="1"/>
          </p:cNvSpPr>
          <p:nvPr>
            <p:ph type="body" idx="1"/>
          </p:nvPr>
        </p:nvSpPr>
        <p:spPr>
          <a:xfrm>
            <a:off x="838200" y="1323927"/>
            <a:ext cx="10515600" cy="48530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4" descr="http://www.tmonline.se/company/wp-content/uploads/sites/3/2012/12/Accenture-transparent-300x148.png"/>
          <p:cNvPicPr>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b="33094"/>
          <a:stretch/>
        </p:blipFill>
        <p:spPr bwMode="auto">
          <a:xfrm>
            <a:off x="181516" y="136906"/>
            <a:ext cx="993287" cy="327852"/>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Connector 21"/>
          <p:cNvCxnSpPr/>
          <p:nvPr userDrawn="1"/>
        </p:nvCxnSpPr>
        <p:spPr>
          <a:xfrm>
            <a:off x="838200" y="1169940"/>
            <a:ext cx="11353800"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53921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0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7C2F0-4BA5-4074-8931-56FB1BDA2DC0}" type="datetime1">
              <a:rPr lang="en-US" smtClean="0"/>
              <a:t>1/9/2018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E7DED-589D-41D1-A78C-D481C3137AF2}" type="slidenum">
              <a:rPr lang="en-US" smtClean="0"/>
              <a:t>‹#›</a:t>
            </a:fld>
            <a:endParaRPr lang="en-US" dirty="0"/>
          </a:p>
        </p:txBody>
      </p:sp>
    </p:spTree>
    <p:extLst>
      <p:ext uri="{BB962C8B-B14F-4D97-AF65-F5344CB8AC3E}">
        <p14:creationId xmlns:p14="http://schemas.microsoft.com/office/powerpoint/2010/main" val="2264251584"/>
      </p:ext>
    </p:extLst>
  </p:cSld>
  <p:clrMap bg1="lt1" tx1="dk1" bg2="lt2" tx2="dk2" accent1="accent1" accent2="accent2" accent3="accent3" accent4="accent4" accent5="accent5" accent6="accent6" hlink="hlink" folHlink="folHlink"/>
  <p:sldLayoutIdLst>
    <p:sldLayoutId id="2147483684" r:id="rId1"/>
    <p:sldLayoutId id="2147483674" r:id="rId2"/>
    <p:sldLayoutId id="2147483698"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B9896-D826-4AFE-99BE-9C564D9E6734}" type="datetime1">
              <a:rPr lang="en-US" smtClean="0"/>
              <a:t>1/9/2018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0C24E-41C4-43A5-8449-E7A87BD18AD6}" type="slidenum">
              <a:rPr lang="en-US" smtClean="0"/>
              <a:t>‹#›</a:t>
            </a:fld>
            <a:endParaRPr lang="en-US" dirty="0"/>
          </a:p>
        </p:txBody>
      </p:sp>
      <p:pic>
        <p:nvPicPr>
          <p:cNvPr id="7" name="Picture 74" descr="http://www.operationcompassion.org/wp-content/uploads/2011/03/usda-logo.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659015" y="185738"/>
            <a:ext cx="1389569" cy="958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921082"/>
      </p:ext>
    </p:extLst>
  </p:cSld>
  <p:clrMap bg1="lt1" tx1="dk1" bg2="lt2" tx2="dk2" accent1="accent1" accent2="accent2" accent3="accent3" accent4="accent4" accent5="accent5" accent6="accent6" hlink="hlink" folHlink="folHlink"/>
  <p:sldLayoutIdLst>
    <p:sldLayoutId id="2147483686" r:id="rId1"/>
    <p:sldLayoutId id="214748369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986A9-AE13-4DB2-8945-EB720A02B3EC}" type="datetime1">
              <a:rPr lang="en-US" smtClean="0"/>
              <a:t>1/9/2018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7F70D-2148-41FA-9966-2CFD5BAB4D69}" type="slidenum">
              <a:rPr lang="en-US" smtClean="0"/>
              <a:t>‹#›</a:t>
            </a:fld>
            <a:endParaRPr lang="en-US" dirty="0"/>
          </a:p>
        </p:txBody>
      </p:sp>
      <p:pic>
        <p:nvPicPr>
          <p:cNvPr id="7" name="Picture 4" descr="http://www.tmonline.se/company/wp-content/uploads/sites/3/2012/12/Accenture-transparent-300x148.png"/>
          <p:cNvPicPr>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b="33094"/>
          <a:stretch/>
        </p:blipFill>
        <p:spPr bwMode="auto">
          <a:xfrm>
            <a:off x="181516" y="136906"/>
            <a:ext cx="993287" cy="32785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userDrawn="1"/>
        </p:nvCxnSpPr>
        <p:spPr>
          <a:xfrm>
            <a:off x="838200" y="1169940"/>
            <a:ext cx="11353800"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79095063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xml"/><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40.xm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40.xml"/><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40.xml"/><Relationship Id="rId4"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40.xml"/><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40.xml"/><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40.xml"/><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40.xml"/><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40.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4" name="object 3"/>
          <p:cNvSpPr txBox="1"/>
          <p:nvPr/>
        </p:nvSpPr>
        <p:spPr>
          <a:xfrm>
            <a:off x="462311" y="5218454"/>
            <a:ext cx="11445278" cy="907941"/>
          </a:xfrm>
          <a:prstGeom prst="rect">
            <a:avLst/>
          </a:prstGeom>
        </p:spPr>
        <p:txBody>
          <a:bodyPr vert="horz" wrap="square" lIns="0" tIns="0" rIns="0" bIns="0" rtlCol="0">
            <a:spAutoFit/>
          </a:bodyPr>
          <a:lstStyle/>
          <a:p>
            <a:pPr marL="1181100" algn="r">
              <a:lnSpc>
                <a:spcPct val="100000"/>
              </a:lnSpc>
            </a:pPr>
            <a:r>
              <a:rPr lang="en-US" sz="3300" b="1" spc="15" dirty="0">
                <a:solidFill>
                  <a:srgbClr val="FFFFFF"/>
                </a:solidFill>
                <a:latin typeface="Calibri"/>
                <a:cs typeface="Calibri"/>
              </a:rPr>
              <a:t>Overview of Stakeholders and Key Roles</a:t>
            </a:r>
          </a:p>
          <a:p>
            <a:pPr marL="1181100" algn="r">
              <a:lnSpc>
                <a:spcPct val="100000"/>
              </a:lnSpc>
            </a:pPr>
            <a:endParaRPr sz="2600" dirty="0">
              <a:latin typeface="Calibri"/>
              <a:cs typeface="Calibri"/>
            </a:endParaRPr>
          </a:p>
        </p:txBody>
      </p:sp>
    </p:spTree>
    <p:extLst>
      <p:ext uri="{BB962C8B-B14F-4D97-AF65-F5344CB8AC3E}">
        <p14:creationId xmlns:p14="http://schemas.microsoft.com/office/powerpoint/2010/main" val="3497711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587448"/>
            <a:ext cx="12183522" cy="1265240"/>
          </a:xfrm>
          <a:custGeom>
            <a:avLst/>
            <a:gdLst/>
            <a:ahLst/>
            <a:cxnLst/>
            <a:rect l="l" t="t" r="r" b="b"/>
            <a:pathLst>
              <a:path w="9124950" h="944245">
                <a:moveTo>
                  <a:pt x="0" y="369159"/>
                </a:moveTo>
                <a:lnTo>
                  <a:pt x="0" y="944156"/>
                </a:lnTo>
                <a:lnTo>
                  <a:pt x="9124879" y="944156"/>
                </a:lnTo>
                <a:lnTo>
                  <a:pt x="9117935" y="487044"/>
                </a:lnTo>
                <a:lnTo>
                  <a:pt x="3132625" y="487044"/>
                </a:lnTo>
                <a:lnTo>
                  <a:pt x="718012" y="462280"/>
                </a:lnTo>
                <a:lnTo>
                  <a:pt x="0" y="369159"/>
                </a:lnTo>
                <a:close/>
              </a:path>
              <a:path w="9124950" h="944245">
                <a:moveTo>
                  <a:pt x="8306795" y="0"/>
                </a:moveTo>
                <a:lnTo>
                  <a:pt x="6475304" y="41275"/>
                </a:lnTo>
                <a:lnTo>
                  <a:pt x="3132625" y="487044"/>
                </a:lnTo>
                <a:lnTo>
                  <a:pt x="9117935" y="487044"/>
                </a:lnTo>
                <a:lnTo>
                  <a:pt x="9111665" y="74294"/>
                </a:lnTo>
                <a:lnTo>
                  <a:pt x="8306795" y="0"/>
                </a:lnTo>
                <a:close/>
              </a:path>
            </a:pathLst>
          </a:custGeom>
          <a:solidFill>
            <a:srgbClr val="456F61"/>
          </a:solidFill>
        </p:spPr>
        <p:txBody>
          <a:bodyPr wrap="square" lIns="0" tIns="0" rIns="0" bIns="0" rtlCol="0"/>
          <a:lstStyle/>
          <a:p>
            <a:endParaRPr dirty="0"/>
          </a:p>
        </p:txBody>
      </p:sp>
      <p:sp>
        <p:nvSpPr>
          <p:cNvPr id="3" name="object 3"/>
          <p:cNvSpPr/>
          <p:nvPr/>
        </p:nvSpPr>
        <p:spPr>
          <a:xfrm>
            <a:off x="1" y="5468329"/>
            <a:ext cx="12187715" cy="952971"/>
          </a:xfrm>
          <a:prstGeom prst="rect">
            <a:avLst/>
          </a:prstGeom>
          <a:blipFill>
            <a:blip r:embed="rId3" cstate="print"/>
            <a:stretch>
              <a:fillRect/>
            </a:stretch>
          </a:blipFill>
        </p:spPr>
        <p:txBody>
          <a:bodyPr wrap="square" lIns="0" tIns="0" rIns="0" bIns="0" rtlCol="0"/>
          <a:lstStyle/>
          <a:p>
            <a:endParaRPr dirty="0"/>
          </a:p>
        </p:txBody>
      </p:sp>
      <p:sp>
        <p:nvSpPr>
          <p:cNvPr id="4" name="object 4"/>
          <p:cNvSpPr/>
          <p:nvPr/>
        </p:nvSpPr>
        <p:spPr>
          <a:xfrm>
            <a:off x="1" y="1"/>
            <a:ext cx="12187761" cy="1520502"/>
          </a:xfrm>
          <a:custGeom>
            <a:avLst/>
            <a:gdLst/>
            <a:ahLst/>
            <a:cxnLst/>
            <a:rect l="l" t="t" r="r" b="b"/>
            <a:pathLst>
              <a:path w="9128125" h="1134745">
                <a:moveTo>
                  <a:pt x="9128093" y="0"/>
                </a:moveTo>
                <a:lnTo>
                  <a:pt x="0" y="0"/>
                </a:lnTo>
                <a:lnTo>
                  <a:pt x="0" y="1062593"/>
                </a:lnTo>
                <a:lnTo>
                  <a:pt x="779990" y="1134592"/>
                </a:lnTo>
                <a:lnTo>
                  <a:pt x="2611481" y="1093316"/>
                </a:lnTo>
                <a:lnTo>
                  <a:pt x="5954161" y="647547"/>
                </a:lnTo>
                <a:lnTo>
                  <a:pt x="9128093" y="647547"/>
                </a:lnTo>
                <a:lnTo>
                  <a:pt x="9128093" y="0"/>
                </a:lnTo>
                <a:close/>
              </a:path>
              <a:path w="9128125" h="1134745">
                <a:moveTo>
                  <a:pt x="9128093" y="647547"/>
                </a:moveTo>
                <a:lnTo>
                  <a:pt x="5954161" y="647547"/>
                </a:lnTo>
                <a:lnTo>
                  <a:pt x="8368774" y="672312"/>
                </a:lnTo>
                <a:lnTo>
                  <a:pt x="9128093" y="770789"/>
                </a:lnTo>
                <a:lnTo>
                  <a:pt x="9128093" y="647547"/>
                </a:lnTo>
                <a:close/>
              </a:path>
            </a:pathLst>
          </a:custGeom>
          <a:solidFill>
            <a:srgbClr val="003142"/>
          </a:solidFill>
        </p:spPr>
        <p:txBody>
          <a:bodyPr wrap="square" lIns="0" tIns="0" rIns="0" bIns="0" rtlCol="0"/>
          <a:lstStyle/>
          <a:p>
            <a:endParaRPr dirty="0"/>
          </a:p>
        </p:txBody>
      </p:sp>
      <p:sp>
        <p:nvSpPr>
          <p:cNvPr id="5" name="object 5"/>
          <p:cNvSpPr/>
          <p:nvPr/>
        </p:nvSpPr>
        <p:spPr>
          <a:xfrm>
            <a:off x="0" y="689359"/>
            <a:ext cx="12187718" cy="952973"/>
          </a:xfrm>
          <a:prstGeom prst="rect">
            <a:avLst/>
          </a:prstGeom>
          <a:blipFill>
            <a:blip r:embed="rId4" cstate="print"/>
            <a:stretch>
              <a:fillRect/>
            </a:stretch>
          </a:blipFill>
        </p:spPr>
        <p:txBody>
          <a:bodyPr wrap="square" lIns="0" tIns="0" rIns="0" bIns="0" rtlCol="0"/>
          <a:lstStyle/>
          <a:p>
            <a:endParaRPr dirty="0"/>
          </a:p>
        </p:txBody>
      </p:sp>
      <p:sp>
        <p:nvSpPr>
          <p:cNvPr id="11" name="Title 10"/>
          <p:cNvSpPr>
            <a:spLocks noGrp="1"/>
          </p:cNvSpPr>
          <p:nvPr>
            <p:ph type="title"/>
          </p:nvPr>
        </p:nvSpPr>
        <p:spPr>
          <a:xfrm>
            <a:off x="537210" y="194940"/>
            <a:ext cx="10515600" cy="1325563"/>
          </a:xfrm>
        </p:spPr>
        <p:txBody>
          <a:bodyPr/>
          <a:lstStyle/>
          <a:p>
            <a:r>
              <a:rPr lang="en-US" sz="4000" b="1" spc="15" dirty="0">
                <a:solidFill>
                  <a:srgbClr val="FFFFFF"/>
                </a:solidFill>
                <a:latin typeface="Calibri"/>
                <a:cs typeface="Calibri"/>
              </a:rPr>
              <a:t>Participants </a:t>
            </a:r>
            <a:br>
              <a:rPr lang="en-US" b="1" spc="15" dirty="0">
                <a:solidFill>
                  <a:srgbClr val="FFFFFF"/>
                </a:solidFill>
                <a:latin typeface="Calibri"/>
                <a:cs typeface="Calibri"/>
              </a:rPr>
            </a:br>
            <a:endParaRPr lang="en-US" dirty="0"/>
          </a:p>
        </p:txBody>
      </p:sp>
      <p:sp>
        <p:nvSpPr>
          <p:cNvPr id="7" name="TextBox 6">
            <a:extLst>
              <a:ext uri="{FF2B5EF4-FFF2-40B4-BE49-F238E27FC236}">
                <a16:creationId xmlns:a16="http://schemas.microsoft.com/office/drawing/2014/main" id="{04D2AAB8-946C-4E7C-B130-CEFB4C1DFFAC}"/>
              </a:ext>
            </a:extLst>
          </p:cNvPr>
          <p:cNvSpPr txBox="1"/>
          <p:nvPr/>
        </p:nvSpPr>
        <p:spPr>
          <a:xfrm>
            <a:off x="1115122" y="1653181"/>
            <a:ext cx="6279989" cy="4801314"/>
          </a:xfrm>
          <a:prstGeom prst="rect">
            <a:avLst/>
          </a:prstGeom>
          <a:noFill/>
        </p:spPr>
        <p:txBody>
          <a:bodyPr wrap="none" rtlCol="0">
            <a:spAutoFit/>
          </a:bodyPr>
          <a:lstStyle/>
          <a:p>
            <a:pPr marL="285750" indent="-285750">
              <a:buFont typeface="Arial" panose="020B0604020202020204" pitchFamily="34" charset="0"/>
              <a:buChar char="•"/>
            </a:pPr>
            <a:r>
              <a:rPr lang="en-US" dirty="0"/>
              <a:t>Rural Development</a:t>
            </a:r>
          </a:p>
          <a:p>
            <a:pPr marL="285750" indent="-285750">
              <a:buFont typeface="Arial" panose="020B0604020202020204" pitchFamily="34" charset="0"/>
              <a:buChar char="•"/>
            </a:pPr>
            <a:r>
              <a:rPr lang="en-US" dirty="0"/>
              <a:t>Texas Department of Housing and Community Affairs (TDHCA)</a:t>
            </a:r>
          </a:p>
          <a:p>
            <a:pPr marL="285750" indent="-285750">
              <a:buFont typeface="Arial" panose="020B0604020202020204" pitchFamily="34" charset="0"/>
              <a:buChar char="•"/>
            </a:pPr>
            <a:r>
              <a:rPr lang="en-US" dirty="0"/>
              <a:t>Bond Issuer </a:t>
            </a:r>
          </a:p>
          <a:p>
            <a:pPr marL="285750" indent="-285750">
              <a:buFont typeface="Arial" panose="020B0604020202020204" pitchFamily="34" charset="0"/>
              <a:buChar char="•"/>
            </a:pPr>
            <a:r>
              <a:rPr lang="en-US" dirty="0"/>
              <a:t>Borrower/Developer/Purchaser</a:t>
            </a:r>
          </a:p>
          <a:p>
            <a:pPr marL="285750" indent="-285750">
              <a:buFont typeface="Arial" panose="020B0604020202020204" pitchFamily="34" charset="0"/>
              <a:buChar char="•"/>
            </a:pPr>
            <a:r>
              <a:rPr lang="en-US" dirty="0"/>
              <a:t>Seller/Current Owner</a:t>
            </a:r>
          </a:p>
          <a:p>
            <a:pPr marL="285750" indent="-285750">
              <a:buFont typeface="Arial" panose="020B0604020202020204" pitchFamily="34" charset="0"/>
              <a:buChar char="•"/>
            </a:pPr>
            <a:r>
              <a:rPr lang="en-US" dirty="0"/>
              <a:t>Tax Credit Syndicator</a:t>
            </a:r>
          </a:p>
          <a:p>
            <a:pPr marL="285750" indent="-285750">
              <a:buFont typeface="Arial" panose="020B0604020202020204" pitchFamily="34" charset="0"/>
              <a:buChar char="•"/>
            </a:pPr>
            <a:r>
              <a:rPr lang="en-US" dirty="0"/>
              <a:t>Appraisal provider</a:t>
            </a:r>
          </a:p>
          <a:p>
            <a:pPr marL="285750" indent="-285750">
              <a:buFont typeface="Arial" panose="020B0604020202020204" pitchFamily="34" charset="0"/>
              <a:buChar char="•"/>
            </a:pPr>
            <a:r>
              <a:rPr lang="en-US" dirty="0"/>
              <a:t>CNA provider</a:t>
            </a:r>
          </a:p>
          <a:p>
            <a:pPr marL="285750" indent="-285750">
              <a:buFont typeface="Arial" panose="020B0604020202020204" pitchFamily="34" charset="0"/>
              <a:buChar char="•"/>
            </a:pPr>
            <a:r>
              <a:rPr lang="en-US" dirty="0"/>
              <a:t>Phase I provider</a:t>
            </a:r>
          </a:p>
          <a:p>
            <a:pPr marL="285750" indent="-285750">
              <a:buFont typeface="Arial" panose="020B0604020202020204" pitchFamily="34" charset="0"/>
              <a:buChar char="•"/>
            </a:pPr>
            <a:r>
              <a:rPr lang="en-US" dirty="0"/>
              <a:t>Attorney’s</a:t>
            </a:r>
          </a:p>
          <a:p>
            <a:pPr marL="285750" indent="-285750">
              <a:buFont typeface="Arial" panose="020B0604020202020204" pitchFamily="34" charset="0"/>
              <a:buChar char="•"/>
            </a:pPr>
            <a:r>
              <a:rPr lang="en-US" dirty="0"/>
              <a:t>Title Company</a:t>
            </a:r>
          </a:p>
          <a:p>
            <a:pPr marL="285750" indent="-285750">
              <a:buFont typeface="Arial" panose="020B0604020202020204" pitchFamily="34" charset="0"/>
              <a:buChar char="•"/>
            </a:pPr>
            <a:r>
              <a:rPr lang="en-US" dirty="0"/>
              <a:t>Builder/Contractor</a:t>
            </a:r>
          </a:p>
          <a:p>
            <a:pPr marL="285750" indent="-285750">
              <a:buFont typeface="Arial" panose="020B0604020202020204" pitchFamily="34" charset="0"/>
              <a:buChar char="•"/>
            </a:pPr>
            <a:r>
              <a:rPr lang="en-US" dirty="0"/>
              <a:t>Architect </a:t>
            </a:r>
          </a:p>
          <a:p>
            <a:pPr marL="285750" indent="-285750">
              <a:buFont typeface="Arial" panose="020B0604020202020204" pitchFamily="34" charset="0"/>
              <a:buChar char="•"/>
            </a:pPr>
            <a:r>
              <a:rPr lang="en-US" dirty="0"/>
              <a:t>Market Study Provider, if applicable</a:t>
            </a:r>
          </a:p>
          <a:p>
            <a:pPr marL="285750" indent="-285750">
              <a:buFont typeface="Arial" panose="020B0604020202020204" pitchFamily="34" charset="0"/>
              <a:buChar char="•"/>
            </a:pPr>
            <a:r>
              <a:rPr lang="en-US" dirty="0"/>
              <a:t>Etc.</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84355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587448"/>
            <a:ext cx="12183522" cy="1265240"/>
          </a:xfrm>
          <a:custGeom>
            <a:avLst/>
            <a:gdLst/>
            <a:ahLst/>
            <a:cxnLst/>
            <a:rect l="l" t="t" r="r" b="b"/>
            <a:pathLst>
              <a:path w="9124950" h="944245">
                <a:moveTo>
                  <a:pt x="0" y="369159"/>
                </a:moveTo>
                <a:lnTo>
                  <a:pt x="0" y="944156"/>
                </a:lnTo>
                <a:lnTo>
                  <a:pt x="9124879" y="944156"/>
                </a:lnTo>
                <a:lnTo>
                  <a:pt x="9117935" y="487044"/>
                </a:lnTo>
                <a:lnTo>
                  <a:pt x="3132625" y="487044"/>
                </a:lnTo>
                <a:lnTo>
                  <a:pt x="718012" y="462280"/>
                </a:lnTo>
                <a:lnTo>
                  <a:pt x="0" y="369159"/>
                </a:lnTo>
                <a:close/>
              </a:path>
              <a:path w="9124950" h="944245">
                <a:moveTo>
                  <a:pt x="8306795" y="0"/>
                </a:moveTo>
                <a:lnTo>
                  <a:pt x="6475304" y="41275"/>
                </a:lnTo>
                <a:lnTo>
                  <a:pt x="3132625" y="487044"/>
                </a:lnTo>
                <a:lnTo>
                  <a:pt x="9117935" y="487044"/>
                </a:lnTo>
                <a:lnTo>
                  <a:pt x="9111665" y="74294"/>
                </a:lnTo>
                <a:lnTo>
                  <a:pt x="8306795" y="0"/>
                </a:lnTo>
                <a:close/>
              </a:path>
            </a:pathLst>
          </a:custGeom>
          <a:solidFill>
            <a:srgbClr val="456F61"/>
          </a:solidFill>
        </p:spPr>
        <p:txBody>
          <a:bodyPr wrap="square" lIns="0" tIns="0" rIns="0" bIns="0" rtlCol="0"/>
          <a:lstStyle/>
          <a:p>
            <a:endParaRPr dirty="0"/>
          </a:p>
        </p:txBody>
      </p:sp>
      <p:sp>
        <p:nvSpPr>
          <p:cNvPr id="3" name="object 3"/>
          <p:cNvSpPr/>
          <p:nvPr/>
        </p:nvSpPr>
        <p:spPr>
          <a:xfrm>
            <a:off x="1" y="5468329"/>
            <a:ext cx="12187715" cy="952971"/>
          </a:xfrm>
          <a:prstGeom prst="rect">
            <a:avLst/>
          </a:prstGeom>
          <a:blipFill>
            <a:blip r:embed="rId3" cstate="print"/>
            <a:stretch>
              <a:fillRect/>
            </a:stretch>
          </a:blipFill>
        </p:spPr>
        <p:txBody>
          <a:bodyPr wrap="square" lIns="0" tIns="0" rIns="0" bIns="0" rtlCol="0"/>
          <a:lstStyle/>
          <a:p>
            <a:endParaRPr dirty="0"/>
          </a:p>
        </p:txBody>
      </p:sp>
      <p:sp>
        <p:nvSpPr>
          <p:cNvPr id="4" name="object 4"/>
          <p:cNvSpPr/>
          <p:nvPr/>
        </p:nvSpPr>
        <p:spPr>
          <a:xfrm>
            <a:off x="1" y="1"/>
            <a:ext cx="12187761" cy="1520502"/>
          </a:xfrm>
          <a:custGeom>
            <a:avLst/>
            <a:gdLst/>
            <a:ahLst/>
            <a:cxnLst/>
            <a:rect l="l" t="t" r="r" b="b"/>
            <a:pathLst>
              <a:path w="9128125" h="1134745">
                <a:moveTo>
                  <a:pt x="9128093" y="0"/>
                </a:moveTo>
                <a:lnTo>
                  <a:pt x="0" y="0"/>
                </a:lnTo>
                <a:lnTo>
                  <a:pt x="0" y="1062593"/>
                </a:lnTo>
                <a:lnTo>
                  <a:pt x="779990" y="1134592"/>
                </a:lnTo>
                <a:lnTo>
                  <a:pt x="2611481" y="1093316"/>
                </a:lnTo>
                <a:lnTo>
                  <a:pt x="5954161" y="647547"/>
                </a:lnTo>
                <a:lnTo>
                  <a:pt x="9128093" y="647547"/>
                </a:lnTo>
                <a:lnTo>
                  <a:pt x="9128093" y="0"/>
                </a:lnTo>
                <a:close/>
              </a:path>
              <a:path w="9128125" h="1134745">
                <a:moveTo>
                  <a:pt x="9128093" y="647547"/>
                </a:moveTo>
                <a:lnTo>
                  <a:pt x="5954161" y="647547"/>
                </a:lnTo>
                <a:lnTo>
                  <a:pt x="8368774" y="672312"/>
                </a:lnTo>
                <a:lnTo>
                  <a:pt x="9128093" y="770789"/>
                </a:lnTo>
                <a:lnTo>
                  <a:pt x="9128093" y="647547"/>
                </a:lnTo>
                <a:close/>
              </a:path>
            </a:pathLst>
          </a:custGeom>
          <a:solidFill>
            <a:srgbClr val="003142"/>
          </a:solidFill>
        </p:spPr>
        <p:txBody>
          <a:bodyPr wrap="square" lIns="0" tIns="0" rIns="0" bIns="0" rtlCol="0"/>
          <a:lstStyle/>
          <a:p>
            <a:endParaRPr dirty="0"/>
          </a:p>
        </p:txBody>
      </p:sp>
      <p:sp>
        <p:nvSpPr>
          <p:cNvPr id="5" name="object 5"/>
          <p:cNvSpPr/>
          <p:nvPr/>
        </p:nvSpPr>
        <p:spPr>
          <a:xfrm>
            <a:off x="0" y="689359"/>
            <a:ext cx="12187718" cy="952973"/>
          </a:xfrm>
          <a:prstGeom prst="rect">
            <a:avLst/>
          </a:prstGeom>
          <a:blipFill>
            <a:blip r:embed="rId4" cstate="print"/>
            <a:stretch>
              <a:fillRect/>
            </a:stretch>
          </a:blipFill>
        </p:spPr>
        <p:txBody>
          <a:bodyPr wrap="square" lIns="0" tIns="0" rIns="0" bIns="0" rtlCol="0"/>
          <a:lstStyle/>
          <a:p>
            <a:endParaRPr dirty="0"/>
          </a:p>
        </p:txBody>
      </p:sp>
      <p:sp>
        <p:nvSpPr>
          <p:cNvPr id="11" name="Title 10"/>
          <p:cNvSpPr>
            <a:spLocks noGrp="1"/>
          </p:cNvSpPr>
          <p:nvPr>
            <p:ph type="title"/>
          </p:nvPr>
        </p:nvSpPr>
        <p:spPr>
          <a:xfrm>
            <a:off x="193432" y="97470"/>
            <a:ext cx="11074034" cy="1325563"/>
          </a:xfrm>
        </p:spPr>
        <p:txBody>
          <a:bodyPr/>
          <a:lstStyle/>
          <a:p>
            <a:r>
              <a:rPr lang="en-US" sz="4000" b="1" spc="15" dirty="0">
                <a:solidFill>
                  <a:srgbClr val="FFFFFF"/>
                </a:solidFill>
                <a:latin typeface="Calibri"/>
                <a:cs typeface="Calibri"/>
              </a:rPr>
              <a:t>Transfer Application Process as of 11/2/2017</a:t>
            </a:r>
            <a:br>
              <a:rPr lang="en-US" b="1" spc="15" dirty="0">
                <a:solidFill>
                  <a:srgbClr val="FFFFFF"/>
                </a:solidFill>
                <a:latin typeface="Calibri"/>
                <a:cs typeface="Calibri"/>
              </a:rPr>
            </a:br>
            <a:endParaRPr lang="en-US" dirty="0"/>
          </a:p>
        </p:txBody>
      </p:sp>
      <p:sp>
        <p:nvSpPr>
          <p:cNvPr id="6" name="Rectangle 5">
            <a:extLst>
              <a:ext uri="{FF2B5EF4-FFF2-40B4-BE49-F238E27FC236}">
                <a16:creationId xmlns:a16="http://schemas.microsoft.com/office/drawing/2014/main" id="{32819280-751B-4904-BBF1-1AAAA80F3491}"/>
              </a:ext>
            </a:extLst>
          </p:cNvPr>
          <p:cNvSpPr/>
          <p:nvPr/>
        </p:nvSpPr>
        <p:spPr>
          <a:xfrm>
            <a:off x="281354" y="1423033"/>
            <a:ext cx="11582400" cy="4539704"/>
          </a:xfrm>
          <a:prstGeom prst="rect">
            <a:avLst/>
          </a:prstGeom>
        </p:spPr>
        <p:txBody>
          <a:bodyPr wrap="square">
            <a:spAutoFit/>
          </a:bodyPr>
          <a:lstStyle/>
          <a:p>
            <a:pPr marL="342900" indent="-342900">
              <a:buFont typeface="+mj-lt"/>
              <a:buAutoNum type="arabicPeriod"/>
            </a:pPr>
            <a:r>
              <a:rPr lang="en-US" sz="1700" dirty="0">
                <a:latin typeface="Calibri" panose="020F0502020204030204" pitchFamily="34" charset="0"/>
              </a:rPr>
              <a:t>The potential applicant contacts the Rural Development (RD) State Office to discuss a proposed transaction. When setting up the meeting/teleconference, RD will need to know what projects the applicant is looking to complete a transfer on and what type of funding the applicant is applying for (LIHTC 9%, 4%, 538 loan, </a:t>
            </a:r>
            <a:r>
              <a:rPr lang="en-US" sz="1700" dirty="0" err="1">
                <a:latin typeface="Calibri" panose="020F0502020204030204" pitchFamily="34" charset="0"/>
              </a:rPr>
              <a:t>etc</a:t>
            </a:r>
            <a:r>
              <a:rPr lang="en-US" sz="1700" dirty="0">
                <a:latin typeface="Calibri" panose="020F0502020204030204" pitchFamily="34" charset="0"/>
              </a:rPr>
              <a:t>). The applicant may contact RD via email or telephone to set up the meeting.</a:t>
            </a:r>
          </a:p>
          <a:p>
            <a:endParaRPr lang="en-US" sz="1700" dirty="0">
              <a:latin typeface="Calibri" panose="020F0502020204030204" pitchFamily="34" charset="0"/>
            </a:endParaRPr>
          </a:p>
          <a:p>
            <a:pPr marL="339725"/>
            <a:r>
              <a:rPr lang="en-US" sz="1700" dirty="0">
                <a:latin typeface="Calibri" panose="020F0502020204030204" pitchFamily="34" charset="0"/>
              </a:rPr>
              <a:t>During the meeting we will discuss what type of transaction you are looking at doing. We will discuss any issues that may hinder the process. We will also discuss the appraisal process and CNA process and what you will need to do prior to ordering both.</a:t>
            </a:r>
          </a:p>
          <a:p>
            <a:endParaRPr lang="en-US" sz="1700" dirty="0">
              <a:latin typeface="Calibri" panose="020F0502020204030204" pitchFamily="34" charset="0"/>
            </a:endParaRPr>
          </a:p>
          <a:p>
            <a:r>
              <a:rPr lang="en-US" sz="1700" dirty="0"/>
              <a:t>2.   Appraisal:</a:t>
            </a:r>
          </a:p>
          <a:p>
            <a:endParaRPr lang="en-US" sz="1700" dirty="0"/>
          </a:p>
          <a:p>
            <a:pPr marL="339725"/>
            <a:r>
              <a:rPr lang="en-US" sz="1700" dirty="0"/>
              <a:t>During or after the meeting, we will forward to you the required form for ordering an appraisal, which is the MFH Project Information for Appraisal Form. The applicant will need to send the completed form back to RD with the following documents:</a:t>
            </a:r>
          </a:p>
          <a:p>
            <a:pPr marL="339725"/>
            <a:endParaRPr lang="en-US" sz="1700" dirty="0"/>
          </a:p>
          <a:p>
            <a:pPr marL="796925"/>
            <a:r>
              <a:rPr lang="en-US" sz="1700" dirty="0"/>
              <a:t>• RD Form 1924-13 or other cost estimation of construction cost</a:t>
            </a:r>
          </a:p>
          <a:p>
            <a:pPr marL="796925"/>
            <a:r>
              <a:rPr lang="en-US" sz="1700" dirty="0"/>
              <a:t>• Option to Purchase</a:t>
            </a:r>
          </a:p>
          <a:p>
            <a:pPr marL="796925"/>
            <a:r>
              <a:rPr lang="en-US" sz="1700" dirty="0"/>
              <a:t>• Estimated Post Rehab Proposed Budget</a:t>
            </a:r>
          </a:p>
        </p:txBody>
      </p:sp>
    </p:spTree>
    <p:extLst>
      <p:ext uri="{BB962C8B-B14F-4D97-AF65-F5344CB8AC3E}">
        <p14:creationId xmlns:p14="http://schemas.microsoft.com/office/powerpoint/2010/main" val="3368676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587448"/>
            <a:ext cx="12183522" cy="1265240"/>
          </a:xfrm>
          <a:custGeom>
            <a:avLst/>
            <a:gdLst/>
            <a:ahLst/>
            <a:cxnLst/>
            <a:rect l="l" t="t" r="r" b="b"/>
            <a:pathLst>
              <a:path w="9124950" h="944245">
                <a:moveTo>
                  <a:pt x="0" y="369159"/>
                </a:moveTo>
                <a:lnTo>
                  <a:pt x="0" y="944156"/>
                </a:lnTo>
                <a:lnTo>
                  <a:pt x="9124879" y="944156"/>
                </a:lnTo>
                <a:lnTo>
                  <a:pt x="9117935" y="487044"/>
                </a:lnTo>
                <a:lnTo>
                  <a:pt x="3132625" y="487044"/>
                </a:lnTo>
                <a:lnTo>
                  <a:pt x="718012" y="462280"/>
                </a:lnTo>
                <a:lnTo>
                  <a:pt x="0" y="369159"/>
                </a:lnTo>
                <a:close/>
              </a:path>
              <a:path w="9124950" h="944245">
                <a:moveTo>
                  <a:pt x="8306795" y="0"/>
                </a:moveTo>
                <a:lnTo>
                  <a:pt x="6475304" y="41275"/>
                </a:lnTo>
                <a:lnTo>
                  <a:pt x="3132625" y="487044"/>
                </a:lnTo>
                <a:lnTo>
                  <a:pt x="9117935" y="487044"/>
                </a:lnTo>
                <a:lnTo>
                  <a:pt x="9111665" y="74294"/>
                </a:lnTo>
                <a:lnTo>
                  <a:pt x="8306795" y="0"/>
                </a:lnTo>
                <a:close/>
              </a:path>
            </a:pathLst>
          </a:custGeom>
          <a:solidFill>
            <a:srgbClr val="456F61"/>
          </a:solidFill>
        </p:spPr>
        <p:txBody>
          <a:bodyPr wrap="square" lIns="0" tIns="0" rIns="0" bIns="0" rtlCol="0"/>
          <a:lstStyle/>
          <a:p>
            <a:endParaRPr dirty="0"/>
          </a:p>
        </p:txBody>
      </p:sp>
      <p:sp>
        <p:nvSpPr>
          <p:cNvPr id="3" name="object 3"/>
          <p:cNvSpPr/>
          <p:nvPr/>
        </p:nvSpPr>
        <p:spPr>
          <a:xfrm>
            <a:off x="1" y="5468329"/>
            <a:ext cx="12187715" cy="952971"/>
          </a:xfrm>
          <a:prstGeom prst="rect">
            <a:avLst/>
          </a:prstGeom>
          <a:blipFill>
            <a:blip r:embed="rId3" cstate="print"/>
            <a:stretch>
              <a:fillRect/>
            </a:stretch>
          </a:blipFill>
        </p:spPr>
        <p:txBody>
          <a:bodyPr wrap="square" lIns="0" tIns="0" rIns="0" bIns="0" rtlCol="0"/>
          <a:lstStyle/>
          <a:p>
            <a:endParaRPr dirty="0"/>
          </a:p>
        </p:txBody>
      </p:sp>
      <p:sp>
        <p:nvSpPr>
          <p:cNvPr id="4" name="object 4"/>
          <p:cNvSpPr/>
          <p:nvPr/>
        </p:nvSpPr>
        <p:spPr>
          <a:xfrm>
            <a:off x="1" y="1"/>
            <a:ext cx="12187761" cy="1520502"/>
          </a:xfrm>
          <a:custGeom>
            <a:avLst/>
            <a:gdLst/>
            <a:ahLst/>
            <a:cxnLst/>
            <a:rect l="l" t="t" r="r" b="b"/>
            <a:pathLst>
              <a:path w="9128125" h="1134745">
                <a:moveTo>
                  <a:pt x="9128093" y="0"/>
                </a:moveTo>
                <a:lnTo>
                  <a:pt x="0" y="0"/>
                </a:lnTo>
                <a:lnTo>
                  <a:pt x="0" y="1062593"/>
                </a:lnTo>
                <a:lnTo>
                  <a:pt x="779990" y="1134592"/>
                </a:lnTo>
                <a:lnTo>
                  <a:pt x="2611481" y="1093316"/>
                </a:lnTo>
                <a:lnTo>
                  <a:pt x="5954161" y="647547"/>
                </a:lnTo>
                <a:lnTo>
                  <a:pt x="9128093" y="647547"/>
                </a:lnTo>
                <a:lnTo>
                  <a:pt x="9128093" y="0"/>
                </a:lnTo>
                <a:close/>
              </a:path>
              <a:path w="9128125" h="1134745">
                <a:moveTo>
                  <a:pt x="9128093" y="647547"/>
                </a:moveTo>
                <a:lnTo>
                  <a:pt x="5954161" y="647547"/>
                </a:lnTo>
                <a:lnTo>
                  <a:pt x="8368774" y="672312"/>
                </a:lnTo>
                <a:lnTo>
                  <a:pt x="9128093" y="770789"/>
                </a:lnTo>
                <a:lnTo>
                  <a:pt x="9128093" y="647547"/>
                </a:lnTo>
                <a:close/>
              </a:path>
            </a:pathLst>
          </a:custGeom>
          <a:solidFill>
            <a:srgbClr val="003142"/>
          </a:solidFill>
        </p:spPr>
        <p:txBody>
          <a:bodyPr wrap="square" lIns="0" tIns="0" rIns="0" bIns="0" rtlCol="0"/>
          <a:lstStyle/>
          <a:p>
            <a:endParaRPr dirty="0"/>
          </a:p>
        </p:txBody>
      </p:sp>
      <p:sp>
        <p:nvSpPr>
          <p:cNvPr id="5" name="object 5"/>
          <p:cNvSpPr/>
          <p:nvPr/>
        </p:nvSpPr>
        <p:spPr>
          <a:xfrm>
            <a:off x="0" y="689359"/>
            <a:ext cx="12187718" cy="952973"/>
          </a:xfrm>
          <a:prstGeom prst="rect">
            <a:avLst/>
          </a:prstGeom>
          <a:blipFill>
            <a:blip r:embed="rId4" cstate="print"/>
            <a:stretch>
              <a:fillRect/>
            </a:stretch>
          </a:blipFill>
        </p:spPr>
        <p:txBody>
          <a:bodyPr wrap="square" lIns="0" tIns="0" rIns="0" bIns="0" rtlCol="0"/>
          <a:lstStyle/>
          <a:p>
            <a:endParaRPr dirty="0"/>
          </a:p>
        </p:txBody>
      </p:sp>
      <p:sp>
        <p:nvSpPr>
          <p:cNvPr id="11" name="Title 10"/>
          <p:cNvSpPr>
            <a:spLocks noGrp="1"/>
          </p:cNvSpPr>
          <p:nvPr>
            <p:ph type="title"/>
          </p:nvPr>
        </p:nvSpPr>
        <p:spPr>
          <a:xfrm>
            <a:off x="193432" y="97470"/>
            <a:ext cx="11074034" cy="1325563"/>
          </a:xfrm>
        </p:spPr>
        <p:txBody>
          <a:bodyPr/>
          <a:lstStyle/>
          <a:p>
            <a:r>
              <a:rPr lang="en-US" sz="4000" b="1" spc="15" dirty="0">
                <a:solidFill>
                  <a:srgbClr val="FFFFFF"/>
                </a:solidFill>
                <a:latin typeface="Calibri"/>
                <a:cs typeface="Calibri"/>
              </a:rPr>
              <a:t>Transfer Application Process Continued…</a:t>
            </a:r>
            <a:br>
              <a:rPr lang="en-US" b="1" spc="15" dirty="0">
                <a:solidFill>
                  <a:srgbClr val="FFFFFF"/>
                </a:solidFill>
                <a:latin typeface="Calibri"/>
                <a:cs typeface="Calibri"/>
              </a:rPr>
            </a:br>
            <a:endParaRPr lang="en-US" dirty="0"/>
          </a:p>
        </p:txBody>
      </p:sp>
      <p:sp>
        <p:nvSpPr>
          <p:cNvPr id="6" name="Rectangle 5">
            <a:extLst>
              <a:ext uri="{FF2B5EF4-FFF2-40B4-BE49-F238E27FC236}">
                <a16:creationId xmlns:a16="http://schemas.microsoft.com/office/drawing/2014/main" id="{E31823A5-C81E-4C3A-8A0C-E9C84356D568}"/>
              </a:ext>
            </a:extLst>
          </p:cNvPr>
          <p:cNvSpPr/>
          <p:nvPr/>
        </p:nvSpPr>
        <p:spPr>
          <a:xfrm>
            <a:off x="293076" y="1544897"/>
            <a:ext cx="11430000" cy="2031325"/>
          </a:xfrm>
          <a:prstGeom prst="rect">
            <a:avLst/>
          </a:prstGeom>
        </p:spPr>
        <p:txBody>
          <a:bodyPr wrap="square">
            <a:spAutoFit/>
          </a:bodyPr>
          <a:lstStyle/>
          <a:p>
            <a:pPr marL="234950"/>
            <a:r>
              <a:rPr lang="en-US" dirty="0">
                <a:latin typeface="Calibri" panose="020F0502020204030204" pitchFamily="34" charset="0"/>
              </a:rPr>
              <a:t>RD will complete the form, pull an FIN1700 (3 year budget history), PRJS4200 (3 year Occupancy Trend), and request a copy of the Deed of Trust(s) from the applicable Area Office. When all of the information is received, we will submit a request to the Regional Manager for assignment of an Agency Appraiser for collaboration. The Agency Appraiser will review the information and send RD the Appraisal Guidance to include the correct values to request. We will send all of the information to the applicant to contract with an Appraiser of their choice. (Note: this could take approx. 3 weeks) When the appraisal report is completed, a copy will need to be forwarded to RD. The Agency will review and provide comments. (Approx. 2 weeks)</a:t>
            </a:r>
            <a:endParaRPr lang="en-US" dirty="0"/>
          </a:p>
        </p:txBody>
      </p:sp>
      <p:sp>
        <p:nvSpPr>
          <p:cNvPr id="7" name="Rectangle 6">
            <a:extLst>
              <a:ext uri="{FF2B5EF4-FFF2-40B4-BE49-F238E27FC236}">
                <a16:creationId xmlns:a16="http://schemas.microsoft.com/office/drawing/2014/main" id="{F1D36DEC-C22E-48D8-B702-DF99C59150A5}"/>
              </a:ext>
            </a:extLst>
          </p:cNvPr>
          <p:cNvSpPr/>
          <p:nvPr/>
        </p:nvSpPr>
        <p:spPr>
          <a:xfrm>
            <a:off x="193432" y="3614889"/>
            <a:ext cx="12179284" cy="2308324"/>
          </a:xfrm>
          <a:prstGeom prst="rect">
            <a:avLst/>
          </a:prstGeom>
        </p:spPr>
        <p:txBody>
          <a:bodyPr wrap="square">
            <a:spAutoFit/>
          </a:bodyPr>
          <a:lstStyle/>
          <a:p>
            <a:pPr marL="342900" indent="-342900">
              <a:buAutoNum type="arabicPeriod" startAt="3"/>
            </a:pPr>
            <a:r>
              <a:rPr lang="en-US" dirty="0">
                <a:solidFill>
                  <a:srgbClr val="000000"/>
                </a:solidFill>
                <a:latin typeface="Calibri" panose="020F0502020204030204" pitchFamily="34" charset="0"/>
              </a:rPr>
              <a:t>Capital Needs Assessment:</a:t>
            </a:r>
          </a:p>
          <a:p>
            <a:endParaRPr lang="en-US" dirty="0">
              <a:solidFill>
                <a:srgbClr val="000000"/>
              </a:solidFill>
              <a:latin typeface="Calibri" panose="020F0502020204030204" pitchFamily="34" charset="0"/>
            </a:endParaRPr>
          </a:p>
          <a:p>
            <a:pPr marL="339725"/>
            <a:r>
              <a:rPr lang="en-US" dirty="0">
                <a:solidFill>
                  <a:srgbClr val="000000"/>
                </a:solidFill>
                <a:latin typeface="Calibri" panose="020F0502020204030204" pitchFamily="34" charset="0"/>
              </a:rPr>
              <a:t>Before ordering the Capital Needs Assessment, the applicant needs to submit a CNA Provider Agreement to the Agency for review. We should receive 3 original signed documents. RD will review and provide concurrence, keep one copy, and send 2 back to the applicant. You should then have the CNA provider provide you the As-Is CNA. The CNA must be completed using the most current excel template and the CNA Guidance letter that is contained on the Rural Development web site. The As-Is CNA is to be emailed in excel format, with a copy of the current Transition Plan, to the Underwriting Specialist in the State Office (currently </a:t>
            </a:r>
            <a:r>
              <a:rPr lang="en-US" dirty="0">
                <a:solidFill>
                  <a:srgbClr val="0000FF"/>
                </a:solidFill>
                <a:latin typeface="Calibri" panose="020F0502020204030204" pitchFamily="34" charset="0"/>
              </a:rPr>
              <a:t>kenneth.earl@tx.usda.gov </a:t>
            </a:r>
            <a:r>
              <a:rPr lang="en-US" dirty="0">
                <a:solidFill>
                  <a:srgbClr val="000000"/>
                </a:solidFill>
                <a:latin typeface="Calibri" panose="020F0502020204030204" pitchFamily="34" charset="0"/>
              </a:rPr>
              <a:t>and </a:t>
            </a:r>
            <a:r>
              <a:rPr lang="en-US" dirty="0">
                <a:solidFill>
                  <a:srgbClr val="0000FF"/>
                </a:solidFill>
                <a:latin typeface="Calibri" panose="020F0502020204030204" pitchFamily="34" charset="0"/>
              </a:rPr>
              <a:t>Amanda.ayers@tx.usda.gov)</a:t>
            </a:r>
            <a:r>
              <a:rPr lang="en-US" dirty="0">
                <a:solidFill>
                  <a:srgbClr val="000000"/>
                </a:solidFill>
                <a:latin typeface="Calibri" panose="020F0502020204030204" pitchFamily="34" charset="0"/>
              </a:rPr>
              <a:t>.</a:t>
            </a:r>
          </a:p>
        </p:txBody>
      </p:sp>
    </p:spTree>
    <p:extLst>
      <p:ext uri="{BB962C8B-B14F-4D97-AF65-F5344CB8AC3E}">
        <p14:creationId xmlns:p14="http://schemas.microsoft.com/office/powerpoint/2010/main" val="3994734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587448"/>
            <a:ext cx="12183522" cy="1265240"/>
          </a:xfrm>
          <a:custGeom>
            <a:avLst/>
            <a:gdLst/>
            <a:ahLst/>
            <a:cxnLst/>
            <a:rect l="l" t="t" r="r" b="b"/>
            <a:pathLst>
              <a:path w="9124950" h="944245">
                <a:moveTo>
                  <a:pt x="0" y="369159"/>
                </a:moveTo>
                <a:lnTo>
                  <a:pt x="0" y="944156"/>
                </a:lnTo>
                <a:lnTo>
                  <a:pt x="9124879" y="944156"/>
                </a:lnTo>
                <a:lnTo>
                  <a:pt x="9117935" y="487044"/>
                </a:lnTo>
                <a:lnTo>
                  <a:pt x="3132625" y="487044"/>
                </a:lnTo>
                <a:lnTo>
                  <a:pt x="718012" y="462280"/>
                </a:lnTo>
                <a:lnTo>
                  <a:pt x="0" y="369159"/>
                </a:lnTo>
                <a:close/>
              </a:path>
              <a:path w="9124950" h="944245">
                <a:moveTo>
                  <a:pt x="8306795" y="0"/>
                </a:moveTo>
                <a:lnTo>
                  <a:pt x="6475304" y="41275"/>
                </a:lnTo>
                <a:lnTo>
                  <a:pt x="3132625" y="487044"/>
                </a:lnTo>
                <a:lnTo>
                  <a:pt x="9117935" y="487044"/>
                </a:lnTo>
                <a:lnTo>
                  <a:pt x="9111665" y="74294"/>
                </a:lnTo>
                <a:lnTo>
                  <a:pt x="8306795" y="0"/>
                </a:lnTo>
                <a:close/>
              </a:path>
            </a:pathLst>
          </a:custGeom>
          <a:solidFill>
            <a:srgbClr val="456F61"/>
          </a:solidFill>
        </p:spPr>
        <p:txBody>
          <a:bodyPr wrap="square" lIns="0" tIns="0" rIns="0" bIns="0" rtlCol="0"/>
          <a:lstStyle/>
          <a:p>
            <a:endParaRPr dirty="0"/>
          </a:p>
        </p:txBody>
      </p:sp>
      <p:sp>
        <p:nvSpPr>
          <p:cNvPr id="3" name="object 3"/>
          <p:cNvSpPr/>
          <p:nvPr/>
        </p:nvSpPr>
        <p:spPr>
          <a:xfrm>
            <a:off x="1" y="5468329"/>
            <a:ext cx="12187715" cy="952971"/>
          </a:xfrm>
          <a:prstGeom prst="rect">
            <a:avLst/>
          </a:prstGeom>
          <a:blipFill>
            <a:blip r:embed="rId3" cstate="print"/>
            <a:stretch>
              <a:fillRect/>
            </a:stretch>
          </a:blipFill>
        </p:spPr>
        <p:txBody>
          <a:bodyPr wrap="square" lIns="0" tIns="0" rIns="0" bIns="0" rtlCol="0"/>
          <a:lstStyle/>
          <a:p>
            <a:endParaRPr dirty="0"/>
          </a:p>
        </p:txBody>
      </p:sp>
      <p:sp>
        <p:nvSpPr>
          <p:cNvPr id="4" name="object 4"/>
          <p:cNvSpPr/>
          <p:nvPr/>
        </p:nvSpPr>
        <p:spPr>
          <a:xfrm>
            <a:off x="4239" y="-44820"/>
            <a:ext cx="12187761" cy="1520502"/>
          </a:xfrm>
          <a:custGeom>
            <a:avLst/>
            <a:gdLst/>
            <a:ahLst/>
            <a:cxnLst/>
            <a:rect l="l" t="t" r="r" b="b"/>
            <a:pathLst>
              <a:path w="9128125" h="1134745">
                <a:moveTo>
                  <a:pt x="9128093" y="0"/>
                </a:moveTo>
                <a:lnTo>
                  <a:pt x="0" y="0"/>
                </a:lnTo>
                <a:lnTo>
                  <a:pt x="0" y="1062593"/>
                </a:lnTo>
                <a:lnTo>
                  <a:pt x="779990" y="1134592"/>
                </a:lnTo>
                <a:lnTo>
                  <a:pt x="2611481" y="1093316"/>
                </a:lnTo>
                <a:lnTo>
                  <a:pt x="5954161" y="647547"/>
                </a:lnTo>
                <a:lnTo>
                  <a:pt x="9128093" y="647547"/>
                </a:lnTo>
                <a:lnTo>
                  <a:pt x="9128093" y="0"/>
                </a:lnTo>
                <a:close/>
              </a:path>
              <a:path w="9128125" h="1134745">
                <a:moveTo>
                  <a:pt x="9128093" y="647547"/>
                </a:moveTo>
                <a:lnTo>
                  <a:pt x="5954161" y="647547"/>
                </a:lnTo>
                <a:lnTo>
                  <a:pt x="8368774" y="672312"/>
                </a:lnTo>
                <a:lnTo>
                  <a:pt x="9128093" y="770789"/>
                </a:lnTo>
                <a:lnTo>
                  <a:pt x="9128093" y="647547"/>
                </a:lnTo>
                <a:close/>
              </a:path>
            </a:pathLst>
          </a:custGeom>
          <a:solidFill>
            <a:srgbClr val="003142"/>
          </a:solidFill>
        </p:spPr>
        <p:txBody>
          <a:bodyPr wrap="square" lIns="0" tIns="0" rIns="0" bIns="0" rtlCol="0"/>
          <a:lstStyle/>
          <a:p>
            <a:endParaRPr dirty="0"/>
          </a:p>
        </p:txBody>
      </p:sp>
      <p:sp>
        <p:nvSpPr>
          <p:cNvPr id="5" name="object 5"/>
          <p:cNvSpPr/>
          <p:nvPr/>
        </p:nvSpPr>
        <p:spPr>
          <a:xfrm>
            <a:off x="0" y="689359"/>
            <a:ext cx="12187718" cy="952973"/>
          </a:xfrm>
          <a:prstGeom prst="rect">
            <a:avLst/>
          </a:prstGeom>
          <a:blipFill>
            <a:blip r:embed="rId4" cstate="print"/>
            <a:stretch>
              <a:fillRect/>
            </a:stretch>
          </a:blipFill>
        </p:spPr>
        <p:txBody>
          <a:bodyPr wrap="square" lIns="0" tIns="0" rIns="0" bIns="0" rtlCol="0"/>
          <a:lstStyle/>
          <a:p>
            <a:endParaRPr dirty="0"/>
          </a:p>
        </p:txBody>
      </p:sp>
      <p:sp>
        <p:nvSpPr>
          <p:cNvPr id="11" name="Title 10"/>
          <p:cNvSpPr>
            <a:spLocks noGrp="1"/>
          </p:cNvSpPr>
          <p:nvPr>
            <p:ph type="title"/>
          </p:nvPr>
        </p:nvSpPr>
        <p:spPr>
          <a:xfrm>
            <a:off x="80632" y="26577"/>
            <a:ext cx="11074034" cy="1325563"/>
          </a:xfrm>
        </p:spPr>
        <p:txBody>
          <a:bodyPr>
            <a:normAutofit/>
          </a:bodyPr>
          <a:lstStyle/>
          <a:p>
            <a:r>
              <a:rPr lang="en-US" sz="4000" b="1" spc="15" dirty="0">
                <a:solidFill>
                  <a:srgbClr val="FFFFFF"/>
                </a:solidFill>
                <a:latin typeface="Calibri"/>
                <a:cs typeface="Calibri"/>
              </a:rPr>
              <a:t>Transfer Application Process Continued…</a:t>
            </a:r>
            <a:br>
              <a:rPr lang="en-US" b="1" spc="15" dirty="0">
                <a:solidFill>
                  <a:srgbClr val="FFFFFF"/>
                </a:solidFill>
                <a:latin typeface="Calibri"/>
                <a:cs typeface="Calibri"/>
              </a:rPr>
            </a:br>
            <a:endParaRPr lang="en-US" dirty="0"/>
          </a:p>
        </p:txBody>
      </p:sp>
      <p:sp>
        <p:nvSpPr>
          <p:cNvPr id="6" name="Rectangle 5">
            <a:extLst>
              <a:ext uri="{FF2B5EF4-FFF2-40B4-BE49-F238E27FC236}">
                <a16:creationId xmlns:a16="http://schemas.microsoft.com/office/drawing/2014/main" id="{96C52B0F-F483-4383-A2DB-9D78E0E4A007}"/>
              </a:ext>
            </a:extLst>
          </p:cNvPr>
          <p:cNvSpPr/>
          <p:nvPr/>
        </p:nvSpPr>
        <p:spPr>
          <a:xfrm>
            <a:off x="257909" y="1847370"/>
            <a:ext cx="11816860" cy="923330"/>
          </a:xfrm>
          <a:prstGeom prst="rect">
            <a:avLst/>
          </a:prstGeom>
        </p:spPr>
        <p:txBody>
          <a:bodyPr wrap="square">
            <a:spAutoFit/>
          </a:bodyPr>
          <a:lstStyle/>
          <a:p>
            <a:pPr marL="280988"/>
            <a:r>
              <a:rPr lang="en-US" dirty="0">
                <a:latin typeface="Calibri" panose="020F0502020204030204" pitchFamily="34" charset="0"/>
              </a:rPr>
              <a:t>When the As-Is CNA is acceptable, the Agency will inform the applicant to submit a Post Rehab CNA for review. A 1924-13 (or equivalent cost estimate), and a Scope of Work needs to be submitted with the Post Rehab CNA. When the Post Rehab CNA is acceptable, the Agency will notify the applicant.</a:t>
            </a:r>
            <a:endParaRPr lang="en-US" dirty="0"/>
          </a:p>
        </p:txBody>
      </p:sp>
      <p:sp>
        <p:nvSpPr>
          <p:cNvPr id="7" name="Rectangle 6">
            <a:extLst>
              <a:ext uri="{FF2B5EF4-FFF2-40B4-BE49-F238E27FC236}">
                <a16:creationId xmlns:a16="http://schemas.microsoft.com/office/drawing/2014/main" id="{6A4D4AF2-E679-4951-BA4F-9B3112CD357A}"/>
              </a:ext>
            </a:extLst>
          </p:cNvPr>
          <p:cNvSpPr/>
          <p:nvPr/>
        </p:nvSpPr>
        <p:spPr>
          <a:xfrm>
            <a:off x="257909" y="2918897"/>
            <a:ext cx="11816860" cy="923330"/>
          </a:xfrm>
          <a:prstGeom prst="rect">
            <a:avLst/>
          </a:prstGeom>
        </p:spPr>
        <p:txBody>
          <a:bodyPr wrap="square">
            <a:spAutoFit/>
          </a:bodyPr>
          <a:lstStyle/>
          <a:p>
            <a:r>
              <a:rPr lang="en-US" dirty="0">
                <a:latin typeface="Calibri" panose="020F0502020204030204" pitchFamily="34" charset="0"/>
              </a:rPr>
              <a:t>4.  The applicant should submit a request to Kenneth or Amanda in the State Office for a Preliminary Assessment Tool (PAT). The Loan Specialist will download the current version of the PAT and load all the required reports to the PAT and send it to the applicant.</a:t>
            </a:r>
            <a:endParaRPr lang="en-US" dirty="0"/>
          </a:p>
        </p:txBody>
      </p:sp>
      <p:sp>
        <p:nvSpPr>
          <p:cNvPr id="10" name="Rectangle 9">
            <a:extLst>
              <a:ext uri="{FF2B5EF4-FFF2-40B4-BE49-F238E27FC236}">
                <a16:creationId xmlns:a16="http://schemas.microsoft.com/office/drawing/2014/main" id="{001C06C9-69C3-44C8-B4E0-74059D52D4DF}"/>
              </a:ext>
            </a:extLst>
          </p:cNvPr>
          <p:cNvSpPr/>
          <p:nvPr/>
        </p:nvSpPr>
        <p:spPr>
          <a:xfrm>
            <a:off x="257909" y="4013748"/>
            <a:ext cx="11465168" cy="369332"/>
          </a:xfrm>
          <a:prstGeom prst="rect">
            <a:avLst/>
          </a:prstGeom>
        </p:spPr>
        <p:txBody>
          <a:bodyPr wrap="square">
            <a:spAutoFit/>
          </a:bodyPr>
          <a:lstStyle/>
          <a:p>
            <a:r>
              <a:rPr lang="en-US" dirty="0">
                <a:latin typeface="Calibri" panose="020F0502020204030204" pitchFamily="34" charset="0"/>
              </a:rPr>
              <a:t>5.  The applicant submits the Acquisition/Rehab Application to TDHCA.</a:t>
            </a:r>
            <a:endParaRPr lang="en-US" dirty="0"/>
          </a:p>
        </p:txBody>
      </p:sp>
      <p:sp>
        <p:nvSpPr>
          <p:cNvPr id="12" name="Rectangle 11">
            <a:extLst>
              <a:ext uri="{FF2B5EF4-FFF2-40B4-BE49-F238E27FC236}">
                <a16:creationId xmlns:a16="http://schemas.microsoft.com/office/drawing/2014/main" id="{22001657-CFA2-43D5-BE95-3A0DB72BF77B}"/>
              </a:ext>
            </a:extLst>
          </p:cNvPr>
          <p:cNvSpPr/>
          <p:nvPr/>
        </p:nvSpPr>
        <p:spPr>
          <a:xfrm>
            <a:off x="257909" y="4544999"/>
            <a:ext cx="11816860" cy="923330"/>
          </a:xfrm>
          <a:prstGeom prst="rect">
            <a:avLst/>
          </a:prstGeom>
        </p:spPr>
        <p:txBody>
          <a:bodyPr wrap="square">
            <a:spAutoFit/>
          </a:bodyPr>
          <a:lstStyle/>
          <a:p>
            <a:r>
              <a:rPr lang="en-US" dirty="0">
                <a:latin typeface="Calibri" panose="020F0502020204030204" pitchFamily="34" charset="0"/>
              </a:rPr>
              <a:t>6.  The applicant submits to RD a Transfer Application Package in accordance with HB-3-3560, Chapter 7, and Attachment 7-B-1. The applicant will need to email a completed PAT, in excel format, to us for review. The applicant may submit their Transfer Application Package to the Agency at any time.</a:t>
            </a:r>
            <a:endParaRPr lang="en-US" dirty="0"/>
          </a:p>
        </p:txBody>
      </p:sp>
    </p:spTree>
    <p:extLst>
      <p:ext uri="{BB962C8B-B14F-4D97-AF65-F5344CB8AC3E}">
        <p14:creationId xmlns:p14="http://schemas.microsoft.com/office/powerpoint/2010/main" val="266167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587448"/>
            <a:ext cx="12183522" cy="1265240"/>
          </a:xfrm>
          <a:custGeom>
            <a:avLst/>
            <a:gdLst/>
            <a:ahLst/>
            <a:cxnLst/>
            <a:rect l="l" t="t" r="r" b="b"/>
            <a:pathLst>
              <a:path w="9124950" h="944245">
                <a:moveTo>
                  <a:pt x="0" y="369159"/>
                </a:moveTo>
                <a:lnTo>
                  <a:pt x="0" y="944156"/>
                </a:lnTo>
                <a:lnTo>
                  <a:pt x="9124879" y="944156"/>
                </a:lnTo>
                <a:lnTo>
                  <a:pt x="9117935" y="487044"/>
                </a:lnTo>
                <a:lnTo>
                  <a:pt x="3132625" y="487044"/>
                </a:lnTo>
                <a:lnTo>
                  <a:pt x="718012" y="462280"/>
                </a:lnTo>
                <a:lnTo>
                  <a:pt x="0" y="369159"/>
                </a:lnTo>
                <a:close/>
              </a:path>
              <a:path w="9124950" h="944245">
                <a:moveTo>
                  <a:pt x="8306795" y="0"/>
                </a:moveTo>
                <a:lnTo>
                  <a:pt x="6475304" y="41275"/>
                </a:lnTo>
                <a:lnTo>
                  <a:pt x="3132625" y="487044"/>
                </a:lnTo>
                <a:lnTo>
                  <a:pt x="9117935" y="487044"/>
                </a:lnTo>
                <a:lnTo>
                  <a:pt x="9111665" y="74294"/>
                </a:lnTo>
                <a:lnTo>
                  <a:pt x="8306795" y="0"/>
                </a:lnTo>
                <a:close/>
              </a:path>
            </a:pathLst>
          </a:custGeom>
          <a:solidFill>
            <a:srgbClr val="456F61"/>
          </a:solidFill>
        </p:spPr>
        <p:txBody>
          <a:bodyPr wrap="square" lIns="0" tIns="0" rIns="0" bIns="0" rtlCol="0"/>
          <a:lstStyle/>
          <a:p>
            <a:endParaRPr dirty="0"/>
          </a:p>
        </p:txBody>
      </p:sp>
      <p:sp>
        <p:nvSpPr>
          <p:cNvPr id="3" name="object 3"/>
          <p:cNvSpPr/>
          <p:nvPr/>
        </p:nvSpPr>
        <p:spPr>
          <a:xfrm>
            <a:off x="1" y="5468329"/>
            <a:ext cx="12187715" cy="952971"/>
          </a:xfrm>
          <a:prstGeom prst="rect">
            <a:avLst/>
          </a:prstGeom>
          <a:blipFill>
            <a:blip r:embed="rId3" cstate="print"/>
            <a:stretch>
              <a:fillRect/>
            </a:stretch>
          </a:blipFill>
        </p:spPr>
        <p:txBody>
          <a:bodyPr wrap="square" lIns="0" tIns="0" rIns="0" bIns="0" rtlCol="0"/>
          <a:lstStyle/>
          <a:p>
            <a:endParaRPr dirty="0"/>
          </a:p>
        </p:txBody>
      </p:sp>
      <p:sp>
        <p:nvSpPr>
          <p:cNvPr id="4" name="object 4"/>
          <p:cNvSpPr/>
          <p:nvPr/>
        </p:nvSpPr>
        <p:spPr>
          <a:xfrm>
            <a:off x="1" y="1"/>
            <a:ext cx="12187761" cy="1520502"/>
          </a:xfrm>
          <a:custGeom>
            <a:avLst/>
            <a:gdLst/>
            <a:ahLst/>
            <a:cxnLst/>
            <a:rect l="l" t="t" r="r" b="b"/>
            <a:pathLst>
              <a:path w="9128125" h="1134745">
                <a:moveTo>
                  <a:pt x="9128093" y="0"/>
                </a:moveTo>
                <a:lnTo>
                  <a:pt x="0" y="0"/>
                </a:lnTo>
                <a:lnTo>
                  <a:pt x="0" y="1062593"/>
                </a:lnTo>
                <a:lnTo>
                  <a:pt x="779990" y="1134592"/>
                </a:lnTo>
                <a:lnTo>
                  <a:pt x="2611481" y="1093316"/>
                </a:lnTo>
                <a:lnTo>
                  <a:pt x="5954161" y="647547"/>
                </a:lnTo>
                <a:lnTo>
                  <a:pt x="9128093" y="647547"/>
                </a:lnTo>
                <a:lnTo>
                  <a:pt x="9128093" y="0"/>
                </a:lnTo>
                <a:close/>
              </a:path>
              <a:path w="9128125" h="1134745">
                <a:moveTo>
                  <a:pt x="9128093" y="647547"/>
                </a:moveTo>
                <a:lnTo>
                  <a:pt x="5954161" y="647547"/>
                </a:lnTo>
                <a:lnTo>
                  <a:pt x="8368774" y="672312"/>
                </a:lnTo>
                <a:lnTo>
                  <a:pt x="9128093" y="770789"/>
                </a:lnTo>
                <a:lnTo>
                  <a:pt x="9128093" y="647547"/>
                </a:lnTo>
                <a:close/>
              </a:path>
            </a:pathLst>
          </a:custGeom>
          <a:solidFill>
            <a:srgbClr val="003142"/>
          </a:solidFill>
        </p:spPr>
        <p:txBody>
          <a:bodyPr wrap="square" lIns="0" tIns="0" rIns="0" bIns="0" rtlCol="0"/>
          <a:lstStyle/>
          <a:p>
            <a:endParaRPr dirty="0"/>
          </a:p>
        </p:txBody>
      </p:sp>
      <p:sp>
        <p:nvSpPr>
          <p:cNvPr id="5" name="object 5"/>
          <p:cNvSpPr/>
          <p:nvPr/>
        </p:nvSpPr>
        <p:spPr>
          <a:xfrm>
            <a:off x="0" y="689359"/>
            <a:ext cx="12187718" cy="952973"/>
          </a:xfrm>
          <a:prstGeom prst="rect">
            <a:avLst/>
          </a:prstGeom>
          <a:blipFill>
            <a:blip r:embed="rId4" cstate="print"/>
            <a:stretch>
              <a:fillRect/>
            </a:stretch>
          </a:blipFill>
        </p:spPr>
        <p:txBody>
          <a:bodyPr wrap="square" lIns="0" tIns="0" rIns="0" bIns="0" rtlCol="0"/>
          <a:lstStyle/>
          <a:p>
            <a:endParaRPr dirty="0"/>
          </a:p>
        </p:txBody>
      </p:sp>
      <p:sp>
        <p:nvSpPr>
          <p:cNvPr id="11" name="Title 10"/>
          <p:cNvSpPr>
            <a:spLocks noGrp="1"/>
          </p:cNvSpPr>
          <p:nvPr>
            <p:ph type="title"/>
          </p:nvPr>
        </p:nvSpPr>
        <p:spPr>
          <a:xfrm>
            <a:off x="281354" y="365125"/>
            <a:ext cx="11074034" cy="1325563"/>
          </a:xfrm>
        </p:spPr>
        <p:txBody>
          <a:bodyPr>
            <a:normAutofit fontScale="90000"/>
          </a:bodyPr>
          <a:lstStyle/>
          <a:p>
            <a:r>
              <a:rPr lang="en-US" sz="4000" b="1" spc="15" dirty="0">
                <a:solidFill>
                  <a:srgbClr val="FFFFFF"/>
                </a:solidFill>
                <a:latin typeface="Calibri"/>
                <a:cs typeface="Calibri"/>
              </a:rPr>
              <a:t>Transfer Application Process Continued…</a:t>
            </a:r>
            <a:br>
              <a:rPr lang="en-US" sz="4000" b="1" spc="15" dirty="0">
                <a:solidFill>
                  <a:srgbClr val="FFFFFF"/>
                </a:solidFill>
                <a:latin typeface="Calibri"/>
                <a:cs typeface="Calibri"/>
              </a:rPr>
            </a:br>
            <a:br>
              <a:rPr lang="en-US" b="1" spc="15" dirty="0">
                <a:solidFill>
                  <a:srgbClr val="FFFFFF"/>
                </a:solidFill>
                <a:latin typeface="Calibri"/>
                <a:cs typeface="Calibri"/>
              </a:rPr>
            </a:br>
            <a:endParaRPr lang="en-US" dirty="0"/>
          </a:p>
        </p:txBody>
      </p:sp>
      <p:sp>
        <p:nvSpPr>
          <p:cNvPr id="10" name="Rectangle 9">
            <a:extLst>
              <a:ext uri="{FF2B5EF4-FFF2-40B4-BE49-F238E27FC236}">
                <a16:creationId xmlns:a16="http://schemas.microsoft.com/office/drawing/2014/main" id="{EE7AA77F-5335-4207-A8C0-0BED1F702448}"/>
              </a:ext>
            </a:extLst>
          </p:cNvPr>
          <p:cNvSpPr/>
          <p:nvPr/>
        </p:nvSpPr>
        <p:spPr>
          <a:xfrm>
            <a:off x="187569" y="1594147"/>
            <a:ext cx="11852031" cy="923330"/>
          </a:xfrm>
          <a:prstGeom prst="rect">
            <a:avLst/>
          </a:prstGeom>
        </p:spPr>
        <p:txBody>
          <a:bodyPr wrap="square">
            <a:spAutoFit/>
          </a:bodyPr>
          <a:lstStyle/>
          <a:p>
            <a:r>
              <a:rPr lang="en-US">
                <a:latin typeface="Calibri" panose="020F0502020204030204" pitchFamily="34" charset="0"/>
              </a:rPr>
              <a:t>7.  RD will submit a letter to TDHCA stating we have received an application for Transfer of the property. When TDHCA issues a Commitment for LIHTC, the applicant should submit a copy to RD. If any changes need to be done to the PAT, the applicant needs to notify the Loan Specialist immediately so a plan to make the revisions can be made.</a:t>
            </a:r>
            <a:endParaRPr lang="en-US" dirty="0"/>
          </a:p>
        </p:txBody>
      </p:sp>
      <p:sp>
        <p:nvSpPr>
          <p:cNvPr id="13" name="Rectangle 12">
            <a:extLst>
              <a:ext uri="{FF2B5EF4-FFF2-40B4-BE49-F238E27FC236}">
                <a16:creationId xmlns:a16="http://schemas.microsoft.com/office/drawing/2014/main" id="{EEC56A17-8006-4209-8861-740FDDFD6CA8}"/>
              </a:ext>
            </a:extLst>
          </p:cNvPr>
          <p:cNvSpPr/>
          <p:nvPr/>
        </p:nvSpPr>
        <p:spPr>
          <a:xfrm>
            <a:off x="187569" y="2623777"/>
            <a:ext cx="11265876" cy="1477328"/>
          </a:xfrm>
          <a:prstGeom prst="rect">
            <a:avLst/>
          </a:prstGeom>
        </p:spPr>
        <p:txBody>
          <a:bodyPr wrap="square">
            <a:spAutoFit/>
          </a:bodyPr>
          <a:lstStyle/>
          <a:p>
            <a:r>
              <a:rPr lang="en-US" dirty="0">
                <a:latin typeface="Calibri" panose="020F0502020204030204" pitchFamily="34" charset="0"/>
              </a:rPr>
              <a:t>8.  RD will review the application and notify the Applicant of any omissions/corrections (</a:t>
            </a:r>
            <a:r>
              <a:rPr lang="en-US" dirty="0" err="1">
                <a:latin typeface="Calibri" panose="020F0502020204030204" pitchFamily="34" charset="0"/>
              </a:rPr>
              <a:t>Approx</a:t>
            </a:r>
            <a:r>
              <a:rPr lang="en-US" dirty="0">
                <a:latin typeface="Calibri" panose="020F0502020204030204" pitchFamily="34" charset="0"/>
              </a:rPr>
              <a:t> 2 weeks). The Loan Specialist will review the PAT and notify the Applicant if there are any issues (</a:t>
            </a:r>
            <a:r>
              <a:rPr lang="en-US" dirty="0" err="1">
                <a:latin typeface="Calibri" panose="020F0502020204030204" pitchFamily="34" charset="0"/>
              </a:rPr>
              <a:t>Approx</a:t>
            </a:r>
            <a:r>
              <a:rPr lang="en-US" dirty="0">
                <a:latin typeface="Calibri" panose="020F0502020204030204" pitchFamily="34" charset="0"/>
              </a:rPr>
              <a:t> 30 days). RD will submit all items to be reviewed by other agencies/personnel for review, i.e. Organizational Documents, Previous Participation, etc.  Normally this will take 2 to 4 weeks to have all reviews completed. We will notify the applicant of approval or rejection of each item.</a:t>
            </a:r>
            <a:endParaRPr lang="en-US" dirty="0"/>
          </a:p>
        </p:txBody>
      </p:sp>
      <p:sp>
        <p:nvSpPr>
          <p:cNvPr id="14" name="Rectangle 13">
            <a:extLst>
              <a:ext uri="{FF2B5EF4-FFF2-40B4-BE49-F238E27FC236}">
                <a16:creationId xmlns:a16="http://schemas.microsoft.com/office/drawing/2014/main" id="{19C1F68F-35AC-48EE-952C-1BA1910E6B95}"/>
              </a:ext>
            </a:extLst>
          </p:cNvPr>
          <p:cNvSpPr/>
          <p:nvPr/>
        </p:nvSpPr>
        <p:spPr>
          <a:xfrm>
            <a:off x="187569" y="4148189"/>
            <a:ext cx="11523784" cy="646331"/>
          </a:xfrm>
          <a:prstGeom prst="rect">
            <a:avLst/>
          </a:prstGeom>
        </p:spPr>
        <p:txBody>
          <a:bodyPr wrap="square">
            <a:spAutoFit/>
          </a:bodyPr>
          <a:lstStyle/>
          <a:p>
            <a:r>
              <a:rPr lang="en-US" dirty="0">
                <a:latin typeface="Calibri" panose="020F0502020204030204" pitchFamily="34" charset="0"/>
              </a:rPr>
              <a:t>9.  When the Transfer Application is complete and the PAT is acceptable to the Loan Specialist, the PAT will be forwarded to the National Office for review/approval (</a:t>
            </a:r>
            <a:r>
              <a:rPr lang="en-US" dirty="0" err="1">
                <a:latin typeface="Calibri" panose="020F0502020204030204" pitchFamily="34" charset="0"/>
              </a:rPr>
              <a:t>Approx</a:t>
            </a:r>
            <a:r>
              <a:rPr lang="en-US" dirty="0">
                <a:latin typeface="Calibri" panose="020F0502020204030204" pitchFamily="34" charset="0"/>
              </a:rPr>
              <a:t> 2-4 weeks).</a:t>
            </a:r>
            <a:endParaRPr lang="en-US" dirty="0"/>
          </a:p>
        </p:txBody>
      </p:sp>
    </p:spTree>
    <p:extLst>
      <p:ext uri="{BB962C8B-B14F-4D97-AF65-F5344CB8AC3E}">
        <p14:creationId xmlns:p14="http://schemas.microsoft.com/office/powerpoint/2010/main" val="303332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587448"/>
            <a:ext cx="12183522" cy="1265240"/>
          </a:xfrm>
          <a:custGeom>
            <a:avLst/>
            <a:gdLst/>
            <a:ahLst/>
            <a:cxnLst/>
            <a:rect l="l" t="t" r="r" b="b"/>
            <a:pathLst>
              <a:path w="9124950" h="944245">
                <a:moveTo>
                  <a:pt x="0" y="369159"/>
                </a:moveTo>
                <a:lnTo>
                  <a:pt x="0" y="944156"/>
                </a:lnTo>
                <a:lnTo>
                  <a:pt x="9124879" y="944156"/>
                </a:lnTo>
                <a:lnTo>
                  <a:pt x="9117935" y="487044"/>
                </a:lnTo>
                <a:lnTo>
                  <a:pt x="3132625" y="487044"/>
                </a:lnTo>
                <a:lnTo>
                  <a:pt x="718012" y="462280"/>
                </a:lnTo>
                <a:lnTo>
                  <a:pt x="0" y="369159"/>
                </a:lnTo>
                <a:close/>
              </a:path>
              <a:path w="9124950" h="944245">
                <a:moveTo>
                  <a:pt x="8306795" y="0"/>
                </a:moveTo>
                <a:lnTo>
                  <a:pt x="6475304" y="41275"/>
                </a:lnTo>
                <a:lnTo>
                  <a:pt x="3132625" y="487044"/>
                </a:lnTo>
                <a:lnTo>
                  <a:pt x="9117935" y="487044"/>
                </a:lnTo>
                <a:lnTo>
                  <a:pt x="9111665" y="74294"/>
                </a:lnTo>
                <a:lnTo>
                  <a:pt x="8306795" y="0"/>
                </a:lnTo>
                <a:close/>
              </a:path>
            </a:pathLst>
          </a:custGeom>
          <a:solidFill>
            <a:srgbClr val="456F61"/>
          </a:solidFill>
        </p:spPr>
        <p:txBody>
          <a:bodyPr wrap="square" lIns="0" tIns="0" rIns="0" bIns="0" rtlCol="0"/>
          <a:lstStyle/>
          <a:p>
            <a:endParaRPr dirty="0"/>
          </a:p>
        </p:txBody>
      </p:sp>
      <p:sp>
        <p:nvSpPr>
          <p:cNvPr id="3" name="object 3"/>
          <p:cNvSpPr/>
          <p:nvPr/>
        </p:nvSpPr>
        <p:spPr>
          <a:xfrm>
            <a:off x="363369" y="4512648"/>
            <a:ext cx="11559000" cy="952971"/>
          </a:xfrm>
          <a:prstGeom prst="rect">
            <a:avLst/>
          </a:prstGeom>
          <a:blipFill>
            <a:blip r:embed="rId3" cstate="print"/>
            <a:stretch>
              <a:fillRect/>
            </a:stretch>
          </a:blipFill>
        </p:spPr>
        <p:txBody>
          <a:bodyPr wrap="square" lIns="0" tIns="0" rIns="0" bIns="0" rtlCol="0"/>
          <a:lstStyle/>
          <a:p>
            <a:r>
              <a:rPr lang="en-US" dirty="0"/>
              <a:t>13.  Once the Final Design Submittal and Drawings are approved and closing instructions are received, RD will set a closing date in conjunction with TDHCA and the applicant. The closing date should be at a minimum 30 days out. The longer the better.</a:t>
            </a:r>
            <a:endParaRPr dirty="0"/>
          </a:p>
        </p:txBody>
      </p:sp>
      <p:sp>
        <p:nvSpPr>
          <p:cNvPr id="4" name="object 4"/>
          <p:cNvSpPr/>
          <p:nvPr/>
        </p:nvSpPr>
        <p:spPr>
          <a:xfrm>
            <a:off x="1" y="1"/>
            <a:ext cx="12187761" cy="1520502"/>
          </a:xfrm>
          <a:custGeom>
            <a:avLst/>
            <a:gdLst/>
            <a:ahLst/>
            <a:cxnLst/>
            <a:rect l="l" t="t" r="r" b="b"/>
            <a:pathLst>
              <a:path w="9128125" h="1134745">
                <a:moveTo>
                  <a:pt x="9128093" y="0"/>
                </a:moveTo>
                <a:lnTo>
                  <a:pt x="0" y="0"/>
                </a:lnTo>
                <a:lnTo>
                  <a:pt x="0" y="1062593"/>
                </a:lnTo>
                <a:lnTo>
                  <a:pt x="779990" y="1134592"/>
                </a:lnTo>
                <a:lnTo>
                  <a:pt x="2611481" y="1093316"/>
                </a:lnTo>
                <a:lnTo>
                  <a:pt x="5954161" y="647547"/>
                </a:lnTo>
                <a:lnTo>
                  <a:pt x="9128093" y="647547"/>
                </a:lnTo>
                <a:lnTo>
                  <a:pt x="9128093" y="0"/>
                </a:lnTo>
                <a:close/>
              </a:path>
              <a:path w="9128125" h="1134745">
                <a:moveTo>
                  <a:pt x="9128093" y="647547"/>
                </a:moveTo>
                <a:lnTo>
                  <a:pt x="5954161" y="647547"/>
                </a:lnTo>
                <a:lnTo>
                  <a:pt x="8368774" y="672312"/>
                </a:lnTo>
                <a:lnTo>
                  <a:pt x="9128093" y="770789"/>
                </a:lnTo>
                <a:lnTo>
                  <a:pt x="9128093" y="647547"/>
                </a:lnTo>
                <a:close/>
              </a:path>
            </a:pathLst>
          </a:custGeom>
          <a:solidFill>
            <a:srgbClr val="003142"/>
          </a:solidFill>
        </p:spPr>
        <p:txBody>
          <a:bodyPr wrap="square" lIns="0" tIns="0" rIns="0" bIns="0" rtlCol="0"/>
          <a:lstStyle/>
          <a:p>
            <a:endParaRPr dirty="0"/>
          </a:p>
        </p:txBody>
      </p:sp>
      <p:sp>
        <p:nvSpPr>
          <p:cNvPr id="5" name="object 5"/>
          <p:cNvSpPr/>
          <p:nvPr/>
        </p:nvSpPr>
        <p:spPr>
          <a:xfrm>
            <a:off x="0" y="689359"/>
            <a:ext cx="12187718" cy="952973"/>
          </a:xfrm>
          <a:prstGeom prst="rect">
            <a:avLst/>
          </a:prstGeom>
          <a:blipFill>
            <a:blip r:embed="rId4" cstate="print"/>
            <a:stretch>
              <a:fillRect/>
            </a:stretch>
          </a:blipFill>
        </p:spPr>
        <p:txBody>
          <a:bodyPr wrap="square" lIns="0" tIns="0" rIns="0" bIns="0" rtlCol="0"/>
          <a:lstStyle/>
          <a:p>
            <a:endParaRPr dirty="0"/>
          </a:p>
        </p:txBody>
      </p:sp>
      <p:sp>
        <p:nvSpPr>
          <p:cNvPr id="11" name="Title 10"/>
          <p:cNvSpPr>
            <a:spLocks noGrp="1"/>
          </p:cNvSpPr>
          <p:nvPr>
            <p:ph type="title"/>
          </p:nvPr>
        </p:nvSpPr>
        <p:spPr>
          <a:xfrm>
            <a:off x="281354" y="365125"/>
            <a:ext cx="11074034" cy="1325563"/>
          </a:xfrm>
        </p:spPr>
        <p:txBody>
          <a:bodyPr>
            <a:normAutofit fontScale="90000"/>
          </a:bodyPr>
          <a:lstStyle/>
          <a:p>
            <a:r>
              <a:rPr lang="en-US" sz="4000" b="1" spc="15" dirty="0">
                <a:solidFill>
                  <a:srgbClr val="FFFFFF"/>
                </a:solidFill>
                <a:latin typeface="Calibri"/>
                <a:cs typeface="Calibri"/>
              </a:rPr>
              <a:t>Transfer Application Process Continued…</a:t>
            </a:r>
            <a:br>
              <a:rPr lang="en-US" sz="4000" b="1" spc="15" dirty="0">
                <a:solidFill>
                  <a:srgbClr val="FFFFFF"/>
                </a:solidFill>
                <a:latin typeface="Calibri"/>
                <a:cs typeface="Calibri"/>
              </a:rPr>
            </a:br>
            <a:br>
              <a:rPr lang="en-US" b="1" spc="15" dirty="0">
                <a:solidFill>
                  <a:srgbClr val="FFFFFF"/>
                </a:solidFill>
                <a:latin typeface="Calibri"/>
                <a:cs typeface="Calibri"/>
              </a:rPr>
            </a:br>
            <a:endParaRPr lang="en-US" dirty="0"/>
          </a:p>
        </p:txBody>
      </p:sp>
      <p:sp>
        <p:nvSpPr>
          <p:cNvPr id="6" name="Rectangle 5">
            <a:extLst>
              <a:ext uri="{FF2B5EF4-FFF2-40B4-BE49-F238E27FC236}">
                <a16:creationId xmlns:a16="http://schemas.microsoft.com/office/drawing/2014/main" id="{F9FD5D0C-0229-44BD-A970-0FCE4E81B53F}"/>
              </a:ext>
            </a:extLst>
          </p:cNvPr>
          <p:cNvSpPr/>
          <p:nvPr/>
        </p:nvSpPr>
        <p:spPr>
          <a:xfrm>
            <a:off x="281309" y="1583564"/>
            <a:ext cx="11723121" cy="1477328"/>
          </a:xfrm>
          <a:prstGeom prst="rect">
            <a:avLst/>
          </a:prstGeom>
        </p:spPr>
        <p:txBody>
          <a:bodyPr wrap="square">
            <a:spAutoFit/>
          </a:bodyPr>
          <a:lstStyle/>
          <a:p>
            <a:r>
              <a:rPr lang="en-US" dirty="0">
                <a:latin typeface="Calibri" panose="020F0502020204030204" pitchFamily="34" charset="0"/>
              </a:rPr>
              <a:t>10.  When the approval letter is received from the National Office, we will send the Letter of Approval/Conditions, Loan Agreement, and RD Form 3560-20 to the applicant for completion and signature. The documents must be signed by the new owner and all original signed documents must be mailed back to the State Office. A copy should be emailed to the Specialist handling the transaction. At this time we will also request any additional items needed (i.e. Updated Preliminary Title Commitment, Proposed Warranty Deed, Post Rehab Proposed Budget, etc.)</a:t>
            </a:r>
            <a:endParaRPr lang="en-US" dirty="0"/>
          </a:p>
        </p:txBody>
      </p:sp>
      <p:sp>
        <p:nvSpPr>
          <p:cNvPr id="8" name="Rectangle 7">
            <a:extLst>
              <a:ext uri="{FF2B5EF4-FFF2-40B4-BE49-F238E27FC236}">
                <a16:creationId xmlns:a16="http://schemas.microsoft.com/office/drawing/2014/main" id="{F8048C70-0337-4853-8219-38430AA310B1}"/>
              </a:ext>
            </a:extLst>
          </p:cNvPr>
          <p:cNvSpPr/>
          <p:nvPr/>
        </p:nvSpPr>
        <p:spPr>
          <a:xfrm>
            <a:off x="281309" y="3169895"/>
            <a:ext cx="11723121" cy="646331"/>
          </a:xfrm>
          <a:prstGeom prst="rect">
            <a:avLst/>
          </a:prstGeom>
        </p:spPr>
        <p:txBody>
          <a:bodyPr wrap="square">
            <a:spAutoFit/>
          </a:bodyPr>
          <a:lstStyle/>
          <a:p>
            <a:r>
              <a:rPr lang="en-US" dirty="0">
                <a:latin typeface="Calibri" panose="020F0502020204030204" pitchFamily="34" charset="0"/>
              </a:rPr>
              <a:t>11.  When the Letter of Approval/Conditions Acknowledgement and Loan Agreement are received from the applicant, we will start preparing Closing instructions for OGC review. OGC requires 60 days to review and issue closing instructions.</a:t>
            </a:r>
            <a:endParaRPr lang="en-US" dirty="0"/>
          </a:p>
        </p:txBody>
      </p:sp>
      <p:sp>
        <p:nvSpPr>
          <p:cNvPr id="9" name="Rectangle 8">
            <a:extLst>
              <a:ext uri="{FF2B5EF4-FFF2-40B4-BE49-F238E27FC236}">
                <a16:creationId xmlns:a16="http://schemas.microsoft.com/office/drawing/2014/main" id="{01D8E8CC-F9F9-4A7A-AED8-7DEED6025FDA}"/>
              </a:ext>
            </a:extLst>
          </p:cNvPr>
          <p:cNvSpPr/>
          <p:nvPr/>
        </p:nvSpPr>
        <p:spPr>
          <a:xfrm>
            <a:off x="281308" y="3925229"/>
            <a:ext cx="11476937" cy="369332"/>
          </a:xfrm>
          <a:prstGeom prst="rect">
            <a:avLst/>
          </a:prstGeom>
        </p:spPr>
        <p:txBody>
          <a:bodyPr wrap="square">
            <a:spAutoFit/>
          </a:bodyPr>
          <a:lstStyle/>
          <a:p>
            <a:r>
              <a:rPr lang="en-US">
                <a:latin typeface="Calibri" panose="020F0502020204030204" pitchFamily="34" charset="0"/>
              </a:rPr>
              <a:t>12.  If not previously submitted, the applicant should submit the Final Design Submittal and Drawings for review.</a:t>
            </a:r>
            <a:endParaRPr lang="en-US" dirty="0"/>
          </a:p>
        </p:txBody>
      </p:sp>
    </p:spTree>
    <p:extLst>
      <p:ext uri="{BB962C8B-B14F-4D97-AF65-F5344CB8AC3E}">
        <p14:creationId xmlns:p14="http://schemas.microsoft.com/office/powerpoint/2010/main" val="384823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587448"/>
            <a:ext cx="12183522" cy="1265240"/>
          </a:xfrm>
          <a:custGeom>
            <a:avLst/>
            <a:gdLst/>
            <a:ahLst/>
            <a:cxnLst/>
            <a:rect l="l" t="t" r="r" b="b"/>
            <a:pathLst>
              <a:path w="9124950" h="944245">
                <a:moveTo>
                  <a:pt x="0" y="369159"/>
                </a:moveTo>
                <a:lnTo>
                  <a:pt x="0" y="944156"/>
                </a:lnTo>
                <a:lnTo>
                  <a:pt x="9124879" y="944156"/>
                </a:lnTo>
                <a:lnTo>
                  <a:pt x="9117935" y="487044"/>
                </a:lnTo>
                <a:lnTo>
                  <a:pt x="3132625" y="487044"/>
                </a:lnTo>
                <a:lnTo>
                  <a:pt x="718012" y="462280"/>
                </a:lnTo>
                <a:lnTo>
                  <a:pt x="0" y="369159"/>
                </a:lnTo>
                <a:close/>
              </a:path>
              <a:path w="9124950" h="944245">
                <a:moveTo>
                  <a:pt x="8306795" y="0"/>
                </a:moveTo>
                <a:lnTo>
                  <a:pt x="6475304" y="41275"/>
                </a:lnTo>
                <a:lnTo>
                  <a:pt x="3132625" y="487044"/>
                </a:lnTo>
                <a:lnTo>
                  <a:pt x="9117935" y="487044"/>
                </a:lnTo>
                <a:lnTo>
                  <a:pt x="9111665" y="74294"/>
                </a:lnTo>
                <a:lnTo>
                  <a:pt x="8306795" y="0"/>
                </a:lnTo>
                <a:close/>
              </a:path>
            </a:pathLst>
          </a:custGeom>
          <a:solidFill>
            <a:srgbClr val="456F61"/>
          </a:solidFill>
        </p:spPr>
        <p:txBody>
          <a:bodyPr wrap="square" lIns="0" tIns="0" rIns="0" bIns="0" rtlCol="0"/>
          <a:lstStyle/>
          <a:p>
            <a:endParaRPr dirty="0"/>
          </a:p>
        </p:txBody>
      </p:sp>
      <p:sp>
        <p:nvSpPr>
          <p:cNvPr id="3" name="object 3"/>
          <p:cNvSpPr/>
          <p:nvPr/>
        </p:nvSpPr>
        <p:spPr>
          <a:xfrm>
            <a:off x="1" y="5468329"/>
            <a:ext cx="12187715" cy="952971"/>
          </a:xfrm>
          <a:prstGeom prst="rect">
            <a:avLst/>
          </a:prstGeom>
          <a:blipFill>
            <a:blip r:embed="rId3" cstate="print"/>
            <a:stretch>
              <a:fillRect/>
            </a:stretch>
          </a:blipFill>
        </p:spPr>
        <p:txBody>
          <a:bodyPr wrap="square" lIns="0" tIns="0" rIns="0" bIns="0" rtlCol="0"/>
          <a:lstStyle/>
          <a:p>
            <a:endParaRPr dirty="0"/>
          </a:p>
        </p:txBody>
      </p:sp>
      <p:sp>
        <p:nvSpPr>
          <p:cNvPr id="4" name="object 4"/>
          <p:cNvSpPr/>
          <p:nvPr/>
        </p:nvSpPr>
        <p:spPr>
          <a:xfrm>
            <a:off x="1" y="1"/>
            <a:ext cx="12187761" cy="1520502"/>
          </a:xfrm>
          <a:custGeom>
            <a:avLst/>
            <a:gdLst/>
            <a:ahLst/>
            <a:cxnLst/>
            <a:rect l="l" t="t" r="r" b="b"/>
            <a:pathLst>
              <a:path w="9128125" h="1134745">
                <a:moveTo>
                  <a:pt x="9128093" y="0"/>
                </a:moveTo>
                <a:lnTo>
                  <a:pt x="0" y="0"/>
                </a:lnTo>
                <a:lnTo>
                  <a:pt x="0" y="1062593"/>
                </a:lnTo>
                <a:lnTo>
                  <a:pt x="779990" y="1134592"/>
                </a:lnTo>
                <a:lnTo>
                  <a:pt x="2611481" y="1093316"/>
                </a:lnTo>
                <a:lnTo>
                  <a:pt x="5954161" y="647547"/>
                </a:lnTo>
                <a:lnTo>
                  <a:pt x="9128093" y="647547"/>
                </a:lnTo>
                <a:lnTo>
                  <a:pt x="9128093" y="0"/>
                </a:lnTo>
                <a:close/>
              </a:path>
              <a:path w="9128125" h="1134745">
                <a:moveTo>
                  <a:pt x="9128093" y="647547"/>
                </a:moveTo>
                <a:lnTo>
                  <a:pt x="5954161" y="647547"/>
                </a:lnTo>
                <a:lnTo>
                  <a:pt x="8368774" y="672312"/>
                </a:lnTo>
                <a:lnTo>
                  <a:pt x="9128093" y="770789"/>
                </a:lnTo>
                <a:lnTo>
                  <a:pt x="9128093" y="647547"/>
                </a:lnTo>
                <a:close/>
              </a:path>
            </a:pathLst>
          </a:custGeom>
          <a:solidFill>
            <a:srgbClr val="003142"/>
          </a:solidFill>
        </p:spPr>
        <p:txBody>
          <a:bodyPr wrap="square" lIns="0" tIns="0" rIns="0" bIns="0" rtlCol="0"/>
          <a:lstStyle/>
          <a:p>
            <a:endParaRPr dirty="0"/>
          </a:p>
        </p:txBody>
      </p:sp>
      <p:sp>
        <p:nvSpPr>
          <p:cNvPr id="5" name="object 5"/>
          <p:cNvSpPr/>
          <p:nvPr/>
        </p:nvSpPr>
        <p:spPr>
          <a:xfrm>
            <a:off x="0" y="689359"/>
            <a:ext cx="12187718" cy="952973"/>
          </a:xfrm>
          <a:prstGeom prst="rect">
            <a:avLst/>
          </a:prstGeom>
          <a:blipFill>
            <a:blip r:embed="rId4" cstate="print"/>
            <a:stretch>
              <a:fillRect/>
            </a:stretch>
          </a:blipFill>
        </p:spPr>
        <p:txBody>
          <a:bodyPr wrap="square" lIns="0" tIns="0" rIns="0" bIns="0" rtlCol="0"/>
          <a:lstStyle/>
          <a:p>
            <a:endParaRPr dirty="0"/>
          </a:p>
        </p:txBody>
      </p:sp>
      <p:sp>
        <p:nvSpPr>
          <p:cNvPr id="11" name="Title 10"/>
          <p:cNvSpPr>
            <a:spLocks noGrp="1"/>
          </p:cNvSpPr>
          <p:nvPr>
            <p:ph type="title"/>
          </p:nvPr>
        </p:nvSpPr>
        <p:spPr>
          <a:xfrm>
            <a:off x="193432" y="97470"/>
            <a:ext cx="11074034" cy="1325563"/>
          </a:xfrm>
        </p:spPr>
        <p:txBody>
          <a:bodyPr>
            <a:normAutofit/>
          </a:bodyPr>
          <a:lstStyle/>
          <a:p>
            <a:r>
              <a:rPr lang="en-US" sz="4000" b="1" spc="15" dirty="0">
                <a:solidFill>
                  <a:srgbClr val="FFFFFF"/>
                </a:solidFill>
                <a:latin typeface="Calibri"/>
                <a:cs typeface="Calibri"/>
              </a:rPr>
              <a:t>Transfer Application Process Continued…</a:t>
            </a:r>
            <a:br>
              <a:rPr lang="en-US" b="1" spc="15" dirty="0">
                <a:solidFill>
                  <a:srgbClr val="FFFFFF"/>
                </a:solidFill>
                <a:latin typeface="Calibri"/>
                <a:cs typeface="Calibri"/>
              </a:rPr>
            </a:br>
            <a:endParaRPr lang="en-US" dirty="0"/>
          </a:p>
        </p:txBody>
      </p:sp>
      <p:sp>
        <p:nvSpPr>
          <p:cNvPr id="6" name="Rectangle 5">
            <a:extLst>
              <a:ext uri="{FF2B5EF4-FFF2-40B4-BE49-F238E27FC236}">
                <a16:creationId xmlns:a16="http://schemas.microsoft.com/office/drawing/2014/main" id="{6C1A3ED6-A0DB-4555-A686-1868542D3DAD}"/>
              </a:ext>
            </a:extLst>
          </p:cNvPr>
          <p:cNvSpPr/>
          <p:nvPr/>
        </p:nvSpPr>
        <p:spPr>
          <a:xfrm>
            <a:off x="422031" y="1761451"/>
            <a:ext cx="11629292" cy="1477328"/>
          </a:xfrm>
          <a:prstGeom prst="rect">
            <a:avLst/>
          </a:prstGeom>
        </p:spPr>
        <p:txBody>
          <a:bodyPr wrap="square">
            <a:spAutoFit/>
          </a:bodyPr>
          <a:lstStyle/>
          <a:p>
            <a:r>
              <a:rPr lang="en-US" dirty="0">
                <a:latin typeface="Calibri" panose="020F0502020204030204" pitchFamily="34" charset="0"/>
              </a:rPr>
              <a:t>14.  The management company is required to submit the payment that is due the 1</a:t>
            </a:r>
            <a:r>
              <a:rPr lang="en-US" sz="800" dirty="0">
                <a:latin typeface="Calibri" panose="020F0502020204030204" pitchFamily="34" charset="0"/>
              </a:rPr>
              <a:t>st </a:t>
            </a:r>
            <a:r>
              <a:rPr lang="en-US" dirty="0">
                <a:latin typeface="Calibri" panose="020F0502020204030204" pitchFamily="34" charset="0"/>
              </a:rPr>
              <a:t>of the month after closing before closing. When RD is notified that the Tenant Data has been transmitted, we will set the payment amount to $0.00 and release the Project Worksheet for processing. Finance will process the RA and Overage and set the payment amount at zero for that month. This will require an interest only payment for that month, if the loan closes other than the 1</a:t>
            </a:r>
            <a:r>
              <a:rPr lang="en-US" sz="800" dirty="0">
                <a:latin typeface="Calibri" panose="020F0502020204030204" pitchFamily="34" charset="0"/>
              </a:rPr>
              <a:t>st </a:t>
            </a:r>
            <a:r>
              <a:rPr lang="en-US" dirty="0">
                <a:latin typeface="Calibri" panose="020F0502020204030204" pitchFamily="34" charset="0"/>
              </a:rPr>
              <a:t>of the month.</a:t>
            </a:r>
            <a:endParaRPr lang="en-US" dirty="0"/>
          </a:p>
        </p:txBody>
      </p:sp>
      <p:sp>
        <p:nvSpPr>
          <p:cNvPr id="8" name="Rectangle 7">
            <a:extLst>
              <a:ext uri="{FF2B5EF4-FFF2-40B4-BE49-F238E27FC236}">
                <a16:creationId xmlns:a16="http://schemas.microsoft.com/office/drawing/2014/main" id="{071973DE-EA92-4B15-BE02-B56029BBE26C}"/>
              </a:ext>
            </a:extLst>
          </p:cNvPr>
          <p:cNvSpPr/>
          <p:nvPr/>
        </p:nvSpPr>
        <p:spPr>
          <a:xfrm>
            <a:off x="422031" y="3357898"/>
            <a:ext cx="11090030" cy="646331"/>
          </a:xfrm>
          <a:prstGeom prst="rect">
            <a:avLst/>
          </a:prstGeom>
        </p:spPr>
        <p:txBody>
          <a:bodyPr wrap="square">
            <a:spAutoFit/>
          </a:bodyPr>
          <a:lstStyle/>
          <a:p>
            <a:r>
              <a:rPr lang="en-US" dirty="0">
                <a:latin typeface="Calibri" panose="020F0502020204030204" pitchFamily="34" charset="0"/>
              </a:rPr>
              <a:t>15.  When closing documents are prepared, we will mail originals to the closing agent and email a copy to all parties involved.</a:t>
            </a:r>
            <a:endParaRPr lang="en-US" dirty="0"/>
          </a:p>
        </p:txBody>
      </p:sp>
    </p:spTree>
    <p:extLst>
      <p:ext uri="{BB962C8B-B14F-4D97-AF65-F5344CB8AC3E}">
        <p14:creationId xmlns:p14="http://schemas.microsoft.com/office/powerpoint/2010/main" val="1394835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587448"/>
            <a:ext cx="12183522" cy="1265240"/>
          </a:xfrm>
          <a:custGeom>
            <a:avLst/>
            <a:gdLst/>
            <a:ahLst/>
            <a:cxnLst/>
            <a:rect l="l" t="t" r="r" b="b"/>
            <a:pathLst>
              <a:path w="9124950" h="944245">
                <a:moveTo>
                  <a:pt x="0" y="369159"/>
                </a:moveTo>
                <a:lnTo>
                  <a:pt x="0" y="944156"/>
                </a:lnTo>
                <a:lnTo>
                  <a:pt x="9124879" y="944156"/>
                </a:lnTo>
                <a:lnTo>
                  <a:pt x="9117935" y="487044"/>
                </a:lnTo>
                <a:lnTo>
                  <a:pt x="3132625" y="487044"/>
                </a:lnTo>
                <a:lnTo>
                  <a:pt x="718012" y="462280"/>
                </a:lnTo>
                <a:lnTo>
                  <a:pt x="0" y="369159"/>
                </a:lnTo>
                <a:close/>
              </a:path>
              <a:path w="9124950" h="944245">
                <a:moveTo>
                  <a:pt x="8306795" y="0"/>
                </a:moveTo>
                <a:lnTo>
                  <a:pt x="6475304" y="41275"/>
                </a:lnTo>
                <a:lnTo>
                  <a:pt x="3132625" y="487044"/>
                </a:lnTo>
                <a:lnTo>
                  <a:pt x="9117935" y="487044"/>
                </a:lnTo>
                <a:lnTo>
                  <a:pt x="9111665" y="74294"/>
                </a:lnTo>
                <a:lnTo>
                  <a:pt x="8306795" y="0"/>
                </a:lnTo>
                <a:close/>
              </a:path>
            </a:pathLst>
          </a:custGeom>
          <a:solidFill>
            <a:srgbClr val="456F61"/>
          </a:solidFill>
        </p:spPr>
        <p:txBody>
          <a:bodyPr wrap="square" lIns="0" tIns="0" rIns="0" bIns="0" rtlCol="0"/>
          <a:lstStyle/>
          <a:p>
            <a:endParaRPr dirty="0"/>
          </a:p>
        </p:txBody>
      </p:sp>
      <p:sp>
        <p:nvSpPr>
          <p:cNvPr id="3" name="object 3"/>
          <p:cNvSpPr/>
          <p:nvPr/>
        </p:nvSpPr>
        <p:spPr>
          <a:xfrm>
            <a:off x="1" y="5468329"/>
            <a:ext cx="12187715" cy="952971"/>
          </a:xfrm>
          <a:prstGeom prst="rect">
            <a:avLst/>
          </a:prstGeom>
          <a:blipFill>
            <a:blip r:embed="rId3" cstate="print"/>
            <a:stretch>
              <a:fillRect/>
            </a:stretch>
          </a:blipFill>
        </p:spPr>
        <p:txBody>
          <a:bodyPr wrap="square" lIns="0" tIns="0" rIns="0" bIns="0" rtlCol="0"/>
          <a:lstStyle/>
          <a:p>
            <a:endParaRPr dirty="0"/>
          </a:p>
        </p:txBody>
      </p:sp>
      <p:sp>
        <p:nvSpPr>
          <p:cNvPr id="4" name="object 4"/>
          <p:cNvSpPr/>
          <p:nvPr/>
        </p:nvSpPr>
        <p:spPr>
          <a:xfrm>
            <a:off x="1" y="1"/>
            <a:ext cx="12187761" cy="1520502"/>
          </a:xfrm>
          <a:custGeom>
            <a:avLst/>
            <a:gdLst/>
            <a:ahLst/>
            <a:cxnLst/>
            <a:rect l="l" t="t" r="r" b="b"/>
            <a:pathLst>
              <a:path w="9128125" h="1134745">
                <a:moveTo>
                  <a:pt x="9128093" y="0"/>
                </a:moveTo>
                <a:lnTo>
                  <a:pt x="0" y="0"/>
                </a:lnTo>
                <a:lnTo>
                  <a:pt x="0" y="1062593"/>
                </a:lnTo>
                <a:lnTo>
                  <a:pt x="779990" y="1134592"/>
                </a:lnTo>
                <a:lnTo>
                  <a:pt x="2611481" y="1093316"/>
                </a:lnTo>
                <a:lnTo>
                  <a:pt x="5954161" y="647547"/>
                </a:lnTo>
                <a:lnTo>
                  <a:pt x="9128093" y="647547"/>
                </a:lnTo>
                <a:lnTo>
                  <a:pt x="9128093" y="0"/>
                </a:lnTo>
                <a:close/>
              </a:path>
              <a:path w="9128125" h="1134745">
                <a:moveTo>
                  <a:pt x="9128093" y="647547"/>
                </a:moveTo>
                <a:lnTo>
                  <a:pt x="5954161" y="647547"/>
                </a:lnTo>
                <a:lnTo>
                  <a:pt x="8368774" y="672312"/>
                </a:lnTo>
                <a:lnTo>
                  <a:pt x="9128093" y="770789"/>
                </a:lnTo>
                <a:lnTo>
                  <a:pt x="9128093" y="647547"/>
                </a:lnTo>
                <a:close/>
              </a:path>
            </a:pathLst>
          </a:custGeom>
          <a:solidFill>
            <a:srgbClr val="003142"/>
          </a:solidFill>
        </p:spPr>
        <p:txBody>
          <a:bodyPr wrap="square" lIns="0" tIns="0" rIns="0" bIns="0" rtlCol="0"/>
          <a:lstStyle/>
          <a:p>
            <a:endParaRPr dirty="0"/>
          </a:p>
        </p:txBody>
      </p:sp>
      <p:sp>
        <p:nvSpPr>
          <p:cNvPr id="5" name="object 5"/>
          <p:cNvSpPr/>
          <p:nvPr/>
        </p:nvSpPr>
        <p:spPr>
          <a:xfrm>
            <a:off x="0" y="689359"/>
            <a:ext cx="12187718" cy="952973"/>
          </a:xfrm>
          <a:prstGeom prst="rect">
            <a:avLst/>
          </a:prstGeom>
          <a:blipFill>
            <a:blip r:embed="rId4" cstate="print"/>
            <a:stretch>
              <a:fillRect/>
            </a:stretch>
          </a:blipFill>
        </p:spPr>
        <p:txBody>
          <a:bodyPr wrap="square" lIns="0" tIns="0" rIns="0" bIns="0" rtlCol="0"/>
          <a:lstStyle/>
          <a:p>
            <a:endParaRPr dirty="0"/>
          </a:p>
        </p:txBody>
      </p:sp>
      <p:sp>
        <p:nvSpPr>
          <p:cNvPr id="11" name="Title 10"/>
          <p:cNvSpPr>
            <a:spLocks noGrp="1"/>
          </p:cNvSpPr>
          <p:nvPr>
            <p:ph type="title"/>
          </p:nvPr>
        </p:nvSpPr>
        <p:spPr>
          <a:xfrm>
            <a:off x="281354" y="365125"/>
            <a:ext cx="11074034" cy="1325563"/>
          </a:xfrm>
        </p:spPr>
        <p:txBody>
          <a:bodyPr/>
          <a:lstStyle/>
          <a:p>
            <a:r>
              <a:rPr lang="en-US" sz="4000" b="1" spc="15" dirty="0">
                <a:solidFill>
                  <a:srgbClr val="FFFFFF"/>
                </a:solidFill>
                <a:latin typeface="Calibri"/>
                <a:cs typeface="Calibri"/>
              </a:rPr>
              <a:t>Questions</a:t>
            </a:r>
            <a:br>
              <a:rPr lang="en-US" b="1" spc="15" dirty="0">
                <a:solidFill>
                  <a:srgbClr val="FFFFFF"/>
                </a:solidFill>
                <a:latin typeface="Calibri"/>
                <a:cs typeface="Calibri"/>
              </a:rPr>
            </a:br>
            <a:endParaRPr lang="en-US" dirty="0"/>
          </a:p>
        </p:txBody>
      </p:sp>
      <p:sp>
        <p:nvSpPr>
          <p:cNvPr id="10" name="Text Placeholder 9"/>
          <p:cNvSpPr>
            <a:spLocks noGrp="1"/>
          </p:cNvSpPr>
          <p:nvPr>
            <p:ph type="body" idx="1"/>
          </p:nvPr>
        </p:nvSpPr>
        <p:spPr>
          <a:xfrm>
            <a:off x="2575932" y="2559862"/>
            <a:ext cx="6791093" cy="1520502"/>
          </a:xfrm>
        </p:spPr>
        <p:txBody>
          <a:bodyPr anchor="t">
            <a:noAutofit/>
          </a:bodyPr>
          <a:lstStyle/>
          <a:p>
            <a:pPr lvl="0" eaLnBrk="0" fontAlgn="base" hangingPunct="0">
              <a:lnSpc>
                <a:spcPct val="100000"/>
              </a:lnSpc>
              <a:spcBef>
                <a:spcPct val="20000"/>
              </a:spcBef>
              <a:spcAft>
                <a:spcPct val="0"/>
              </a:spcAft>
              <a:defRPr/>
            </a:pPr>
            <a:r>
              <a:rPr lang="en-US" sz="7200" b="0" kern="0" dirty="0">
                <a:solidFill>
                  <a:srgbClr val="000000"/>
                </a:solidFill>
                <a:latin typeface="Times"/>
              </a:rPr>
              <a:t>Any Questions?</a:t>
            </a:r>
            <a:endParaRPr lang="en-US" sz="7200" b="0" kern="0" dirty="0">
              <a:solidFill>
                <a:srgbClr val="FF0000"/>
              </a:solidFill>
              <a:latin typeface="Times"/>
            </a:endParaRPr>
          </a:p>
        </p:txBody>
      </p:sp>
    </p:spTree>
    <p:extLst>
      <p:ext uri="{BB962C8B-B14F-4D97-AF65-F5344CB8AC3E}">
        <p14:creationId xmlns:p14="http://schemas.microsoft.com/office/powerpoint/2010/main" val="1559176910"/>
      </p:ext>
    </p:extLst>
  </p:cSld>
  <p:clrMapOvr>
    <a:masterClrMapping/>
  </p:clrMapOvr>
</p:sld>
</file>

<file path=ppt/theme/theme1.xml><?xml version="1.0" encoding="utf-8"?>
<a:theme xmlns:a="http://schemas.openxmlformats.org/drawingml/2006/main" name="Design 1 Accenture">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EAEAEA"/>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sign 1 No Branding">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sign 2 No Branding">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Custom 5">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C0C0C0"/>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CBFB74E55757D3498EEEEEDD8D4D2D49" ma:contentTypeVersion="5" ma:contentTypeDescription="Create a new document." ma:contentTypeScope="" ma:versionID="098cbb06a324103a1c8421917392c258">
  <xsd:schema xmlns:xsd="http://www.w3.org/2001/XMLSchema" xmlns:xs="http://www.w3.org/2001/XMLSchema" xmlns:p="http://schemas.microsoft.com/office/2006/metadata/properties" xmlns:ns2="41a4fef6-cd05-4137-9295-a57597aa4431" xmlns:ns3="fd671701-19e1-44fd-a87e-8122d86821e0" targetNamespace="http://schemas.microsoft.com/office/2006/metadata/properties" ma:root="true" ma:fieldsID="03b85877ea4203a2a61dfe40a8588f01" ns2:_="" ns3:_="">
    <xsd:import namespace="41a4fef6-cd05-4137-9295-a57597aa4431"/>
    <xsd:import namespace="fd671701-19e1-44fd-a87e-8122d86821e0"/>
    <xsd:element name="properties">
      <xsd:complexType>
        <xsd:sequence>
          <xsd:element name="documentManagement">
            <xsd:complexType>
              <xsd:all>
                <xsd:element ref="ns2:_dlc_DocId" minOccurs="0"/>
                <xsd:element ref="ns2:_dlc_DocIdUrl" minOccurs="0"/>
                <xsd:element ref="ns2:_dlc_DocIdPersistId" minOccurs="0"/>
                <xsd:element ref="ns3:Document_x0020_Typ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a4fef6-cd05-4137-9295-a57597aa443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d671701-19e1-44fd-a87e-8122d86821e0" elementFormDefault="qualified">
    <xsd:import namespace="http://schemas.microsoft.com/office/2006/documentManagement/types"/>
    <xsd:import namespace="http://schemas.microsoft.com/office/infopath/2007/PartnerControls"/>
    <xsd:element name="Document_x0020_Type" ma:index="11" ma:displayName="Document Type" ma:default="Training" ma:description="Enter Type of Document" ma:format="Dropdown" ma:internalName="Document_x0020_Type">
      <xsd:simpleType>
        <xsd:restriction base="dms:Choice">
          <xsd:enumeration value="Templates"/>
          <xsd:enumeration value="Training"/>
          <xsd:enumeration value="Reference"/>
          <xsd:enumeration value="MPR Closing"/>
          <xsd:enumeration value="MPR Relief Plan"/>
          <xsd:enumeration value="Prepayment"/>
          <xsd:enumeration value="HPG"/>
          <xsd:enumeration value="FLH"/>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Document_x0020_Type xmlns="fd671701-19e1-44fd-a87e-8122d86821e0">Training</Document_x0020_Type>
  </documentManagement>
</p:properties>
</file>

<file path=customXml/itemProps1.xml><?xml version="1.0" encoding="utf-8"?>
<ds:datastoreItem xmlns:ds="http://schemas.openxmlformats.org/officeDocument/2006/customXml" ds:itemID="{F246274D-5FE1-475F-9E02-8E74CE5DBE2F}">
  <ds:schemaRefs>
    <ds:schemaRef ds:uri="http://schemas.microsoft.com/sharepoint/events"/>
  </ds:schemaRefs>
</ds:datastoreItem>
</file>

<file path=customXml/itemProps2.xml><?xml version="1.0" encoding="utf-8"?>
<ds:datastoreItem xmlns:ds="http://schemas.openxmlformats.org/officeDocument/2006/customXml" ds:itemID="{77988DD1-8158-4B36-929E-000A22DFE5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a4fef6-cd05-4137-9295-a57597aa4431"/>
    <ds:schemaRef ds:uri="fd671701-19e1-44fd-a87e-8122d86821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470CFC-56E2-4AB8-86E9-FF8BA588DB2F}">
  <ds:schemaRefs>
    <ds:schemaRef ds:uri="http://schemas.microsoft.com/sharepoint/v3/contenttype/forms"/>
  </ds:schemaRefs>
</ds:datastoreItem>
</file>

<file path=customXml/itemProps4.xml><?xml version="1.0" encoding="utf-8"?>
<ds:datastoreItem xmlns:ds="http://schemas.openxmlformats.org/officeDocument/2006/customXml" ds:itemID="{F7263277-1636-425B-84ED-298D814BE44C}">
  <ds:schemaRefs>
    <ds:schemaRef ds:uri="http://schemas.microsoft.com/office/infopath/2007/PartnerControls"/>
    <ds:schemaRef ds:uri="http://purl.org/dc/terms/"/>
    <ds:schemaRef ds:uri="41a4fef6-cd05-4137-9295-a57597aa4431"/>
    <ds:schemaRef ds:uri="http://purl.org/dc/dcmitype/"/>
    <ds:schemaRef ds:uri="http://schemas.openxmlformats.org/package/2006/metadata/core-properties"/>
    <ds:schemaRef ds:uri="http://purl.org/dc/elements/1.1/"/>
    <ds:schemaRef ds:uri="http://schemas.microsoft.com/office/2006/documentManagement/types"/>
    <ds:schemaRef ds:uri="fd671701-19e1-44fd-a87e-8122d86821e0"/>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20346</TotalTime>
  <Words>1294</Words>
  <Application>Microsoft Office PowerPoint</Application>
  <PresentationFormat>Widescreen</PresentationFormat>
  <Paragraphs>54</Paragraphs>
  <Slides>9</Slides>
  <Notes>9</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9</vt:i4>
      </vt:variant>
    </vt:vector>
  </HeadingPairs>
  <TitlesOfParts>
    <vt:vector size="19" baseType="lpstr">
      <vt:lpstr>Arial</vt:lpstr>
      <vt:lpstr>Calibri</vt:lpstr>
      <vt:lpstr>Calibri Light</vt:lpstr>
      <vt:lpstr>Courier New</vt:lpstr>
      <vt:lpstr>Times</vt:lpstr>
      <vt:lpstr>Wingdings</vt:lpstr>
      <vt:lpstr>Design 1 Accenture</vt:lpstr>
      <vt:lpstr>Design 1 No Branding</vt:lpstr>
      <vt:lpstr>Design 2 No Branding</vt:lpstr>
      <vt:lpstr>Office Theme</vt:lpstr>
      <vt:lpstr>PowerPoint Presentation</vt:lpstr>
      <vt:lpstr>Participants  </vt:lpstr>
      <vt:lpstr>Transfer Application Process as of 11/2/2017 </vt:lpstr>
      <vt:lpstr>Transfer Application Process Continued… </vt:lpstr>
      <vt:lpstr>Transfer Application Process Continued… </vt:lpstr>
      <vt:lpstr>Transfer Application Process Continued…  </vt:lpstr>
      <vt:lpstr>Transfer Application Process Continued…  </vt:lpstr>
      <vt:lpstr>Transfer Application Process Continued… </vt:lpstr>
      <vt:lpstr>Questions </vt:lpstr>
    </vt:vector>
  </TitlesOfParts>
  <Company>Accenture Federal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Xie, Jane</dc:creator>
  <cp:lastModifiedBy>Bell, Jonathan - RD, Temple, TX</cp:lastModifiedBy>
  <cp:revision>823</cp:revision>
  <cp:lastPrinted>2015-10-01T04:03:53Z</cp:lastPrinted>
  <dcterms:created xsi:type="dcterms:W3CDTF">2015-03-13T16:35:22Z</dcterms:created>
  <dcterms:modified xsi:type="dcterms:W3CDTF">2018-01-09T19:19:50Z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0x010100CBFB74E55757D3498EEEEEDD8D4D2D49</vt:lpwstr>
  </property>
</Properties>
</file>