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handoutMasterIdLst>
    <p:handoutMasterId r:id="rId24"/>
  </p:handoutMasterIdLst>
  <p:sldIdLst>
    <p:sldId id="458" r:id="rId5"/>
    <p:sldId id="459" r:id="rId6"/>
    <p:sldId id="467" r:id="rId7"/>
    <p:sldId id="463" r:id="rId8"/>
    <p:sldId id="462" r:id="rId9"/>
    <p:sldId id="464" r:id="rId10"/>
    <p:sldId id="469" r:id="rId11"/>
    <p:sldId id="468" r:id="rId12"/>
    <p:sldId id="470" r:id="rId13"/>
    <p:sldId id="471" r:id="rId14"/>
    <p:sldId id="475" r:id="rId15"/>
    <p:sldId id="473" r:id="rId16"/>
    <p:sldId id="474" r:id="rId17"/>
    <p:sldId id="476" r:id="rId18"/>
    <p:sldId id="477" r:id="rId19"/>
    <p:sldId id="478" r:id="rId20"/>
    <p:sldId id="479" r:id="rId21"/>
    <p:sldId id="480" r:id="rId22"/>
  </p:sldIdLst>
  <p:sldSz cx="12192000" cy="6858000"/>
  <p:notesSz cx="7010400" cy="92964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face-Welcome Screen" id="{E9C2FEB5-AEB9-4B26-8F3B-708705F3F30F}">
          <p14:sldIdLst>
            <p14:sldId id="458"/>
            <p14:sldId id="459"/>
            <p14:sldId id="467"/>
            <p14:sldId id="463"/>
            <p14:sldId id="462"/>
            <p14:sldId id="464"/>
            <p14:sldId id="469"/>
            <p14:sldId id="468"/>
            <p14:sldId id="470"/>
            <p14:sldId id="471"/>
            <p14:sldId id="475"/>
            <p14:sldId id="473"/>
            <p14:sldId id="474"/>
            <p14:sldId id="476"/>
            <p14:sldId id="477"/>
            <p14:sldId id="478"/>
            <p14:sldId id="479"/>
            <p14:sldId id="48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uSina" initials="A"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A35"/>
    <a:srgbClr val="0B2951"/>
    <a:srgbClr val="071A33"/>
    <a:srgbClr val="0E3466"/>
    <a:srgbClr val="F39C12"/>
    <a:srgbClr val="F8C471"/>
    <a:srgbClr val="BA7609"/>
    <a:srgbClr val="051325"/>
    <a:srgbClr val="0B2D59"/>
    <a:srgbClr val="1449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442" autoAdjust="0"/>
  </p:normalViewPr>
  <p:slideViewPr>
    <p:cSldViewPr snapToGrid="0">
      <p:cViewPr varScale="1">
        <p:scale>
          <a:sx n="41" d="100"/>
          <a:sy n="41" d="100"/>
        </p:scale>
        <p:origin x="1104" y="4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id-ID"/>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ADC24EA-8346-4C8B-943C-AD383301A03D}" type="datetimeFigureOut">
              <a:rPr lang="id-ID" smtClean="0"/>
              <a:t>03/07/2018</a:t>
            </a:fld>
            <a:endParaRPr lang="id-ID"/>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id-ID"/>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ECE71F5-2935-4BFA-B369-9FA3FAF55664}" type="slidenum">
              <a:rPr lang="id-ID" smtClean="0"/>
              <a:t>‹#›</a:t>
            </a:fld>
            <a:endParaRPr lang="id-ID"/>
          </a:p>
        </p:txBody>
      </p:sp>
    </p:spTree>
    <p:extLst>
      <p:ext uri="{BB962C8B-B14F-4D97-AF65-F5344CB8AC3E}">
        <p14:creationId xmlns:p14="http://schemas.microsoft.com/office/powerpoint/2010/main" val="2695029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id-ID"/>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28D06E5-932C-4F36-8614-8789767FBCD2}" type="datetimeFigureOut">
              <a:rPr lang="id-ID" smtClean="0"/>
              <a:t>03/07/2018</a:t>
            </a:fld>
            <a:endParaRPr lang="id-ID"/>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id-ID"/>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id-ID"/>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5C38DD1-33AA-4996-977A-42B26A155BBE}" type="slidenum">
              <a:rPr lang="id-ID" smtClean="0"/>
              <a:t>‹#›</a:t>
            </a:fld>
            <a:endParaRPr lang="id-ID"/>
          </a:p>
        </p:txBody>
      </p:sp>
    </p:spTree>
    <p:extLst>
      <p:ext uri="{BB962C8B-B14F-4D97-AF65-F5344CB8AC3E}">
        <p14:creationId xmlns:p14="http://schemas.microsoft.com/office/powerpoint/2010/main" val="1305931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mailto:ruralloans@nalcab.or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t>1</a:t>
            </a:fld>
            <a:endParaRPr lang="id-ID"/>
          </a:p>
        </p:txBody>
      </p:sp>
    </p:spTree>
    <p:extLst>
      <p:ext uri="{BB962C8B-B14F-4D97-AF65-F5344CB8AC3E}">
        <p14:creationId xmlns:p14="http://schemas.microsoft.com/office/powerpoint/2010/main" val="1583227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Once NALCAB receives your request, and reviews your eligibility and need for TA, we will notify you within 7 business days if your organization is eligible to proceed with a full application. </a:t>
            </a:r>
          </a:p>
          <a:p>
            <a:r>
              <a:rPr lang="en-US" baseline="0" dirty="0"/>
              <a:t>Please note that this application is not available online, if your organization is eligible, NALCAB will e-mail you an application cover sheet (shown here on the slide) and application instructions. We do require a project narrative of no more than 4 pages, in addition to your organization’s budget and financial statements, copy of documents verifying your nonprofit status, and brief bios of your board and key staff for this project. </a:t>
            </a:r>
          </a:p>
          <a:p>
            <a:r>
              <a:rPr lang="en-US" baseline="0" dirty="0"/>
              <a:t>Please be aware that being invited to submit a full application does not guarantee approval. </a:t>
            </a:r>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55C38DD1-33AA-4996-977A-42B26A155BBE}" type="slidenum">
              <a:rPr lang="id-ID" smtClean="0"/>
              <a:t>10</a:t>
            </a:fld>
            <a:endParaRPr lang="id-ID"/>
          </a:p>
        </p:txBody>
      </p:sp>
    </p:spTree>
    <p:extLst>
      <p:ext uri="{BB962C8B-B14F-4D97-AF65-F5344CB8AC3E}">
        <p14:creationId xmlns:p14="http://schemas.microsoft.com/office/powerpoint/2010/main" val="1350296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draw on several factors to approve a technical assistance engagement with a rural organization or government. These include:</a:t>
            </a:r>
          </a:p>
          <a:p>
            <a:pPr marL="232943" indent="-232943" defTabSz="931774">
              <a:buFontTx/>
              <a:buAutoNum type="arabicParenR"/>
              <a:defRPr/>
            </a:pPr>
            <a:r>
              <a:rPr lang="en-US" baseline="0" dirty="0"/>
              <a:t>Assessing the organization’s need for technical assistance. The organization must demonstrate either by a history of planning or in some instances mandated actions by an agency, that they require assistance to sustainably pursue their mission.</a:t>
            </a:r>
            <a:r>
              <a:rPr lang="en-US" dirty="0"/>
              <a:t> Sometimes prioritizing your organization’s TA needs can be difficult task, therefore we might engage in an organizational assessment at the beginning of the engagement in order to help develop a second phase of more targeted TA. </a:t>
            </a:r>
          </a:p>
          <a:p>
            <a:pPr marL="232943" indent="-232943" defTabSz="931774">
              <a:buFontTx/>
              <a:buAutoNum type="arabicParenR"/>
              <a:defRPr/>
            </a:pPr>
            <a:r>
              <a:rPr lang="en-US" dirty="0"/>
              <a:t>In the application, we want to know your communities’ needs for low and median income families and how your organization is helping address these. This might include data on unemployment, low access to credit, housing affordability data, in areas where data is scarce, first-hand knowledge of changes in poverty levels, quality of life, health indicators, etc. The alignment of your work and broader community efforts should be clear, possibly including reference to your Consolidated plan, recent local government initiatives, etc. </a:t>
            </a:r>
          </a:p>
          <a:p>
            <a:pPr marL="232943" marR="0" lvl="0" indent="-232943" algn="l" defTabSz="931774" rtl="0" eaLnBrk="1" fontAlgn="auto" latinLnBrk="0" hangingPunct="1">
              <a:lnSpc>
                <a:spcPct val="100000"/>
              </a:lnSpc>
              <a:spcBef>
                <a:spcPts val="0"/>
              </a:spcBef>
              <a:spcAft>
                <a:spcPts val="0"/>
              </a:spcAft>
              <a:buClrTx/>
              <a:buSzTx/>
              <a:buFontTx/>
              <a:buAutoNum type="arabicParenR"/>
              <a:tabLst/>
              <a:defRPr/>
            </a:pPr>
            <a:r>
              <a:rPr lang="en-US" dirty="0"/>
              <a:t>We ask for  clear listing of outcomes that can be achieved within</a:t>
            </a:r>
            <a:r>
              <a:rPr lang="en-US" baseline="0" dirty="0"/>
              <a:t> a short 3-year timeframe </a:t>
            </a:r>
            <a:r>
              <a:rPr lang="en-US" dirty="0"/>
              <a:t>time frame following the TA, in</a:t>
            </a:r>
            <a:r>
              <a:rPr lang="en-US" baseline="0" dirty="0"/>
              <a:t> addition to more long-term outcomes</a:t>
            </a:r>
            <a:r>
              <a:rPr lang="en-US" dirty="0"/>
              <a:t>, is required. The organization must be committed to tracking these outcomes and delivering reports to NALCAB. </a:t>
            </a:r>
          </a:p>
          <a:p>
            <a:r>
              <a:rPr lang="en-US" baseline="0" dirty="0"/>
              <a:t>4) The readiness of the applicant and any partners. Meaning your TA request must be endorsed by an executive officer, you must demonstrate that you have a team in place to work with the consultant and NALCAB, and same for any of your supporting partners. </a:t>
            </a:r>
            <a:r>
              <a:rPr lang="en-US" dirty="0"/>
              <a:t>A commitment to performance and responsiveness indicating that you understand your performance standards as a TA recipient and you are willing to attain these standards. Also, evidence that your organization has made, or is making efforts to address any challenges at hand, but is in need of additional assistance. We ask each organization to assign a point of contact for the TA. </a:t>
            </a:r>
          </a:p>
          <a:p>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t>11</a:t>
            </a:fld>
            <a:endParaRPr lang="id-ID"/>
          </a:p>
        </p:txBody>
      </p:sp>
    </p:spTree>
    <p:extLst>
      <p:ext uri="{BB962C8B-B14F-4D97-AF65-F5344CB8AC3E}">
        <p14:creationId xmlns:p14="http://schemas.microsoft.com/office/powerpoint/2010/main" val="129354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 will also mention that organizations may apply for both TA and the loan fund at the same time. Organizations may even apply for technical assistance not related to their lending request. However, organizations who are applying for loan capital may also want to receive technical assistance related to their lending activity. Both circumstances are allowed by our program. </a:t>
            </a:r>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t>12</a:t>
            </a:fld>
            <a:endParaRPr lang="id-ID"/>
          </a:p>
        </p:txBody>
      </p:sp>
    </p:spTree>
    <p:extLst>
      <p:ext uri="{BB962C8B-B14F-4D97-AF65-F5344CB8AC3E}">
        <p14:creationId xmlns:p14="http://schemas.microsoft.com/office/powerpoint/2010/main" val="2764371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NALCAB Rural Revolving Loan Fund is a source of loan capital that</a:t>
            </a:r>
            <a:r>
              <a:rPr lang="en-US" baseline="0"/>
              <a:t> helps support rural organizations in community economic development and affordable housing projects, benefitting low-and moderate-income rural families. </a:t>
            </a:r>
          </a:p>
          <a:p>
            <a:endParaRPr lang="en-US"/>
          </a:p>
          <a:p>
            <a:r>
              <a:rPr lang="en-US"/>
              <a:t>The following are our current loan terms:</a:t>
            </a:r>
          </a:p>
          <a:p>
            <a:r>
              <a:rPr lang="en-US">
                <a:ea typeface="Times New Roman" panose="02020603050405020304" pitchFamily="18" charset="0"/>
                <a:cs typeface="Times New Roman" panose="02020603050405020304" pitchFamily="18" charset="0"/>
              </a:rPr>
              <a:t>0% interest rate, no fee</a:t>
            </a:r>
          </a:p>
          <a:p>
            <a:r>
              <a:rPr lang="en-US">
                <a:ea typeface="Times New Roman" panose="02020603050405020304" pitchFamily="18" charset="0"/>
                <a:cs typeface="Times New Roman" panose="02020603050405020304" pitchFamily="18" charset="0"/>
              </a:rPr>
              <a:t>$50,000 minimum - $400,000 maximum</a:t>
            </a:r>
          </a:p>
          <a:p>
            <a:r>
              <a:rPr lang="en-US">
                <a:ea typeface="Times New Roman" panose="02020603050405020304" pitchFamily="18" charset="0"/>
                <a:cs typeface="Times New Roman" panose="02020603050405020304" pitchFamily="18" charset="0"/>
              </a:rPr>
              <a:t>24 to 84 month terms</a:t>
            </a:r>
          </a:p>
          <a:p>
            <a:r>
              <a:rPr lang="en-US">
                <a:ea typeface="Times New Roman" panose="02020603050405020304" pitchFamily="18" charset="0"/>
                <a:cs typeface="Times New Roman" panose="02020603050405020304" pitchFamily="18" charset="0"/>
              </a:rPr>
              <a:t>Payment schedule determined on a case by case basis</a:t>
            </a:r>
          </a:p>
          <a:p>
            <a:r>
              <a:rPr lang="en-US">
                <a:ea typeface="Times New Roman" panose="02020603050405020304" pitchFamily="18" charset="0"/>
                <a:cs typeface="Times New Roman" panose="02020603050405020304" pitchFamily="18" charset="0"/>
              </a:rPr>
              <a:t>Borrowers are expected to pay the legal costs associated with developing the loan documents specific to their state</a:t>
            </a:r>
          </a:p>
          <a:p>
            <a:r>
              <a:rPr lang="en-US">
                <a:ea typeface="Times New Roman" panose="02020603050405020304" pitchFamily="18" charset="0"/>
                <a:cs typeface="Times New Roman" panose="02020603050405020304" pitchFamily="18" charset="0"/>
              </a:rPr>
              <a:t>Provision for one 6 month 0% deferral period</a:t>
            </a:r>
          </a:p>
          <a:p>
            <a:r>
              <a:rPr lang="en-US"/>
              <a:t>Penalty payments are incurred after 15 days of nonpayment</a:t>
            </a:r>
          </a:p>
          <a:p>
            <a:r>
              <a:rPr lang="en-US">
                <a:ea typeface="Times New Roman" panose="02020603050405020304" pitchFamily="18" charset="0"/>
                <a:cs typeface="Times New Roman" panose="02020603050405020304" pitchFamily="18" charset="0"/>
              </a:rPr>
              <a:t>No prepayment penalties</a:t>
            </a:r>
          </a:p>
          <a:p>
            <a:endParaRPr lang="en-US"/>
          </a:p>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t>13</a:t>
            </a:fld>
            <a:endParaRPr lang="id-ID"/>
          </a:p>
        </p:txBody>
      </p:sp>
    </p:spTree>
    <p:extLst>
      <p:ext uri="{BB962C8B-B14F-4D97-AF65-F5344CB8AC3E}">
        <p14:creationId xmlns:p14="http://schemas.microsoft.com/office/powerpoint/2010/main" val="1579210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a variety of eligible uses including:</a:t>
            </a:r>
          </a:p>
          <a:p>
            <a:endParaRPr lang="en-US"/>
          </a:p>
          <a:p>
            <a:pPr marL="356054" marR="78464" indent="-356054">
              <a:buFont typeface="Symbol" panose="05050102010706020507" pitchFamily="18" charset="2"/>
              <a:buChar char=""/>
            </a:pPr>
            <a:r>
              <a:rPr lang="en-US">
                <a:ea typeface="Times New Roman" panose="02020603050405020304" pitchFamily="18" charset="0"/>
                <a:cs typeface="Times New Roman" panose="02020603050405020304" pitchFamily="18" charset="0"/>
              </a:rPr>
              <a:t>Short-term debt capital to assist community lending programs, including Small Business Loans, Micro Loans, Lending Circles, Consumer Loans, DPA Loans</a:t>
            </a:r>
            <a:endParaRPr lang="en-US" sz="1100">
              <a:latin typeface="Times New Roman" panose="02020603050405020304" pitchFamily="18" charset="0"/>
              <a:ea typeface="Times New Roman" panose="02020603050405020304" pitchFamily="18" charset="0"/>
              <a:cs typeface="Times New Roman" panose="02020603050405020304" pitchFamily="18" charset="0"/>
            </a:endParaRPr>
          </a:p>
          <a:p>
            <a:pPr marL="356054" marR="78464" indent="-356054">
              <a:buFont typeface="Symbol" panose="05050102010706020507" pitchFamily="18" charset="2"/>
              <a:buChar char=""/>
            </a:pPr>
            <a:r>
              <a:rPr lang="en-US">
                <a:ea typeface="Times New Roman" panose="02020603050405020304" pitchFamily="18" charset="0"/>
                <a:cs typeface="Times New Roman" panose="02020603050405020304" pitchFamily="18" charset="0"/>
              </a:rPr>
              <a:t>Pre-development funds for planning, design, market analysis, legal, and engineering costs</a:t>
            </a:r>
            <a:endParaRPr lang="en-US" sz="1100">
              <a:latin typeface="Times New Roman" panose="02020603050405020304" pitchFamily="18" charset="0"/>
              <a:ea typeface="Times New Roman" panose="02020603050405020304" pitchFamily="18" charset="0"/>
              <a:cs typeface="Times New Roman" panose="02020603050405020304" pitchFamily="18" charset="0"/>
            </a:endParaRPr>
          </a:p>
          <a:p>
            <a:pPr marL="356054" marR="78464" indent="-356054">
              <a:buFont typeface="Symbol" panose="05050102010706020507" pitchFamily="18" charset="2"/>
              <a:buChar char=""/>
            </a:pPr>
            <a:r>
              <a:rPr lang="en-US">
                <a:ea typeface="Times New Roman" panose="02020603050405020304" pitchFamily="18" charset="0"/>
                <a:cs typeface="Times New Roman" panose="02020603050405020304" pitchFamily="18" charset="0"/>
              </a:rPr>
              <a:t>Capital to serve as Loan Loss Reserves </a:t>
            </a:r>
            <a:endParaRPr lang="en-US" sz="1100">
              <a:latin typeface="Times New Roman" panose="02020603050405020304" pitchFamily="18" charset="0"/>
              <a:ea typeface="Times New Roman" panose="02020603050405020304" pitchFamily="18" charset="0"/>
              <a:cs typeface="Times New Roman" panose="02020603050405020304" pitchFamily="18" charset="0"/>
            </a:endParaRPr>
          </a:p>
          <a:p>
            <a:pPr marL="356054" marR="78464" indent="-356054">
              <a:buFont typeface="Symbol" panose="05050102010706020507" pitchFamily="18" charset="2"/>
              <a:buChar char=""/>
            </a:pPr>
            <a:r>
              <a:rPr lang="en-US">
                <a:ea typeface="Times New Roman" panose="02020603050405020304" pitchFamily="18" charset="0"/>
                <a:cs typeface="Times New Roman" panose="02020603050405020304" pitchFamily="18" charset="0"/>
              </a:rPr>
              <a:t>Gap Financing</a:t>
            </a:r>
            <a:endParaRPr lang="en-US" sz="1100">
              <a:latin typeface="Times New Roman" panose="02020603050405020304" pitchFamily="18" charset="0"/>
              <a:ea typeface="Times New Roman" panose="02020603050405020304" pitchFamily="18" charset="0"/>
              <a:cs typeface="Times New Roman" panose="02020603050405020304" pitchFamily="18" charset="0"/>
            </a:endParaRPr>
          </a:p>
          <a:p>
            <a:pPr marL="356054" marR="78464" indent="-356054">
              <a:buFont typeface="Symbol" panose="05050102010706020507" pitchFamily="18" charset="2"/>
              <a:buChar char=""/>
            </a:pPr>
            <a:r>
              <a:rPr lang="en-US">
                <a:ea typeface="Times New Roman" panose="02020603050405020304" pitchFamily="18" charset="0"/>
                <a:cs typeface="Times New Roman" panose="02020603050405020304" pitchFamily="18" charset="0"/>
              </a:rPr>
              <a:t>Loans for Organizational Operations (however, especially for this category, organizations must demonstrate the ability to repay.</a:t>
            </a:r>
            <a:r>
              <a:rPr lang="en-US" baseline="0">
                <a:ea typeface="Times New Roman" panose="02020603050405020304" pitchFamily="18" charset="0"/>
                <a:cs typeface="Times New Roman" panose="02020603050405020304" pitchFamily="18" charset="0"/>
              </a:rPr>
              <a:t>)</a:t>
            </a:r>
            <a:endParaRPr lang="en-US"/>
          </a:p>
          <a:p>
            <a:r>
              <a:rPr lang="en-US"/>
              <a:t> </a:t>
            </a:r>
          </a:p>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t>14</a:t>
            </a:fld>
            <a:endParaRPr lang="id-ID"/>
          </a:p>
        </p:txBody>
      </p:sp>
    </p:spTree>
    <p:extLst>
      <p:ext uri="{BB962C8B-B14F-4D97-AF65-F5344CB8AC3E}">
        <p14:creationId xmlns:p14="http://schemas.microsoft.com/office/powerpoint/2010/main" val="2174009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dirty="0"/>
              <a:t>Using funds to subsidize interest payments on an existing loan</a:t>
            </a:r>
          </a:p>
          <a:p>
            <a:pPr>
              <a:lnSpc>
                <a:spcPct val="100000"/>
              </a:lnSpc>
            </a:pPr>
            <a:r>
              <a:rPr lang="en-US" dirty="0"/>
              <a:t> Refinancing or consolidation of existing debt</a:t>
            </a:r>
          </a:p>
          <a:p>
            <a:pPr>
              <a:lnSpc>
                <a:spcPct val="100000"/>
              </a:lnSpc>
            </a:pPr>
            <a:r>
              <a:rPr lang="en-US" dirty="0"/>
              <a:t>To acquire an equity position in a private business</a:t>
            </a:r>
          </a:p>
          <a:p>
            <a:pPr>
              <a:lnSpc>
                <a:spcPct val="100000"/>
              </a:lnSpc>
            </a:pPr>
            <a:r>
              <a:rPr lang="en-US" dirty="0"/>
              <a:t>Pay taxes</a:t>
            </a:r>
          </a:p>
          <a:p>
            <a:pPr>
              <a:lnSpc>
                <a:spcPct val="100000"/>
              </a:lnSpc>
            </a:pPr>
            <a:r>
              <a:rPr lang="en-US" dirty="0"/>
              <a:t>Purchase stock in another business or investments</a:t>
            </a:r>
          </a:p>
          <a:p>
            <a:pPr>
              <a:lnSpc>
                <a:spcPct val="100000"/>
              </a:lnSpc>
            </a:pPr>
            <a:r>
              <a:rPr lang="en-US" dirty="0"/>
              <a:t>Pay for legal costs associated with developing the loan</a:t>
            </a:r>
          </a:p>
          <a:p>
            <a:pPr marR="77001"/>
            <a:endParaRPr lang="en-US"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t>15</a:t>
            </a:fld>
            <a:endParaRPr lang="id-ID"/>
          </a:p>
        </p:txBody>
      </p:sp>
    </p:spTree>
    <p:extLst>
      <p:ext uri="{BB962C8B-B14F-4D97-AF65-F5344CB8AC3E}">
        <p14:creationId xmlns:p14="http://schemas.microsoft.com/office/powerpoint/2010/main" val="1430332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a:t>
            </a:r>
            <a:r>
              <a:rPr lang="en-US" baseline="0"/>
              <a:t> keeping with our RCB program, we are currently limited to lending to rural organizations in these 12 states. </a:t>
            </a:r>
          </a:p>
          <a:p>
            <a:r>
              <a:rPr lang="en-US" baseline="0"/>
              <a:t>As a borrower, we require that your organization demonstrate at least one year of loan preparation and servicing experience and that your proposed project is financially feasible. </a:t>
            </a:r>
            <a:endParaRPr lang="en-US"/>
          </a:p>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t>16</a:t>
            </a:fld>
            <a:endParaRPr lang="id-ID"/>
          </a:p>
        </p:txBody>
      </p:sp>
    </p:spTree>
    <p:extLst>
      <p:ext uri="{BB962C8B-B14F-4D97-AF65-F5344CB8AC3E}">
        <p14:creationId xmlns:p14="http://schemas.microsoft.com/office/powerpoint/2010/main" val="3034087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this time we do not maintain loan applications on</a:t>
            </a:r>
            <a:r>
              <a:rPr lang="en-US" baseline="0"/>
              <a:t> our website</a:t>
            </a:r>
            <a:r>
              <a:rPr lang="en-US"/>
              <a:t>, however you</a:t>
            </a:r>
            <a:r>
              <a:rPr lang="en-US" baseline="0"/>
              <a:t> may e-mail Chris at </a:t>
            </a:r>
            <a:r>
              <a:rPr lang="en-US">
                <a:hlinkClick r:id="rId3"/>
              </a:rPr>
              <a:t>ruralloans@nalcab.org</a:t>
            </a:r>
            <a:r>
              <a:rPr lang="en-US"/>
              <a:t> with the following information:</a:t>
            </a:r>
          </a:p>
          <a:p>
            <a:r>
              <a:rPr lang="en-US"/>
              <a:t>Organization information</a:t>
            </a:r>
          </a:p>
          <a:p>
            <a:r>
              <a:rPr lang="en-US"/>
              <a:t>Service area and target population information</a:t>
            </a:r>
          </a:p>
          <a:p>
            <a:r>
              <a:rPr lang="en-US"/>
              <a:t>Brief summary of loan request</a:t>
            </a:r>
          </a:p>
          <a:p>
            <a:r>
              <a:rPr lang="en-US"/>
              <a:t>Indication of whether your organization plans to apply for technical assistance as well</a:t>
            </a:r>
          </a:p>
          <a:p>
            <a:endParaRPr lang="en-US"/>
          </a:p>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t>17</a:t>
            </a:fld>
            <a:endParaRPr lang="id-ID"/>
          </a:p>
        </p:txBody>
      </p:sp>
    </p:spTree>
    <p:extLst>
      <p:ext uri="{BB962C8B-B14F-4D97-AF65-F5344CB8AC3E}">
        <p14:creationId xmlns:p14="http://schemas.microsoft.com/office/powerpoint/2010/main" val="2414396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p>
        </p:txBody>
      </p:sp>
      <p:sp>
        <p:nvSpPr>
          <p:cNvPr id="4" name="Slide Number Placeholder 3"/>
          <p:cNvSpPr>
            <a:spLocks noGrp="1"/>
          </p:cNvSpPr>
          <p:nvPr>
            <p:ph type="sldNum" sz="quarter" idx="10"/>
          </p:nvPr>
        </p:nvSpPr>
        <p:spPr/>
        <p:txBody>
          <a:bodyPr/>
          <a:lstStyle/>
          <a:p>
            <a:fld id="{55C38DD1-33AA-4996-977A-42B26A155BBE}" type="slidenum">
              <a:rPr lang="id-ID" smtClean="0"/>
              <a:t>18</a:t>
            </a:fld>
            <a:endParaRPr lang="id-ID"/>
          </a:p>
        </p:txBody>
      </p:sp>
    </p:spTree>
    <p:extLst>
      <p:ext uri="{BB962C8B-B14F-4D97-AF65-F5344CB8AC3E}">
        <p14:creationId xmlns:p14="http://schemas.microsoft.com/office/powerpoint/2010/main" val="1616526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First, just a bit of information on who we are as an organization:</a:t>
            </a:r>
          </a:p>
          <a:p>
            <a:pPr defTabSz="949478">
              <a:defRPr/>
            </a:pPr>
            <a:r>
              <a:rPr lang="en-US" sz="1000" dirty="0"/>
              <a:t>NALCAB is a national membership organization that represents and serves a geographically and ethnically diverse group of more than 100 community development and asset building organizations that are anchor institutions in our nation’s Latino communities in more than 40 states and Washington, D.C. We are based out of San Antonio and we have a policy office in D.C. We have experience in working in both urban and rural markets. </a:t>
            </a:r>
          </a:p>
          <a:p>
            <a:endParaRPr lang="en-US" sz="1000" dirty="0"/>
          </a:p>
          <a:p>
            <a:r>
              <a:rPr lang="en-US" sz="1000" dirty="0"/>
              <a:t>Our mission is to build assets for Latino families, communities and organizations. NALCAB’s </a:t>
            </a:r>
            <a:r>
              <a:rPr lang="en-US" sz="1000" i="1" dirty="0"/>
              <a:t>work advances economic mobility for low and moderate income people.</a:t>
            </a:r>
          </a:p>
          <a:p>
            <a:endParaRPr lang="en-US" sz="1000" dirty="0"/>
          </a:p>
          <a:p>
            <a:pPr defTabSz="949478">
              <a:defRPr/>
            </a:pPr>
            <a:r>
              <a:rPr lang="en-US" sz="1000" dirty="0"/>
              <a:t> NALCAB helps to increase those opportunities through our policy efforts and program work which includes the areas of:</a:t>
            </a:r>
          </a:p>
          <a:p>
            <a:pPr defTabSz="949478">
              <a:defRPr/>
            </a:pPr>
            <a:r>
              <a:rPr lang="en-US" sz="1000" dirty="0"/>
              <a:t>-equitable neighborhood development, and</a:t>
            </a:r>
          </a:p>
          <a:p>
            <a:pPr defTabSz="949478">
              <a:defRPr/>
            </a:pPr>
            <a:r>
              <a:rPr lang="en-US" sz="1000" dirty="0"/>
              <a:t>-small business investment</a:t>
            </a:r>
          </a:p>
          <a:p>
            <a:pPr defTabSz="949478">
              <a:defRPr/>
            </a:pPr>
            <a:r>
              <a:rPr lang="en-US" sz="1000" dirty="0"/>
              <a:t>-family financial capability</a:t>
            </a:r>
          </a:p>
          <a:p>
            <a:pPr defTabSz="949478">
              <a:defRPr/>
            </a:pPr>
            <a:endParaRPr lang="en-US" sz="1000" dirty="0"/>
          </a:p>
          <a:p>
            <a:endParaRPr lang="en-US" sz="1000" dirty="0"/>
          </a:p>
        </p:txBody>
      </p:sp>
      <p:sp>
        <p:nvSpPr>
          <p:cNvPr id="4" name="Slide Number Placeholder 3"/>
          <p:cNvSpPr>
            <a:spLocks noGrp="1"/>
          </p:cNvSpPr>
          <p:nvPr>
            <p:ph type="sldNum" sz="quarter" idx="10"/>
          </p:nvPr>
        </p:nvSpPr>
        <p:spPr/>
        <p:txBody>
          <a:bodyPr/>
          <a:lstStyle/>
          <a:p>
            <a:fld id="{55C38DD1-33AA-4996-977A-42B26A155BBE}" type="slidenum">
              <a:rPr lang="id-ID" smtClean="0"/>
              <a:t>2</a:t>
            </a:fld>
            <a:endParaRPr lang="id-ID"/>
          </a:p>
        </p:txBody>
      </p:sp>
    </p:spTree>
    <p:extLst>
      <p:ext uri="{BB962C8B-B14F-4D97-AF65-F5344CB8AC3E}">
        <p14:creationId xmlns:p14="http://schemas.microsoft.com/office/powerpoint/2010/main" val="1050536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NALCAB</a:t>
            </a:r>
            <a:r>
              <a:rPr lang="en-US" baseline="0" dirty="0"/>
              <a:t> has several lines of business that span these three key areas, including:</a:t>
            </a:r>
          </a:p>
          <a:p>
            <a:r>
              <a:rPr lang="en-US" baseline="0" dirty="0"/>
              <a:t>-building organizational capacity, such as this Rural Capacity Building Program</a:t>
            </a:r>
          </a:p>
          <a:p>
            <a:r>
              <a:rPr lang="en-US" i="1" baseline="0" dirty="0"/>
              <a:t>NALCAB has been a HUD provider since 2010. </a:t>
            </a:r>
          </a:p>
          <a:p>
            <a:r>
              <a:rPr lang="en-US" baseline="0" dirty="0"/>
              <a:t>-building leadership and community-based expertise that are culturally relevant</a:t>
            </a:r>
          </a:p>
          <a:p>
            <a:r>
              <a:rPr lang="en-US" baseline="0" dirty="0"/>
              <a:t>-Shaping policy through research and member engagement, and</a:t>
            </a:r>
          </a:p>
          <a:p>
            <a:r>
              <a:rPr lang="en-US" baseline="0" dirty="0"/>
              <a:t>-directly investing capital in communities of need through lending and equity investments</a:t>
            </a:r>
          </a:p>
          <a:p>
            <a:endParaRPr lang="en-US" dirty="0"/>
          </a:p>
          <a:p>
            <a:pPr defTabSz="931774">
              <a:defRPr/>
            </a:pPr>
            <a:r>
              <a:rPr lang="en-US" dirty="0"/>
              <a:t>*In order to build assets in Latino families, communities and organizations, NALCAB works with its members to increase the flow of capital into low-and moderate-income communities through responsible, market-based and culturally relevant business models.</a:t>
            </a:r>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t>3</a:t>
            </a:fld>
            <a:endParaRPr lang="id-ID"/>
          </a:p>
        </p:txBody>
      </p:sp>
    </p:spTree>
    <p:extLst>
      <p:ext uri="{BB962C8B-B14F-4D97-AF65-F5344CB8AC3E}">
        <p14:creationId xmlns:p14="http://schemas.microsoft.com/office/powerpoint/2010/main" val="198478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t>4</a:t>
            </a:fld>
            <a:endParaRPr lang="id-ID"/>
          </a:p>
        </p:txBody>
      </p:sp>
    </p:spTree>
    <p:extLst>
      <p:ext uri="{BB962C8B-B14F-4D97-AF65-F5344CB8AC3E}">
        <p14:creationId xmlns:p14="http://schemas.microsoft.com/office/powerpoint/2010/main" val="2115729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Our RCB Program is designed to provide technical assistance and loans to rural nonprofits that are engaged in creating community economic development opportunities and affordable housing for low income communities in rural areas. In acknowledging the diversity of rural settings, the program is focused on developing the capacity of local nonprofit organizations to help the communities they know by engaging in one-on-one customized technical assistance. As a membership organization, NALCAB also facilitates connections and peer learning experiences with other organizations doing similar work.</a:t>
            </a:r>
          </a:p>
          <a:p>
            <a:endParaRPr lang="en-US" baseline="0"/>
          </a:p>
          <a:p>
            <a:r>
              <a:rPr lang="en-US" baseline="0"/>
              <a:t>This program is funded through HUD’s Rural Capacity Building for Community Development and Affordable Housing Grants and if you would like to look up more information about these funds please check out the HUD link provided.</a:t>
            </a:r>
            <a:endParaRPr lang="en-US"/>
          </a:p>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t>5</a:t>
            </a:fld>
            <a:endParaRPr lang="id-ID"/>
          </a:p>
        </p:txBody>
      </p:sp>
    </p:spTree>
    <p:extLst>
      <p:ext uri="{BB962C8B-B14F-4D97-AF65-F5344CB8AC3E}">
        <p14:creationId xmlns:p14="http://schemas.microsoft.com/office/powerpoint/2010/main" val="900391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The basic program eligibility requirements for both technical assistance and loan fund applications are:</a:t>
            </a:r>
          </a:p>
          <a:p>
            <a:r>
              <a:rPr lang="en-US" sz="900" dirty="0"/>
              <a:t>-Your organization must be a nonprofit, community development corporation. Community housing development organization, local government or tribal government in a rural area with a focus on community and or economic development, and/ or affordable housing that is located in one of these 12 states.</a:t>
            </a:r>
          </a:p>
          <a:p>
            <a:r>
              <a:rPr lang="en-US" sz="900" dirty="0"/>
              <a:t>-Both TA and lending capital are available to non-NALCAB members and communities that serve a variety of demographic profiles in rural areas. As a </a:t>
            </a:r>
            <a:r>
              <a:rPr lang="en-US" sz="900" dirty="0" err="1"/>
              <a:t>Latinx</a:t>
            </a:r>
            <a:r>
              <a:rPr lang="en-US" sz="900" dirty="0"/>
              <a:t> focused organization, we ensure that our services are culturally relevant for our communities, however our rural program is intended to support all. </a:t>
            </a:r>
          </a:p>
          <a:p>
            <a:r>
              <a:rPr lang="en-US" sz="900" dirty="0"/>
              <a:t>-Finally, we recognize that organizations have different capacity building needs a various stages of growth and experience, so we encourage established nonprofits as well as small nascent organizations to apply. </a:t>
            </a:r>
          </a:p>
          <a:p>
            <a:endParaRPr lang="en-US" sz="900" dirty="0"/>
          </a:p>
          <a:p>
            <a:r>
              <a:rPr lang="en-US" sz="900" dirty="0"/>
              <a:t>Laura:  Here I want to pause and clarify what NALCAB considers “rural” because as a rural-serving organization you are already aware f the varying definitions of what is considered “rural” and what is not. So, in determining an applicant’s rural eligibility for our program, NALCAB generally uses the USDA property eligibility tool (linked here in the slide) and may also refer to the U.S. Census Bureau’s definition non-urbanized areas with populations of less than 50,000.</a:t>
            </a:r>
          </a:p>
          <a:p>
            <a:endParaRPr lang="en-US" sz="900" dirty="0"/>
          </a:p>
          <a:p>
            <a:r>
              <a:rPr lang="en-US" sz="900" dirty="0"/>
              <a:t>However, we are aware that many, more experienced nonprofits,  with a  rural-focused mission may have main offices located in smaller urbanized areas that would not qualify as rural by the USDA tool or the census bureau’s definition. Even though a majority of their services and programs are located in rural counties. </a:t>
            </a:r>
          </a:p>
          <a:p>
            <a:endParaRPr lang="en-US" sz="900" dirty="0"/>
          </a:p>
          <a:p>
            <a:r>
              <a:rPr lang="en-US" sz="900" dirty="0"/>
              <a:t>For example your organization may be located in the rural college town of Nacogdoches, in Easter Texas which has a population of approximately 35,000. The USDA tool does not consider this town an eligible area, however your organization is focused on supporting small business in agriculture and manufacturing sectors in the surrounding rural counties. Therefore, if your organization does not immediately qualify due to your head office locations as in this case, but a majority of your programming is targeted to rural eligible counties and towns, you may still qualify for our program. We determined this on a case by case basis and will ask for information about your activity in eligible rural areas. </a:t>
            </a:r>
          </a:p>
          <a:p>
            <a:endParaRPr lang="en-US" sz="900" dirty="0"/>
          </a:p>
          <a:p>
            <a:r>
              <a:rPr lang="en-US" sz="900" dirty="0"/>
              <a:t>Now, we do limit this rule when an ineligible urban-based organization shows no experience in working with rural communities and does not have a rural-focused mission. We do not support the expansion of non-rural organizations into rural areas through this TA. These rural condition are for both technical assistance and our rural loan program. If you have a question on your qualification, please contact me or Chris. We will share our contact information at the end.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t>6</a:t>
            </a:fld>
            <a:endParaRPr lang="id-ID"/>
          </a:p>
        </p:txBody>
      </p:sp>
    </p:spTree>
    <p:extLst>
      <p:ext uri="{BB962C8B-B14F-4D97-AF65-F5344CB8AC3E}">
        <p14:creationId xmlns:p14="http://schemas.microsoft.com/office/powerpoint/2010/main" val="1315692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aseline="0" dirty="0"/>
              <a:t>We offer both organizational and project-based technical assistance. Some of our more popular TA services include helping organizations identify and pursue funding opportunities, assisting in program design and management, project financing, leadership and staff development, and sustainability planning for the organization.</a:t>
            </a:r>
          </a:p>
          <a:p>
            <a:r>
              <a:rPr lang="en-US" baseline="0" dirty="0"/>
              <a:t> </a:t>
            </a:r>
          </a:p>
          <a:p>
            <a:r>
              <a:rPr lang="en-US" dirty="0"/>
              <a:t>In the areas of affordable housing we have more experience in Low Income Housing Tax Credits (LIHTC), HOME, CDBG, and more in the areas of grant writing for Section 502, </a:t>
            </a:r>
            <a:endParaRPr lang="en-US" baseline="0" dirty="0"/>
          </a:p>
          <a:p>
            <a:endParaRPr lang="en-US" baseline="0" dirty="0"/>
          </a:p>
          <a:p>
            <a:r>
              <a:rPr lang="en-US" baseline="0" dirty="0"/>
              <a:t>Please not that this is not an exhaustive list. We always welcome organizations to contact us if they have other needs that are not as advertised.</a:t>
            </a:r>
            <a:endParaRPr lang="en-US"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t>7</a:t>
            </a:fld>
            <a:endParaRPr lang="id-ID"/>
          </a:p>
        </p:txBody>
      </p:sp>
    </p:spTree>
    <p:extLst>
      <p:ext uri="{BB962C8B-B14F-4D97-AF65-F5344CB8AC3E}">
        <p14:creationId xmlns:p14="http://schemas.microsoft.com/office/powerpoint/2010/main" val="147823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Technical</a:t>
            </a:r>
            <a:r>
              <a:rPr lang="en-US" baseline="0" dirty="0"/>
              <a:t> assistance through this program is completely free to the recipient organization and is customized to the specific needs of each recipient. We may connect you with general training opportunities that we hear of from other organizations and agencies during the TA engagement, but generally, the NALCAB team tailors trainings and guidance to your specific needs. </a:t>
            </a:r>
          </a:p>
          <a:p>
            <a:endParaRPr lang="en-US" baseline="0" dirty="0"/>
          </a:p>
          <a:p>
            <a:r>
              <a:rPr lang="en-US" baseline="0" dirty="0"/>
              <a:t>The technical assistance can be focused to build the capacity of the whole organization or a particular line of business, program or project. For example if you are an organization that has primarily worked in affordable housing development and property management but wants to expand your services to offer financial capability programming (such as credit-building education) for residents, we can help you build your capacity to plan, fund, implement, and effectively track your new program. </a:t>
            </a:r>
          </a:p>
          <a:p>
            <a:endParaRPr lang="en-US" baseline="0" dirty="0"/>
          </a:p>
          <a:p>
            <a:r>
              <a:rPr lang="en-US" baseline="0" dirty="0"/>
              <a:t>The way we work with you organization is by delivering technical assistance through both in-person or remote trainings and calls. Our team includes staff and expert consultant partners provided by NALCAB. And it’s important to note that we do not provide the recipients with grant funds for the TA, we disburse funds for consultant and NALCAB staff services, travel, and materials, directly to each. So the recipient does not have to concern themselves with administering funds for this TA. </a:t>
            </a:r>
          </a:p>
          <a:p>
            <a:endParaRPr lang="en-US" baseline="0" dirty="0"/>
          </a:p>
          <a:p>
            <a:r>
              <a:rPr lang="en-US" baseline="0" dirty="0"/>
              <a:t>Also, please notes, that at this time, we do not provide supporting grants or funding to TA recipients.</a:t>
            </a:r>
          </a:p>
          <a:p>
            <a:endParaRPr lang="en-US" baseline="0" dirty="0"/>
          </a:p>
          <a:p>
            <a:endParaRPr lang="en-US" baseline="0" dirty="0"/>
          </a:p>
          <a:p>
            <a:r>
              <a:rPr lang="en-US" baseline="0" dirty="0"/>
              <a:t>Typically technical assistance engagements last from 6 to 12 months. However it may be shorter if the organization has a quick project based need, or more long-term, warranting two phases of technical assistance. At this time we do allow organizations to apply for subsequent technical assistance. </a:t>
            </a:r>
          </a:p>
          <a:p>
            <a:endParaRPr lang="en-US" baseline="0" dirty="0"/>
          </a:p>
          <a:p>
            <a:r>
              <a:rPr lang="en-US" baseline="0" dirty="0"/>
              <a:t>Finally, right now we are accepting applications on a rolling basis for technical assistance, however we encourage your organization to submit a Request for Technical Assistance as soon as possible before our funds are exhausted. </a:t>
            </a:r>
            <a:endParaRPr lang="en-US" dirty="0"/>
          </a:p>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t>8</a:t>
            </a:fld>
            <a:endParaRPr lang="id-ID"/>
          </a:p>
        </p:txBody>
      </p:sp>
    </p:spTree>
    <p:extLst>
      <p:ext uri="{BB962C8B-B14F-4D97-AF65-F5344CB8AC3E}">
        <p14:creationId xmlns:p14="http://schemas.microsoft.com/office/powerpoint/2010/main" val="3856933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As we are currently accepting applications, I will quickly go over the application process for TA.</a:t>
            </a:r>
          </a:p>
          <a:p>
            <a:r>
              <a:rPr lang="en-US" baseline="0"/>
              <a:t>First we ask all applicants to submit a simple Request for Technical Assistance form, found on our website under the Apply section. The main purpose of this form is to vet your organization and project’s eligibility before proceeding with a full application. For the latest information about our program requirements, be sure to always to take a look at the Notice of Availability of Technical Assistance Funding, located in the same Apply section. </a:t>
            </a:r>
          </a:p>
          <a:p>
            <a:endParaRPr lang="en-US" baseline="0"/>
          </a:p>
          <a:p>
            <a:endParaRPr lang="en-US"/>
          </a:p>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t>9</a:t>
            </a:fld>
            <a:endParaRPr lang="id-ID"/>
          </a:p>
        </p:txBody>
      </p:sp>
    </p:spTree>
    <p:extLst>
      <p:ext uri="{BB962C8B-B14F-4D97-AF65-F5344CB8AC3E}">
        <p14:creationId xmlns:p14="http://schemas.microsoft.com/office/powerpoint/2010/main" val="2515749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948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1450174" y="2284944"/>
            <a:ext cx="1697846" cy="1697847"/>
          </a:xfrm>
          <a:prstGeom prst="rect">
            <a:avLst/>
          </a:prstGeom>
        </p:spPr>
        <p:txBody>
          <a:bodyPr>
            <a:normAutofit/>
          </a:bodyPr>
          <a:lstStyle>
            <a:lvl1pPr>
              <a:defRPr sz="1600">
                <a:solidFill>
                  <a:schemeClr val="accent2"/>
                </a:solidFill>
              </a:defRPr>
            </a:lvl1pPr>
          </a:lstStyle>
          <a:p>
            <a:endParaRPr lang="id-ID"/>
          </a:p>
        </p:txBody>
      </p:sp>
      <p:sp>
        <p:nvSpPr>
          <p:cNvPr id="8" name="Picture Placeholder 3"/>
          <p:cNvSpPr>
            <a:spLocks noGrp="1"/>
          </p:cNvSpPr>
          <p:nvPr>
            <p:ph type="pic" sz="quarter" idx="11"/>
          </p:nvPr>
        </p:nvSpPr>
        <p:spPr>
          <a:xfrm>
            <a:off x="3971864" y="2284944"/>
            <a:ext cx="1697846" cy="1697847"/>
          </a:xfrm>
          <a:prstGeom prst="rect">
            <a:avLst/>
          </a:prstGeom>
        </p:spPr>
        <p:txBody>
          <a:bodyPr>
            <a:normAutofit/>
          </a:bodyPr>
          <a:lstStyle>
            <a:lvl1pPr>
              <a:defRPr sz="1600">
                <a:solidFill>
                  <a:schemeClr val="accent2"/>
                </a:solidFill>
              </a:defRPr>
            </a:lvl1pPr>
          </a:lstStyle>
          <a:p>
            <a:endParaRPr lang="id-ID"/>
          </a:p>
        </p:txBody>
      </p:sp>
      <p:sp>
        <p:nvSpPr>
          <p:cNvPr id="9" name="Picture Placeholder 3"/>
          <p:cNvSpPr>
            <a:spLocks noGrp="1"/>
          </p:cNvSpPr>
          <p:nvPr>
            <p:ph type="pic" sz="quarter" idx="12"/>
          </p:nvPr>
        </p:nvSpPr>
        <p:spPr>
          <a:xfrm>
            <a:off x="6508785" y="2284944"/>
            <a:ext cx="1697846" cy="1697847"/>
          </a:xfrm>
          <a:prstGeom prst="rect">
            <a:avLst/>
          </a:prstGeom>
        </p:spPr>
        <p:txBody>
          <a:bodyPr>
            <a:normAutofit/>
          </a:bodyPr>
          <a:lstStyle>
            <a:lvl1pPr>
              <a:defRPr sz="1600">
                <a:solidFill>
                  <a:schemeClr val="accent2"/>
                </a:solidFill>
              </a:defRPr>
            </a:lvl1pPr>
          </a:lstStyle>
          <a:p>
            <a:endParaRPr lang="id-ID"/>
          </a:p>
        </p:txBody>
      </p:sp>
      <p:sp>
        <p:nvSpPr>
          <p:cNvPr id="10" name="Picture Placeholder 3"/>
          <p:cNvSpPr>
            <a:spLocks noGrp="1"/>
          </p:cNvSpPr>
          <p:nvPr>
            <p:ph type="pic" sz="quarter" idx="13"/>
          </p:nvPr>
        </p:nvSpPr>
        <p:spPr>
          <a:xfrm>
            <a:off x="9030475" y="2284944"/>
            <a:ext cx="1697846" cy="1697847"/>
          </a:xfrm>
          <a:prstGeom prst="rect">
            <a:avLst/>
          </a:prstGeom>
        </p:spPr>
        <p:txBody>
          <a:bodyPr>
            <a:normAutofit/>
          </a:bodyPr>
          <a:lstStyle>
            <a:lvl1pPr>
              <a:defRPr sz="1600">
                <a:solidFill>
                  <a:schemeClr val="accent2"/>
                </a:solidFill>
              </a:defRPr>
            </a:lvl1pPr>
          </a:lstStyle>
          <a:p>
            <a:endParaRPr lang="id-ID"/>
          </a:p>
        </p:txBody>
      </p:sp>
      <p:sp>
        <p:nvSpPr>
          <p:cNvPr id="16" name="Rectangle 15"/>
          <p:cNvSpPr/>
          <p:nvPr userDrawn="1"/>
        </p:nvSpPr>
        <p:spPr>
          <a:xfrm>
            <a:off x="11528983" y="273543"/>
            <a:ext cx="461914" cy="367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17" name="Rectangle 16"/>
          <p:cNvSpPr/>
          <p:nvPr userDrawn="1"/>
        </p:nvSpPr>
        <p:spPr>
          <a:xfrm>
            <a:off x="11528983" y="641189"/>
            <a:ext cx="461914"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25" name="TextBox 24"/>
          <p:cNvSpPr txBox="1"/>
          <p:nvPr userDrawn="1"/>
        </p:nvSpPr>
        <p:spPr>
          <a:xfrm>
            <a:off x="11560205" y="305131"/>
            <a:ext cx="399469"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100">
              <a:solidFill>
                <a:schemeClr val="bg1"/>
              </a:solidFill>
            </a:endParaRPr>
          </a:p>
        </p:txBody>
      </p:sp>
      <p:grpSp>
        <p:nvGrpSpPr>
          <p:cNvPr id="26" name="Group 25"/>
          <p:cNvGrpSpPr/>
          <p:nvPr userDrawn="1"/>
        </p:nvGrpSpPr>
        <p:grpSpPr>
          <a:xfrm>
            <a:off x="347419" y="6409324"/>
            <a:ext cx="224082" cy="221156"/>
            <a:chOff x="4328868" y="5502988"/>
            <a:chExt cx="500307" cy="493774"/>
          </a:xfrm>
        </p:grpSpPr>
        <p:sp>
          <p:nvSpPr>
            <p:cNvPr id="27" name="Freeform 26">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8" name="Freeform 27">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9" name="Group 28"/>
          <p:cNvGrpSpPr/>
          <p:nvPr userDrawn="1"/>
        </p:nvGrpSpPr>
        <p:grpSpPr>
          <a:xfrm flipH="1">
            <a:off x="933709" y="6409324"/>
            <a:ext cx="224082" cy="221156"/>
            <a:chOff x="4328868" y="5502988"/>
            <a:chExt cx="500307" cy="493774"/>
          </a:xfrm>
        </p:grpSpPr>
        <p:sp>
          <p:nvSpPr>
            <p:cNvPr id="30" name="Freeform 29">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1" name="Freeform 30">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cxnSp>
        <p:nvCxnSpPr>
          <p:cNvPr id="32" name="Straight Connector 31"/>
          <p:cNvCxnSpPr/>
          <p:nvPr userDrawn="1"/>
        </p:nvCxnSpPr>
        <p:spPr>
          <a:xfrm>
            <a:off x="552709" y="6522684"/>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177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943475" y="1228725"/>
            <a:ext cx="2362200" cy="3260725"/>
          </a:xfrm>
        </p:spPr>
        <p:txBody>
          <a:bodyPr>
            <a:normAutofit/>
          </a:bodyPr>
          <a:lstStyle>
            <a:lvl1pPr>
              <a:defRPr sz="1600">
                <a:solidFill>
                  <a:schemeClr val="accent2"/>
                </a:solidFill>
              </a:defRPr>
            </a:lvl1pPr>
          </a:lstStyle>
          <a:p>
            <a:endParaRPr lang="id-ID"/>
          </a:p>
        </p:txBody>
      </p:sp>
      <p:sp>
        <p:nvSpPr>
          <p:cNvPr id="13" name="Rectangle 12"/>
          <p:cNvSpPr/>
          <p:nvPr userDrawn="1"/>
        </p:nvSpPr>
        <p:spPr>
          <a:xfrm>
            <a:off x="11528983" y="273543"/>
            <a:ext cx="461914" cy="367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21" name="Rectangle 20"/>
          <p:cNvSpPr/>
          <p:nvPr userDrawn="1"/>
        </p:nvSpPr>
        <p:spPr>
          <a:xfrm>
            <a:off x="11528983" y="641189"/>
            <a:ext cx="461914"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22" name="TextBox 21"/>
          <p:cNvSpPr txBox="1"/>
          <p:nvPr userDrawn="1"/>
        </p:nvSpPr>
        <p:spPr>
          <a:xfrm>
            <a:off x="11560205" y="305131"/>
            <a:ext cx="399469"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100">
              <a:solidFill>
                <a:schemeClr val="bg1"/>
              </a:solidFill>
            </a:endParaRPr>
          </a:p>
        </p:txBody>
      </p:sp>
      <p:grpSp>
        <p:nvGrpSpPr>
          <p:cNvPr id="23" name="Group 22"/>
          <p:cNvGrpSpPr/>
          <p:nvPr userDrawn="1"/>
        </p:nvGrpSpPr>
        <p:grpSpPr>
          <a:xfrm>
            <a:off x="347419" y="6409324"/>
            <a:ext cx="224082" cy="221156"/>
            <a:chOff x="4328868" y="5502988"/>
            <a:chExt cx="500307" cy="493774"/>
          </a:xfrm>
        </p:grpSpPr>
        <p:sp>
          <p:nvSpPr>
            <p:cNvPr id="24" name="Freeform 23">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5" name="Freeform 24">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6" name="Group 25"/>
          <p:cNvGrpSpPr/>
          <p:nvPr userDrawn="1"/>
        </p:nvGrpSpPr>
        <p:grpSpPr>
          <a:xfrm flipH="1">
            <a:off x="933709" y="6409324"/>
            <a:ext cx="224082" cy="221156"/>
            <a:chOff x="4328868" y="5502988"/>
            <a:chExt cx="500307" cy="493774"/>
          </a:xfrm>
        </p:grpSpPr>
        <p:sp>
          <p:nvSpPr>
            <p:cNvPr id="27" name="Freeform 26">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8" name="Freeform 27">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cxnSp>
        <p:nvCxnSpPr>
          <p:cNvPr id="29" name="Straight Connector 28"/>
          <p:cNvCxnSpPr/>
          <p:nvPr userDrawn="1"/>
        </p:nvCxnSpPr>
        <p:spPr>
          <a:xfrm>
            <a:off x="552709" y="6522684"/>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3401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1222375" y="1945431"/>
            <a:ext cx="3106738" cy="2016211"/>
          </a:xfrm>
        </p:spPr>
        <p:txBody>
          <a:bodyPr>
            <a:normAutofit/>
          </a:bodyPr>
          <a:lstStyle>
            <a:lvl1pPr>
              <a:defRPr sz="2000">
                <a:solidFill>
                  <a:schemeClr val="accent2"/>
                </a:solidFill>
              </a:defRPr>
            </a:lvl1pPr>
          </a:lstStyle>
          <a:p>
            <a:endParaRPr lang="id-ID"/>
          </a:p>
        </p:txBody>
      </p:sp>
      <p:sp>
        <p:nvSpPr>
          <p:cNvPr id="9" name="Picture Placeholder 2"/>
          <p:cNvSpPr>
            <a:spLocks noGrp="1"/>
          </p:cNvSpPr>
          <p:nvPr>
            <p:ph type="pic" sz="quarter" idx="11"/>
          </p:nvPr>
        </p:nvSpPr>
        <p:spPr>
          <a:xfrm>
            <a:off x="4533786" y="1945431"/>
            <a:ext cx="3106738" cy="2016211"/>
          </a:xfrm>
        </p:spPr>
        <p:txBody>
          <a:bodyPr>
            <a:normAutofit/>
          </a:bodyPr>
          <a:lstStyle>
            <a:lvl1pPr>
              <a:defRPr sz="2000">
                <a:solidFill>
                  <a:schemeClr val="accent2"/>
                </a:solidFill>
              </a:defRPr>
            </a:lvl1pPr>
          </a:lstStyle>
          <a:p>
            <a:endParaRPr lang="id-ID"/>
          </a:p>
        </p:txBody>
      </p:sp>
      <p:sp>
        <p:nvSpPr>
          <p:cNvPr id="10" name="Picture Placeholder 2"/>
          <p:cNvSpPr>
            <a:spLocks noGrp="1"/>
          </p:cNvSpPr>
          <p:nvPr>
            <p:ph type="pic" sz="quarter" idx="12"/>
          </p:nvPr>
        </p:nvSpPr>
        <p:spPr>
          <a:xfrm>
            <a:off x="7858048" y="1945431"/>
            <a:ext cx="3106738" cy="2016211"/>
          </a:xfrm>
        </p:spPr>
        <p:txBody>
          <a:bodyPr>
            <a:normAutofit/>
          </a:bodyPr>
          <a:lstStyle>
            <a:lvl1pPr>
              <a:defRPr sz="2000">
                <a:solidFill>
                  <a:schemeClr val="accent2"/>
                </a:solidFill>
              </a:defRPr>
            </a:lvl1pPr>
          </a:lstStyle>
          <a:p>
            <a:endParaRPr lang="id-ID"/>
          </a:p>
        </p:txBody>
      </p:sp>
      <p:sp>
        <p:nvSpPr>
          <p:cNvPr id="11" name="Picture Placeholder 2"/>
          <p:cNvSpPr>
            <a:spLocks noGrp="1"/>
          </p:cNvSpPr>
          <p:nvPr>
            <p:ph type="pic" sz="quarter" idx="13"/>
          </p:nvPr>
        </p:nvSpPr>
        <p:spPr>
          <a:xfrm>
            <a:off x="1222375" y="4177345"/>
            <a:ext cx="3106738" cy="2016211"/>
          </a:xfrm>
        </p:spPr>
        <p:txBody>
          <a:bodyPr>
            <a:normAutofit/>
          </a:bodyPr>
          <a:lstStyle>
            <a:lvl1pPr>
              <a:defRPr sz="2000">
                <a:solidFill>
                  <a:schemeClr val="accent2"/>
                </a:solidFill>
              </a:defRPr>
            </a:lvl1pPr>
          </a:lstStyle>
          <a:p>
            <a:endParaRPr lang="id-ID"/>
          </a:p>
        </p:txBody>
      </p:sp>
      <p:sp>
        <p:nvSpPr>
          <p:cNvPr id="12" name="Picture Placeholder 2"/>
          <p:cNvSpPr>
            <a:spLocks noGrp="1"/>
          </p:cNvSpPr>
          <p:nvPr>
            <p:ph type="pic" sz="quarter" idx="14"/>
          </p:nvPr>
        </p:nvSpPr>
        <p:spPr>
          <a:xfrm>
            <a:off x="4533786" y="4177345"/>
            <a:ext cx="3106738" cy="2016211"/>
          </a:xfrm>
        </p:spPr>
        <p:txBody>
          <a:bodyPr>
            <a:normAutofit/>
          </a:bodyPr>
          <a:lstStyle>
            <a:lvl1pPr>
              <a:defRPr sz="2000">
                <a:solidFill>
                  <a:schemeClr val="accent2"/>
                </a:solidFill>
              </a:defRPr>
            </a:lvl1pPr>
          </a:lstStyle>
          <a:p>
            <a:endParaRPr lang="id-ID"/>
          </a:p>
        </p:txBody>
      </p:sp>
      <p:sp>
        <p:nvSpPr>
          <p:cNvPr id="13" name="Picture Placeholder 2"/>
          <p:cNvSpPr>
            <a:spLocks noGrp="1"/>
          </p:cNvSpPr>
          <p:nvPr>
            <p:ph type="pic" sz="quarter" idx="15"/>
          </p:nvPr>
        </p:nvSpPr>
        <p:spPr>
          <a:xfrm>
            <a:off x="7858048" y="4177345"/>
            <a:ext cx="3106738" cy="2016211"/>
          </a:xfrm>
        </p:spPr>
        <p:txBody>
          <a:bodyPr>
            <a:normAutofit/>
          </a:bodyPr>
          <a:lstStyle>
            <a:lvl1pPr>
              <a:defRPr sz="2000">
                <a:solidFill>
                  <a:schemeClr val="accent2"/>
                </a:solidFill>
              </a:defRPr>
            </a:lvl1pPr>
          </a:lstStyle>
          <a:p>
            <a:endParaRPr lang="id-ID"/>
          </a:p>
        </p:txBody>
      </p:sp>
      <p:sp>
        <p:nvSpPr>
          <p:cNvPr id="14" name="Freeform 5"/>
          <p:cNvSpPr>
            <a:spLocks/>
          </p:cNvSpPr>
          <p:nvPr userDrawn="1"/>
        </p:nvSpPr>
        <p:spPr bwMode="auto">
          <a:xfrm flipH="1">
            <a:off x="9305255" y="2655843"/>
            <a:ext cx="1337469" cy="1337469"/>
          </a:xfrm>
          <a:custGeom>
            <a:avLst/>
            <a:gdLst>
              <a:gd name="T0" fmla="*/ 731 w 1169"/>
              <a:gd name="T1" fmla="*/ 0 h 1169"/>
              <a:gd name="T2" fmla="*/ 0 w 1169"/>
              <a:gd name="T3" fmla="*/ 0 h 1169"/>
              <a:gd name="T4" fmla="*/ 0 w 1169"/>
              <a:gd name="T5" fmla="*/ 731 h 1169"/>
              <a:gd name="T6" fmla="*/ 439 w 1169"/>
              <a:gd name="T7" fmla="*/ 1169 h 1169"/>
              <a:gd name="T8" fmla="*/ 1169 w 1169"/>
              <a:gd name="T9" fmla="*/ 1169 h 1169"/>
              <a:gd name="T10" fmla="*/ 1169 w 1169"/>
              <a:gd name="T11" fmla="*/ 439 h 1169"/>
              <a:gd name="T12" fmla="*/ 731 w 1169"/>
              <a:gd name="T13" fmla="*/ 0 h 1169"/>
            </a:gdLst>
            <a:ahLst/>
            <a:cxnLst>
              <a:cxn ang="0">
                <a:pos x="T0" y="T1"/>
              </a:cxn>
              <a:cxn ang="0">
                <a:pos x="T2" y="T3"/>
              </a:cxn>
              <a:cxn ang="0">
                <a:pos x="T4" y="T5"/>
              </a:cxn>
              <a:cxn ang="0">
                <a:pos x="T6" y="T7"/>
              </a:cxn>
              <a:cxn ang="0">
                <a:pos x="T8" y="T9"/>
              </a:cxn>
              <a:cxn ang="0">
                <a:pos x="T10" y="T11"/>
              </a:cxn>
              <a:cxn ang="0">
                <a:pos x="T12" y="T13"/>
              </a:cxn>
            </a:cxnLst>
            <a:rect l="0" t="0" r="r" b="b"/>
            <a:pathLst>
              <a:path w="1169" h="1169">
                <a:moveTo>
                  <a:pt x="731" y="0"/>
                </a:moveTo>
                <a:cubicBezTo>
                  <a:pt x="0" y="0"/>
                  <a:pt x="0" y="0"/>
                  <a:pt x="0" y="0"/>
                </a:cubicBezTo>
                <a:cubicBezTo>
                  <a:pt x="0" y="731"/>
                  <a:pt x="0" y="731"/>
                  <a:pt x="0" y="731"/>
                </a:cubicBezTo>
                <a:cubicBezTo>
                  <a:pt x="0" y="973"/>
                  <a:pt x="196" y="1169"/>
                  <a:pt x="439" y="1169"/>
                </a:cubicBezTo>
                <a:cubicBezTo>
                  <a:pt x="1169" y="1169"/>
                  <a:pt x="1169" y="1169"/>
                  <a:pt x="1169" y="1169"/>
                </a:cubicBezTo>
                <a:cubicBezTo>
                  <a:pt x="1169" y="439"/>
                  <a:pt x="1169" y="439"/>
                  <a:pt x="1169" y="439"/>
                </a:cubicBezTo>
                <a:cubicBezTo>
                  <a:pt x="1169" y="196"/>
                  <a:pt x="973" y="0"/>
                  <a:pt x="731" y="0"/>
                </a:cubicBezTo>
                <a:close/>
              </a:path>
            </a:pathLst>
          </a:custGeom>
          <a:solidFill>
            <a:schemeClr val="bg1">
              <a:lumMod val="85000"/>
              <a:alpha val="15000"/>
            </a:schemeClr>
          </a:solidFill>
          <a:ln>
            <a:noFill/>
          </a:ln>
        </p:spPr>
        <p:txBody>
          <a:bodyPr vert="horz" wrap="square" lIns="91440" tIns="45720" rIns="91440" bIns="45720" numCol="1" anchor="t" anchorCtr="0" compatLnSpc="1">
            <a:prstTxWarp prst="textNoShape">
              <a:avLst/>
            </a:prstTxWarp>
          </a:bodyPr>
          <a:lstStyle/>
          <a:p>
            <a:endParaRPr lang="id-ID" sz="1400">
              <a:solidFill>
                <a:schemeClr val="accent2"/>
              </a:solidFill>
            </a:endParaRPr>
          </a:p>
        </p:txBody>
      </p:sp>
      <p:sp>
        <p:nvSpPr>
          <p:cNvPr id="18" name="Freeform 5"/>
          <p:cNvSpPr>
            <a:spLocks/>
          </p:cNvSpPr>
          <p:nvPr userDrawn="1"/>
        </p:nvSpPr>
        <p:spPr bwMode="auto">
          <a:xfrm flipH="1">
            <a:off x="10870156" y="3855256"/>
            <a:ext cx="521440" cy="521440"/>
          </a:xfrm>
          <a:custGeom>
            <a:avLst/>
            <a:gdLst>
              <a:gd name="T0" fmla="*/ 731 w 1169"/>
              <a:gd name="T1" fmla="*/ 0 h 1169"/>
              <a:gd name="T2" fmla="*/ 0 w 1169"/>
              <a:gd name="T3" fmla="*/ 0 h 1169"/>
              <a:gd name="T4" fmla="*/ 0 w 1169"/>
              <a:gd name="T5" fmla="*/ 731 h 1169"/>
              <a:gd name="T6" fmla="*/ 439 w 1169"/>
              <a:gd name="T7" fmla="*/ 1169 h 1169"/>
              <a:gd name="T8" fmla="*/ 1169 w 1169"/>
              <a:gd name="T9" fmla="*/ 1169 h 1169"/>
              <a:gd name="T10" fmla="*/ 1169 w 1169"/>
              <a:gd name="T11" fmla="*/ 439 h 1169"/>
              <a:gd name="T12" fmla="*/ 731 w 1169"/>
              <a:gd name="T13" fmla="*/ 0 h 1169"/>
            </a:gdLst>
            <a:ahLst/>
            <a:cxnLst>
              <a:cxn ang="0">
                <a:pos x="T0" y="T1"/>
              </a:cxn>
              <a:cxn ang="0">
                <a:pos x="T2" y="T3"/>
              </a:cxn>
              <a:cxn ang="0">
                <a:pos x="T4" y="T5"/>
              </a:cxn>
              <a:cxn ang="0">
                <a:pos x="T6" y="T7"/>
              </a:cxn>
              <a:cxn ang="0">
                <a:pos x="T8" y="T9"/>
              </a:cxn>
              <a:cxn ang="0">
                <a:pos x="T10" y="T11"/>
              </a:cxn>
              <a:cxn ang="0">
                <a:pos x="T12" y="T13"/>
              </a:cxn>
            </a:cxnLst>
            <a:rect l="0" t="0" r="r" b="b"/>
            <a:pathLst>
              <a:path w="1169" h="1169">
                <a:moveTo>
                  <a:pt x="731" y="0"/>
                </a:moveTo>
                <a:cubicBezTo>
                  <a:pt x="0" y="0"/>
                  <a:pt x="0" y="0"/>
                  <a:pt x="0" y="0"/>
                </a:cubicBezTo>
                <a:cubicBezTo>
                  <a:pt x="0" y="731"/>
                  <a:pt x="0" y="731"/>
                  <a:pt x="0" y="731"/>
                </a:cubicBezTo>
                <a:cubicBezTo>
                  <a:pt x="0" y="973"/>
                  <a:pt x="196" y="1169"/>
                  <a:pt x="439" y="1169"/>
                </a:cubicBezTo>
                <a:cubicBezTo>
                  <a:pt x="1169" y="1169"/>
                  <a:pt x="1169" y="1169"/>
                  <a:pt x="1169" y="1169"/>
                </a:cubicBezTo>
                <a:cubicBezTo>
                  <a:pt x="1169" y="439"/>
                  <a:pt x="1169" y="439"/>
                  <a:pt x="1169" y="439"/>
                </a:cubicBezTo>
                <a:cubicBezTo>
                  <a:pt x="1169" y="196"/>
                  <a:pt x="973" y="0"/>
                  <a:pt x="731" y="0"/>
                </a:cubicBezTo>
                <a:close/>
              </a:path>
            </a:pathLst>
          </a:custGeom>
          <a:solidFill>
            <a:schemeClr val="bg1">
              <a:lumMod val="85000"/>
              <a:alpha val="15000"/>
            </a:schemeClr>
          </a:solidFill>
          <a:ln>
            <a:noFill/>
          </a:ln>
        </p:spPr>
        <p:txBody>
          <a:bodyPr vert="horz" wrap="square" lIns="91440" tIns="45720" rIns="91440" bIns="45720" numCol="1" anchor="t" anchorCtr="0" compatLnSpc="1">
            <a:prstTxWarp prst="textNoShape">
              <a:avLst/>
            </a:prstTxWarp>
          </a:bodyPr>
          <a:lstStyle/>
          <a:p>
            <a:endParaRPr lang="id-ID" sz="1400">
              <a:solidFill>
                <a:schemeClr val="accent2"/>
              </a:solidFill>
            </a:endParaRPr>
          </a:p>
        </p:txBody>
      </p:sp>
      <p:sp>
        <p:nvSpPr>
          <p:cNvPr id="19" name="Freeform 5"/>
          <p:cNvSpPr>
            <a:spLocks/>
          </p:cNvSpPr>
          <p:nvPr userDrawn="1"/>
        </p:nvSpPr>
        <p:spPr bwMode="auto">
          <a:xfrm flipH="1">
            <a:off x="8352858" y="2453988"/>
            <a:ext cx="521761" cy="521761"/>
          </a:xfrm>
          <a:custGeom>
            <a:avLst/>
            <a:gdLst>
              <a:gd name="T0" fmla="*/ 731 w 1169"/>
              <a:gd name="T1" fmla="*/ 0 h 1169"/>
              <a:gd name="T2" fmla="*/ 0 w 1169"/>
              <a:gd name="T3" fmla="*/ 0 h 1169"/>
              <a:gd name="T4" fmla="*/ 0 w 1169"/>
              <a:gd name="T5" fmla="*/ 731 h 1169"/>
              <a:gd name="T6" fmla="*/ 439 w 1169"/>
              <a:gd name="T7" fmla="*/ 1169 h 1169"/>
              <a:gd name="T8" fmla="*/ 1169 w 1169"/>
              <a:gd name="T9" fmla="*/ 1169 h 1169"/>
              <a:gd name="T10" fmla="*/ 1169 w 1169"/>
              <a:gd name="T11" fmla="*/ 439 h 1169"/>
              <a:gd name="T12" fmla="*/ 731 w 1169"/>
              <a:gd name="T13" fmla="*/ 0 h 1169"/>
            </a:gdLst>
            <a:ahLst/>
            <a:cxnLst>
              <a:cxn ang="0">
                <a:pos x="T0" y="T1"/>
              </a:cxn>
              <a:cxn ang="0">
                <a:pos x="T2" y="T3"/>
              </a:cxn>
              <a:cxn ang="0">
                <a:pos x="T4" y="T5"/>
              </a:cxn>
              <a:cxn ang="0">
                <a:pos x="T6" y="T7"/>
              </a:cxn>
              <a:cxn ang="0">
                <a:pos x="T8" y="T9"/>
              </a:cxn>
              <a:cxn ang="0">
                <a:pos x="T10" y="T11"/>
              </a:cxn>
              <a:cxn ang="0">
                <a:pos x="T12" y="T13"/>
              </a:cxn>
            </a:cxnLst>
            <a:rect l="0" t="0" r="r" b="b"/>
            <a:pathLst>
              <a:path w="1169" h="1169">
                <a:moveTo>
                  <a:pt x="731" y="0"/>
                </a:moveTo>
                <a:cubicBezTo>
                  <a:pt x="0" y="0"/>
                  <a:pt x="0" y="0"/>
                  <a:pt x="0" y="0"/>
                </a:cubicBezTo>
                <a:cubicBezTo>
                  <a:pt x="0" y="731"/>
                  <a:pt x="0" y="731"/>
                  <a:pt x="0" y="731"/>
                </a:cubicBezTo>
                <a:cubicBezTo>
                  <a:pt x="0" y="973"/>
                  <a:pt x="196" y="1169"/>
                  <a:pt x="439" y="1169"/>
                </a:cubicBezTo>
                <a:cubicBezTo>
                  <a:pt x="1169" y="1169"/>
                  <a:pt x="1169" y="1169"/>
                  <a:pt x="1169" y="1169"/>
                </a:cubicBezTo>
                <a:cubicBezTo>
                  <a:pt x="1169" y="439"/>
                  <a:pt x="1169" y="439"/>
                  <a:pt x="1169" y="439"/>
                </a:cubicBezTo>
                <a:cubicBezTo>
                  <a:pt x="1169" y="196"/>
                  <a:pt x="973" y="0"/>
                  <a:pt x="731" y="0"/>
                </a:cubicBezTo>
                <a:close/>
              </a:path>
            </a:pathLst>
          </a:custGeom>
          <a:solidFill>
            <a:schemeClr val="bg1">
              <a:lumMod val="85000"/>
              <a:alpha val="15000"/>
            </a:schemeClr>
          </a:solidFill>
          <a:ln>
            <a:noFill/>
          </a:ln>
        </p:spPr>
        <p:txBody>
          <a:bodyPr vert="horz" wrap="square" lIns="91440" tIns="45720" rIns="91440" bIns="45720" numCol="1" anchor="t" anchorCtr="0" compatLnSpc="1">
            <a:prstTxWarp prst="textNoShape">
              <a:avLst/>
            </a:prstTxWarp>
          </a:bodyPr>
          <a:lstStyle/>
          <a:p>
            <a:endParaRPr lang="id-ID" sz="1400">
              <a:solidFill>
                <a:schemeClr val="accent2"/>
              </a:solidFill>
            </a:endParaRPr>
          </a:p>
        </p:txBody>
      </p:sp>
      <p:sp>
        <p:nvSpPr>
          <p:cNvPr id="21" name="Rectangle 20"/>
          <p:cNvSpPr/>
          <p:nvPr userDrawn="1"/>
        </p:nvSpPr>
        <p:spPr>
          <a:xfrm>
            <a:off x="11528983" y="273543"/>
            <a:ext cx="461914" cy="367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22" name="Rectangle 21"/>
          <p:cNvSpPr/>
          <p:nvPr userDrawn="1"/>
        </p:nvSpPr>
        <p:spPr>
          <a:xfrm>
            <a:off x="11528983" y="641189"/>
            <a:ext cx="461914"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23" name="TextBox 22"/>
          <p:cNvSpPr txBox="1"/>
          <p:nvPr userDrawn="1"/>
        </p:nvSpPr>
        <p:spPr>
          <a:xfrm>
            <a:off x="11560205" y="305131"/>
            <a:ext cx="399469"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100">
              <a:solidFill>
                <a:schemeClr val="bg1"/>
              </a:solidFill>
            </a:endParaRPr>
          </a:p>
        </p:txBody>
      </p:sp>
      <p:grpSp>
        <p:nvGrpSpPr>
          <p:cNvPr id="31" name="Group 30"/>
          <p:cNvGrpSpPr/>
          <p:nvPr userDrawn="1"/>
        </p:nvGrpSpPr>
        <p:grpSpPr>
          <a:xfrm>
            <a:off x="347419" y="6409324"/>
            <a:ext cx="224082" cy="221156"/>
            <a:chOff x="4328868" y="5502988"/>
            <a:chExt cx="500307" cy="493774"/>
          </a:xfrm>
        </p:grpSpPr>
        <p:sp>
          <p:nvSpPr>
            <p:cNvPr id="32" name="Freeform 31">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3" name="Freeform 32">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34" name="Group 33"/>
          <p:cNvGrpSpPr/>
          <p:nvPr userDrawn="1"/>
        </p:nvGrpSpPr>
        <p:grpSpPr>
          <a:xfrm flipH="1">
            <a:off x="933709" y="6409324"/>
            <a:ext cx="224082" cy="221156"/>
            <a:chOff x="4328868" y="5502988"/>
            <a:chExt cx="500307" cy="493774"/>
          </a:xfrm>
        </p:grpSpPr>
        <p:sp>
          <p:nvSpPr>
            <p:cNvPr id="35" name="Freeform 34">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6" name="Freeform 35">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cxnSp>
        <p:nvCxnSpPr>
          <p:cNvPr id="37" name="Straight Connector 36"/>
          <p:cNvCxnSpPr/>
          <p:nvPr userDrawn="1"/>
        </p:nvCxnSpPr>
        <p:spPr>
          <a:xfrm>
            <a:off x="552709" y="6522684"/>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515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9"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1192213" y="2152650"/>
            <a:ext cx="3206750" cy="3138488"/>
          </a:xfrm>
        </p:spPr>
        <p:txBody>
          <a:bodyPr>
            <a:normAutofit/>
          </a:bodyPr>
          <a:lstStyle>
            <a:lvl1pPr>
              <a:defRPr sz="1600">
                <a:solidFill>
                  <a:schemeClr val="accent2"/>
                </a:solidFill>
              </a:defRPr>
            </a:lvl1pPr>
          </a:lstStyle>
          <a:p>
            <a:endParaRPr lang="id-ID"/>
          </a:p>
        </p:txBody>
      </p:sp>
      <p:sp>
        <p:nvSpPr>
          <p:cNvPr id="16" name="Picture Placeholder 14"/>
          <p:cNvSpPr>
            <a:spLocks noGrp="1"/>
          </p:cNvSpPr>
          <p:nvPr>
            <p:ph type="pic" sz="quarter" idx="11"/>
          </p:nvPr>
        </p:nvSpPr>
        <p:spPr>
          <a:xfrm>
            <a:off x="4487822" y="2152650"/>
            <a:ext cx="3206750" cy="3138488"/>
          </a:xfrm>
        </p:spPr>
        <p:txBody>
          <a:bodyPr>
            <a:normAutofit/>
          </a:bodyPr>
          <a:lstStyle>
            <a:lvl1pPr>
              <a:defRPr sz="1600">
                <a:solidFill>
                  <a:schemeClr val="accent2"/>
                </a:solidFill>
              </a:defRPr>
            </a:lvl1pPr>
          </a:lstStyle>
          <a:p>
            <a:endParaRPr lang="id-ID"/>
          </a:p>
        </p:txBody>
      </p:sp>
      <p:sp>
        <p:nvSpPr>
          <p:cNvPr id="17" name="Picture Placeholder 14"/>
          <p:cNvSpPr>
            <a:spLocks noGrp="1"/>
          </p:cNvSpPr>
          <p:nvPr>
            <p:ph type="pic" sz="quarter" idx="12"/>
          </p:nvPr>
        </p:nvSpPr>
        <p:spPr>
          <a:xfrm>
            <a:off x="7809924" y="2152650"/>
            <a:ext cx="3206750" cy="3138488"/>
          </a:xfrm>
        </p:spPr>
        <p:txBody>
          <a:bodyPr>
            <a:normAutofit/>
          </a:bodyPr>
          <a:lstStyle>
            <a:lvl1pPr>
              <a:defRPr sz="1600">
                <a:solidFill>
                  <a:schemeClr val="accent2"/>
                </a:solidFill>
              </a:defRPr>
            </a:lvl1pPr>
          </a:lstStyle>
          <a:p>
            <a:endParaRPr lang="id-ID"/>
          </a:p>
        </p:txBody>
      </p:sp>
      <p:sp>
        <p:nvSpPr>
          <p:cNvPr id="25" name="Rectangle 24"/>
          <p:cNvSpPr/>
          <p:nvPr userDrawn="1"/>
        </p:nvSpPr>
        <p:spPr>
          <a:xfrm>
            <a:off x="11528983" y="273543"/>
            <a:ext cx="461914" cy="367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26" name="Rectangle 25"/>
          <p:cNvSpPr/>
          <p:nvPr userDrawn="1"/>
        </p:nvSpPr>
        <p:spPr>
          <a:xfrm>
            <a:off x="11528983" y="641189"/>
            <a:ext cx="461914"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27" name="TextBox 26"/>
          <p:cNvSpPr txBox="1"/>
          <p:nvPr userDrawn="1"/>
        </p:nvSpPr>
        <p:spPr>
          <a:xfrm>
            <a:off x="11560205" y="305131"/>
            <a:ext cx="399469"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100">
              <a:solidFill>
                <a:schemeClr val="bg1"/>
              </a:solidFill>
            </a:endParaRPr>
          </a:p>
        </p:txBody>
      </p:sp>
      <p:grpSp>
        <p:nvGrpSpPr>
          <p:cNvPr id="28" name="Group 27"/>
          <p:cNvGrpSpPr/>
          <p:nvPr userDrawn="1"/>
        </p:nvGrpSpPr>
        <p:grpSpPr>
          <a:xfrm>
            <a:off x="347419" y="6409324"/>
            <a:ext cx="224082" cy="221156"/>
            <a:chOff x="4328868" y="5502988"/>
            <a:chExt cx="500307" cy="493774"/>
          </a:xfrm>
        </p:grpSpPr>
        <p:sp>
          <p:nvSpPr>
            <p:cNvPr id="29" name="Freeform 28">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0" name="Freeform 29">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31" name="Group 30"/>
          <p:cNvGrpSpPr/>
          <p:nvPr userDrawn="1"/>
        </p:nvGrpSpPr>
        <p:grpSpPr>
          <a:xfrm flipH="1">
            <a:off x="933709" y="6409324"/>
            <a:ext cx="224082" cy="221156"/>
            <a:chOff x="4328868" y="5502988"/>
            <a:chExt cx="500307" cy="493774"/>
          </a:xfrm>
        </p:grpSpPr>
        <p:sp>
          <p:nvSpPr>
            <p:cNvPr id="32" name="Freeform 31">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3" name="Freeform 32">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cxnSp>
        <p:nvCxnSpPr>
          <p:cNvPr id="34" name="Straight Connector 33"/>
          <p:cNvCxnSpPr/>
          <p:nvPr userDrawn="1"/>
        </p:nvCxnSpPr>
        <p:spPr>
          <a:xfrm>
            <a:off x="552709" y="6522684"/>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67341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1045466" y="2283008"/>
            <a:ext cx="4969744" cy="3753338"/>
          </a:xfrm>
        </p:spPr>
        <p:txBody>
          <a:bodyPr>
            <a:normAutofit/>
          </a:bodyPr>
          <a:lstStyle>
            <a:lvl1pPr>
              <a:defRPr sz="1800">
                <a:solidFill>
                  <a:schemeClr val="accent2"/>
                </a:solidFill>
              </a:defRPr>
            </a:lvl1pPr>
          </a:lstStyle>
          <a:p>
            <a:endParaRPr lang="id-ID"/>
          </a:p>
        </p:txBody>
      </p:sp>
      <p:sp>
        <p:nvSpPr>
          <p:cNvPr id="9" name="Picture Placeholder 3"/>
          <p:cNvSpPr>
            <a:spLocks noGrp="1"/>
          </p:cNvSpPr>
          <p:nvPr>
            <p:ph type="pic" sz="quarter" idx="11"/>
          </p:nvPr>
        </p:nvSpPr>
        <p:spPr>
          <a:xfrm>
            <a:off x="6516763" y="2283008"/>
            <a:ext cx="4969744" cy="3753338"/>
          </a:xfrm>
        </p:spPr>
        <p:txBody>
          <a:bodyPr>
            <a:normAutofit/>
          </a:bodyPr>
          <a:lstStyle>
            <a:lvl1pPr>
              <a:defRPr sz="1800">
                <a:solidFill>
                  <a:schemeClr val="accent2"/>
                </a:solidFill>
              </a:defRPr>
            </a:lvl1pPr>
          </a:lstStyle>
          <a:p>
            <a:endParaRPr lang="id-ID"/>
          </a:p>
        </p:txBody>
      </p:sp>
      <p:sp>
        <p:nvSpPr>
          <p:cNvPr id="14" name="Rectangle 13"/>
          <p:cNvSpPr/>
          <p:nvPr userDrawn="1"/>
        </p:nvSpPr>
        <p:spPr>
          <a:xfrm>
            <a:off x="11528983" y="273543"/>
            <a:ext cx="461914" cy="367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15" name="Rectangle 14"/>
          <p:cNvSpPr/>
          <p:nvPr userDrawn="1"/>
        </p:nvSpPr>
        <p:spPr>
          <a:xfrm>
            <a:off x="11528983" y="641189"/>
            <a:ext cx="461914"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16" name="TextBox 15"/>
          <p:cNvSpPr txBox="1"/>
          <p:nvPr userDrawn="1"/>
        </p:nvSpPr>
        <p:spPr>
          <a:xfrm>
            <a:off x="11560205" y="305131"/>
            <a:ext cx="399469"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100">
              <a:solidFill>
                <a:schemeClr val="bg1"/>
              </a:solidFill>
            </a:endParaRPr>
          </a:p>
        </p:txBody>
      </p:sp>
      <p:grpSp>
        <p:nvGrpSpPr>
          <p:cNvPr id="24" name="Group 23"/>
          <p:cNvGrpSpPr/>
          <p:nvPr userDrawn="1"/>
        </p:nvGrpSpPr>
        <p:grpSpPr>
          <a:xfrm>
            <a:off x="347419" y="6409324"/>
            <a:ext cx="224082" cy="221156"/>
            <a:chOff x="4328868" y="5502988"/>
            <a:chExt cx="500307" cy="493774"/>
          </a:xfrm>
        </p:grpSpPr>
        <p:sp>
          <p:nvSpPr>
            <p:cNvPr id="25" name="Freeform 24">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25">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7" name="Group 26"/>
          <p:cNvGrpSpPr/>
          <p:nvPr userDrawn="1"/>
        </p:nvGrpSpPr>
        <p:grpSpPr>
          <a:xfrm flipH="1">
            <a:off x="933709" y="6409324"/>
            <a:ext cx="224082" cy="221156"/>
            <a:chOff x="4328868" y="5502988"/>
            <a:chExt cx="500307" cy="493774"/>
          </a:xfrm>
        </p:grpSpPr>
        <p:sp>
          <p:nvSpPr>
            <p:cNvPr id="28" name="Freeform 27">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9" name="Freeform 28">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cxnSp>
        <p:nvCxnSpPr>
          <p:cNvPr id="30" name="Straight Connector 29"/>
          <p:cNvCxnSpPr/>
          <p:nvPr userDrawn="1"/>
        </p:nvCxnSpPr>
        <p:spPr>
          <a:xfrm>
            <a:off x="552709" y="6522684"/>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994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0" name="Picture Placeholder 3"/>
          <p:cNvSpPr>
            <a:spLocks noGrp="1"/>
          </p:cNvSpPr>
          <p:nvPr>
            <p:ph type="pic" sz="quarter" idx="10"/>
          </p:nvPr>
        </p:nvSpPr>
        <p:spPr>
          <a:xfrm>
            <a:off x="1045466" y="2283008"/>
            <a:ext cx="4969744" cy="3753338"/>
          </a:xfrm>
        </p:spPr>
        <p:txBody>
          <a:bodyPr>
            <a:normAutofit/>
          </a:bodyPr>
          <a:lstStyle>
            <a:lvl1pPr>
              <a:defRPr sz="2000">
                <a:solidFill>
                  <a:schemeClr val="accent2"/>
                </a:solidFill>
              </a:defRPr>
            </a:lvl1pPr>
          </a:lstStyle>
          <a:p>
            <a:endParaRPr lang="id-ID"/>
          </a:p>
        </p:txBody>
      </p:sp>
      <p:sp>
        <p:nvSpPr>
          <p:cNvPr id="13" name="Rectangle 12"/>
          <p:cNvSpPr/>
          <p:nvPr userDrawn="1"/>
        </p:nvSpPr>
        <p:spPr>
          <a:xfrm>
            <a:off x="11528983" y="273543"/>
            <a:ext cx="461914" cy="367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14" name="Rectangle 13"/>
          <p:cNvSpPr/>
          <p:nvPr userDrawn="1"/>
        </p:nvSpPr>
        <p:spPr>
          <a:xfrm>
            <a:off x="11528983" y="641189"/>
            <a:ext cx="461914"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22" name="TextBox 21"/>
          <p:cNvSpPr txBox="1"/>
          <p:nvPr userDrawn="1"/>
        </p:nvSpPr>
        <p:spPr>
          <a:xfrm>
            <a:off x="11560205" y="305131"/>
            <a:ext cx="399469"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100">
              <a:solidFill>
                <a:schemeClr val="bg1"/>
              </a:solidFill>
            </a:endParaRPr>
          </a:p>
        </p:txBody>
      </p:sp>
      <p:grpSp>
        <p:nvGrpSpPr>
          <p:cNvPr id="23" name="Group 22"/>
          <p:cNvGrpSpPr/>
          <p:nvPr userDrawn="1"/>
        </p:nvGrpSpPr>
        <p:grpSpPr>
          <a:xfrm>
            <a:off x="347419" y="6409324"/>
            <a:ext cx="224082" cy="221156"/>
            <a:chOff x="4328868" y="5502988"/>
            <a:chExt cx="500307" cy="493774"/>
          </a:xfrm>
        </p:grpSpPr>
        <p:sp>
          <p:nvSpPr>
            <p:cNvPr id="24" name="Freeform 23">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5" name="Freeform 24">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6" name="Group 25"/>
          <p:cNvGrpSpPr/>
          <p:nvPr userDrawn="1"/>
        </p:nvGrpSpPr>
        <p:grpSpPr>
          <a:xfrm flipH="1">
            <a:off x="933709" y="6409324"/>
            <a:ext cx="224082" cy="221156"/>
            <a:chOff x="4328868" y="5502988"/>
            <a:chExt cx="500307" cy="493774"/>
          </a:xfrm>
        </p:grpSpPr>
        <p:sp>
          <p:nvSpPr>
            <p:cNvPr id="27" name="Freeform 26">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8" name="Freeform 27">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cxnSp>
        <p:nvCxnSpPr>
          <p:cNvPr id="29" name="Straight Connector 28"/>
          <p:cNvCxnSpPr/>
          <p:nvPr userDrawn="1"/>
        </p:nvCxnSpPr>
        <p:spPr>
          <a:xfrm>
            <a:off x="552709" y="6522684"/>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6247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4" name="Picture Placeholder 3"/>
          <p:cNvSpPr>
            <a:spLocks noGrp="1"/>
          </p:cNvSpPr>
          <p:nvPr>
            <p:ph type="pic" sz="quarter" idx="12"/>
          </p:nvPr>
        </p:nvSpPr>
        <p:spPr>
          <a:xfrm>
            <a:off x="0" y="0"/>
            <a:ext cx="12192000" cy="3143250"/>
          </a:xfrm>
        </p:spPr>
        <p:txBody>
          <a:bodyPr>
            <a:normAutofit/>
          </a:bodyPr>
          <a:lstStyle>
            <a:lvl1pPr>
              <a:defRPr sz="2000">
                <a:solidFill>
                  <a:schemeClr val="accent2"/>
                </a:solidFill>
              </a:defRPr>
            </a:lvl1pPr>
          </a:lstStyle>
          <a:p>
            <a:endParaRPr lang="id-ID"/>
          </a:p>
        </p:txBody>
      </p:sp>
      <p:sp>
        <p:nvSpPr>
          <p:cNvPr id="8" name="Picture Placeholder 3"/>
          <p:cNvSpPr>
            <a:spLocks noGrp="1"/>
          </p:cNvSpPr>
          <p:nvPr>
            <p:ph type="pic" sz="quarter" idx="11"/>
          </p:nvPr>
        </p:nvSpPr>
        <p:spPr>
          <a:xfrm>
            <a:off x="1456589" y="1280867"/>
            <a:ext cx="1550340" cy="2598991"/>
          </a:xfrm>
        </p:spPr>
        <p:txBody>
          <a:bodyPr>
            <a:normAutofit/>
          </a:bodyPr>
          <a:lstStyle>
            <a:lvl1pPr>
              <a:defRPr sz="1800">
                <a:solidFill>
                  <a:schemeClr val="accent2"/>
                </a:solidFill>
              </a:defRPr>
            </a:lvl1pPr>
          </a:lstStyle>
          <a:p>
            <a:endParaRPr lang="id-ID"/>
          </a:p>
        </p:txBody>
      </p:sp>
      <p:sp>
        <p:nvSpPr>
          <p:cNvPr id="9" name="Picture Placeholder 3"/>
          <p:cNvSpPr>
            <a:spLocks noGrp="1"/>
          </p:cNvSpPr>
          <p:nvPr>
            <p:ph type="pic" sz="quarter" idx="10"/>
          </p:nvPr>
        </p:nvSpPr>
        <p:spPr>
          <a:xfrm>
            <a:off x="2855740" y="839411"/>
            <a:ext cx="1776413" cy="2977979"/>
          </a:xfrm>
        </p:spPr>
        <p:txBody>
          <a:bodyPr>
            <a:normAutofit/>
          </a:bodyPr>
          <a:lstStyle>
            <a:lvl1pPr>
              <a:defRPr sz="1800">
                <a:solidFill>
                  <a:schemeClr val="accent2"/>
                </a:solidFill>
              </a:defRPr>
            </a:lvl1pPr>
          </a:lstStyle>
          <a:p>
            <a:endParaRPr lang="id-ID"/>
          </a:p>
        </p:txBody>
      </p:sp>
      <p:sp>
        <p:nvSpPr>
          <p:cNvPr id="15" name="Rectangle 14"/>
          <p:cNvSpPr/>
          <p:nvPr userDrawn="1"/>
        </p:nvSpPr>
        <p:spPr>
          <a:xfrm>
            <a:off x="11528983" y="273543"/>
            <a:ext cx="461914" cy="367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16" name="Rectangle 15"/>
          <p:cNvSpPr/>
          <p:nvPr userDrawn="1"/>
        </p:nvSpPr>
        <p:spPr>
          <a:xfrm>
            <a:off x="11528983" y="641189"/>
            <a:ext cx="461914"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24" name="TextBox 23"/>
          <p:cNvSpPr txBox="1"/>
          <p:nvPr userDrawn="1"/>
        </p:nvSpPr>
        <p:spPr>
          <a:xfrm>
            <a:off x="11560205" y="305131"/>
            <a:ext cx="399469"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100">
              <a:solidFill>
                <a:schemeClr val="bg1"/>
              </a:solidFill>
            </a:endParaRPr>
          </a:p>
        </p:txBody>
      </p:sp>
      <p:grpSp>
        <p:nvGrpSpPr>
          <p:cNvPr id="25" name="Group 24"/>
          <p:cNvGrpSpPr/>
          <p:nvPr userDrawn="1"/>
        </p:nvGrpSpPr>
        <p:grpSpPr>
          <a:xfrm>
            <a:off x="347419" y="6409324"/>
            <a:ext cx="224082" cy="221156"/>
            <a:chOff x="4328868" y="5502988"/>
            <a:chExt cx="500307" cy="493774"/>
          </a:xfrm>
        </p:grpSpPr>
        <p:sp>
          <p:nvSpPr>
            <p:cNvPr id="26" name="Freeform 25">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26">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8" name="Group 27"/>
          <p:cNvGrpSpPr/>
          <p:nvPr userDrawn="1"/>
        </p:nvGrpSpPr>
        <p:grpSpPr>
          <a:xfrm flipH="1">
            <a:off x="933709" y="6409324"/>
            <a:ext cx="224082" cy="221156"/>
            <a:chOff x="4328868" y="5502988"/>
            <a:chExt cx="500307" cy="493774"/>
          </a:xfrm>
        </p:grpSpPr>
        <p:sp>
          <p:nvSpPr>
            <p:cNvPr id="29" name="Freeform 28">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0" name="Freeform 29">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cxnSp>
        <p:nvCxnSpPr>
          <p:cNvPr id="31" name="Straight Connector 30"/>
          <p:cNvCxnSpPr/>
          <p:nvPr userDrawn="1"/>
        </p:nvCxnSpPr>
        <p:spPr>
          <a:xfrm>
            <a:off x="552709" y="6522684"/>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833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0" name="Picture Placeholder 3"/>
          <p:cNvSpPr>
            <a:spLocks noGrp="1"/>
          </p:cNvSpPr>
          <p:nvPr>
            <p:ph type="pic" sz="quarter" idx="11"/>
          </p:nvPr>
        </p:nvSpPr>
        <p:spPr>
          <a:xfrm>
            <a:off x="5266299" y="3164617"/>
            <a:ext cx="6819990" cy="4020519"/>
          </a:xfrm>
        </p:spPr>
        <p:txBody>
          <a:bodyPr>
            <a:normAutofit/>
          </a:bodyPr>
          <a:lstStyle>
            <a:lvl1pPr>
              <a:defRPr sz="1800">
                <a:solidFill>
                  <a:schemeClr val="accent2"/>
                </a:solidFill>
              </a:defRPr>
            </a:lvl1pPr>
          </a:lstStyle>
          <a:p>
            <a:endParaRPr lang="id-ID"/>
          </a:p>
        </p:txBody>
      </p:sp>
      <p:sp>
        <p:nvSpPr>
          <p:cNvPr id="13" name="Rectangle 12"/>
          <p:cNvSpPr/>
          <p:nvPr userDrawn="1"/>
        </p:nvSpPr>
        <p:spPr>
          <a:xfrm>
            <a:off x="11528983" y="273543"/>
            <a:ext cx="461914" cy="367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14" name="Rectangle 13"/>
          <p:cNvSpPr/>
          <p:nvPr userDrawn="1"/>
        </p:nvSpPr>
        <p:spPr>
          <a:xfrm>
            <a:off x="11528983" y="641189"/>
            <a:ext cx="461914"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22" name="TextBox 21"/>
          <p:cNvSpPr txBox="1"/>
          <p:nvPr userDrawn="1"/>
        </p:nvSpPr>
        <p:spPr>
          <a:xfrm>
            <a:off x="11560205" y="305131"/>
            <a:ext cx="399469"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100">
              <a:solidFill>
                <a:schemeClr val="bg1"/>
              </a:solidFill>
            </a:endParaRPr>
          </a:p>
        </p:txBody>
      </p:sp>
      <p:grpSp>
        <p:nvGrpSpPr>
          <p:cNvPr id="23" name="Group 22"/>
          <p:cNvGrpSpPr/>
          <p:nvPr userDrawn="1"/>
        </p:nvGrpSpPr>
        <p:grpSpPr>
          <a:xfrm>
            <a:off x="347419" y="6409324"/>
            <a:ext cx="224082" cy="221156"/>
            <a:chOff x="4328868" y="5502988"/>
            <a:chExt cx="500307" cy="493774"/>
          </a:xfrm>
        </p:grpSpPr>
        <p:sp>
          <p:nvSpPr>
            <p:cNvPr id="24" name="Freeform 23">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5" name="Freeform 24">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6" name="Group 25"/>
          <p:cNvGrpSpPr/>
          <p:nvPr userDrawn="1"/>
        </p:nvGrpSpPr>
        <p:grpSpPr>
          <a:xfrm flipH="1">
            <a:off x="933709" y="6409324"/>
            <a:ext cx="224082" cy="221156"/>
            <a:chOff x="4328868" y="5502988"/>
            <a:chExt cx="500307" cy="493774"/>
          </a:xfrm>
        </p:grpSpPr>
        <p:sp>
          <p:nvSpPr>
            <p:cNvPr id="27" name="Freeform 26">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8" name="Freeform 27">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cxnSp>
        <p:nvCxnSpPr>
          <p:cNvPr id="29" name="Straight Connector 28"/>
          <p:cNvCxnSpPr/>
          <p:nvPr userDrawn="1"/>
        </p:nvCxnSpPr>
        <p:spPr>
          <a:xfrm>
            <a:off x="552709" y="6522684"/>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00782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23813"/>
            <a:ext cx="12192000" cy="4117976"/>
          </a:xfrm>
        </p:spPr>
        <p:txBody>
          <a:bodyPr/>
          <a:lstStyle>
            <a:lvl1pPr>
              <a:defRPr>
                <a:solidFill>
                  <a:schemeClr val="accent2"/>
                </a:solidFill>
              </a:defRPr>
            </a:lvl1pPr>
          </a:lstStyle>
          <a:p>
            <a:endParaRPr lang="id-ID"/>
          </a:p>
        </p:txBody>
      </p:sp>
      <p:sp>
        <p:nvSpPr>
          <p:cNvPr id="8" name="Picture Placeholder 3"/>
          <p:cNvSpPr>
            <a:spLocks noGrp="1"/>
          </p:cNvSpPr>
          <p:nvPr>
            <p:ph type="pic" sz="quarter" idx="10"/>
          </p:nvPr>
        </p:nvSpPr>
        <p:spPr>
          <a:xfrm>
            <a:off x="6502324" y="662473"/>
            <a:ext cx="2734983" cy="2969860"/>
          </a:xfrm>
          <a:custGeom>
            <a:avLst/>
            <a:gdLst>
              <a:gd name="connsiteX0" fmla="*/ 0 w 2091170"/>
              <a:gd name="connsiteY0" fmla="*/ 0 h 3109819"/>
              <a:gd name="connsiteX1" fmla="*/ 2091170 w 2091170"/>
              <a:gd name="connsiteY1" fmla="*/ 0 h 3109819"/>
              <a:gd name="connsiteX2" fmla="*/ 2091170 w 2091170"/>
              <a:gd name="connsiteY2" fmla="*/ 3109819 h 3109819"/>
              <a:gd name="connsiteX3" fmla="*/ 0 w 2091170"/>
              <a:gd name="connsiteY3" fmla="*/ 3109819 h 3109819"/>
              <a:gd name="connsiteX4" fmla="*/ 0 w 2091170"/>
              <a:gd name="connsiteY4" fmla="*/ 0 h 3109819"/>
              <a:gd name="connsiteX0" fmla="*/ 0 w 2091170"/>
              <a:gd name="connsiteY0" fmla="*/ 317241 h 3427060"/>
              <a:gd name="connsiteX1" fmla="*/ 1363383 w 2091170"/>
              <a:gd name="connsiteY1" fmla="*/ 0 h 3427060"/>
              <a:gd name="connsiteX2" fmla="*/ 2091170 w 2091170"/>
              <a:gd name="connsiteY2" fmla="*/ 3427060 h 3427060"/>
              <a:gd name="connsiteX3" fmla="*/ 0 w 2091170"/>
              <a:gd name="connsiteY3" fmla="*/ 3427060 h 3427060"/>
              <a:gd name="connsiteX4" fmla="*/ 0 w 2091170"/>
              <a:gd name="connsiteY4" fmla="*/ 317241 h 3427060"/>
              <a:gd name="connsiteX0" fmla="*/ 0 w 2734983"/>
              <a:gd name="connsiteY0" fmla="*/ 317241 h 3427060"/>
              <a:gd name="connsiteX1" fmla="*/ 1363383 w 2734983"/>
              <a:gd name="connsiteY1" fmla="*/ 0 h 3427060"/>
              <a:gd name="connsiteX2" fmla="*/ 2734983 w 2734983"/>
              <a:gd name="connsiteY2" fmla="*/ 2521990 h 3427060"/>
              <a:gd name="connsiteX3" fmla="*/ 0 w 2734983"/>
              <a:gd name="connsiteY3" fmla="*/ 3427060 h 3427060"/>
              <a:gd name="connsiteX4" fmla="*/ 0 w 2734983"/>
              <a:gd name="connsiteY4" fmla="*/ 317241 h 3427060"/>
              <a:gd name="connsiteX0" fmla="*/ 0 w 2734983"/>
              <a:gd name="connsiteY0" fmla="*/ 317241 h 2969860"/>
              <a:gd name="connsiteX1" fmla="*/ 1363383 w 2734983"/>
              <a:gd name="connsiteY1" fmla="*/ 0 h 2969860"/>
              <a:gd name="connsiteX2" fmla="*/ 2734983 w 2734983"/>
              <a:gd name="connsiteY2" fmla="*/ 2521990 h 2969860"/>
              <a:gd name="connsiteX3" fmla="*/ 1408923 w 2734983"/>
              <a:gd name="connsiteY3" fmla="*/ 2969860 h 2969860"/>
              <a:gd name="connsiteX4" fmla="*/ 0 w 2734983"/>
              <a:gd name="connsiteY4" fmla="*/ 317241 h 2969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983" h="2969860">
                <a:moveTo>
                  <a:pt x="0" y="317241"/>
                </a:moveTo>
                <a:lnTo>
                  <a:pt x="1363383" y="0"/>
                </a:lnTo>
                <a:lnTo>
                  <a:pt x="2734983" y="2521990"/>
                </a:lnTo>
                <a:lnTo>
                  <a:pt x="1408923" y="2969860"/>
                </a:lnTo>
                <a:lnTo>
                  <a:pt x="0" y="317241"/>
                </a:lnTo>
                <a:close/>
              </a:path>
            </a:pathLst>
          </a:custGeom>
        </p:spPr>
        <p:txBody>
          <a:bodyPr>
            <a:normAutofit/>
          </a:bodyPr>
          <a:lstStyle>
            <a:lvl1pPr>
              <a:defRPr sz="1600">
                <a:solidFill>
                  <a:schemeClr val="bg1"/>
                </a:solidFill>
              </a:defRPr>
            </a:lvl1pPr>
          </a:lstStyle>
          <a:p>
            <a:endParaRPr lang="id-ID"/>
          </a:p>
        </p:txBody>
      </p:sp>
      <p:sp>
        <p:nvSpPr>
          <p:cNvPr id="14" name="Rectangle 13"/>
          <p:cNvSpPr/>
          <p:nvPr userDrawn="1"/>
        </p:nvSpPr>
        <p:spPr>
          <a:xfrm>
            <a:off x="11528983" y="273543"/>
            <a:ext cx="461914" cy="367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15" name="Rectangle 14"/>
          <p:cNvSpPr/>
          <p:nvPr userDrawn="1"/>
        </p:nvSpPr>
        <p:spPr>
          <a:xfrm>
            <a:off x="11528983" y="641189"/>
            <a:ext cx="461914"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23" name="TextBox 22"/>
          <p:cNvSpPr txBox="1"/>
          <p:nvPr userDrawn="1"/>
        </p:nvSpPr>
        <p:spPr>
          <a:xfrm>
            <a:off x="11560205" y="305131"/>
            <a:ext cx="399469"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100">
              <a:solidFill>
                <a:schemeClr val="bg1"/>
              </a:solidFill>
            </a:endParaRPr>
          </a:p>
        </p:txBody>
      </p:sp>
      <p:grpSp>
        <p:nvGrpSpPr>
          <p:cNvPr id="24" name="Group 23"/>
          <p:cNvGrpSpPr/>
          <p:nvPr userDrawn="1"/>
        </p:nvGrpSpPr>
        <p:grpSpPr>
          <a:xfrm>
            <a:off x="347419" y="6409324"/>
            <a:ext cx="224082" cy="221156"/>
            <a:chOff x="4328868" y="5502988"/>
            <a:chExt cx="500307" cy="493774"/>
          </a:xfrm>
        </p:grpSpPr>
        <p:sp>
          <p:nvSpPr>
            <p:cNvPr id="25" name="Freeform 24">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25">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7" name="Group 26"/>
          <p:cNvGrpSpPr/>
          <p:nvPr userDrawn="1"/>
        </p:nvGrpSpPr>
        <p:grpSpPr>
          <a:xfrm flipH="1">
            <a:off x="933709" y="6409324"/>
            <a:ext cx="224082" cy="221156"/>
            <a:chOff x="4328868" y="5502988"/>
            <a:chExt cx="500307" cy="493774"/>
          </a:xfrm>
        </p:grpSpPr>
        <p:sp>
          <p:nvSpPr>
            <p:cNvPr id="28" name="Freeform 27">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9" name="Freeform 28">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cxnSp>
        <p:nvCxnSpPr>
          <p:cNvPr id="30" name="Straight Connector 29"/>
          <p:cNvCxnSpPr/>
          <p:nvPr userDrawn="1"/>
        </p:nvCxnSpPr>
        <p:spPr>
          <a:xfrm>
            <a:off x="552709" y="6522684"/>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11021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9" name="Rectangle 8"/>
          <p:cNvSpPr/>
          <p:nvPr userDrawn="1"/>
        </p:nvSpPr>
        <p:spPr>
          <a:xfrm>
            <a:off x="-2" y="0"/>
            <a:ext cx="12187314" cy="4000500"/>
          </a:xfrm>
          <a:prstGeom prst="rect">
            <a:avLst/>
          </a:prstGeom>
          <a:pattFill prst="pct90">
            <a:fgClr>
              <a:schemeClr val="tx2">
                <a:lumMod val="75000"/>
              </a:schemeClr>
            </a:fgClr>
            <a:bgClr>
              <a:schemeClr val="tx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2"/>
          <p:cNvSpPr>
            <a:spLocks noGrp="1"/>
          </p:cNvSpPr>
          <p:nvPr>
            <p:ph type="pic" sz="quarter" idx="10"/>
          </p:nvPr>
        </p:nvSpPr>
        <p:spPr>
          <a:xfrm>
            <a:off x="4265098" y="1704098"/>
            <a:ext cx="3633145" cy="2288465"/>
          </a:xfrm>
        </p:spPr>
        <p:txBody>
          <a:bodyPr>
            <a:normAutofit/>
          </a:bodyPr>
          <a:lstStyle>
            <a:lvl1pPr>
              <a:defRPr sz="2000">
                <a:solidFill>
                  <a:schemeClr val="accent2"/>
                </a:solidFill>
              </a:defRPr>
            </a:lvl1pPr>
          </a:lstStyle>
          <a:p>
            <a:endParaRPr lang="id-ID"/>
          </a:p>
        </p:txBody>
      </p:sp>
      <p:sp>
        <p:nvSpPr>
          <p:cNvPr id="14" name="Rectangle 13"/>
          <p:cNvSpPr/>
          <p:nvPr userDrawn="1"/>
        </p:nvSpPr>
        <p:spPr>
          <a:xfrm>
            <a:off x="11528983" y="273543"/>
            <a:ext cx="461914" cy="367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15" name="Rectangle 14"/>
          <p:cNvSpPr/>
          <p:nvPr userDrawn="1"/>
        </p:nvSpPr>
        <p:spPr>
          <a:xfrm>
            <a:off x="11528983" y="641189"/>
            <a:ext cx="461914"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16" name="TextBox 15"/>
          <p:cNvSpPr txBox="1"/>
          <p:nvPr userDrawn="1"/>
        </p:nvSpPr>
        <p:spPr>
          <a:xfrm>
            <a:off x="11560205" y="305131"/>
            <a:ext cx="399469"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100">
              <a:solidFill>
                <a:schemeClr val="bg1"/>
              </a:solidFill>
            </a:endParaRPr>
          </a:p>
        </p:txBody>
      </p:sp>
      <p:grpSp>
        <p:nvGrpSpPr>
          <p:cNvPr id="24" name="Group 23"/>
          <p:cNvGrpSpPr/>
          <p:nvPr userDrawn="1"/>
        </p:nvGrpSpPr>
        <p:grpSpPr>
          <a:xfrm>
            <a:off x="347419" y="6409324"/>
            <a:ext cx="224082" cy="221156"/>
            <a:chOff x="4328868" y="5502988"/>
            <a:chExt cx="500307" cy="493774"/>
          </a:xfrm>
        </p:grpSpPr>
        <p:sp>
          <p:nvSpPr>
            <p:cNvPr id="25" name="Freeform 24">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25">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7" name="Group 26"/>
          <p:cNvGrpSpPr/>
          <p:nvPr userDrawn="1"/>
        </p:nvGrpSpPr>
        <p:grpSpPr>
          <a:xfrm flipH="1">
            <a:off x="933709" y="6409324"/>
            <a:ext cx="224082" cy="221156"/>
            <a:chOff x="4328868" y="5502988"/>
            <a:chExt cx="500307" cy="493774"/>
          </a:xfrm>
        </p:grpSpPr>
        <p:sp>
          <p:nvSpPr>
            <p:cNvPr id="28" name="Freeform 27">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9" name="Freeform 28">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cxnSp>
        <p:nvCxnSpPr>
          <p:cNvPr id="30" name="Straight Connector 29"/>
          <p:cNvCxnSpPr/>
          <p:nvPr userDrawn="1"/>
        </p:nvCxnSpPr>
        <p:spPr>
          <a:xfrm>
            <a:off x="552709" y="6522684"/>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16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p:cNvSpPr/>
          <p:nvPr userDrawn="1"/>
        </p:nvSpPr>
        <p:spPr>
          <a:xfrm>
            <a:off x="11528983" y="273543"/>
            <a:ext cx="461914" cy="367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11528983" y="641189"/>
            <a:ext cx="461914"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11560205" y="305131"/>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grpSp>
        <p:nvGrpSpPr>
          <p:cNvPr id="6" name="Group 5"/>
          <p:cNvGrpSpPr/>
          <p:nvPr userDrawn="1"/>
        </p:nvGrpSpPr>
        <p:grpSpPr>
          <a:xfrm>
            <a:off x="347419" y="6409324"/>
            <a:ext cx="224082" cy="221156"/>
            <a:chOff x="4328868" y="5502988"/>
            <a:chExt cx="500307" cy="493774"/>
          </a:xfrm>
        </p:grpSpPr>
        <p:sp>
          <p:nvSpPr>
            <p:cNvPr id="8" name="Freeform 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9" name="Freeform 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10" name="Group 9"/>
          <p:cNvGrpSpPr/>
          <p:nvPr userDrawn="1"/>
        </p:nvGrpSpPr>
        <p:grpSpPr>
          <a:xfrm flipH="1">
            <a:off x="933709" y="6409324"/>
            <a:ext cx="224082" cy="221156"/>
            <a:chOff x="4328868" y="5502988"/>
            <a:chExt cx="500307" cy="493774"/>
          </a:xfrm>
        </p:grpSpPr>
        <p:sp>
          <p:nvSpPr>
            <p:cNvPr id="11" name="Freeform 1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2" name="Freeform 1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cxnSp>
        <p:nvCxnSpPr>
          <p:cNvPr id="4" name="Straight Connector 3"/>
          <p:cNvCxnSpPr/>
          <p:nvPr userDrawn="1"/>
        </p:nvCxnSpPr>
        <p:spPr>
          <a:xfrm>
            <a:off x="552709" y="6522684"/>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7344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0" y="2140431"/>
            <a:ext cx="12192000" cy="3241193"/>
          </a:xfrm>
        </p:spPr>
        <p:txBody>
          <a:bodyPr/>
          <a:lstStyle>
            <a:lvl1pPr>
              <a:defRPr>
                <a:solidFill>
                  <a:schemeClr val="accent2"/>
                </a:solidFill>
              </a:defRPr>
            </a:lvl1pPr>
          </a:lstStyle>
          <a:p>
            <a:endParaRPr lang="id-ID"/>
          </a:p>
        </p:txBody>
      </p:sp>
      <p:sp>
        <p:nvSpPr>
          <p:cNvPr id="13" name="Rectangle 12"/>
          <p:cNvSpPr/>
          <p:nvPr userDrawn="1"/>
        </p:nvSpPr>
        <p:spPr>
          <a:xfrm>
            <a:off x="11528983" y="273543"/>
            <a:ext cx="461914" cy="367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14" name="Rectangle 13"/>
          <p:cNvSpPr/>
          <p:nvPr userDrawn="1"/>
        </p:nvSpPr>
        <p:spPr>
          <a:xfrm>
            <a:off x="11528983" y="641189"/>
            <a:ext cx="461914"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22" name="TextBox 21"/>
          <p:cNvSpPr txBox="1"/>
          <p:nvPr userDrawn="1"/>
        </p:nvSpPr>
        <p:spPr>
          <a:xfrm>
            <a:off x="11560205" y="305131"/>
            <a:ext cx="399469"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100">
              <a:solidFill>
                <a:schemeClr val="bg1"/>
              </a:solidFill>
            </a:endParaRPr>
          </a:p>
        </p:txBody>
      </p:sp>
      <p:grpSp>
        <p:nvGrpSpPr>
          <p:cNvPr id="23" name="Group 22"/>
          <p:cNvGrpSpPr/>
          <p:nvPr userDrawn="1"/>
        </p:nvGrpSpPr>
        <p:grpSpPr>
          <a:xfrm>
            <a:off x="347419" y="6409324"/>
            <a:ext cx="224082" cy="221156"/>
            <a:chOff x="4328868" y="5502988"/>
            <a:chExt cx="500307" cy="493774"/>
          </a:xfrm>
        </p:grpSpPr>
        <p:sp>
          <p:nvSpPr>
            <p:cNvPr id="24" name="Freeform 23">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5" name="Freeform 24">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6" name="Group 25"/>
          <p:cNvGrpSpPr/>
          <p:nvPr userDrawn="1"/>
        </p:nvGrpSpPr>
        <p:grpSpPr>
          <a:xfrm flipH="1">
            <a:off x="933709" y="6409324"/>
            <a:ext cx="224082" cy="221156"/>
            <a:chOff x="4328868" y="5502988"/>
            <a:chExt cx="500307" cy="493774"/>
          </a:xfrm>
        </p:grpSpPr>
        <p:sp>
          <p:nvSpPr>
            <p:cNvPr id="27" name="Freeform 26">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8" name="Freeform 27">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cxnSp>
        <p:nvCxnSpPr>
          <p:cNvPr id="29" name="Straight Connector 28"/>
          <p:cNvCxnSpPr/>
          <p:nvPr userDrawn="1"/>
        </p:nvCxnSpPr>
        <p:spPr>
          <a:xfrm>
            <a:off x="552709" y="6522684"/>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71966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296106" y="3516313"/>
            <a:ext cx="1366837" cy="1366837"/>
          </a:xfrm>
          <a:prstGeom prst="ellipse">
            <a:avLst/>
          </a:prstGeom>
          <a:ln w="57150">
            <a:solidFill>
              <a:schemeClr val="accent1"/>
            </a:solidFill>
          </a:ln>
        </p:spPr>
        <p:txBody>
          <a:bodyPr>
            <a:normAutofit/>
          </a:bodyPr>
          <a:lstStyle>
            <a:lvl1pPr>
              <a:defRPr sz="1400">
                <a:solidFill>
                  <a:schemeClr val="accent2"/>
                </a:solidFill>
              </a:defRPr>
            </a:lvl1pPr>
          </a:lstStyle>
          <a:p>
            <a:endParaRPr lang="id-ID"/>
          </a:p>
        </p:txBody>
      </p:sp>
      <p:sp>
        <p:nvSpPr>
          <p:cNvPr id="16" name="Picture Placeholder 3"/>
          <p:cNvSpPr>
            <a:spLocks noGrp="1"/>
          </p:cNvSpPr>
          <p:nvPr>
            <p:ph type="pic" sz="quarter" idx="11"/>
          </p:nvPr>
        </p:nvSpPr>
        <p:spPr>
          <a:xfrm>
            <a:off x="9529057" y="4823209"/>
            <a:ext cx="1366837" cy="1366837"/>
          </a:xfrm>
          <a:prstGeom prst="ellipse">
            <a:avLst/>
          </a:prstGeom>
          <a:ln w="57150">
            <a:solidFill>
              <a:schemeClr val="accent2"/>
            </a:solidFill>
          </a:ln>
        </p:spPr>
        <p:txBody>
          <a:bodyPr>
            <a:normAutofit/>
          </a:bodyPr>
          <a:lstStyle>
            <a:lvl1pPr>
              <a:defRPr sz="1400">
                <a:solidFill>
                  <a:schemeClr val="accent5"/>
                </a:solidFill>
              </a:defRPr>
            </a:lvl1pPr>
          </a:lstStyle>
          <a:p>
            <a:endParaRPr lang="id-ID"/>
          </a:p>
        </p:txBody>
      </p:sp>
      <p:sp>
        <p:nvSpPr>
          <p:cNvPr id="14" name="Rectangle 13"/>
          <p:cNvSpPr/>
          <p:nvPr userDrawn="1"/>
        </p:nvSpPr>
        <p:spPr>
          <a:xfrm>
            <a:off x="11528983" y="273543"/>
            <a:ext cx="461914" cy="367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23" name="Rectangle 22"/>
          <p:cNvSpPr/>
          <p:nvPr userDrawn="1"/>
        </p:nvSpPr>
        <p:spPr>
          <a:xfrm>
            <a:off x="11528983" y="641189"/>
            <a:ext cx="461914"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24" name="TextBox 23"/>
          <p:cNvSpPr txBox="1"/>
          <p:nvPr userDrawn="1"/>
        </p:nvSpPr>
        <p:spPr>
          <a:xfrm>
            <a:off x="11560205" y="305131"/>
            <a:ext cx="399469"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100">
              <a:solidFill>
                <a:schemeClr val="bg1"/>
              </a:solidFill>
            </a:endParaRPr>
          </a:p>
        </p:txBody>
      </p:sp>
      <p:grpSp>
        <p:nvGrpSpPr>
          <p:cNvPr id="25" name="Group 24"/>
          <p:cNvGrpSpPr/>
          <p:nvPr userDrawn="1"/>
        </p:nvGrpSpPr>
        <p:grpSpPr>
          <a:xfrm>
            <a:off x="347419" y="6409324"/>
            <a:ext cx="224082" cy="221156"/>
            <a:chOff x="4328868" y="5502988"/>
            <a:chExt cx="500307" cy="493774"/>
          </a:xfrm>
        </p:grpSpPr>
        <p:sp>
          <p:nvSpPr>
            <p:cNvPr id="26" name="Freeform 25">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26">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8" name="Group 27"/>
          <p:cNvGrpSpPr/>
          <p:nvPr userDrawn="1"/>
        </p:nvGrpSpPr>
        <p:grpSpPr>
          <a:xfrm flipH="1">
            <a:off x="933709" y="6409324"/>
            <a:ext cx="224082" cy="221156"/>
            <a:chOff x="4328868" y="5502988"/>
            <a:chExt cx="500307" cy="493774"/>
          </a:xfrm>
        </p:grpSpPr>
        <p:sp>
          <p:nvSpPr>
            <p:cNvPr id="29" name="Freeform 28">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0" name="Freeform 29">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cxnSp>
        <p:nvCxnSpPr>
          <p:cNvPr id="31" name="Straight Connector 30"/>
          <p:cNvCxnSpPr/>
          <p:nvPr userDrawn="1"/>
        </p:nvCxnSpPr>
        <p:spPr>
          <a:xfrm>
            <a:off x="552709" y="6522684"/>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0222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296106" y="3614791"/>
            <a:ext cx="1366837" cy="1366837"/>
          </a:xfrm>
          <a:prstGeom prst="ellipse">
            <a:avLst/>
          </a:prstGeom>
          <a:ln w="57150">
            <a:solidFill>
              <a:schemeClr val="accent5"/>
            </a:solidFill>
          </a:ln>
        </p:spPr>
        <p:txBody>
          <a:bodyPr>
            <a:normAutofit/>
          </a:bodyPr>
          <a:lstStyle>
            <a:lvl1pPr>
              <a:defRPr sz="1400">
                <a:solidFill>
                  <a:schemeClr val="accent2"/>
                </a:solidFill>
              </a:defRPr>
            </a:lvl1pPr>
          </a:lstStyle>
          <a:p>
            <a:endParaRPr lang="id-ID"/>
          </a:p>
        </p:txBody>
      </p:sp>
      <p:sp>
        <p:nvSpPr>
          <p:cNvPr id="16" name="Picture Placeholder 3"/>
          <p:cNvSpPr>
            <a:spLocks noGrp="1"/>
          </p:cNvSpPr>
          <p:nvPr>
            <p:ph type="pic" sz="quarter" idx="11"/>
          </p:nvPr>
        </p:nvSpPr>
        <p:spPr>
          <a:xfrm>
            <a:off x="9529057" y="4921687"/>
            <a:ext cx="1366837" cy="1366837"/>
          </a:xfrm>
          <a:prstGeom prst="ellipse">
            <a:avLst/>
          </a:prstGeom>
          <a:ln w="57150">
            <a:solidFill>
              <a:schemeClr val="accent6"/>
            </a:solidFill>
          </a:ln>
        </p:spPr>
        <p:txBody>
          <a:bodyPr>
            <a:normAutofit/>
          </a:bodyPr>
          <a:lstStyle>
            <a:lvl1pPr>
              <a:defRPr sz="1400">
                <a:solidFill>
                  <a:schemeClr val="accent2"/>
                </a:solidFill>
              </a:defRPr>
            </a:lvl1pPr>
          </a:lstStyle>
          <a:p>
            <a:endParaRPr lang="id-ID"/>
          </a:p>
        </p:txBody>
      </p:sp>
      <p:sp>
        <p:nvSpPr>
          <p:cNvPr id="49" name="Picture Placeholder 3"/>
          <p:cNvSpPr>
            <a:spLocks noGrp="1"/>
          </p:cNvSpPr>
          <p:nvPr>
            <p:ph type="pic" sz="quarter" idx="12"/>
          </p:nvPr>
        </p:nvSpPr>
        <p:spPr>
          <a:xfrm>
            <a:off x="1296106" y="971203"/>
            <a:ext cx="1366837" cy="1366837"/>
          </a:xfrm>
          <a:prstGeom prst="ellipse">
            <a:avLst/>
          </a:prstGeom>
          <a:ln w="57150">
            <a:solidFill>
              <a:schemeClr val="accent3"/>
            </a:solidFill>
          </a:ln>
        </p:spPr>
        <p:txBody>
          <a:bodyPr>
            <a:normAutofit/>
          </a:bodyPr>
          <a:lstStyle>
            <a:lvl1pPr>
              <a:defRPr sz="1400">
                <a:solidFill>
                  <a:schemeClr val="accent2"/>
                </a:solidFill>
              </a:defRPr>
            </a:lvl1pPr>
          </a:lstStyle>
          <a:p>
            <a:endParaRPr lang="id-ID"/>
          </a:p>
        </p:txBody>
      </p:sp>
      <p:sp>
        <p:nvSpPr>
          <p:cNvPr id="50" name="Picture Placeholder 3"/>
          <p:cNvSpPr>
            <a:spLocks noGrp="1"/>
          </p:cNvSpPr>
          <p:nvPr>
            <p:ph type="pic" sz="quarter" idx="13"/>
          </p:nvPr>
        </p:nvSpPr>
        <p:spPr>
          <a:xfrm>
            <a:off x="9529057" y="2278099"/>
            <a:ext cx="1366837" cy="1366837"/>
          </a:xfrm>
          <a:prstGeom prst="ellipse">
            <a:avLst/>
          </a:prstGeom>
          <a:ln w="57150">
            <a:solidFill>
              <a:schemeClr val="accent4"/>
            </a:solidFill>
          </a:ln>
        </p:spPr>
        <p:txBody>
          <a:bodyPr>
            <a:normAutofit/>
          </a:bodyPr>
          <a:lstStyle>
            <a:lvl1pPr>
              <a:defRPr sz="1400">
                <a:solidFill>
                  <a:schemeClr val="accent2"/>
                </a:solidFill>
              </a:defRPr>
            </a:lvl1pPr>
          </a:lstStyle>
          <a:p>
            <a:endParaRPr lang="id-ID"/>
          </a:p>
        </p:txBody>
      </p:sp>
      <p:sp>
        <p:nvSpPr>
          <p:cNvPr id="24" name="Rectangle 23"/>
          <p:cNvSpPr/>
          <p:nvPr userDrawn="1"/>
        </p:nvSpPr>
        <p:spPr>
          <a:xfrm>
            <a:off x="11528983" y="273543"/>
            <a:ext cx="461914" cy="367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25" name="Rectangle 24"/>
          <p:cNvSpPr/>
          <p:nvPr userDrawn="1"/>
        </p:nvSpPr>
        <p:spPr>
          <a:xfrm>
            <a:off x="11528983" y="641189"/>
            <a:ext cx="461914"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26" name="TextBox 25"/>
          <p:cNvSpPr txBox="1"/>
          <p:nvPr userDrawn="1"/>
        </p:nvSpPr>
        <p:spPr>
          <a:xfrm>
            <a:off x="11560205" y="305131"/>
            <a:ext cx="399469"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100">
              <a:solidFill>
                <a:schemeClr val="bg1"/>
              </a:solidFill>
            </a:endParaRPr>
          </a:p>
        </p:txBody>
      </p:sp>
      <p:grpSp>
        <p:nvGrpSpPr>
          <p:cNvPr id="27" name="Group 26"/>
          <p:cNvGrpSpPr/>
          <p:nvPr userDrawn="1"/>
        </p:nvGrpSpPr>
        <p:grpSpPr>
          <a:xfrm>
            <a:off x="347419" y="6409324"/>
            <a:ext cx="224082" cy="221156"/>
            <a:chOff x="4328868" y="5502988"/>
            <a:chExt cx="500307" cy="493774"/>
          </a:xfrm>
        </p:grpSpPr>
        <p:sp>
          <p:nvSpPr>
            <p:cNvPr id="28" name="Freeform 2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9" name="Freeform 2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30" name="Group 29"/>
          <p:cNvGrpSpPr/>
          <p:nvPr userDrawn="1"/>
        </p:nvGrpSpPr>
        <p:grpSpPr>
          <a:xfrm flipH="1">
            <a:off x="933709" y="6409324"/>
            <a:ext cx="224082" cy="221156"/>
            <a:chOff x="4328868" y="5502988"/>
            <a:chExt cx="500307" cy="493774"/>
          </a:xfrm>
        </p:grpSpPr>
        <p:sp>
          <p:nvSpPr>
            <p:cNvPr id="31" name="Freeform 3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2" name="Freeform 3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cxnSp>
        <p:nvCxnSpPr>
          <p:cNvPr id="33" name="Straight Connector 32"/>
          <p:cNvCxnSpPr/>
          <p:nvPr userDrawn="1"/>
        </p:nvCxnSpPr>
        <p:spPr>
          <a:xfrm>
            <a:off x="552709" y="6522684"/>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5788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9" name="Picture Placeholder 3"/>
          <p:cNvSpPr>
            <a:spLocks noGrp="1"/>
          </p:cNvSpPr>
          <p:nvPr>
            <p:ph type="pic" sz="quarter" idx="12"/>
          </p:nvPr>
        </p:nvSpPr>
        <p:spPr>
          <a:xfrm>
            <a:off x="1296106" y="971203"/>
            <a:ext cx="1366837" cy="1366837"/>
          </a:xfrm>
          <a:prstGeom prst="ellipse">
            <a:avLst/>
          </a:prstGeom>
          <a:ln w="57150">
            <a:solidFill>
              <a:schemeClr val="accent2"/>
            </a:solidFill>
          </a:ln>
        </p:spPr>
        <p:txBody>
          <a:bodyPr>
            <a:normAutofit/>
          </a:bodyPr>
          <a:lstStyle>
            <a:lvl1pPr>
              <a:defRPr sz="1400">
                <a:solidFill>
                  <a:schemeClr val="accent5"/>
                </a:solidFill>
              </a:defRPr>
            </a:lvl1pPr>
          </a:lstStyle>
          <a:p>
            <a:endParaRPr lang="id-ID"/>
          </a:p>
        </p:txBody>
      </p:sp>
      <p:sp>
        <p:nvSpPr>
          <p:cNvPr id="10" name="Picture Placeholder 3"/>
          <p:cNvSpPr>
            <a:spLocks noGrp="1"/>
          </p:cNvSpPr>
          <p:nvPr>
            <p:ph type="pic" sz="quarter" idx="13"/>
          </p:nvPr>
        </p:nvSpPr>
        <p:spPr>
          <a:xfrm>
            <a:off x="9529057" y="2278099"/>
            <a:ext cx="1366837" cy="1366837"/>
          </a:xfrm>
          <a:prstGeom prst="ellipse">
            <a:avLst/>
          </a:prstGeom>
          <a:ln w="57150">
            <a:solidFill>
              <a:schemeClr val="accent3"/>
            </a:solidFill>
          </a:ln>
        </p:spPr>
        <p:txBody>
          <a:bodyPr>
            <a:normAutofit/>
          </a:bodyPr>
          <a:lstStyle>
            <a:lvl1pPr>
              <a:defRPr sz="1400">
                <a:solidFill>
                  <a:schemeClr val="accent2"/>
                </a:solidFill>
              </a:defRPr>
            </a:lvl1pPr>
          </a:lstStyle>
          <a:p>
            <a:endParaRPr lang="id-ID"/>
          </a:p>
        </p:txBody>
      </p:sp>
      <p:sp>
        <p:nvSpPr>
          <p:cNvPr id="14" name="Rectangle 13"/>
          <p:cNvSpPr/>
          <p:nvPr userDrawn="1"/>
        </p:nvSpPr>
        <p:spPr>
          <a:xfrm>
            <a:off x="11528983" y="273543"/>
            <a:ext cx="461914" cy="367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15" name="Rectangle 14"/>
          <p:cNvSpPr/>
          <p:nvPr userDrawn="1"/>
        </p:nvSpPr>
        <p:spPr>
          <a:xfrm>
            <a:off x="11528983" y="641189"/>
            <a:ext cx="461914"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16" name="TextBox 15"/>
          <p:cNvSpPr txBox="1"/>
          <p:nvPr userDrawn="1"/>
        </p:nvSpPr>
        <p:spPr>
          <a:xfrm>
            <a:off x="11560205" y="305131"/>
            <a:ext cx="399469"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100">
              <a:solidFill>
                <a:schemeClr val="bg1"/>
              </a:solidFill>
            </a:endParaRPr>
          </a:p>
        </p:txBody>
      </p:sp>
      <p:grpSp>
        <p:nvGrpSpPr>
          <p:cNvPr id="24" name="Group 23"/>
          <p:cNvGrpSpPr/>
          <p:nvPr userDrawn="1"/>
        </p:nvGrpSpPr>
        <p:grpSpPr>
          <a:xfrm>
            <a:off x="347419" y="6409324"/>
            <a:ext cx="224082" cy="221156"/>
            <a:chOff x="4328868" y="5502988"/>
            <a:chExt cx="500307" cy="493774"/>
          </a:xfrm>
        </p:grpSpPr>
        <p:sp>
          <p:nvSpPr>
            <p:cNvPr id="25" name="Freeform 24">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25">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7" name="Group 26"/>
          <p:cNvGrpSpPr/>
          <p:nvPr userDrawn="1"/>
        </p:nvGrpSpPr>
        <p:grpSpPr>
          <a:xfrm flipH="1">
            <a:off x="933709" y="6409324"/>
            <a:ext cx="224082" cy="221156"/>
            <a:chOff x="4328868" y="5502988"/>
            <a:chExt cx="500307" cy="493774"/>
          </a:xfrm>
        </p:grpSpPr>
        <p:sp>
          <p:nvSpPr>
            <p:cNvPr id="28" name="Freeform 27">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9" name="Freeform 28">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cxnSp>
        <p:nvCxnSpPr>
          <p:cNvPr id="30" name="Straight Connector 29"/>
          <p:cNvCxnSpPr/>
          <p:nvPr userDrawn="1"/>
        </p:nvCxnSpPr>
        <p:spPr>
          <a:xfrm>
            <a:off x="552709" y="6522684"/>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10532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14" name="Rectangle 13"/>
          <p:cNvSpPr/>
          <p:nvPr userDrawn="1"/>
        </p:nvSpPr>
        <p:spPr>
          <a:xfrm>
            <a:off x="11528983" y="273543"/>
            <a:ext cx="461914" cy="367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15" name="Rectangle 14"/>
          <p:cNvSpPr/>
          <p:nvPr userDrawn="1"/>
        </p:nvSpPr>
        <p:spPr>
          <a:xfrm>
            <a:off x="11528983" y="641189"/>
            <a:ext cx="461914"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16" name="TextBox 15"/>
          <p:cNvSpPr txBox="1"/>
          <p:nvPr userDrawn="1"/>
        </p:nvSpPr>
        <p:spPr>
          <a:xfrm>
            <a:off x="11560205" y="305131"/>
            <a:ext cx="399469"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100">
              <a:solidFill>
                <a:schemeClr val="bg1"/>
              </a:solidFill>
            </a:endParaRPr>
          </a:p>
        </p:txBody>
      </p:sp>
      <p:grpSp>
        <p:nvGrpSpPr>
          <p:cNvPr id="24" name="Group 23"/>
          <p:cNvGrpSpPr/>
          <p:nvPr userDrawn="1"/>
        </p:nvGrpSpPr>
        <p:grpSpPr>
          <a:xfrm>
            <a:off x="347419" y="6409324"/>
            <a:ext cx="224082" cy="221156"/>
            <a:chOff x="4328868" y="5502988"/>
            <a:chExt cx="500307" cy="493774"/>
          </a:xfrm>
        </p:grpSpPr>
        <p:sp>
          <p:nvSpPr>
            <p:cNvPr id="25" name="Freeform 24">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25">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7" name="Group 26"/>
          <p:cNvGrpSpPr/>
          <p:nvPr userDrawn="1"/>
        </p:nvGrpSpPr>
        <p:grpSpPr>
          <a:xfrm flipH="1">
            <a:off x="933709" y="6409324"/>
            <a:ext cx="224082" cy="221156"/>
            <a:chOff x="4328868" y="5502988"/>
            <a:chExt cx="500307" cy="493774"/>
          </a:xfrm>
        </p:grpSpPr>
        <p:sp>
          <p:nvSpPr>
            <p:cNvPr id="28" name="Freeform 27">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9" name="Freeform 28">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cxnSp>
        <p:nvCxnSpPr>
          <p:cNvPr id="30" name="Straight Connector 29"/>
          <p:cNvCxnSpPr/>
          <p:nvPr userDrawn="1"/>
        </p:nvCxnSpPr>
        <p:spPr>
          <a:xfrm>
            <a:off x="552709" y="6522684"/>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sz="quarter" idx="10"/>
          </p:nvPr>
        </p:nvSpPr>
        <p:spPr>
          <a:xfrm>
            <a:off x="4937125" y="3083109"/>
            <a:ext cx="2317750" cy="2317750"/>
          </a:xfrm>
          <a:prstGeom prst="ellipse">
            <a:avLst/>
          </a:prstGeom>
          <a:ln w="98425">
            <a:solidFill>
              <a:schemeClr val="accent6"/>
            </a:solidFill>
          </a:ln>
        </p:spPr>
        <p:txBody>
          <a:bodyPr>
            <a:normAutofit/>
          </a:bodyPr>
          <a:lstStyle>
            <a:lvl1pPr>
              <a:defRPr sz="2400">
                <a:solidFill>
                  <a:schemeClr val="accent2"/>
                </a:solidFill>
              </a:defRPr>
            </a:lvl1pPr>
          </a:lstStyle>
          <a:p>
            <a:endParaRPr lang="id-ID"/>
          </a:p>
        </p:txBody>
      </p:sp>
    </p:spTree>
    <p:extLst>
      <p:ext uri="{BB962C8B-B14F-4D97-AF65-F5344CB8AC3E}">
        <p14:creationId xmlns:p14="http://schemas.microsoft.com/office/powerpoint/2010/main" val="10357544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5399088"/>
          </a:xfrm>
        </p:spPr>
        <p:txBody>
          <a:bodyPr>
            <a:normAutofit/>
          </a:bodyPr>
          <a:lstStyle>
            <a:lvl1pPr>
              <a:defRPr sz="3600">
                <a:solidFill>
                  <a:schemeClr val="accent2"/>
                </a:solidFill>
              </a:defRPr>
            </a:lvl1pPr>
          </a:lstStyle>
          <a:p>
            <a:endParaRPr lang="id-ID"/>
          </a:p>
        </p:txBody>
      </p:sp>
      <p:sp>
        <p:nvSpPr>
          <p:cNvPr id="14" name="Rectangle 13"/>
          <p:cNvSpPr/>
          <p:nvPr userDrawn="1"/>
        </p:nvSpPr>
        <p:spPr>
          <a:xfrm>
            <a:off x="11528983" y="273543"/>
            <a:ext cx="461914" cy="367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15" name="Rectangle 14"/>
          <p:cNvSpPr/>
          <p:nvPr userDrawn="1"/>
        </p:nvSpPr>
        <p:spPr>
          <a:xfrm>
            <a:off x="11528983" y="641189"/>
            <a:ext cx="461914"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16" name="TextBox 15"/>
          <p:cNvSpPr txBox="1"/>
          <p:nvPr userDrawn="1"/>
        </p:nvSpPr>
        <p:spPr>
          <a:xfrm>
            <a:off x="11560205" y="305131"/>
            <a:ext cx="399469"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100">
              <a:solidFill>
                <a:schemeClr val="bg1"/>
              </a:solidFill>
            </a:endParaRPr>
          </a:p>
        </p:txBody>
      </p:sp>
      <p:grpSp>
        <p:nvGrpSpPr>
          <p:cNvPr id="24" name="Group 23"/>
          <p:cNvGrpSpPr/>
          <p:nvPr userDrawn="1"/>
        </p:nvGrpSpPr>
        <p:grpSpPr>
          <a:xfrm>
            <a:off x="347419" y="6409324"/>
            <a:ext cx="224082" cy="221156"/>
            <a:chOff x="4328868" y="5502988"/>
            <a:chExt cx="500307" cy="493774"/>
          </a:xfrm>
        </p:grpSpPr>
        <p:sp>
          <p:nvSpPr>
            <p:cNvPr id="25" name="Freeform 24">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25">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7" name="Group 26"/>
          <p:cNvGrpSpPr/>
          <p:nvPr userDrawn="1"/>
        </p:nvGrpSpPr>
        <p:grpSpPr>
          <a:xfrm flipH="1">
            <a:off x="933709" y="6409324"/>
            <a:ext cx="224082" cy="221156"/>
            <a:chOff x="4328868" y="5502988"/>
            <a:chExt cx="500307" cy="493774"/>
          </a:xfrm>
        </p:grpSpPr>
        <p:sp>
          <p:nvSpPr>
            <p:cNvPr id="28" name="Freeform 27">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9" name="Freeform 28">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cxnSp>
        <p:nvCxnSpPr>
          <p:cNvPr id="30" name="Straight Connector 29"/>
          <p:cNvCxnSpPr/>
          <p:nvPr userDrawn="1"/>
        </p:nvCxnSpPr>
        <p:spPr>
          <a:xfrm>
            <a:off x="552709" y="6522684"/>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51938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B79F58-0837-4518-85F2-1E1C3AC2C75F}" type="datetimeFigureOut">
              <a:rPr lang="en-US" smtClean="0"/>
              <a:t>7/3/2018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C37614-FDFA-4A4D-94D0-86CE7E9C9116}" type="slidenum">
              <a:rPr lang="en-US" smtClean="0"/>
              <a:t>‹#›</a:t>
            </a:fld>
            <a:endParaRPr lang="en-US"/>
          </a:p>
        </p:txBody>
      </p:sp>
    </p:spTree>
    <p:extLst>
      <p:ext uri="{BB962C8B-B14F-4D97-AF65-F5344CB8AC3E}">
        <p14:creationId xmlns:p14="http://schemas.microsoft.com/office/powerpoint/2010/main" val="2716009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2" name="Rectangle 1"/>
          <p:cNvSpPr/>
          <p:nvPr userDrawn="1"/>
        </p:nvSpPr>
        <p:spPr>
          <a:xfrm>
            <a:off x="11528983" y="273543"/>
            <a:ext cx="461914" cy="367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11528983" y="641189"/>
            <a:ext cx="461914"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11560205" y="305131"/>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spTree>
    <p:extLst>
      <p:ext uri="{BB962C8B-B14F-4D97-AF65-F5344CB8AC3E}">
        <p14:creationId xmlns:p14="http://schemas.microsoft.com/office/powerpoint/2010/main" val="3277968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Rectangle 7"/>
          <p:cNvSpPr/>
          <p:nvPr userDrawn="1"/>
        </p:nvSpPr>
        <p:spPr>
          <a:xfrm>
            <a:off x="0" y="-1"/>
            <a:ext cx="12192000" cy="4152123"/>
          </a:xfrm>
          <a:prstGeom prst="rect">
            <a:avLst/>
          </a:prstGeom>
          <a:pattFill prst="pct5">
            <a:fgClr>
              <a:schemeClr val="tx2">
                <a:lumMod val="75000"/>
              </a:schemeClr>
            </a:fgClr>
            <a:bgClr>
              <a:schemeClr val="tx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Rectangle 1"/>
          <p:cNvSpPr/>
          <p:nvPr userDrawn="1"/>
        </p:nvSpPr>
        <p:spPr>
          <a:xfrm>
            <a:off x="11528983" y="273543"/>
            <a:ext cx="461914" cy="367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userDrawn="1"/>
        </p:nvSpPr>
        <p:spPr>
          <a:xfrm>
            <a:off x="11528983" y="641189"/>
            <a:ext cx="461914"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userDrawn="1"/>
        </p:nvSpPr>
        <p:spPr>
          <a:xfrm>
            <a:off x="11560205" y="305131"/>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sp>
        <p:nvSpPr>
          <p:cNvPr id="6" name="Picture Placeholder 3"/>
          <p:cNvSpPr>
            <a:spLocks noGrp="1"/>
          </p:cNvSpPr>
          <p:nvPr>
            <p:ph type="pic" sz="quarter" idx="10"/>
          </p:nvPr>
        </p:nvSpPr>
        <p:spPr>
          <a:xfrm>
            <a:off x="5265737" y="921256"/>
            <a:ext cx="1660525" cy="1658937"/>
          </a:xfrm>
          <a:prstGeom prst="ellipse">
            <a:avLst/>
          </a:prstGeom>
        </p:spPr>
        <p:txBody>
          <a:bodyPr>
            <a:normAutofit/>
          </a:bodyPr>
          <a:lstStyle>
            <a:lvl1pPr>
              <a:defRPr sz="1600">
                <a:solidFill>
                  <a:schemeClr val="accent2"/>
                </a:solidFill>
              </a:defRPr>
            </a:lvl1pPr>
          </a:lstStyle>
          <a:p>
            <a:endParaRPr lang="id-ID"/>
          </a:p>
        </p:txBody>
      </p:sp>
      <p:grpSp>
        <p:nvGrpSpPr>
          <p:cNvPr id="16" name="Group 15"/>
          <p:cNvGrpSpPr/>
          <p:nvPr userDrawn="1"/>
        </p:nvGrpSpPr>
        <p:grpSpPr>
          <a:xfrm>
            <a:off x="347419" y="6409324"/>
            <a:ext cx="224082" cy="221156"/>
            <a:chOff x="4328868" y="5502988"/>
            <a:chExt cx="500307" cy="493774"/>
          </a:xfrm>
        </p:grpSpPr>
        <p:sp>
          <p:nvSpPr>
            <p:cNvPr id="17" name="Freeform 16">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8" name="Freeform 17">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19" name="Group 18"/>
          <p:cNvGrpSpPr/>
          <p:nvPr userDrawn="1"/>
        </p:nvGrpSpPr>
        <p:grpSpPr>
          <a:xfrm flipH="1">
            <a:off x="933709" y="6409324"/>
            <a:ext cx="224082" cy="221156"/>
            <a:chOff x="4328868" y="5502988"/>
            <a:chExt cx="500307" cy="493774"/>
          </a:xfrm>
        </p:grpSpPr>
        <p:sp>
          <p:nvSpPr>
            <p:cNvPr id="20" name="Freeform 19">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1" name="Freeform 20">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cxnSp>
        <p:nvCxnSpPr>
          <p:cNvPr id="22" name="Straight Connector 21"/>
          <p:cNvCxnSpPr/>
          <p:nvPr userDrawn="1"/>
        </p:nvCxnSpPr>
        <p:spPr>
          <a:xfrm>
            <a:off x="552709" y="6522684"/>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232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1"/>
          <p:cNvSpPr/>
          <p:nvPr userDrawn="1"/>
        </p:nvSpPr>
        <p:spPr>
          <a:xfrm>
            <a:off x="11528983" y="273543"/>
            <a:ext cx="461914" cy="367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2"/>
              </a:solidFill>
            </a:endParaRPr>
          </a:p>
        </p:txBody>
      </p:sp>
      <p:sp>
        <p:nvSpPr>
          <p:cNvPr id="5" name="Rectangle 4"/>
          <p:cNvSpPr/>
          <p:nvPr userDrawn="1"/>
        </p:nvSpPr>
        <p:spPr>
          <a:xfrm>
            <a:off x="11528983" y="641189"/>
            <a:ext cx="461914"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2"/>
              </a:solidFill>
            </a:endParaRPr>
          </a:p>
        </p:txBody>
      </p:sp>
      <p:sp>
        <p:nvSpPr>
          <p:cNvPr id="7" name="TextBox 6"/>
          <p:cNvSpPr txBox="1"/>
          <p:nvPr userDrawn="1"/>
        </p:nvSpPr>
        <p:spPr>
          <a:xfrm>
            <a:off x="11560205" y="305131"/>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sp>
        <p:nvSpPr>
          <p:cNvPr id="8" name="Picture Placeholder 3"/>
          <p:cNvSpPr>
            <a:spLocks noGrp="1"/>
          </p:cNvSpPr>
          <p:nvPr>
            <p:ph type="pic" sz="quarter" idx="11"/>
          </p:nvPr>
        </p:nvSpPr>
        <p:spPr>
          <a:xfrm>
            <a:off x="8116673" y="1993246"/>
            <a:ext cx="4059266" cy="2635316"/>
          </a:xfrm>
        </p:spPr>
        <p:txBody>
          <a:bodyPr>
            <a:normAutofit/>
          </a:bodyPr>
          <a:lstStyle>
            <a:lvl1pPr>
              <a:defRPr sz="1600">
                <a:solidFill>
                  <a:schemeClr val="accent2"/>
                </a:solidFill>
              </a:defRPr>
            </a:lvl1pPr>
          </a:lstStyle>
          <a:p>
            <a:endParaRPr lang="id-ID"/>
          </a:p>
        </p:txBody>
      </p:sp>
      <p:sp>
        <p:nvSpPr>
          <p:cNvPr id="11" name="Picture Placeholder 3"/>
          <p:cNvSpPr>
            <a:spLocks noGrp="1"/>
          </p:cNvSpPr>
          <p:nvPr>
            <p:ph type="pic" sz="quarter" idx="12"/>
          </p:nvPr>
        </p:nvSpPr>
        <p:spPr>
          <a:xfrm>
            <a:off x="0" y="1993246"/>
            <a:ext cx="4058337" cy="2635316"/>
          </a:xfrm>
        </p:spPr>
        <p:txBody>
          <a:bodyPr>
            <a:normAutofit/>
          </a:bodyPr>
          <a:lstStyle>
            <a:lvl1pPr>
              <a:defRPr sz="1600">
                <a:solidFill>
                  <a:schemeClr val="accent2"/>
                </a:solidFill>
              </a:defRPr>
            </a:lvl1pPr>
          </a:lstStyle>
          <a:p>
            <a:endParaRPr lang="id-ID"/>
          </a:p>
        </p:txBody>
      </p:sp>
      <p:grpSp>
        <p:nvGrpSpPr>
          <p:cNvPr id="17" name="Group 16"/>
          <p:cNvGrpSpPr/>
          <p:nvPr userDrawn="1"/>
        </p:nvGrpSpPr>
        <p:grpSpPr>
          <a:xfrm>
            <a:off x="347419"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933709"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cxnSp>
        <p:nvCxnSpPr>
          <p:cNvPr id="23" name="Straight Connector 22"/>
          <p:cNvCxnSpPr/>
          <p:nvPr userDrawn="1"/>
        </p:nvCxnSpPr>
        <p:spPr>
          <a:xfrm>
            <a:off x="552709" y="6522684"/>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294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1"/>
          <p:cNvSpPr/>
          <p:nvPr userDrawn="1"/>
        </p:nvSpPr>
        <p:spPr>
          <a:xfrm>
            <a:off x="11528983" y="273543"/>
            <a:ext cx="461914" cy="367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2"/>
              </a:solidFill>
            </a:endParaRPr>
          </a:p>
        </p:txBody>
      </p:sp>
      <p:sp>
        <p:nvSpPr>
          <p:cNvPr id="5" name="Rectangle 4"/>
          <p:cNvSpPr/>
          <p:nvPr userDrawn="1"/>
        </p:nvSpPr>
        <p:spPr>
          <a:xfrm>
            <a:off x="11528983" y="641189"/>
            <a:ext cx="461914"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2"/>
              </a:solidFill>
            </a:endParaRPr>
          </a:p>
        </p:txBody>
      </p:sp>
      <p:sp>
        <p:nvSpPr>
          <p:cNvPr id="7" name="TextBox 6"/>
          <p:cNvSpPr txBox="1"/>
          <p:nvPr userDrawn="1"/>
        </p:nvSpPr>
        <p:spPr>
          <a:xfrm>
            <a:off x="11560205" y="305131"/>
            <a:ext cx="399468"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400">
              <a:solidFill>
                <a:schemeClr val="bg1"/>
              </a:solidFill>
            </a:endParaRPr>
          </a:p>
        </p:txBody>
      </p:sp>
      <p:sp>
        <p:nvSpPr>
          <p:cNvPr id="11" name="Picture Placeholder 3"/>
          <p:cNvSpPr>
            <a:spLocks noGrp="1"/>
          </p:cNvSpPr>
          <p:nvPr>
            <p:ph type="pic" sz="quarter" idx="12"/>
          </p:nvPr>
        </p:nvSpPr>
        <p:spPr>
          <a:xfrm>
            <a:off x="0" y="1993246"/>
            <a:ext cx="12192000" cy="2635316"/>
          </a:xfrm>
        </p:spPr>
        <p:txBody>
          <a:bodyPr>
            <a:normAutofit/>
          </a:bodyPr>
          <a:lstStyle>
            <a:lvl1pPr>
              <a:defRPr sz="1600">
                <a:solidFill>
                  <a:schemeClr val="accent2"/>
                </a:solidFill>
              </a:defRPr>
            </a:lvl1pPr>
          </a:lstStyle>
          <a:p>
            <a:endParaRPr lang="id-ID"/>
          </a:p>
        </p:txBody>
      </p:sp>
      <p:grpSp>
        <p:nvGrpSpPr>
          <p:cNvPr id="15" name="Group 14"/>
          <p:cNvGrpSpPr/>
          <p:nvPr userDrawn="1"/>
        </p:nvGrpSpPr>
        <p:grpSpPr>
          <a:xfrm>
            <a:off x="347419" y="6409324"/>
            <a:ext cx="224082" cy="221156"/>
            <a:chOff x="4328868" y="5502988"/>
            <a:chExt cx="500307" cy="493774"/>
          </a:xfrm>
        </p:grpSpPr>
        <p:sp>
          <p:nvSpPr>
            <p:cNvPr id="16" name="Freeform 15">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7" name="Freeform 16">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18" name="Group 17"/>
          <p:cNvGrpSpPr/>
          <p:nvPr userDrawn="1"/>
        </p:nvGrpSpPr>
        <p:grpSpPr>
          <a:xfrm flipH="1">
            <a:off x="933709" y="6409324"/>
            <a:ext cx="224082" cy="221156"/>
            <a:chOff x="4328868" y="5502988"/>
            <a:chExt cx="500307" cy="493774"/>
          </a:xfrm>
        </p:grpSpPr>
        <p:sp>
          <p:nvSpPr>
            <p:cNvPr id="19" name="Freeform 18">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0" name="Freeform 19">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cxnSp>
        <p:nvCxnSpPr>
          <p:cNvPr id="21" name="Straight Connector 20"/>
          <p:cNvCxnSpPr/>
          <p:nvPr userDrawn="1"/>
        </p:nvCxnSpPr>
        <p:spPr>
          <a:xfrm>
            <a:off x="552709" y="6522684"/>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908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0" y="0"/>
            <a:ext cx="2034000" cy="2286000"/>
          </a:xfrm>
        </p:spPr>
        <p:txBody>
          <a:bodyPr/>
          <a:lstStyle>
            <a:lvl1pPr>
              <a:defRPr sz="1800">
                <a:solidFill>
                  <a:schemeClr val="accent2"/>
                </a:solidFill>
              </a:defRPr>
            </a:lvl1pPr>
          </a:lstStyle>
          <a:p>
            <a:endParaRPr lang="id-ID"/>
          </a:p>
        </p:txBody>
      </p:sp>
      <p:sp>
        <p:nvSpPr>
          <p:cNvPr id="8" name="Picture Placeholder 3"/>
          <p:cNvSpPr>
            <a:spLocks noGrp="1"/>
          </p:cNvSpPr>
          <p:nvPr>
            <p:ph type="pic" sz="quarter" idx="11"/>
          </p:nvPr>
        </p:nvSpPr>
        <p:spPr>
          <a:xfrm>
            <a:off x="0" y="2286000"/>
            <a:ext cx="2034000" cy="2286000"/>
          </a:xfrm>
        </p:spPr>
        <p:txBody>
          <a:bodyPr/>
          <a:lstStyle>
            <a:lvl1pPr>
              <a:defRPr sz="1800">
                <a:solidFill>
                  <a:schemeClr val="accent2"/>
                </a:solidFill>
              </a:defRPr>
            </a:lvl1pPr>
          </a:lstStyle>
          <a:p>
            <a:endParaRPr lang="id-ID"/>
          </a:p>
        </p:txBody>
      </p:sp>
      <p:sp>
        <p:nvSpPr>
          <p:cNvPr id="9" name="Picture Placeholder 3"/>
          <p:cNvSpPr>
            <a:spLocks noGrp="1"/>
          </p:cNvSpPr>
          <p:nvPr>
            <p:ph type="pic" sz="quarter" idx="12"/>
          </p:nvPr>
        </p:nvSpPr>
        <p:spPr>
          <a:xfrm>
            <a:off x="0" y="4572000"/>
            <a:ext cx="2034000" cy="2286000"/>
          </a:xfrm>
        </p:spPr>
        <p:txBody>
          <a:bodyPr/>
          <a:lstStyle>
            <a:lvl1pPr>
              <a:defRPr sz="1800">
                <a:solidFill>
                  <a:schemeClr val="accent2"/>
                </a:solidFill>
              </a:defRPr>
            </a:lvl1pPr>
          </a:lstStyle>
          <a:p>
            <a:endParaRPr lang="id-ID"/>
          </a:p>
        </p:txBody>
      </p:sp>
      <p:sp>
        <p:nvSpPr>
          <p:cNvPr id="10" name="Picture Placeholder 3"/>
          <p:cNvSpPr>
            <a:spLocks noGrp="1"/>
          </p:cNvSpPr>
          <p:nvPr>
            <p:ph type="pic" sz="quarter" idx="13"/>
          </p:nvPr>
        </p:nvSpPr>
        <p:spPr>
          <a:xfrm>
            <a:off x="2037319" y="0"/>
            <a:ext cx="2034000" cy="2286000"/>
          </a:xfrm>
        </p:spPr>
        <p:txBody>
          <a:bodyPr/>
          <a:lstStyle>
            <a:lvl1pPr>
              <a:defRPr sz="1800">
                <a:solidFill>
                  <a:schemeClr val="accent2"/>
                </a:solidFill>
              </a:defRPr>
            </a:lvl1pPr>
          </a:lstStyle>
          <a:p>
            <a:endParaRPr lang="id-ID"/>
          </a:p>
        </p:txBody>
      </p:sp>
      <p:sp>
        <p:nvSpPr>
          <p:cNvPr id="12" name="Picture Placeholder 3"/>
          <p:cNvSpPr>
            <a:spLocks noGrp="1"/>
          </p:cNvSpPr>
          <p:nvPr>
            <p:ph type="pic" sz="quarter" idx="14"/>
          </p:nvPr>
        </p:nvSpPr>
        <p:spPr>
          <a:xfrm>
            <a:off x="2037319" y="2286000"/>
            <a:ext cx="2034000" cy="2286000"/>
          </a:xfrm>
        </p:spPr>
        <p:txBody>
          <a:bodyPr/>
          <a:lstStyle>
            <a:lvl1pPr>
              <a:defRPr sz="1800">
                <a:solidFill>
                  <a:schemeClr val="accent2"/>
                </a:solidFill>
              </a:defRPr>
            </a:lvl1pPr>
          </a:lstStyle>
          <a:p>
            <a:endParaRPr lang="id-ID"/>
          </a:p>
        </p:txBody>
      </p:sp>
      <p:sp>
        <p:nvSpPr>
          <p:cNvPr id="13" name="Picture Placeholder 3"/>
          <p:cNvSpPr>
            <a:spLocks noGrp="1"/>
          </p:cNvSpPr>
          <p:nvPr>
            <p:ph type="pic" sz="quarter" idx="15"/>
          </p:nvPr>
        </p:nvSpPr>
        <p:spPr>
          <a:xfrm>
            <a:off x="2037319" y="4572000"/>
            <a:ext cx="2034000" cy="2286000"/>
          </a:xfrm>
        </p:spPr>
        <p:txBody>
          <a:bodyPr/>
          <a:lstStyle>
            <a:lvl1pPr>
              <a:defRPr sz="1800">
                <a:solidFill>
                  <a:schemeClr val="accent2"/>
                </a:solidFill>
              </a:defRPr>
            </a:lvl1pPr>
          </a:lstStyle>
          <a:p>
            <a:endParaRPr lang="id-ID"/>
          </a:p>
        </p:txBody>
      </p:sp>
      <p:sp>
        <p:nvSpPr>
          <p:cNvPr id="14" name="Picture Placeholder 3"/>
          <p:cNvSpPr>
            <a:spLocks noGrp="1"/>
          </p:cNvSpPr>
          <p:nvPr>
            <p:ph type="pic" sz="quarter" idx="16"/>
          </p:nvPr>
        </p:nvSpPr>
        <p:spPr>
          <a:xfrm>
            <a:off x="4071319" y="0"/>
            <a:ext cx="2034000" cy="2286000"/>
          </a:xfrm>
        </p:spPr>
        <p:txBody>
          <a:bodyPr/>
          <a:lstStyle>
            <a:lvl1pPr>
              <a:defRPr sz="1800">
                <a:solidFill>
                  <a:schemeClr val="accent2"/>
                </a:solidFill>
              </a:defRPr>
            </a:lvl1pPr>
          </a:lstStyle>
          <a:p>
            <a:endParaRPr lang="id-ID"/>
          </a:p>
        </p:txBody>
      </p:sp>
      <p:sp>
        <p:nvSpPr>
          <p:cNvPr id="15" name="Picture Placeholder 3"/>
          <p:cNvSpPr>
            <a:spLocks noGrp="1"/>
          </p:cNvSpPr>
          <p:nvPr>
            <p:ph type="pic" sz="quarter" idx="17"/>
          </p:nvPr>
        </p:nvSpPr>
        <p:spPr>
          <a:xfrm>
            <a:off x="4071319" y="2286000"/>
            <a:ext cx="2034000" cy="2286000"/>
          </a:xfrm>
        </p:spPr>
        <p:txBody>
          <a:bodyPr/>
          <a:lstStyle>
            <a:lvl1pPr>
              <a:defRPr sz="1800">
                <a:solidFill>
                  <a:schemeClr val="accent2"/>
                </a:solidFill>
              </a:defRPr>
            </a:lvl1pPr>
          </a:lstStyle>
          <a:p>
            <a:endParaRPr lang="id-ID"/>
          </a:p>
        </p:txBody>
      </p:sp>
      <p:sp>
        <p:nvSpPr>
          <p:cNvPr id="16" name="Picture Placeholder 3"/>
          <p:cNvSpPr>
            <a:spLocks noGrp="1"/>
          </p:cNvSpPr>
          <p:nvPr>
            <p:ph type="pic" sz="quarter" idx="18"/>
          </p:nvPr>
        </p:nvSpPr>
        <p:spPr>
          <a:xfrm>
            <a:off x="4071319" y="4572000"/>
            <a:ext cx="2034000" cy="2286000"/>
          </a:xfrm>
        </p:spPr>
        <p:txBody>
          <a:bodyPr/>
          <a:lstStyle>
            <a:lvl1pPr>
              <a:defRPr sz="1800">
                <a:solidFill>
                  <a:schemeClr val="accent2"/>
                </a:solidFill>
              </a:defRPr>
            </a:lvl1pPr>
          </a:lstStyle>
          <a:p>
            <a:endParaRPr lang="id-ID"/>
          </a:p>
        </p:txBody>
      </p:sp>
      <p:sp>
        <p:nvSpPr>
          <p:cNvPr id="17" name="Picture Placeholder 3"/>
          <p:cNvSpPr>
            <a:spLocks noGrp="1"/>
          </p:cNvSpPr>
          <p:nvPr>
            <p:ph type="pic" sz="quarter" idx="19"/>
          </p:nvPr>
        </p:nvSpPr>
        <p:spPr>
          <a:xfrm>
            <a:off x="6108638" y="0"/>
            <a:ext cx="2034000" cy="2286000"/>
          </a:xfrm>
        </p:spPr>
        <p:txBody>
          <a:bodyPr/>
          <a:lstStyle>
            <a:lvl1pPr>
              <a:defRPr sz="1800">
                <a:solidFill>
                  <a:schemeClr val="accent2"/>
                </a:solidFill>
              </a:defRPr>
            </a:lvl1pPr>
          </a:lstStyle>
          <a:p>
            <a:endParaRPr lang="id-ID"/>
          </a:p>
        </p:txBody>
      </p:sp>
      <p:sp>
        <p:nvSpPr>
          <p:cNvPr id="18" name="Picture Placeholder 3"/>
          <p:cNvSpPr>
            <a:spLocks noGrp="1"/>
          </p:cNvSpPr>
          <p:nvPr>
            <p:ph type="pic" sz="quarter" idx="20"/>
          </p:nvPr>
        </p:nvSpPr>
        <p:spPr>
          <a:xfrm>
            <a:off x="6108638" y="2286000"/>
            <a:ext cx="2034000" cy="2286000"/>
          </a:xfrm>
        </p:spPr>
        <p:txBody>
          <a:bodyPr/>
          <a:lstStyle>
            <a:lvl1pPr>
              <a:defRPr sz="1800">
                <a:solidFill>
                  <a:schemeClr val="accent2"/>
                </a:solidFill>
              </a:defRPr>
            </a:lvl1pPr>
          </a:lstStyle>
          <a:p>
            <a:endParaRPr lang="id-ID"/>
          </a:p>
        </p:txBody>
      </p:sp>
      <p:sp>
        <p:nvSpPr>
          <p:cNvPr id="19" name="Picture Placeholder 3"/>
          <p:cNvSpPr>
            <a:spLocks noGrp="1"/>
          </p:cNvSpPr>
          <p:nvPr>
            <p:ph type="pic" sz="quarter" idx="21"/>
          </p:nvPr>
        </p:nvSpPr>
        <p:spPr>
          <a:xfrm>
            <a:off x="6108638" y="4572000"/>
            <a:ext cx="2034000" cy="2286000"/>
          </a:xfrm>
        </p:spPr>
        <p:txBody>
          <a:bodyPr/>
          <a:lstStyle>
            <a:lvl1pPr>
              <a:defRPr sz="1800">
                <a:solidFill>
                  <a:schemeClr val="accent2"/>
                </a:solidFill>
              </a:defRPr>
            </a:lvl1pPr>
          </a:lstStyle>
          <a:p>
            <a:endParaRPr lang="id-ID"/>
          </a:p>
        </p:txBody>
      </p:sp>
      <p:sp>
        <p:nvSpPr>
          <p:cNvPr id="20" name="Picture Placeholder 3"/>
          <p:cNvSpPr>
            <a:spLocks noGrp="1"/>
          </p:cNvSpPr>
          <p:nvPr>
            <p:ph type="pic" sz="quarter" idx="22"/>
          </p:nvPr>
        </p:nvSpPr>
        <p:spPr>
          <a:xfrm>
            <a:off x="8139319" y="0"/>
            <a:ext cx="2034000" cy="2286000"/>
          </a:xfrm>
        </p:spPr>
        <p:txBody>
          <a:bodyPr/>
          <a:lstStyle>
            <a:lvl1pPr>
              <a:defRPr sz="1800">
                <a:solidFill>
                  <a:schemeClr val="accent2"/>
                </a:solidFill>
              </a:defRPr>
            </a:lvl1pPr>
          </a:lstStyle>
          <a:p>
            <a:endParaRPr lang="id-ID"/>
          </a:p>
        </p:txBody>
      </p:sp>
      <p:sp>
        <p:nvSpPr>
          <p:cNvPr id="21" name="Picture Placeholder 3"/>
          <p:cNvSpPr>
            <a:spLocks noGrp="1"/>
          </p:cNvSpPr>
          <p:nvPr>
            <p:ph type="pic" sz="quarter" idx="23"/>
          </p:nvPr>
        </p:nvSpPr>
        <p:spPr>
          <a:xfrm>
            <a:off x="8139319" y="2286000"/>
            <a:ext cx="2034000" cy="2286000"/>
          </a:xfrm>
        </p:spPr>
        <p:txBody>
          <a:bodyPr/>
          <a:lstStyle>
            <a:lvl1pPr>
              <a:defRPr sz="1800">
                <a:solidFill>
                  <a:schemeClr val="accent2"/>
                </a:solidFill>
              </a:defRPr>
            </a:lvl1pPr>
          </a:lstStyle>
          <a:p>
            <a:endParaRPr lang="id-ID"/>
          </a:p>
        </p:txBody>
      </p:sp>
      <p:sp>
        <p:nvSpPr>
          <p:cNvPr id="22" name="Picture Placeholder 3"/>
          <p:cNvSpPr>
            <a:spLocks noGrp="1"/>
          </p:cNvSpPr>
          <p:nvPr>
            <p:ph type="pic" sz="quarter" idx="24"/>
          </p:nvPr>
        </p:nvSpPr>
        <p:spPr>
          <a:xfrm>
            <a:off x="8139319" y="4572000"/>
            <a:ext cx="2034000" cy="2286000"/>
          </a:xfrm>
        </p:spPr>
        <p:txBody>
          <a:bodyPr/>
          <a:lstStyle>
            <a:lvl1pPr>
              <a:defRPr sz="1800">
                <a:solidFill>
                  <a:schemeClr val="accent2"/>
                </a:solidFill>
              </a:defRPr>
            </a:lvl1pPr>
          </a:lstStyle>
          <a:p>
            <a:endParaRPr lang="id-ID"/>
          </a:p>
        </p:txBody>
      </p:sp>
      <p:sp>
        <p:nvSpPr>
          <p:cNvPr id="23" name="Picture Placeholder 3"/>
          <p:cNvSpPr>
            <a:spLocks noGrp="1"/>
          </p:cNvSpPr>
          <p:nvPr>
            <p:ph type="pic" sz="quarter" idx="25"/>
          </p:nvPr>
        </p:nvSpPr>
        <p:spPr>
          <a:xfrm>
            <a:off x="10176638" y="0"/>
            <a:ext cx="2034000" cy="2286000"/>
          </a:xfrm>
        </p:spPr>
        <p:txBody>
          <a:bodyPr/>
          <a:lstStyle>
            <a:lvl1pPr>
              <a:defRPr sz="1800">
                <a:solidFill>
                  <a:schemeClr val="accent2"/>
                </a:solidFill>
              </a:defRPr>
            </a:lvl1pPr>
          </a:lstStyle>
          <a:p>
            <a:endParaRPr lang="id-ID"/>
          </a:p>
        </p:txBody>
      </p:sp>
      <p:sp>
        <p:nvSpPr>
          <p:cNvPr id="24" name="Picture Placeholder 3"/>
          <p:cNvSpPr>
            <a:spLocks noGrp="1"/>
          </p:cNvSpPr>
          <p:nvPr>
            <p:ph type="pic" sz="quarter" idx="26"/>
          </p:nvPr>
        </p:nvSpPr>
        <p:spPr>
          <a:xfrm>
            <a:off x="10176638" y="2286000"/>
            <a:ext cx="2034000" cy="2286000"/>
          </a:xfrm>
        </p:spPr>
        <p:txBody>
          <a:bodyPr/>
          <a:lstStyle>
            <a:lvl1pPr>
              <a:defRPr sz="1800">
                <a:solidFill>
                  <a:schemeClr val="accent2"/>
                </a:solidFill>
              </a:defRPr>
            </a:lvl1pPr>
          </a:lstStyle>
          <a:p>
            <a:endParaRPr lang="id-ID"/>
          </a:p>
        </p:txBody>
      </p:sp>
      <p:sp>
        <p:nvSpPr>
          <p:cNvPr id="25" name="Picture Placeholder 3"/>
          <p:cNvSpPr>
            <a:spLocks noGrp="1"/>
          </p:cNvSpPr>
          <p:nvPr>
            <p:ph type="pic" sz="quarter" idx="27"/>
          </p:nvPr>
        </p:nvSpPr>
        <p:spPr>
          <a:xfrm>
            <a:off x="10176638" y="4572000"/>
            <a:ext cx="2034000" cy="2286000"/>
          </a:xfrm>
        </p:spPr>
        <p:txBody>
          <a:bodyPr/>
          <a:lstStyle>
            <a:lvl1pPr>
              <a:defRPr sz="1800">
                <a:solidFill>
                  <a:schemeClr val="accent2"/>
                </a:solidFill>
              </a:defRPr>
            </a:lvl1pPr>
          </a:lstStyle>
          <a:p>
            <a:endParaRPr lang="id-ID"/>
          </a:p>
        </p:txBody>
      </p:sp>
      <p:sp>
        <p:nvSpPr>
          <p:cNvPr id="2" name="Rectangle 1"/>
          <p:cNvSpPr/>
          <p:nvPr userDrawn="1"/>
        </p:nvSpPr>
        <p:spPr>
          <a:xfrm>
            <a:off x="11528983" y="273543"/>
            <a:ext cx="461914" cy="367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solidFill>
                <a:schemeClr val="accent2"/>
              </a:solidFill>
            </a:endParaRPr>
          </a:p>
        </p:txBody>
      </p:sp>
      <p:sp>
        <p:nvSpPr>
          <p:cNvPr id="5" name="Rectangle 4"/>
          <p:cNvSpPr/>
          <p:nvPr userDrawn="1"/>
        </p:nvSpPr>
        <p:spPr>
          <a:xfrm>
            <a:off x="11528983" y="641189"/>
            <a:ext cx="461914"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solidFill>
                <a:schemeClr val="accent2"/>
              </a:solidFill>
            </a:endParaRPr>
          </a:p>
        </p:txBody>
      </p:sp>
      <p:sp>
        <p:nvSpPr>
          <p:cNvPr id="7" name="TextBox 6"/>
          <p:cNvSpPr txBox="1"/>
          <p:nvPr userDrawn="1"/>
        </p:nvSpPr>
        <p:spPr>
          <a:xfrm>
            <a:off x="11584250" y="305131"/>
            <a:ext cx="351378" cy="261610"/>
          </a:xfrm>
          <a:prstGeom prst="rect">
            <a:avLst/>
          </a:prstGeom>
          <a:noFill/>
        </p:spPr>
        <p:txBody>
          <a:bodyPr wrap="none" rtlCol="0">
            <a:spAutoFit/>
          </a:bodyPr>
          <a:lstStyle/>
          <a:p>
            <a:pPr algn="ctr"/>
            <a:fld id="{260E2A6B-A809-4840-BF14-8648BC0BDF87}" type="slidenum">
              <a:rPr lang="id-ID" sz="1050" b="1" smtClean="0">
                <a:solidFill>
                  <a:schemeClr val="accent2"/>
                </a:solidFill>
              </a:rPr>
              <a:pPr algn="ctr"/>
              <a:t>‹#›</a:t>
            </a:fld>
            <a:endParaRPr lang="id-ID" sz="1050">
              <a:solidFill>
                <a:schemeClr val="accent2"/>
              </a:solidFill>
            </a:endParaRPr>
          </a:p>
        </p:txBody>
      </p:sp>
    </p:spTree>
    <p:extLst>
      <p:ext uri="{BB962C8B-B14F-4D97-AF65-F5344CB8AC3E}">
        <p14:creationId xmlns:p14="http://schemas.microsoft.com/office/powerpoint/2010/main" val="202324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p:cNvSpPr/>
          <p:nvPr userDrawn="1"/>
        </p:nvSpPr>
        <p:spPr>
          <a:xfrm>
            <a:off x="11528983" y="273543"/>
            <a:ext cx="461914" cy="367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5" name="Rectangle 4"/>
          <p:cNvSpPr/>
          <p:nvPr userDrawn="1"/>
        </p:nvSpPr>
        <p:spPr>
          <a:xfrm>
            <a:off x="11528983" y="641189"/>
            <a:ext cx="461914"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7" name="TextBox 6"/>
          <p:cNvSpPr txBox="1"/>
          <p:nvPr userDrawn="1"/>
        </p:nvSpPr>
        <p:spPr>
          <a:xfrm>
            <a:off x="11560205" y="305131"/>
            <a:ext cx="399469"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100">
              <a:solidFill>
                <a:schemeClr val="bg1"/>
              </a:solidFill>
            </a:endParaRPr>
          </a:p>
        </p:txBody>
      </p:sp>
      <p:sp>
        <p:nvSpPr>
          <p:cNvPr id="26" name="Picture Placeholder 3"/>
          <p:cNvSpPr>
            <a:spLocks noGrp="1"/>
          </p:cNvSpPr>
          <p:nvPr>
            <p:ph type="pic" sz="quarter" idx="10"/>
          </p:nvPr>
        </p:nvSpPr>
        <p:spPr>
          <a:xfrm>
            <a:off x="1450174" y="2284944"/>
            <a:ext cx="1697846" cy="1697847"/>
          </a:xfrm>
          <a:prstGeom prst="ellipse">
            <a:avLst/>
          </a:prstGeom>
        </p:spPr>
        <p:txBody>
          <a:bodyPr>
            <a:normAutofit/>
          </a:bodyPr>
          <a:lstStyle>
            <a:lvl1pPr>
              <a:defRPr sz="1600">
                <a:solidFill>
                  <a:schemeClr val="accent2"/>
                </a:solidFill>
              </a:defRPr>
            </a:lvl1pPr>
          </a:lstStyle>
          <a:p>
            <a:endParaRPr lang="id-ID"/>
          </a:p>
        </p:txBody>
      </p:sp>
      <p:sp>
        <p:nvSpPr>
          <p:cNvPr id="27" name="Picture Placeholder 3"/>
          <p:cNvSpPr>
            <a:spLocks noGrp="1"/>
          </p:cNvSpPr>
          <p:nvPr>
            <p:ph type="pic" sz="quarter" idx="11"/>
          </p:nvPr>
        </p:nvSpPr>
        <p:spPr>
          <a:xfrm>
            <a:off x="3971864" y="2284944"/>
            <a:ext cx="1697846" cy="1697847"/>
          </a:xfrm>
          <a:prstGeom prst="ellipse">
            <a:avLst/>
          </a:prstGeom>
        </p:spPr>
        <p:txBody>
          <a:bodyPr>
            <a:normAutofit/>
          </a:bodyPr>
          <a:lstStyle>
            <a:lvl1pPr>
              <a:defRPr sz="1600">
                <a:solidFill>
                  <a:schemeClr val="accent2"/>
                </a:solidFill>
              </a:defRPr>
            </a:lvl1pPr>
          </a:lstStyle>
          <a:p>
            <a:endParaRPr lang="id-ID"/>
          </a:p>
        </p:txBody>
      </p:sp>
      <p:sp>
        <p:nvSpPr>
          <p:cNvPr id="28" name="Picture Placeholder 3"/>
          <p:cNvSpPr>
            <a:spLocks noGrp="1"/>
          </p:cNvSpPr>
          <p:nvPr>
            <p:ph type="pic" sz="quarter" idx="12"/>
          </p:nvPr>
        </p:nvSpPr>
        <p:spPr>
          <a:xfrm>
            <a:off x="6508785" y="2284944"/>
            <a:ext cx="1697846" cy="1697847"/>
          </a:xfrm>
          <a:prstGeom prst="ellipse">
            <a:avLst/>
          </a:prstGeom>
        </p:spPr>
        <p:txBody>
          <a:bodyPr>
            <a:normAutofit/>
          </a:bodyPr>
          <a:lstStyle>
            <a:lvl1pPr>
              <a:defRPr sz="1600">
                <a:solidFill>
                  <a:schemeClr val="accent2"/>
                </a:solidFill>
              </a:defRPr>
            </a:lvl1pPr>
          </a:lstStyle>
          <a:p>
            <a:endParaRPr lang="id-ID"/>
          </a:p>
        </p:txBody>
      </p:sp>
      <p:sp>
        <p:nvSpPr>
          <p:cNvPr id="29" name="Picture Placeholder 3"/>
          <p:cNvSpPr>
            <a:spLocks noGrp="1"/>
          </p:cNvSpPr>
          <p:nvPr>
            <p:ph type="pic" sz="quarter" idx="13"/>
          </p:nvPr>
        </p:nvSpPr>
        <p:spPr>
          <a:xfrm>
            <a:off x="9030475" y="2284944"/>
            <a:ext cx="1697846" cy="1697847"/>
          </a:xfrm>
          <a:prstGeom prst="ellipse">
            <a:avLst/>
          </a:prstGeom>
        </p:spPr>
        <p:txBody>
          <a:bodyPr>
            <a:normAutofit/>
          </a:bodyPr>
          <a:lstStyle>
            <a:lvl1pPr>
              <a:defRPr sz="1600">
                <a:solidFill>
                  <a:schemeClr val="accent2"/>
                </a:solidFill>
              </a:defRPr>
            </a:lvl1pPr>
          </a:lstStyle>
          <a:p>
            <a:endParaRPr lang="id-ID"/>
          </a:p>
        </p:txBody>
      </p:sp>
      <p:grpSp>
        <p:nvGrpSpPr>
          <p:cNvPr id="16" name="Group 15"/>
          <p:cNvGrpSpPr/>
          <p:nvPr userDrawn="1"/>
        </p:nvGrpSpPr>
        <p:grpSpPr>
          <a:xfrm>
            <a:off x="347419" y="6409324"/>
            <a:ext cx="224082" cy="221156"/>
            <a:chOff x="4328868" y="5502988"/>
            <a:chExt cx="500307" cy="493774"/>
          </a:xfrm>
        </p:grpSpPr>
        <p:sp>
          <p:nvSpPr>
            <p:cNvPr id="17" name="Freeform 16">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8" name="Freeform 17">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19" name="Group 18"/>
          <p:cNvGrpSpPr/>
          <p:nvPr userDrawn="1"/>
        </p:nvGrpSpPr>
        <p:grpSpPr>
          <a:xfrm flipH="1">
            <a:off x="933709" y="6409324"/>
            <a:ext cx="224082" cy="221156"/>
            <a:chOff x="4328868" y="5502988"/>
            <a:chExt cx="500307" cy="493774"/>
          </a:xfrm>
        </p:grpSpPr>
        <p:sp>
          <p:nvSpPr>
            <p:cNvPr id="20" name="Freeform 19">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1" name="Freeform 20">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cxnSp>
        <p:nvCxnSpPr>
          <p:cNvPr id="22" name="Straight Connector 21"/>
          <p:cNvCxnSpPr/>
          <p:nvPr userDrawn="1"/>
        </p:nvCxnSpPr>
        <p:spPr>
          <a:xfrm>
            <a:off x="552709" y="6522684"/>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1655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2" name="Picture Placeholder 3"/>
          <p:cNvSpPr>
            <a:spLocks noGrp="1"/>
          </p:cNvSpPr>
          <p:nvPr>
            <p:ph type="pic" sz="quarter" idx="10"/>
          </p:nvPr>
        </p:nvSpPr>
        <p:spPr>
          <a:xfrm>
            <a:off x="1244493" y="2113494"/>
            <a:ext cx="1697846" cy="1697847"/>
          </a:xfrm>
          <a:prstGeom prst="ellipse">
            <a:avLst/>
          </a:prstGeom>
        </p:spPr>
        <p:txBody>
          <a:bodyPr>
            <a:normAutofit/>
          </a:bodyPr>
          <a:lstStyle>
            <a:lvl1pPr>
              <a:defRPr sz="1600">
                <a:solidFill>
                  <a:schemeClr val="accent2"/>
                </a:solidFill>
              </a:defRPr>
            </a:lvl1pPr>
          </a:lstStyle>
          <a:p>
            <a:endParaRPr lang="id-ID"/>
          </a:p>
        </p:txBody>
      </p:sp>
      <p:sp>
        <p:nvSpPr>
          <p:cNvPr id="2" name="Rectangle 1"/>
          <p:cNvSpPr/>
          <p:nvPr userDrawn="1"/>
        </p:nvSpPr>
        <p:spPr>
          <a:xfrm>
            <a:off x="11528983" y="273543"/>
            <a:ext cx="461914" cy="367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5" name="Rectangle 4"/>
          <p:cNvSpPr/>
          <p:nvPr userDrawn="1"/>
        </p:nvSpPr>
        <p:spPr>
          <a:xfrm>
            <a:off x="11528983" y="641189"/>
            <a:ext cx="461914"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7" name="TextBox 6"/>
          <p:cNvSpPr txBox="1"/>
          <p:nvPr userDrawn="1"/>
        </p:nvSpPr>
        <p:spPr>
          <a:xfrm>
            <a:off x="11560205" y="305131"/>
            <a:ext cx="399469"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100">
              <a:solidFill>
                <a:schemeClr val="bg1"/>
              </a:solidFill>
            </a:endParaRPr>
          </a:p>
        </p:txBody>
      </p:sp>
      <p:grpSp>
        <p:nvGrpSpPr>
          <p:cNvPr id="14" name="Group 13"/>
          <p:cNvGrpSpPr/>
          <p:nvPr userDrawn="1"/>
        </p:nvGrpSpPr>
        <p:grpSpPr>
          <a:xfrm>
            <a:off x="347419" y="6409324"/>
            <a:ext cx="224082" cy="221156"/>
            <a:chOff x="4328868" y="5502988"/>
            <a:chExt cx="500307" cy="493774"/>
          </a:xfrm>
        </p:grpSpPr>
        <p:sp>
          <p:nvSpPr>
            <p:cNvPr id="15" name="Freeform 14">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6" name="Freeform 15">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17" name="Group 16"/>
          <p:cNvGrpSpPr/>
          <p:nvPr userDrawn="1"/>
        </p:nvGrpSpPr>
        <p:grpSpPr>
          <a:xfrm flipH="1">
            <a:off x="933709" y="6409324"/>
            <a:ext cx="224082" cy="221156"/>
            <a:chOff x="4328868" y="5502988"/>
            <a:chExt cx="500307" cy="493774"/>
          </a:xfrm>
        </p:grpSpPr>
        <p:sp>
          <p:nvSpPr>
            <p:cNvPr id="18" name="Freeform 17">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cxnSp>
        <p:nvCxnSpPr>
          <p:cNvPr id="20" name="Straight Connector 19"/>
          <p:cNvCxnSpPr/>
          <p:nvPr userDrawn="1"/>
        </p:nvCxnSpPr>
        <p:spPr>
          <a:xfrm>
            <a:off x="552709" y="6522684"/>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2827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3FBC63-C649-42C3-9C85-0F873F8F0B35}" type="datetimeFigureOut">
              <a:rPr lang="id-ID" smtClean="0"/>
              <a:t>03/07/2018</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76DFD3-2AF0-4B06-81C8-CF1C6F54D29C}" type="slidenum">
              <a:rPr lang="id-ID" smtClean="0"/>
              <a:t>‹#›</a:t>
            </a:fld>
            <a:endParaRPr lang="id-ID"/>
          </a:p>
        </p:txBody>
      </p:sp>
    </p:spTree>
    <p:extLst>
      <p:ext uri="{BB962C8B-B14F-4D97-AF65-F5344CB8AC3E}">
        <p14:creationId xmlns:p14="http://schemas.microsoft.com/office/powerpoint/2010/main" val="1373060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59" r:id="rId13"/>
    <p:sldLayoutId id="2147483661" r:id="rId14"/>
    <p:sldLayoutId id="2147483662" r:id="rId15"/>
    <p:sldLayoutId id="2147483663" r:id="rId16"/>
    <p:sldLayoutId id="2147483664" r:id="rId17"/>
    <p:sldLayoutId id="2147483665" r:id="rId18"/>
    <p:sldLayoutId id="2147483666" r:id="rId19"/>
    <p:sldLayoutId id="2147483670" r:id="rId20"/>
    <p:sldLayoutId id="2147483668" r:id="rId21"/>
    <p:sldLayoutId id="2147483667" r:id="rId22"/>
    <p:sldLayoutId id="2147483669" r:id="rId23"/>
    <p:sldLayoutId id="2147483672" r:id="rId24"/>
    <p:sldLayoutId id="2147483674" r:id="rId25"/>
    <p:sldLayoutId id="2147483676"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mailto:ruralloans@nalcab.org"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mailto:CEDinfo@nalcab.org"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hyperlink" Target="https://www.nalcab.org/nalcab-rural-capacity-building-program/"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nalcab.org/nalcab-rural-capacity-building-program/"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8239" y="1234440"/>
            <a:ext cx="5019036" cy="2310149"/>
          </a:xfrm>
          <a:prstGeom prst="rect">
            <a:avLst/>
          </a:prstGeom>
        </p:spPr>
      </p:pic>
      <p:sp>
        <p:nvSpPr>
          <p:cNvPr id="8" name="Rectangle 7"/>
          <p:cNvSpPr/>
          <p:nvPr/>
        </p:nvSpPr>
        <p:spPr>
          <a:xfrm>
            <a:off x="1487607" y="3755981"/>
            <a:ext cx="9171294" cy="70788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kern="0">
                <a:solidFill>
                  <a:schemeClr val="bg1"/>
                </a:solidFill>
                <a:latin typeface="Baskerville Old Face" panose="02020602080505020303" pitchFamily="18" charset="0"/>
              </a:rPr>
              <a:t>NALCAB Rural Capacity Building Program</a:t>
            </a:r>
            <a:endParaRPr kumimoji="0" lang="en-US" sz="4000" b="0" i="0" u="none" strike="noStrike" kern="0" cap="none" spc="0" normalizeH="0" baseline="0" noProof="0">
              <a:ln>
                <a:noFill/>
              </a:ln>
              <a:solidFill>
                <a:schemeClr val="bg1"/>
              </a:solidFill>
              <a:effectLst/>
              <a:uLnTx/>
              <a:uFillTx/>
              <a:latin typeface="Baskerville Old Face" panose="02020602080505020303" pitchFamily="18" charset="0"/>
            </a:endParaRPr>
          </a:p>
        </p:txBody>
      </p:sp>
      <p:sp>
        <p:nvSpPr>
          <p:cNvPr id="9" name="Subtitle 2"/>
          <p:cNvSpPr txBox="1">
            <a:spLocks/>
          </p:cNvSpPr>
          <p:nvPr/>
        </p:nvSpPr>
        <p:spPr>
          <a:xfrm>
            <a:off x="1487607" y="4675259"/>
            <a:ext cx="9316871" cy="1862019"/>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dirty="0">
                <a:solidFill>
                  <a:schemeClr val="bg1"/>
                </a:solidFill>
                <a:latin typeface="Baskerville Old Face" panose="02020602080505020303" pitchFamily="18" charset="0"/>
                <a:cs typeface="Times New Roman" panose="02020603050405020304" pitchFamily="18" charset="0"/>
              </a:rPr>
              <a:t>Laura Furst, Program Manager</a:t>
            </a:r>
          </a:p>
          <a:p>
            <a:pPr marL="0" indent="0" algn="ctr">
              <a:lnSpc>
                <a:spcPct val="100000"/>
              </a:lnSpc>
              <a:buNone/>
            </a:pPr>
            <a:r>
              <a:rPr lang="en-US" sz="2400" dirty="0">
                <a:solidFill>
                  <a:schemeClr val="bg1"/>
                </a:solidFill>
                <a:latin typeface="Baskerville Old Face" panose="02020602080505020303" pitchFamily="18" charset="0"/>
                <a:cs typeface="Times New Roman" panose="02020603050405020304" pitchFamily="18" charset="0"/>
              </a:rPr>
              <a:t>lfurst@nalcab.org • (210) 625-4074</a:t>
            </a:r>
          </a:p>
          <a:p>
            <a:pPr marL="0" indent="0" algn="ctr">
              <a:lnSpc>
                <a:spcPct val="100000"/>
              </a:lnSpc>
              <a:buNone/>
            </a:pPr>
            <a:endParaRPr lang="en-US" sz="1900" dirty="0">
              <a:solidFill>
                <a:schemeClr val="bg1"/>
              </a:solidFill>
              <a:latin typeface="Baskerville Old Face" panose="02020602080505020303" pitchFamily="18" charset="0"/>
              <a:cs typeface="Times New Roman" panose="02020603050405020304" pitchFamily="18" charset="0"/>
            </a:endParaRPr>
          </a:p>
          <a:p>
            <a:pPr marL="0" indent="0" algn="ctr">
              <a:lnSpc>
                <a:spcPct val="100000"/>
              </a:lnSpc>
              <a:buNone/>
            </a:pPr>
            <a:r>
              <a:rPr lang="en-US" sz="1900" dirty="0">
                <a:solidFill>
                  <a:schemeClr val="bg1"/>
                </a:solidFill>
                <a:latin typeface="Baskerville Old Face" panose="02020602080505020303" pitchFamily="18" charset="0"/>
                <a:cs typeface="Times New Roman" panose="02020603050405020304" pitchFamily="18" charset="0"/>
              </a:rPr>
              <a:t>Texas Rural Rental Housing Preservation Academy, 6/7/18</a:t>
            </a:r>
          </a:p>
          <a:p>
            <a:pPr marL="0" indent="0" algn="ctr">
              <a:lnSpc>
                <a:spcPct val="100000"/>
              </a:lnSpc>
              <a:buNone/>
            </a:pPr>
            <a:r>
              <a:rPr lang="en-US" sz="1900" dirty="0">
                <a:solidFill>
                  <a:schemeClr val="bg1"/>
                </a:solidFill>
                <a:latin typeface="Baskerville Old Face" panose="02020602080505020303" pitchFamily="18" charset="0"/>
                <a:cs typeface="Times New Roman" panose="02020603050405020304" pitchFamily="18" charset="0"/>
              </a:rPr>
              <a:t>Texas State Affordable Housing Corporation</a:t>
            </a:r>
          </a:p>
          <a:p>
            <a:pPr marL="0" indent="0" algn="ctr">
              <a:lnSpc>
                <a:spcPct val="100000"/>
              </a:lnSpc>
              <a:buNone/>
            </a:pPr>
            <a:endParaRPr lang="en-US" sz="2400" dirty="0">
              <a:solidFill>
                <a:schemeClr val="bg1"/>
              </a:solidFill>
              <a:latin typeface="Baskerville Old Face" panose="02020602080505020303" pitchFamily="18" charset="0"/>
            </a:endParaRPr>
          </a:p>
          <a:p>
            <a:pPr marL="0" indent="0" algn="ctr">
              <a:buNone/>
            </a:pPr>
            <a:endParaRPr lang="en-US" sz="2400" dirty="0">
              <a:solidFill>
                <a:schemeClr val="bg1"/>
              </a:solidFill>
              <a:latin typeface="Baskerville Old Face" panose="02020602080505020303" pitchFamily="18" charset="0"/>
            </a:endParaRPr>
          </a:p>
          <a:p>
            <a:pPr algn="ctr"/>
            <a:endParaRPr lang="en-US" sz="2400" dirty="0">
              <a:solidFill>
                <a:schemeClr val="bg1"/>
              </a:solidFill>
              <a:latin typeface="Baskerville Old Face" panose="02020602080505020303" pitchFamily="18" charset="0"/>
            </a:endParaRPr>
          </a:p>
          <a:p>
            <a:pPr algn="ctr"/>
            <a:endParaRPr lang="en-US" dirty="0">
              <a:solidFill>
                <a:schemeClr val="bg1"/>
              </a:solidFill>
              <a:latin typeface="Baskerville Old Face" panose="02020602080505020303" pitchFamily="18" charset="0"/>
            </a:endParaRPr>
          </a:p>
        </p:txBody>
      </p:sp>
    </p:spTree>
    <p:extLst>
      <p:ext uri="{BB962C8B-B14F-4D97-AF65-F5344CB8AC3E}">
        <p14:creationId xmlns:p14="http://schemas.microsoft.com/office/powerpoint/2010/main" val="24073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sp>
        <p:nvSpPr>
          <p:cNvPr id="10" name="TextBox 9"/>
          <p:cNvSpPr txBox="1"/>
          <p:nvPr/>
        </p:nvSpPr>
        <p:spPr>
          <a:xfrm>
            <a:off x="4348582" y="523104"/>
            <a:ext cx="3494867" cy="769441"/>
          </a:xfrm>
          <a:prstGeom prst="rect">
            <a:avLst/>
          </a:prstGeom>
          <a:noFill/>
        </p:spPr>
        <p:txBody>
          <a:bodyPr wrap="none" rtlCol="0">
            <a:spAutoFit/>
          </a:bodyPr>
          <a:lstStyle/>
          <a:p>
            <a:pPr algn="ctr"/>
            <a:r>
              <a:rPr lang="en-US" sz="4400">
                <a:solidFill>
                  <a:schemeClr val="tx2">
                    <a:lumMod val="50000"/>
                  </a:schemeClr>
                </a:solidFill>
                <a:latin typeface="Baskerville Old Face" panose="02020602080505020303" pitchFamily="18" charset="0"/>
              </a:rPr>
              <a:t>How to Apply </a:t>
            </a:r>
          </a:p>
        </p:txBody>
      </p:sp>
      <p:sp>
        <p:nvSpPr>
          <p:cNvPr id="4" name="Rectangle 3"/>
          <p:cNvSpPr/>
          <p:nvPr/>
        </p:nvSpPr>
        <p:spPr>
          <a:xfrm>
            <a:off x="17" y="6361854"/>
            <a:ext cx="12192000" cy="14140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Content Placeholder 2"/>
          <p:cNvSpPr txBox="1">
            <a:spLocks/>
          </p:cNvSpPr>
          <p:nvPr/>
        </p:nvSpPr>
        <p:spPr>
          <a:xfrm>
            <a:off x="854765" y="1690688"/>
            <a:ext cx="5839803" cy="45938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3000"/>
              </a:lnSpc>
              <a:buClr>
                <a:schemeClr val="accent3">
                  <a:lumMod val="75000"/>
                </a:schemeClr>
              </a:buClr>
              <a:buSzPct val="150000"/>
              <a:buFont typeface="+mj-lt"/>
              <a:buAutoNum type="arabicPeriod" startAt="2"/>
            </a:pPr>
            <a:r>
              <a:rPr lang="en-US" sz="2400">
                <a:solidFill>
                  <a:schemeClr val="tx1">
                    <a:lumMod val="65000"/>
                    <a:lumOff val="35000"/>
                  </a:schemeClr>
                </a:solidFill>
                <a:latin typeface="Franklin Gothic Book" panose="020B0503020102020204" pitchFamily="34" charset="0"/>
              </a:rPr>
              <a:t>NALCAB will notify your organization via e-mail, if eligible to proceed with a full Application for TA. </a:t>
            </a:r>
          </a:p>
          <a:p>
            <a:pPr marL="0" indent="0">
              <a:lnSpc>
                <a:spcPts val="3000"/>
              </a:lnSpc>
              <a:buFont typeface="Arial" panose="020B0604020202020204" pitchFamily="34" charset="0"/>
              <a:buNone/>
            </a:pPr>
            <a:r>
              <a:rPr lang="en-US" sz="2400">
                <a:solidFill>
                  <a:schemeClr val="tx1">
                    <a:lumMod val="65000"/>
                    <a:lumOff val="35000"/>
                  </a:schemeClr>
                </a:solidFill>
                <a:latin typeface="Franklin Gothic Book" panose="020B0503020102020204" pitchFamily="34" charset="0"/>
              </a:rPr>
              <a:t>Full Application requires:</a:t>
            </a:r>
          </a:p>
          <a:p>
            <a:pPr>
              <a:lnSpc>
                <a:spcPts val="3000"/>
              </a:lnSpc>
            </a:pPr>
            <a:r>
              <a:rPr lang="en-US" sz="2400">
                <a:solidFill>
                  <a:schemeClr val="tx1">
                    <a:lumMod val="65000"/>
                    <a:lumOff val="35000"/>
                  </a:schemeClr>
                </a:solidFill>
                <a:latin typeface="Franklin Gothic Book" panose="020B0503020102020204" pitchFamily="34" charset="0"/>
              </a:rPr>
              <a:t>Program/ Project Narrative</a:t>
            </a:r>
          </a:p>
          <a:p>
            <a:pPr>
              <a:lnSpc>
                <a:spcPts val="3000"/>
              </a:lnSpc>
            </a:pPr>
            <a:r>
              <a:rPr lang="en-US" sz="2400">
                <a:solidFill>
                  <a:schemeClr val="tx1">
                    <a:lumMod val="65000"/>
                    <a:lumOff val="35000"/>
                  </a:schemeClr>
                </a:solidFill>
                <a:latin typeface="Franklin Gothic Book" panose="020B0503020102020204" pitchFamily="34" charset="0"/>
              </a:rPr>
              <a:t>Budget and Financial Statements</a:t>
            </a:r>
          </a:p>
          <a:p>
            <a:pPr>
              <a:lnSpc>
                <a:spcPts val="3000"/>
              </a:lnSpc>
            </a:pPr>
            <a:r>
              <a:rPr lang="en-US" sz="2400">
                <a:solidFill>
                  <a:schemeClr val="tx1">
                    <a:lumMod val="65000"/>
                    <a:lumOff val="35000"/>
                  </a:schemeClr>
                </a:solidFill>
                <a:latin typeface="Franklin Gothic Book" panose="020B0503020102020204" pitchFamily="34" charset="0"/>
              </a:rPr>
              <a:t>Copy of Entity Documents</a:t>
            </a:r>
          </a:p>
          <a:p>
            <a:pPr>
              <a:lnSpc>
                <a:spcPts val="3000"/>
              </a:lnSpc>
            </a:pPr>
            <a:r>
              <a:rPr lang="en-US" sz="2400">
                <a:solidFill>
                  <a:schemeClr val="tx1">
                    <a:lumMod val="65000"/>
                    <a:lumOff val="35000"/>
                  </a:schemeClr>
                </a:solidFill>
                <a:latin typeface="Franklin Gothic Book" panose="020B0503020102020204" pitchFamily="34" charset="0"/>
              </a:rPr>
              <a:t>Board of Directors and Staff Information</a:t>
            </a:r>
          </a:p>
        </p:txBody>
      </p:sp>
      <p:pic>
        <p:nvPicPr>
          <p:cNvPr id="9" name="Picture 8"/>
          <p:cNvPicPr>
            <a:picLocks noChangeAspect="1"/>
          </p:cNvPicPr>
          <p:nvPr/>
        </p:nvPicPr>
        <p:blipFill rotWithShape="1">
          <a:blip r:embed="rId3"/>
          <a:srcRect l="1180" r="5114"/>
          <a:stretch/>
        </p:blipFill>
        <p:spPr>
          <a:xfrm>
            <a:off x="7069469" y="1690688"/>
            <a:ext cx="4409298" cy="4178576"/>
          </a:xfrm>
          <a:prstGeom prst="rect">
            <a:avLst/>
          </a:prstGeom>
          <a:ln w="19050">
            <a:solidFill>
              <a:schemeClr val="bg1">
                <a:lumMod val="65000"/>
              </a:schemeClr>
            </a:solidFill>
          </a:ln>
        </p:spPr>
      </p:pic>
    </p:spTree>
    <p:extLst>
      <p:ext uri="{BB962C8B-B14F-4D97-AF65-F5344CB8AC3E}">
        <p14:creationId xmlns:p14="http://schemas.microsoft.com/office/powerpoint/2010/main" val="247477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sp>
        <p:nvSpPr>
          <p:cNvPr id="10" name="TextBox 9"/>
          <p:cNvSpPr txBox="1"/>
          <p:nvPr/>
        </p:nvSpPr>
        <p:spPr>
          <a:xfrm>
            <a:off x="3842035" y="523104"/>
            <a:ext cx="4507965" cy="769441"/>
          </a:xfrm>
          <a:prstGeom prst="rect">
            <a:avLst/>
          </a:prstGeom>
          <a:noFill/>
        </p:spPr>
        <p:txBody>
          <a:bodyPr wrap="none" rtlCol="0">
            <a:spAutoFit/>
          </a:bodyPr>
          <a:lstStyle/>
          <a:p>
            <a:pPr algn="ctr"/>
            <a:r>
              <a:rPr lang="en-US" sz="4400">
                <a:solidFill>
                  <a:schemeClr val="tx2">
                    <a:lumMod val="50000"/>
                  </a:schemeClr>
                </a:solidFill>
                <a:latin typeface="Baskerville Old Face" panose="02020602080505020303" pitchFamily="18" charset="0"/>
              </a:rPr>
              <a:t>Evaluation Criteria </a:t>
            </a:r>
          </a:p>
        </p:txBody>
      </p:sp>
      <p:sp>
        <p:nvSpPr>
          <p:cNvPr id="4" name="Rectangle 3"/>
          <p:cNvSpPr/>
          <p:nvPr/>
        </p:nvSpPr>
        <p:spPr>
          <a:xfrm>
            <a:off x="17" y="6361854"/>
            <a:ext cx="12192000" cy="14140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Content Placeholder 2"/>
          <p:cNvSpPr txBox="1">
            <a:spLocks/>
          </p:cNvSpPr>
          <p:nvPr/>
        </p:nvSpPr>
        <p:spPr>
          <a:xfrm>
            <a:off x="609600" y="1530281"/>
            <a:ext cx="6502400" cy="45938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4">
                  <a:lumMod val="75000"/>
                </a:schemeClr>
              </a:buClr>
              <a:buSzPct val="120000"/>
              <a:buFont typeface="Wingdings" panose="05000000000000000000" pitchFamily="2" charset="2"/>
              <a:buChar char="ü"/>
            </a:pPr>
            <a:r>
              <a:rPr lang="en-US" sz="2400">
                <a:solidFill>
                  <a:schemeClr val="tx1">
                    <a:lumMod val="65000"/>
                    <a:lumOff val="35000"/>
                  </a:schemeClr>
                </a:solidFill>
                <a:latin typeface="Franklin Gothic Book" panose="020B0503020102020204" pitchFamily="34" charset="0"/>
              </a:rPr>
              <a:t>Demonstrates need to build capacity in a specific area and clearly connects requested TA to furthering its mission in rural areas.</a:t>
            </a:r>
          </a:p>
          <a:p>
            <a:pPr>
              <a:buClr>
                <a:schemeClr val="accent4">
                  <a:lumMod val="75000"/>
                </a:schemeClr>
              </a:buClr>
              <a:buSzPct val="120000"/>
              <a:buFont typeface="Wingdings" panose="05000000000000000000" pitchFamily="2" charset="2"/>
              <a:buChar char="ü"/>
            </a:pPr>
            <a:r>
              <a:rPr lang="en-US" sz="2400">
                <a:solidFill>
                  <a:schemeClr val="tx1">
                    <a:lumMod val="65000"/>
                    <a:lumOff val="35000"/>
                  </a:schemeClr>
                </a:solidFill>
                <a:latin typeface="Franklin Gothic Book" panose="020B0503020102020204" pitchFamily="34" charset="0"/>
              </a:rPr>
              <a:t>Provides a thorough analysis of community needs in target service area and alignment of work with other efforts.</a:t>
            </a:r>
          </a:p>
          <a:p>
            <a:pPr>
              <a:buClr>
                <a:schemeClr val="accent4">
                  <a:lumMod val="75000"/>
                </a:schemeClr>
              </a:buClr>
              <a:buSzPct val="120000"/>
              <a:buFont typeface="Wingdings" panose="05000000000000000000" pitchFamily="2" charset="2"/>
              <a:buChar char="ü"/>
            </a:pPr>
            <a:r>
              <a:rPr lang="en-US" sz="2400">
                <a:solidFill>
                  <a:schemeClr val="tx1">
                    <a:lumMod val="65000"/>
                    <a:lumOff val="35000"/>
                  </a:schemeClr>
                </a:solidFill>
                <a:latin typeface="Franklin Gothic Book" panose="020B0503020102020204" pitchFamily="34" charset="0"/>
              </a:rPr>
              <a:t>Articulates clear and measurable outputs and outcomes </a:t>
            </a:r>
          </a:p>
          <a:p>
            <a:pPr>
              <a:buClr>
                <a:schemeClr val="accent4">
                  <a:lumMod val="75000"/>
                </a:schemeClr>
              </a:buClr>
              <a:buSzPct val="120000"/>
              <a:buFont typeface="Wingdings" panose="05000000000000000000" pitchFamily="2" charset="2"/>
              <a:buChar char="ü"/>
            </a:pPr>
            <a:r>
              <a:rPr lang="en-US" sz="2400">
                <a:solidFill>
                  <a:schemeClr val="tx1">
                    <a:lumMod val="65000"/>
                    <a:lumOff val="35000"/>
                  </a:schemeClr>
                </a:solidFill>
                <a:latin typeface="Franklin Gothic Book" panose="020B0503020102020204" pitchFamily="34" charset="0"/>
              </a:rPr>
              <a:t>Demonstrates readiness of organization and its partners to engage in TA</a:t>
            </a:r>
          </a:p>
          <a:p>
            <a:pPr>
              <a:buClr>
                <a:schemeClr val="accent4">
                  <a:lumMod val="75000"/>
                </a:schemeClr>
              </a:buClr>
              <a:buSzPct val="120000"/>
              <a:buFont typeface="Wingdings" panose="05000000000000000000" pitchFamily="2" charset="2"/>
              <a:buChar char="ü"/>
            </a:pPr>
            <a:r>
              <a:rPr lang="en-US" sz="2400">
                <a:solidFill>
                  <a:schemeClr val="tx1">
                    <a:lumMod val="65000"/>
                    <a:lumOff val="35000"/>
                  </a:schemeClr>
                </a:solidFill>
                <a:latin typeface="Franklin Gothic Book" panose="020B0503020102020204" pitchFamily="34" charset="0"/>
              </a:rPr>
              <a:t>Commits to performance and reporting requirements</a:t>
            </a:r>
          </a:p>
          <a:p>
            <a:pPr>
              <a:lnSpc>
                <a:spcPts val="3000"/>
              </a:lnSpc>
              <a:buSzPct val="120000"/>
              <a:buFont typeface="Wingdings" panose="05000000000000000000" pitchFamily="2" charset="2"/>
              <a:buChar char="ü"/>
            </a:pPr>
            <a:endParaRPr lang="en-US" sz="2400">
              <a:solidFill>
                <a:schemeClr val="tx1">
                  <a:lumMod val="65000"/>
                  <a:lumOff val="35000"/>
                </a:schemeClr>
              </a:solidFill>
              <a:latin typeface="Franklin Gothic Book" panose="020B050302010202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7877" r="6806"/>
          <a:stretch/>
        </p:blipFill>
        <p:spPr>
          <a:xfrm>
            <a:off x="7322170" y="1935480"/>
            <a:ext cx="4869847" cy="3185160"/>
          </a:xfrm>
          <a:prstGeom prst="rect">
            <a:avLst/>
          </a:prstGeom>
        </p:spPr>
      </p:pic>
    </p:spTree>
    <p:extLst>
      <p:ext uri="{BB962C8B-B14F-4D97-AF65-F5344CB8AC3E}">
        <p14:creationId xmlns:p14="http://schemas.microsoft.com/office/powerpoint/2010/main" val="108984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rot="16200000">
            <a:off x="2214564" y="5008562"/>
            <a:ext cx="1666876" cy="203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p:cNvSpPr/>
          <p:nvPr/>
        </p:nvSpPr>
        <p:spPr>
          <a:xfrm rot="16200000">
            <a:off x="4703767" y="5465765"/>
            <a:ext cx="752468"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p:nvSpPr>
        <p:spPr>
          <a:xfrm rot="16200000">
            <a:off x="6735765" y="5465764"/>
            <a:ext cx="752471"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p:cNvSpPr/>
          <p:nvPr/>
        </p:nvSpPr>
        <p:spPr>
          <a:xfrm rot="16200000">
            <a:off x="8767764" y="5465762"/>
            <a:ext cx="752474"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p:nvSpPr>
        <p:spPr>
          <a:xfrm rot="16200000">
            <a:off x="10799766" y="5465766"/>
            <a:ext cx="752468"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p:nvSpPr>
        <p:spPr>
          <a:xfrm rot="16200000">
            <a:off x="639764" y="5465762"/>
            <a:ext cx="752475"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8" name="Group 17"/>
          <p:cNvGrpSpPr/>
          <p:nvPr/>
        </p:nvGrpSpPr>
        <p:grpSpPr>
          <a:xfrm>
            <a:off x="2" y="6736617"/>
            <a:ext cx="12191999" cy="134339"/>
            <a:chOff x="2" y="2110197"/>
            <a:chExt cx="12191999" cy="134339"/>
          </a:xfrm>
        </p:grpSpPr>
        <p:sp>
          <p:nvSpPr>
            <p:cNvPr id="19" name="Rectangle 18"/>
            <p:cNvSpPr/>
            <p:nvPr/>
          </p:nvSpPr>
          <p:spPr>
            <a:xfrm rot="16200000">
              <a:off x="2980836" y="1161370"/>
              <a:ext cx="134333" cy="203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Rectangle 19"/>
            <p:cNvSpPr/>
            <p:nvPr/>
          </p:nvSpPr>
          <p:spPr>
            <a:xfrm rot="16200000">
              <a:off x="5012835" y="1161369"/>
              <a:ext cx="134333" cy="2032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Rectangle 20"/>
            <p:cNvSpPr/>
            <p:nvPr/>
          </p:nvSpPr>
          <p:spPr>
            <a:xfrm rot="16200000">
              <a:off x="7044834" y="1161369"/>
              <a:ext cx="134335" cy="2032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Rectangle 21"/>
            <p:cNvSpPr/>
            <p:nvPr/>
          </p:nvSpPr>
          <p:spPr>
            <a:xfrm rot="16200000">
              <a:off x="9076834" y="1161367"/>
              <a:ext cx="134336" cy="2032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Rectangle 22"/>
            <p:cNvSpPr/>
            <p:nvPr/>
          </p:nvSpPr>
          <p:spPr>
            <a:xfrm rot="16200000">
              <a:off x="11108832" y="1161366"/>
              <a:ext cx="134338" cy="2032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Rectangle 23"/>
            <p:cNvSpPr/>
            <p:nvPr/>
          </p:nvSpPr>
          <p:spPr>
            <a:xfrm rot="16200000">
              <a:off x="948836" y="1161370"/>
              <a:ext cx="134331" cy="2032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cxnSp>
        <p:nvCxnSpPr>
          <p:cNvPr id="35" name="Straight Connector 34"/>
          <p:cNvCxnSpPr/>
          <p:nvPr/>
        </p:nvCxnSpPr>
        <p:spPr>
          <a:xfrm>
            <a:off x="3028787" y="4752582"/>
            <a:ext cx="306721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0287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095280" y="2357159"/>
            <a:ext cx="10001456" cy="830997"/>
          </a:xfrm>
          <a:prstGeom prst="rect">
            <a:avLst/>
          </a:prstGeom>
          <a:noFill/>
        </p:spPr>
        <p:txBody>
          <a:bodyPr wrap="none" rtlCol="0">
            <a:spAutoFit/>
          </a:bodyPr>
          <a:lstStyle/>
          <a:p>
            <a:pPr algn="ctr"/>
            <a:r>
              <a:rPr lang="en-US" sz="4800" b="1">
                <a:solidFill>
                  <a:schemeClr val="bg1"/>
                </a:solidFill>
                <a:latin typeface="Baskerville Old Face" panose="02020602080505020303" pitchFamily="18" charset="0"/>
              </a:rPr>
              <a:t>Rural Capacity Building (RCB) Program</a:t>
            </a:r>
            <a:endParaRPr lang="id-ID" sz="4800" b="1">
              <a:solidFill>
                <a:schemeClr val="bg1"/>
              </a:solidFill>
              <a:latin typeface="Baskerville Old Face" panose="02020602080505020303" pitchFamily="18" charset="0"/>
            </a:endParaRPr>
          </a:p>
        </p:txBody>
      </p:sp>
      <p:sp>
        <p:nvSpPr>
          <p:cNvPr id="26" name="Rectangle 25"/>
          <p:cNvSpPr/>
          <p:nvPr/>
        </p:nvSpPr>
        <p:spPr>
          <a:xfrm>
            <a:off x="2127378" y="3151129"/>
            <a:ext cx="7937244" cy="584775"/>
          </a:xfrm>
          <a:prstGeom prst="rect">
            <a:avLst/>
          </a:prstGeom>
          <a:noFill/>
        </p:spPr>
        <p:txBody>
          <a:bodyPr wrap="square">
            <a:spAutoFit/>
          </a:bodyPr>
          <a:lstStyle/>
          <a:p>
            <a:pPr algn="ctr"/>
            <a:r>
              <a:rPr lang="en-US" sz="3200">
                <a:solidFill>
                  <a:schemeClr val="bg1">
                    <a:lumMod val="95000"/>
                  </a:schemeClr>
                </a:solidFill>
                <a:latin typeface="Baskerville Old Face" panose="02020602080505020303" pitchFamily="18" charset="0"/>
              </a:rPr>
              <a:t>Rural Revolving Loan Fund</a:t>
            </a:r>
            <a:endParaRPr lang="id-ID" sz="3200">
              <a:solidFill>
                <a:schemeClr val="accent2"/>
              </a:solidFill>
              <a:latin typeface="Baskerville Old Face" panose="02020602080505020303" pitchFamily="18" charset="0"/>
            </a:endParaRPr>
          </a:p>
        </p:txBody>
      </p:sp>
    </p:spTree>
    <p:extLst>
      <p:ext uri="{BB962C8B-B14F-4D97-AF65-F5344CB8AC3E}">
        <p14:creationId xmlns:p14="http://schemas.microsoft.com/office/powerpoint/2010/main" val="303570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sp>
        <p:nvSpPr>
          <p:cNvPr id="10" name="TextBox 9"/>
          <p:cNvSpPr txBox="1"/>
          <p:nvPr/>
        </p:nvSpPr>
        <p:spPr>
          <a:xfrm>
            <a:off x="2026639" y="523104"/>
            <a:ext cx="8138766" cy="769441"/>
          </a:xfrm>
          <a:prstGeom prst="rect">
            <a:avLst/>
          </a:prstGeom>
          <a:noFill/>
        </p:spPr>
        <p:txBody>
          <a:bodyPr wrap="none" rtlCol="0">
            <a:spAutoFit/>
          </a:bodyPr>
          <a:lstStyle/>
          <a:p>
            <a:pPr algn="ctr"/>
            <a:r>
              <a:rPr lang="en-US" sz="4400" dirty="0">
                <a:solidFill>
                  <a:schemeClr val="tx2">
                    <a:lumMod val="50000"/>
                  </a:schemeClr>
                </a:solidFill>
                <a:latin typeface="Baskerville Old Face" panose="02020602080505020303" pitchFamily="18" charset="0"/>
              </a:rPr>
              <a:t>Rural Revolving Loan Fund Terms </a:t>
            </a:r>
          </a:p>
        </p:txBody>
      </p:sp>
      <p:sp>
        <p:nvSpPr>
          <p:cNvPr id="4" name="Rectangle 3"/>
          <p:cNvSpPr/>
          <p:nvPr/>
        </p:nvSpPr>
        <p:spPr>
          <a:xfrm>
            <a:off x="17" y="6361854"/>
            <a:ext cx="12192000" cy="14140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Content Placeholder 2"/>
          <p:cNvSpPr txBox="1">
            <a:spLocks/>
          </p:cNvSpPr>
          <p:nvPr/>
        </p:nvSpPr>
        <p:spPr>
          <a:xfrm>
            <a:off x="1292087" y="1768018"/>
            <a:ext cx="9720470" cy="45938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000"/>
              </a:lnSpc>
              <a:buClr>
                <a:schemeClr val="accent3">
                  <a:lumMod val="75000"/>
                </a:schemeClr>
              </a:buClr>
            </a:pPr>
            <a:r>
              <a:rPr lang="en-US" sz="2400">
                <a:solidFill>
                  <a:schemeClr val="tx1">
                    <a:lumMod val="65000"/>
                    <a:lumOff val="35000"/>
                  </a:schemeClr>
                </a:solidFill>
                <a:latin typeface="Franklin Gothic Book" panose="020B0503020102020204" pitchFamily="34" charset="0"/>
                <a:ea typeface="Times New Roman" panose="02020603050405020304" pitchFamily="18" charset="0"/>
                <a:cs typeface="Times New Roman" panose="02020603050405020304" pitchFamily="18" charset="0"/>
              </a:rPr>
              <a:t>0% interest rate, no fee</a:t>
            </a:r>
          </a:p>
          <a:p>
            <a:pPr>
              <a:lnSpc>
                <a:spcPts val="3000"/>
              </a:lnSpc>
              <a:buClr>
                <a:schemeClr val="accent3">
                  <a:lumMod val="75000"/>
                </a:schemeClr>
              </a:buClr>
            </a:pPr>
            <a:r>
              <a:rPr lang="en-US" sz="2400">
                <a:solidFill>
                  <a:schemeClr val="tx1">
                    <a:lumMod val="65000"/>
                    <a:lumOff val="35000"/>
                  </a:schemeClr>
                </a:solidFill>
                <a:latin typeface="Franklin Gothic Book" panose="020B0503020102020204" pitchFamily="34" charset="0"/>
                <a:ea typeface="Times New Roman" panose="02020603050405020304" pitchFamily="18" charset="0"/>
                <a:cs typeface="Times New Roman" panose="02020603050405020304" pitchFamily="18" charset="0"/>
              </a:rPr>
              <a:t>$50,000 minimum - $400,000 maximum</a:t>
            </a:r>
          </a:p>
          <a:p>
            <a:pPr>
              <a:lnSpc>
                <a:spcPts val="3000"/>
              </a:lnSpc>
              <a:buClr>
                <a:schemeClr val="accent3">
                  <a:lumMod val="75000"/>
                </a:schemeClr>
              </a:buClr>
            </a:pPr>
            <a:r>
              <a:rPr lang="en-US" sz="2400">
                <a:solidFill>
                  <a:schemeClr val="tx1">
                    <a:lumMod val="65000"/>
                    <a:lumOff val="35000"/>
                  </a:schemeClr>
                </a:solidFill>
                <a:latin typeface="Franklin Gothic Book" panose="020B0503020102020204" pitchFamily="34" charset="0"/>
                <a:ea typeface="Times New Roman" panose="02020603050405020304" pitchFamily="18" charset="0"/>
                <a:cs typeface="Times New Roman" panose="02020603050405020304" pitchFamily="18" charset="0"/>
              </a:rPr>
              <a:t>24 to 84 month terms</a:t>
            </a:r>
          </a:p>
          <a:p>
            <a:pPr>
              <a:lnSpc>
                <a:spcPts val="3000"/>
              </a:lnSpc>
              <a:buClr>
                <a:schemeClr val="accent3">
                  <a:lumMod val="75000"/>
                </a:schemeClr>
              </a:buClr>
            </a:pPr>
            <a:r>
              <a:rPr lang="en-US" sz="2400">
                <a:solidFill>
                  <a:schemeClr val="tx1">
                    <a:lumMod val="65000"/>
                    <a:lumOff val="35000"/>
                  </a:schemeClr>
                </a:solidFill>
                <a:latin typeface="Franklin Gothic Book" panose="020B0503020102020204" pitchFamily="34" charset="0"/>
                <a:ea typeface="Times New Roman" panose="02020603050405020304" pitchFamily="18" charset="0"/>
                <a:cs typeface="Times New Roman" panose="02020603050405020304" pitchFamily="18" charset="0"/>
              </a:rPr>
              <a:t>Payment schedule determined on a case by case basis</a:t>
            </a:r>
          </a:p>
          <a:p>
            <a:pPr>
              <a:lnSpc>
                <a:spcPts val="3000"/>
              </a:lnSpc>
              <a:buClr>
                <a:schemeClr val="accent3">
                  <a:lumMod val="75000"/>
                </a:schemeClr>
              </a:buClr>
            </a:pPr>
            <a:r>
              <a:rPr lang="en-US" sz="2400">
                <a:solidFill>
                  <a:schemeClr val="tx1">
                    <a:lumMod val="65000"/>
                    <a:lumOff val="35000"/>
                  </a:schemeClr>
                </a:solidFill>
                <a:latin typeface="Franklin Gothic Book" panose="020B0503020102020204" pitchFamily="34" charset="0"/>
                <a:ea typeface="Times New Roman" panose="02020603050405020304" pitchFamily="18" charset="0"/>
                <a:cs typeface="Times New Roman" panose="02020603050405020304" pitchFamily="18" charset="0"/>
              </a:rPr>
              <a:t>Borrowers are expected to pay the legal costs associated with developing the loan documents specific to their state</a:t>
            </a:r>
          </a:p>
          <a:p>
            <a:pPr>
              <a:lnSpc>
                <a:spcPts val="3000"/>
              </a:lnSpc>
              <a:buClr>
                <a:schemeClr val="accent3">
                  <a:lumMod val="75000"/>
                </a:schemeClr>
              </a:buClr>
            </a:pPr>
            <a:r>
              <a:rPr lang="en-US" sz="2400">
                <a:solidFill>
                  <a:schemeClr val="tx1">
                    <a:lumMod val="65000"/>
                    <a:lumOff val="35000"/>
                  </a:schemeClr>
                </a:solidFill>
                <a:latin typeface="Franklin Gothic Book" panose="020B0503020102020204" pitchFamily="34" charset="0"/>
                <a:ea typeface="Times New Roman" panose="02020603050405020304" pitchFamily="18" charset="0"/>
                <a:cs typeface="Times New Roman" panose="02020603050405020304" pitchFamily="18" charset="0"/>
              </a:rPr>
              <a:t>No prepayment penalties</a:t>
            </a:r>
          </a:p>
          <a:p>
            <a:pPr>
              <a:lnSpc>
                <a:spcPts val="3000"/>
              </a:lnSpc>
              <a:buClr>
                <a:schemeClr val="accent3">
                  <a:lumMod val="75000"/>
                </a:schemeClr>
              </a:buClr>
            </a:pPr>
            <a:endParaRPr lang="en-US" sz="2400">
              <a:solidFill>
                <a:schemeClr val="tx1">
                  <a:lumMod val="65000"/>
                  <a:lumOff val="35000"/>
                </a:schemeClr>
              </a:solidFill>
              <a:latin typeface="Franklin Gothic Book" panose="020B0503020102020204" pitchFamily="34" charset="0"/>
              <a:ea typeface="Times New Roman" panose="02020603050405020304" pitchFamily="18" charset="0"/>
              <a:cs typeface="Times New Roman" panose="02020603050405020304" pitchFamily="18" charset="0"/>
            </a:endParaRPr>
          </a:p>
          <a:p>
            <a:pPr>
              <a:lnSpc>
                <a:spcPts val="3000"/>
              </a:lnSpc>
              <a:buClr>
                <a:schemeClr val="accent3">
                  <a:lumMod val="75000"/>
                </a:schemeClr>
              </a:buClr>
            </a:pPr>
            <a:endParaRPr lang="en-US" sz="2400">
              <a:solidFill>
                <a:schemeClr val="tx1">
                  <a:lumMod val="65000"/>
                  <a:lumOff val="35000"/>
                </a:schemeClr>
              </a:solidFill>
              <a:latin typeface="Franklin Gothic Book" panose="020B0503020102020204" pitchFamily="34" charset="0"/>
            </a:endParaRPr>
          </a:p>
        </p:txBody>
      </p:sp>
    </p:spTree>
    <p:extLst>
      <p:ext uri="{BB962C8B-B14F-4D97-AF65-F5344CB8AC3E}">
        <p14:creationId xmlns:p14="http://schemas.microsoft.com/office/powerpoint/2010/main" val="425825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sp>
        <p:nvSpPr>
          <p:cNvPr id="10" name="TextBox 9"/>
          <p:cNvSpPr txBox="1"/>
          <p:nvPr/>
        </p:nvSpPr>
        <p:spPr>
          <a:xfrm>
            <a:off x="4488044" y="523104"/>
            <a:ext cx="3215945" cy="769441"/>
          </a:xfrm>
          <a:prstGeom prst="rect">
            <a:avLst/>
          </a:prstGeom>
          <a:noFill/>
        </p:spPr>
        <p:txBody>
          <a:bodyPr wrap="none" rtlCol="0">
            <a:spAutoFit/>
          </a:bodyPr>
          <a:lstStyle/>
          <a:p>
            <a:pPr algn="ctr"/>
            <a:r>
              <a:rPr lang="en-US" sz="4400">
                <a:solidFill>
                  <a:schemeClr val="tx2">
                    <a:lumMod val="50000"/>
                  </a:schemeClr>
                </a:solidFill>
                <a:latin typeface="Baskerville Old Face" panose="02020602080505020303" pitchFamily="18" charset="0"/>
              </a:rPr>
              <a:t>Eligible Uses </a:t>
            </a:r>
          </a:p>
        </p:txBody>
      </p:sp>
      <p:sp>
        <p:nvSpPr>
          <p:cNvPr id="4" name="Rectangle 3"/>
          <p:cNvSpPr/>
          <p:nvPr/>
        </p:nvSpPr>
        <p:spPr>
          <a:xfrm>
            <a:off x="17" y="6361854"/>
            <a:ext cx="12192000" cy="14140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Content Placeholder 2"/>
          <p:cNvSpPr txBox="1">
            <a:spLocks/>
          </p:cNvSpPr>
          <p:nvPr/>
        </p:nvSpPr>
        <p:spPr>
          <a:xfrm>
            <a:off x="589297" y="1481706"/>
            <a:ext cx="6421120" cy="45938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75565" lvl="0" indent="0">
              <a:lnSpc>
                <a:spcPts val="3000"/>
              </a:lnSpc>
              <a:spcBef>
                <a:spcPts val="0"/>
              </a:spcBef>
              <a:spcAft>
                <a:spcPts val="0"/>
              </a:spcAft>
              <a:buClr>
                <a:schemeClr val="accent3">
                  <a:lumMod val="75000"/>
                </a:schemeClr>
              </a:buClr>
              <a:buNone/>
            </a:pPr>
            <a:endParaRPr lang="en-US" sz="2400">
              <a:solidFill>
                <a:schemeClr val="tx1">
                  <a:lumMod val="65000"/>
                  <a:lumOff val="35000"/>
                </a:schemeClr>
              </a:solidFill>
              <a:latin typeface="Franklin Gothic Book" panose="020B0503020102020204" pitchFamily="34" charset="0"/>
              <a:ea typeface="Times New Roman" panose="02020603050405020304" pitchFamily="18" charset="0"/>
              <a:cs typeface="Times New Roman" panose="02020603050405020304" pitchFamily="18" charset="0"/>
            </a:endParaRPr>
          </a:p>
          <a:p>
            <a:pPr marR="75565">
              <a:lnSpc>
                <a:spcPts val="3000"/>
              </a:lnSpc>
              <a:spcBef>
                <a:spcPts val="0"/>
              </a:spcBef>
              <a:buClr>
                <a:schemeClr val="accent3">
                  <a:lumMod val="75000"/>
                </a:schemeClr>
              </a:buClr>
            </a:pPr>
            <a:r>
              <a:rPr lang="en-US" sz="2400">
                <a:solidFill>
                  <a:schemeClr val="tx1">
                    <a:lumMod val="65000"/>
                    <a:lumOff val="35000"/>
                  </a:schemeClr>
                </a:solidFill>
                <a:latin typeface="Franklin Gothic Book" panose="020B0503020102020204" pitchFamily="34" charset="0"/>
                <a:ea typeface="Times New Roman" panose="02020603050405020304" pitchFamily="18" charset="0"/>
                <a:cs typeface="Times New Roman" panose="02020603050405020304" pitchFamily="18" charset="0"/>
              </a:rPr>
              <a:t>Pre-development funds for planning, design, market analysis, legal, and engineering costs</a:t>
            </a:r>
          </a:p>
          <a:p>
            <a:pPr marR="75565">
              <a:lnSpc>
                <a:spcPts val="3000"/>
              </a:lnSpc>
              <a:spcBef>
                <a:spcPts val="0"/>
              </a:spcBef>
              <a:buClr>
                <a:schemeClr val="accent3">
                  <a:lumMod val="75000"/>
                </a:schemeClr>
              </a:buClr>
            </a:pPr>
            <a:r>
              <a:rPr lang="en-US" sz="2400">
                <a:solidFill>
                  <a:schemeClr val="tx1">
                    <a:lumMod val="65000"/>
                    <a:lumOff val="35000"/>
                  </a:schemeClr>
                </a:solidFill>
                <a:latin typeface="Franklin Gothic Book" panose="020B0503020102020204" pitchFamily="34" charset="0"/>
                <a:ea typeface="Times New Roman" panose="02020603050405020304" pitchFamily="18" charset="0"/>
                <a:cs typeface="Times New Roman" panose="02020603050405020304" pitchFamily="18" charset="0"/>
              </a:rPr>
              <a:t>Gap Financing</a:t>
            </a:r>
          </a:p>
          <a:p>
            <a:pPr marR="75565">
              <a:lnSpc>
                <a:spcPts val="3000"/>
              </a:lnSpc>
              <a:spcBef>
                <a:spcPts val="0"/>
              </a:spcBef>
              <a:buClr>
                <a:schemeClr val="accent3">
                  <a:lumMod val="75000"/>
                </a:schemeClr>
              </a:buClr>
            </a:pPr>
            <a:r>
              <a:rPr lang="en-US" sz="2400">
                <a:solidFill>
                  <a:schemeClr val="tx1">
                    <a:lumMod val="65000"/>
                    <a:lumOff val="35000"/>
                  </a:schemeClr>
                </a:solidFill>
                <a:latin typeface="Franklin Gothic Book" panose="020B0503020102020204" pitchFamily="34" charset="0"/>
                <a:ea typeface="Times New Roman" panose="02020603050405020304" pitchFamily="18" charset="0"/>
                <a:cs typeface="Times New Roman" panose="02020603050405020304" pitchFamily="18" charset="0"/>
              </a:rPr>
              <a:t>Loans for Organizational Operations</a:t>
            </a:r>
          </a:p>
          <a:p>
            <a:pPr marR="75565" lvl="0">
              <a:lnSpc>
                <a:spcPts val="3000"/>
              </a:lnSpc>
              <a:spcBef>
                <a:spcPts val="0"/>
              </a:spcBef>
              <a:spcAft>
                <a:spcPts val="0"/>
              </a:spcAft>
              <a:buClr>
                <a:schemeClr val="accent3">
                  <a:lumMod val="75000"/>
                </a:schemeClr>
              </a:buClr>
            </a:pPr>
            <a:r>
              <a:rPr lang="en-US" sz="2400">
                <a:solidFill>
                  <a:schemeClr val="tx1">
                    <a:lumMod val="65000"/>
                    <a:lumOff val="35000"/>
                  </a:schemeClr>
                </a:solidFill>
                <a:latin typeface="Franklin Gothic Book" panose="020B0503020102020204" pitchFamily="34" charset="0"/>
                <a:ea typeface="Times New Roman" panose="02020603050405020304" pitchFamily="18" charset="0"/>
                <a:cs typeface="Times New Roman" panose="02020603050405020304" pitchFamily="18" charset="0"/>
              </a:rPr>
              <a:t>Short-term debt capital to assist community lending programs, including Small Business Loans, Micro Loans, Lending Circles, Consumer Loans</a:t>
            </a:r>
          </a:p>
          <a:p>
            <a:pPr marR="75565" lvl="0">
              <a:lnSpc>
                <a:spcPts val="3000"/>
              </a:lnSpc>
              <a:spcBef>
                <a:spcPts val="0"/>
              </a:spcBef>
              <a:spcAft>
                <a:spcPts val="0"/>
              </a:spcAft>
              <a:buClr>
                <a:schemeClr val="accent3">
                  <a:lumMod val="75000"/>
                </a:schemeClr>
              </a:buClr>
            </a:pPr>
            <a:r>
              <a:rPr lang="en-US" sz="2400">
                <a:solidFill>
                  <a:schemeClr val="tx1">
                    <a:lumMod val="65000"/>
                    <a:lumOff val="35000"/>
                  </a:schemeClr>
                </a:solidFill>
                <a:latin typeface="Franklin Gothic Book" panose="020B0503020102020204" pitchFamily="34" charset="0"/>
                <a:ea typeface="Times New Roman" panose="02020603050405020304" pitchFamily="18" charset="0"/>
                <a:cs typeface="Times New Roman" panose="02020603050405020304" pitchFamily="18" charset="0"/>
              </a:rPr>
              <a:t>Capital to serve as Loan Loss Reserves </a:t>
            </a:r>
          </a:p>
          <a:p>
            <a:pPr marR="75565">
              <a:lnSpc>
                <a:spcPts val="3000"/>
              </a:lnSpc>
              <a:spcBef>
                <a:spcPts val="0"/>
              </a:spcBef>
              <a:buClr>
                <a:schemeClr val="accent3">
                  <a:lumMod val="75000"/>
                </a:schemeClr>
              </a:buClr>
            </a:pPr>
            <a:endParaRPr lang="en-US" sz="2400">
              <a:solidFill>
                <a:schemeClr val="tx1">
                  <a:lumMod val="65000"/>
                  <a:lumOff val="35000"/>
                </a:schemeClr>
              </a:solidFill>
              <a:latin typeface="Franklin Gothic Book" panose="020B0503020102020204" pitchFamily="34" charset="0"/>
              <a:ea typeface="Times New Roman" panose="02020603050405020304" pitchFamily="18" charset="0"/>
              <a:cs typeface="Times New Roman" panose="02020603050405020304" pitchFamily="18" charset="0"/>
            </a:endParaRPr>
          </a:p>
          <a:p>
            <a:pPr marR="75565" lvl="0">
              <a:lnSpc>
                <a:spcPts val="3000"/>
              </a:lnSpc>
              <a:spcBef>
                <a:spcPts val="0"/>
              </a:spcBef>
              <a:spcAft>
                <a:spcPts val="0"/>
              </a:spcAft>
              <a:buClr>
                <a:schemeClr val="accent3">
                  <a:lumMod val="75000"/>
                </a:schemeClr>
              </a:buClr>
            </a:pPr>
            <a:endParaRPr lang="en-US" sz="2400">
              <a:solidFill>
                <a:schemeClr val="tx1">
                  <a:lumMod val="65000"/>
                  <a:lumOff val="35000"/>
                </a:schemeClr>
              </a:solidFill>
              <a:latin typeface="Franklin Gothic Book" panose="020B0503020102020204" pitchFamily="34" charset="0"/>
            </a:endParaRPr>
          </a:p>
          <a:p>
            <a:pPr>
              <a:lnSpc>
                <a:spcPts val="3000"/>
              </a:lnSpc>
              <a:buClr>
                <a:schemeClr val="accent3">
                  <a:lumMod val="75000"/>
                </a:schemeClr>
              </a:buClr>
            </a:pPr>
            <a:endParaRPr lang="en-US" sz="2400">
              <a:solidFill>
                <a:schemeClr val="tx1">
                  <a:lumMod val="65000"/>
                  <a:lumOff val="35000"/>
                </a:schemeClr>
              </a:solidFill>
              <a:latin typeface="Franklin Gothic Book" panose="020B0503020102020204" pitchFamily="34" charset="0"/>
              <a:ea typeface="Times New Roman" panose="02020603050405020304" pitchFamily="18" charset="0"/>
              <a:cs typeface="Times New Roman" panose="02020603050405020304" pitchFamily="18" charset="0"/>
            </a:endParaRPr>
          </a:p>
          <a:p>
            <a:pPr>
              <a:lnSpc>
                <a:spcPts val="3000"/>
              </a:lnSpc>
              <a:buClr>
                <a:schemeClr val="accent3">
                  <a:lumMod val="75000"/>
                </a:schemeClr>
              </a:buClr>
            </a:pPr>
            <a:endParaRPr lang="en-US" sz="2400">
              <a:solidFill>
                <a:schemeClr val="tx1">
                  <a:lumMod val="65000"/>
                  <a:lumOff val="35000"/>
                </a:schemeClr>
              </a:solidFill>
              <a:latin typeface="Franklin Gothic Book" panose="020B0503020102020204" pitchFamily="34" charset="0"/>
            </a:endParaRPr>
          </a:p>
        </p:txBody>
      </p:sp>
      <p:pic>
        <p:nvPicPr>
          <p:cNvPr id="5" name="Content Placeholder 6" descr="20160609_130041.jpg"/>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8136"/>
          <a:stretch/>
        </p:blipFill>
        <p:spPr>
          <a:xfrm>
            <a:off x="7335503" y="1957002"/>
            <a:ext cx="4856497" cy="3346048"/>
          </a:xfrm>
          <a:prstGeom prst="rect">
            <a:avLst/>
          </a:prstGeom>
        </p:spPr>
      </p:pic>
    </p:spTree>
    <p:extLst>
      <p:ext uri="{BB962C8B-B14F-4D97-AF65-F5344CB8AC3E}">
        <p14:creationId xmlns:p14="http://schemas.microsoft.com/office/powerpoint/2010/main" val="1490933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sp>
        <p:nvSpPr>
          <p:cNvPr id="10" name="TextBox 9"/>
          <p:cNvSpPr txBox="1"/>
          <p:nvPr/>
        </p:nvSpPr>
        <p:spPr>
          <a:xfrm>
            <a:off x="2832146" y="523104"/>
            <a:ext cx="6527749" cy="769441"/>
          </a:xfrm>
          <a:prstGeom prst="rect">
            <a:avLst/>
          </a:prstGeom>
          <a:noFill/>
        </p:spPr>
        <p:txBody>
          <a:bodyPr wrap="none" rtlCol="0">
            <a:spAutoFit/>
          </a:bodyPr>
          <a:lstStyle/>
          <a:p>
            <a:pPr algn="ctr"/>
            <a:r>
              <a:rPr lang="en-US" sz="4400">
                <a:solidFill>
                  <a:schemeClr val="tx2">
                    <a:lumMod val="50000"/>
                  </a:schemeClr>
                </a:solidFill>
                <a:latin typeface="Baskerville Old Face" panose="02020602080505020303" pitchFamily="18" charset="0"/>
              </a:rPr>
              <a:t>Examples of Ineligible Uses </a:t>
            </a:r>
          </a:p>
        </p:txBody>
      </p:sp>
      <p:sp>
        <p:nvSpPr>
          <p:cNvPr id="4" name="Rectangle 3"/>
          <p:cNvSpPr/>
          <p:nvPr/>
        </p:nvSpPr>
        <p:spPr>
          <a:xfrm>
            <a:off x="17" y="6361854"/>
            <a:ext cx="12192000" cy="14140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Content Placeholder 2"/>
          <p:cNvSpPr txBox="1">
            <a:spLocks/>
          </p:cNvSpPr>
          <p:nvPr/>
        </p:nvSpPr>
        <p:spPr>
          <a:xfrm>
            <a:off x="1292087" y="1768018"/>
            <a:ext cx="9720470" cy="45938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accent3">
                  <a:lumMod val="75000"/>
                </a:schemeClr>
              </a:buClr>
            </a:pPr>
            <a:r>
              <a:rPr lang="en-US" sz="2400">
                <a:latin typeface="Franklin Gothic Book" panose="020B0503020102020204" pitchFamily="34" charset="0"/>
              </a:rPr>
              <a:t>Using funds to subsidize interest payments on an existing loan</a:t>
            </a:r>
          </a:p>
          <a:p>
            <a:pPr>
              <a:lnSpc>
                <a:spcPct val="100000"/>
              </a:lnSpc>
              <a:buClr>
                <a:schemeClr val="accent3">
                  <a:lumMod val="75000"/>
                </a:schemeClr>
              </a:buClr>
            </a:pPr>
            <a:r>
              <a:rPr lang="en-US" sz="2400">
                <a:latin typeface="Franklin Gothic Book" panose="020B0503020102020204" pitchFamily="34" charset="0"/>
              </a:rPr>
              <a:t> Refinancing or consolidation of existing debt</a:t>
            </a:r>
          </a:p>
          <a:p>
            <a:pPr>
              <a:lnSpc>
                <a:spcPct val="100000"/>
              </a:lnSpc>
              <a:buClr>
                <a:schemeClr val="accent3">
                  <a:lumMod val="75000"/>
                </a:schemeClr>
              </a:buClr>
            </a:pPr>
            <a:r>
              <a:rPr lang="en-US" sz="2400">
                <a:latin typeface="Franklin Gothic Book" panose="020B0503020102020204" pitchFamily="34" charset="0"/>
              </a:rPr>
              <a:t>To acquire an equity position in a private business</a:t>
            </a:r>
          </a:p>
          <a:p>
            <a:pPr>
              <a:lnSpc>
                <a:spcPct val="100000"/>
              </a:lnSpc>
              <a:buClr>
                <a:schemeClr val="accent3">
                  <a:lumMod val="75000"/>
                </a:schemeClr>
              </a:buClr>
            </a:pPr>
            <a:r>
              <a:rPr lang="en-US" sz="2400">
                <a:latin typeface="Franklin Gothic Book" panose="020B0503020102020204" pitchFamily="34" charset="0"/>
              </a:rPr>
              <a:t>Pay taxes</a:t>
            </a:r>
          </a:p>
          <a:p>
            <a:pPr>
              <a:lnSpc>
                <a:spcPct val="100000"/>
              </a:lnSpc>
              <a:buClr>
                <a:schemeClr val="accent3">
                  <a:lumMod val="75000"/>
                </a:schemeClr>
              </a:buClr>
            </a:pPr>
            <a:r>
              <a:rPr lang="en-US" sz="2400">
                <a:latin typeface="Franklin Gothic Book" panose="020B0503020102020204" pitchFamily="34" charset="0"/>
              </a:rPr>
              <a:t>Purchase stock in another business or investments</a:t>
            </a:r>
          </a:p>
          <a:p>
            <a:pPr>
              <a:lnSpc>
                <a:spcPct val="100000"/>
              </a:lnSpc>
              <a:buClr>
                <a:schemeClr val="accent3">
                  <a:lumMod val="75000"/>
                </a:schemeClr>
              </a:buClr>
            </a:pPr>
            <a:r>
              <a:rPr lang="en-US" sz="2400">
                <a:latin typeface="Franklin Gothic Book" panose="020B0503020102020204" pitchFamily="34" charset="0"/>
              </a:rPr>
              <a:t>Pay for legal costs associated with developing the loan</a:t>
            </a:r>
          </a:p>
          <a:p>
            <a:pPr marR="75565" lvl="0">
              <a:lnSpc>
                <a:spcPts val="3000"/>
              </a:lnSpc>
              <a:spcBef>
                <a:spcPts val="0"/>
              </a:spcBef>
              <a:spcAft>
                <a:spcPts val="0"/>
              </a:spcAft>
              <a:buClr>
                <a:schemeClr val="accent3">
                  <a:lumMod val="75000"/>
                </a:schemeClr>
              </a:buClr>
            </a:pPr>
            <a:endParaRPr lang="en-US" sz="2400">
              <a:solidFill>
                <a:schemeClr val="tx1">
                  <a:lumMod val="65000"/>
                  <a:lumOff val="35000"/>
                </a:schemeClr>
              </a:solidFill>
              <a:latin typeface="Franklin Gothic Book" panose="020B0503020102020204" pitchFamily="34" charset="0"/>
            </a:endParaRPr>
          </a:p>
          <a:p>
            <a:pPr>
              <a:lnSpc>
                <a:spcPts val="3000"/>
              </a:lnSpc>
              <a:buClr>
                <a:schemeClr val="accent3">
                  <a:lumMod val="75000"/>
                </a:schemeClr>
              </a:buClr>
            </a:pPr>
            <a:endParaRPr lang="en-US" sz="2400">
              <a:solidFill>
                <a:schemeClr val="tx1">
                  <a:lumMod val="65000"/>
                  <a:lumOff val="35000"/>
                </a:schemeClr>
              </a:solidFill>
              <a:latin typeface="Franklin Gothic Book" panose="020B0503020102020204" pitchFamily="34" charset="0"/>
              <a:ea typeface="Times New Roman" panose="02020603050405020304" pitchFamily="18" charset="0"/>
              <a:cs typeface="Times New Roman" panose="02020603050405020304" pitchFamily="18" charset="0"/>
            </a:endParaRPr>
          </a:p>
          <a:p>
            <a:pPr>
              <a:lnSpc>
                <a:spcPts val="3000"/>
              </a:lnSpc>
              <a:buClr>
                <a:schemeClr val="accent3">
                  <a:lumMod val="75000"/>
                </a:schemeClr>
              </a:buClr>
            </a:pPr>
            <a:endParaRPr lang="en-US" sz="2400">
              <a:solidFill>
                <a:schemeClr val="tx1">
                  <a:lumMod val="65000"/>
                  <a:lumOff val="35000"/>
                </a:schemeClr>
              </a:solidFill>
              <a:latin typeface="Franklin Gothic Book" panose="020B0503020102020204" pitchFamily="34" charset="0"/>
            </a:endParaRPr>
          </a:p>
        </p:txBody>
      </p:sp>
    </p:spTree>
    <p:extLst>
      <p:ext uri="{BB962C8B-B14F-4D97-AF65-F5344CB8AC3E}">
        <p14:creationId xmlns:p14="http://schemas.microsoft.com/office/powerpoint/2010/main" val="371684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sp>
        <p:nvSpPr>
          <p:cNvPr id="10" name="TextBox 9"/>
          <p:cNvSpPr txBox="1"/>
          <p:nvPr/>
        </p:nvSpPr>
        <p:spPr>
          <a:xfrm>
            <a:off x="3751467" y="523104"/>
            <a:ext cx="4689104" cy="769441"/>
          </a:xfrm>
          <a:prstGeom prst="rect">
            <a:avLst/>
          </a:prstGeom>
          <a:noFill/>
        </p:spPr>
        <p:txBody>
          <a:bodyPr wrap="none" rtlCol="0">
            <a:spAutoFit/>
          </a:bodyPr>
          <a:lstStyle/>
          <a:p>
            <a:pPr algn="ctr"/>
            <a:r>
              <a:rPr lang="en-US" sz="4400">
                <a:solidFill>
                  <a:schemeClr val="tx2">
                    <a:lumMod val="50000"/>
                  </a:schemeClr>
                </a:solidFill>
                <a:latin typeface="Baskerville Old Face" panose="02020602080505020303" pitchFamily="18" charset="0"/>
              </a:rPr>
              <a:t>Borrower Eligibility </a:t>
            </a:r>
          </a:p>
        </p:txBody>
      </p:sp>
      <p:sp>
        <p:nvSpPr>
          <p:cNvPr id="4" name="Rectangle 3"/>
          <p:cNvSpPr/>
          <p:nvPr/>
        </p:nvSpPr>
        <p:spPr>
          <a:xfrm>
            <a:off x="17" y="6361854"/>
            <a:ext cx="12192000" cy="14140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Content Placeholder 2"/>
          <p:cNvSpPr txBox="1">
            <a:spLocks/>
          </p:cNvSpPr>
          <p:nvPr/>
        </p:nvSpPr>
        <p:spPr>
          <a:xfrm>
            <a:off x="1292087" y="1768018"/>
            <a:ext cx="5838583" cy="45938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000"/>
              </a:lnSpc>
              <a:buClr>
                <a:schemeClr val="accent3">
                  <a:lumMod val="75000"/>
                </a:schemeClr>
              </a:buClr>
            </a:pPr>
            <a:r>
              <a:rPr lang="en-US" sz="2400">
                <a:solidFill>
                  <a:schemeClr val="tx1">
                    <a:lumMod val="65000"/>
                    <a:lumOff val="35000"/>
                  </a:schemeClr>
                </a:solidFill>
                <a:latin typeface="Franklin Gothic Book" panose="020B0503020102020204" pitchFamily="34" charset="0"/>
              </a:rPr>
              <a:t>Rural 501(c)3s, CDCs, CHDOs, local governments, Tribal governments</a:t>
            </a:r>
          </a:p>
          <a:p>
            <a:pPr>
              <a:lnSpc>
                <a:spcPts val="3000"/>
              </a:lnSpc>
              <a:buClr>
                <a:schemeClr val="accent3">
                  <a:lumMod val="75000"/>
                </a:schemeClr>
              </a:buClr>
            </a:pPr>
            <a:r>
              <a:rPr lang="en-US" sz="2400">
                <a:solidFill>
                  <a:schemeClr val="tx1">
                    <a:lumMod val="65000"/>
                    <a:lumOff val="35000"/>
                  </a:schemeClr>
                </a:solidFill>
                <a:latin typeface="Franklin Gothic Book" panose="020B0503020102020204" pitchFamily="34" charset="0"/>
              </a:rPr>
              <a:t>Located in AZ, CA, CO, FL, HI, IN, NM, NC, OH, OR, TX, and WA </a:t>
            </a:r>
          </a:p>
          <a:p>
            <a:pPr>
              <a:lnSpc>
                <a:spcPts val="3000"/>
              </a:lnSpc>
              <a:buClr>
                <a:schemeClr val="accent3">
                  <a:lumMod val="75000"/>
                </a:schemeClr>
              </a:buClr>
            </a:pPr>
            <a:r>
              <a:rPr lang="en-US" sz="2400">
                <a:solidFill>
                  <a:schemeClr val="tx1">
                    <a:lumMod val="65000"/>
                    <a:lumOff val="35000"/>
                  </a:schemeClr>
                </a:solidFill>
                <a:latin typeface="Franklin Gothic Book" panose="020B0503020102020204" pitchFamily="34" charset="0"/>
              </a:rPr>
              <a:t>Must possess at least one year of loan preparation and servicing experience</a:t>
            </a:r>
          </a:p>
          <a:p>
            <a:pPr>
              <a:lnSpc>
                <a:spcPts val="3000"/>
              </a:lnSpc>
              <a:buClr>
                <a:schemeClr val="accent3">
                  <a:lumMod val="75000"/>
                </a:schemeClr>
              </a:buClr>
            </a:pPr>
            <a:r>
              <a:rPr lang="en-US" sz="2400">
                <a:solidFill>
                  <a:schemeClr val="tx1">
                    <a:lumMod val="65000"/>
                    <a:lumOff val="35000"/>
                  </a:schemeClr>
                </a:solidFill>
                <a:latin typeface="Franklin Gothic Book" panose="020B0503020102020204" pitchFamily="34" charset="0"/>
              </a:rPr>
              <a:t>Must demonstrate the project is financially feasible and benefits low-and moderate-income rural communities</a:t>
            </a:r>
          </a:p>
          <a:p>
            <a:pPr marR="75565" lvl="0">
              <a:lnSpc>
                <a:spcPts val="3000"/>
              </a:lnSpc>
              <a:spcBef>
                <a:spcPts val="0"/>
              </a:spcBef>
              <a:spcAft>
                <a:spcPts val="0"/>
              </a:spcAft>
              <a:buClr>
                <a:schemeClr val="accent3">
                  <a:lumMod val="75000"/>
                </a:schemeClr>
              </a:buClr>
            </a:pPr>
            <a:endParaRPr lang="en-US" sz="2400">
              <a:solidFill>
                <a:schemeClr val="tx1">
                  <a:lumMod val="65000"/>
                  <a:lumOff val="35000"/>
                </a:schemeClr>
              </a:solidFill>
              <a:latin typeface="Franklin Gothic Book" panose="020B0503020102020204" pitchFamily="34" charset="0"/>
            </a:endParaRPr>
          </a:p>
          <a:p>
            <a:pPr>
              <a:lnSpc>
                <a:spcPts val="3000"/>
              </a:lnSpc>
              <a:buClr>
                <a:schemeClr val="accent3">
                  <a:lumMod val="75000"/>
                </a:schemeClr>
              </a:buClr>
            </a:pPr>
            <a:endParaRPr lang="en-US" sz="2400">
              <a:solidFill>
                <a:schemeClr val="tx1">
                  <a:lumMod val="65000"/>
                  <a:lumOff val="35000"/>
                </a:schemeClr>
              </a:solidFill>
              <a:latin typeface="Franklin Gothic Book" panose="020B0503020102020204" pitchFamily="34" charset="0"/>
              <a:ea typeface="Times New Roman" panose="02020603050405020304" pitchFamily="18" charset="0"/>
              <a:cs typeface="Times New Roman" panose="02020603050405020304" pitchFamily="18" charset="0"/>
            </a:endParaRPr>
          </a:p>
          <a:p>
            <a:pPr>
              <a:lnSpc>
                <a:spcPts val="3000"/>
              </a:lnSpc>
              <a:buClr>
                <a:schemeClr val="accent3">
                  <a:lumMod val="75000"/>
                </a:schemeClr>
              </a:buClr>
            </a:pPr>
            <a:endParaRPr lang="en-US" sz="2400">
              <a:solidFill>
                <a:schemeClr val="tx1">
                  <a:lumMod val="65000"/>
                  <a:lumOff val="35000"/>
                </a:schemeClr>
              </a:solidFill>
              <a:latin typeface="Franklin Gothic Book" panose="020B0503020102020204" pitchFamily="34" charset="0"/>
            </a:endParaRPr>
          </a:p>
        </p:txBody>
      </p:sp>
      <p:pic>
        <p:nvPicPr>
          <p:cNvPr id="2" name="Picture 2" descr="A view of a city street&#10;&#10;Description generated with very high confidence">
            <a:extLst>
              <a:ext uri="{FF2B5EF4-FFF2-40B4-BE49-F238E27FC236}">
                <a16:creationId xmlns:a16="http://schemas.microsoft.com/office/drawing/2014/main" xmlns="" id="{B16D1297-C72E-46D6-8837-97FDE3C5C9CF}"/>
              </a:ext>
            </a:extLst>
          </p:cNvPr>
          <p:cNvPicPr>
            <a:picLocks noChangeAspect="1"/>
          </p:cNvPicPr>
          <p:nvPr/>
        </p:nvPicPr>
        <p:blipFill>
          <a:blip r:embed="rId3"/>
          <a:stretch>
            <a:fillRect/>
          </a:stretch>
        </p:blipFill>
        <p:spPr>
          <a:xfrm>
            <a:off x="7614250" y="1973382"/>
            <a:ext cx="4699670" cy="3385690"/>
          </a:xfrm>
          <a:prstGeom prst="rect">
            <a:avLst/>
          </a:prstGeom>
        </p:spPr>
      </p:pic>
    </p:spTree>
    <p:extLst>
      <p:ext uri="{BB962C8B-B14F-4D97-AF65-F5344CB8AC3E}">
        <p14:creationId xmlns:p14="http://schemas.microsoft.com/office/powerpoint/2010/main" val="90713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sp>
        <p:nvSpPr>
          <p:cNvPr id="10" name="TextBox 9"/>
          <p:cNvSpPr txBox="1"/>
          <p:nvPr/>
        </p:nvSpPr>
        <p:spPr>
          <a:xfrm>
            <a:off x="3395599" y="523104"/>
            <a:ext cx="5400837" cy="769441"/>
          </a:xfrm>
          <a:prstGeom prst="rect">
            <a:avLst/>
          </a:prstGeom>
          <a:noFill/>
        </p:spPr>
        <p:txBody>
          <a:bodyPr wrap="none" rtlCol="0">
            <a:spAutoFit/>
          </a:bodyPr>
          <a:lstStyle/>
          <a:p>
            <a:pPr algn="ctr"/>
            <a:r>
              <a:rPr lang="en-US" sz="4400">
                <a:solidFill>
                  <a:schemeClr val="tx2">
                    <a:lumMod val="50000"/>
                  </a:schemeClr>
                </a:solidFill>
                <a:latin typeface="Baskerville Old Face" panose="02020602080505020303" pitchFamily="18" charset="0"/>
              </a:rPr>
              <a:t>Submit a Loan Inquiry </a:t>
            </a:r>
          </a:p>
        </p:txBody>
      </p:sp>
      <p:sp>
        <p:nvSpPr>
          <p:cNvPr id="4" name="Rectangle 3"/>
          <p:cNvSpPr/>
          <p:nvPr/>
        </p:nvSpPr>
        <p:spPr>
          <a:xfrm>
            <a:off x="17" y="6361854"/>
            <a:ext cx="12192000" cy="14140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Content Placeholder 2"/>
          <p:cNvSpPr txBox="1">
            <a:spLocks/>
          </p:cNvSpPr>
          <p:nvPr/>
        </p:nvSpPr>
        <p:spPr>
          <a:xfrm>
            <a:off x="1292087" y="1768018"/>
            <a:ext cx="9720470" cy="45938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chemeClr val="tx1">
                    <a:lumMod val="65000"/>
                    <a:lumOff val="35000"/>
                  </a:schemeClr>
                </a:solidFill>
                <a:latin typeface="Franklin Gothic Book" panose="020B0503020102020204" pitchFamily="34" charset="0"/>
              </a:rPr>
              <a:t>Contact Chris Sanchez at </a:t>
            </a:r>
            <a:r>
              <a:rPr lang="en-US" sz="2400">
                <a:solidFill>
                  <a:schemeClr val="tx1">
                    <a:lumMod val="65000"/>
                    <a:lumOff val="35000"/>
                  </a:schemeClr>
                </a:solidFill>
                <a:latin typeface="Franklin Gothic Book" panose="020B0503020102020204" pitchFamily="34" charset="0"/>
                <a:hlinkClick r:id="rId3"/>
              </a:rPr>
              <a:t>ruralloans@nalcab.org</a:t>
            </a:r>
            <a:r>
              <a:rPr lang="en-US" sz="2400">
                <a:solidFill>
                  <a:schemeClr val="tx1">
                    <a:lumMod val="65000"/>
                    <a:lumOff val="35000"/>
                  </a:schemeClr>
                </a:solidFill>
                <a:latin typeface="Franklin Gothic Book" panose="020B0503020102020204" pitchFamily="34" charset="0"/>
              </a:rPr>
              <a:t> with the following information:</a:t>
            </a:r>
          </a:p>
          <a:p>
            <a:pPr>
              <a:buClr>
                <a:schemeClr val="accent3">
                  <a:lumMod val="75000"/>
                </a:schemeClr>
              </a:buClr>
            </a:pPr>
            <a:r>
              <a:rPr lang="en-US" sz="2400">
                <a:solidFill>
                  <a:schemeClr val="tx1">
                    <a:lumMod val="65000"/>
                    <a:lumOff val="35000"/>
                  </a:schemeClr>
                </a:solidFill>
                <a:latin typeface="Franklin Gothic Book" panose="020B0503020102020204" pitchFamily="34" charset="0"/>
              </a:rPr>
              <a:t>Organization information</a:t>
            </a:r>
          </a:p>
          <a:p>
            <a:pPr>
              <a:buClr>
                <a:schemeClr val="accent3">
                  <a:lumMod val="75000"/>
                </a:schemeClr>
              </a:buClr>
            </a:pPr>
            <a:r>
              <a:rPr lang="en-US" sz="2400">
                <a:solidFill>
                  <a:schemeClr val="tx1">
                    <a:lumMod val="65000"/>
                    <a:lumOff val="35000"/>
                  </a:schemeClr>
                </a:solidFill>
                <a:latin typeface="Franklin Gothic Book" panose="020B0503020102020204" pitchFamily="34" charset="0"/>
              </a:rPr>
              <a:t>Service area and target population information</a:t>
            </a:r>
          </a:p>
          <a:p>
            <a:pPr>
              <a:buClr>
                <a:schemeClr val="accent3">
                  <a:lumMod val="75000"/>
                </a:schemeClr>
              </a:buClr>
            </a:pPr>
            <a:r>
              <a:rPr lang="en-US" sz="2400">
                <a:solidFill>
                  <a:schemeClr val="tx1">
                    <a:lumMod val="65000"/>
                    <a:lumOff val="35000"/>
                  </a:schemeClr>
                </a:solidFill>
                <a:latin typeface="Franklin Gothic Book" panose="020B0503020102020204" pitchFamily="34" charset="0"/>
              </a:rPr>
              <a:t>Brief summary of loan request</a:t>
            </a:r>
          </a:p>
          <a:p>
            <a:pPr>
              <a:buClr>
                <a:schemeClr val="accent3">
                  <a:lumMod val="75000"/>
                </a:schemeClr>
              </a:buClr>
            </a:pPr>
            <a:r>
              <a:rPr lang="en-US" sz="2400">
                <a:solidFill>
                  <a:schemeClr val="tx1">
                    <a:lumMod val="65000"/>
                    <a:lumOff val="35000"/>
                  </a:schemeClr>
                </a:solidFill>
                <a:latin typeface="Franklin Gothic Book" panose="020B0503020102020204" pitchFamily="34" charset="0"/>
              </a:rPr>
              <a:t>Indication of whether your organization plans to apply for technical assistance as well</a:t>
            </a:r>
          </a:p>
          <a:p>
            <a:pPr marR="75565" lvl="0">
              <a:lnSpc>
                <a:spcPts val="3000"/>
              </a:lnSpc>
              <a:spcBef>
                <a:spcPts val="0"/>
              </a:spcBef>
              <a:spcAft>
                <a:spcPts val="0"/>
              </a:spcAft>
              <a:buClr>
                <a:schemeClr val="accent3">
                  <a:lumMod val="75000"/>
                </a:schemeClr>
              </a:buClr>
            </a:pPr>
            <a:endParaRPr lang="en-US" sz="2400">
              <a:solidFill>
                <a:schemeClr val="tx1">
                  <a:lumMod val="65000"/>
                  <a:lumOff val="35000"/>
                </a:schemeClr>
              </a:solidFill>
              <a:latin typeface="Franklin Gothic Book" panose="020B0503020102020204" pitchFamily="34" charset="0"/>
            </a:endParaRPr>
          </a:p>
          <a:p>
            <a:pPr marL="0" indent="0">
              <a:lnSpc>
                <a:spcPts val="3000"/>
              </a:lnSpc>
              <a:buNone/>
            </a:pPr>
            <a:endParaRPr lang="en-US" sz="2400">
              <a:solidFill>
                <a:schemeClr val="tx1">
                  <a:lumMod val="65000"/>
                  <a:lumOff val="35000"/>
                </a:schemeClr>
              </a:solidFill>
              <a:latin typeface="Franklin Gothic Book" panose="020B0503020102020204" pitchFamily="34" charset="0"/>
              <a:ea typeface="Times New Roman" panose="02020603050405020304" pitchFamily="18" charset="0"/>
              <a:cs typeface="Times New Roman" panose="02020603050405020304" pitchFamily="18" charset="0"/>
            </a:endParaRPr>
          </a:p>
          <a:p>
            <a:pPr marL="0" indent="0">
              <a:lnSpc>
                <a:spcPts val="3000"/>
              </a:lnSpc>
              <a:buFont typeface="Arial" panose="020B0604020202020204" pitchFamily="34" charset="0"/>
              <a:buNone/>
            </a:pPr>
            <a:endParaRPr lang="en-US" sz="2400">
              <a:solidFill>
                <a:schemeClr val="tx1">
                  <a:lumMod val="65000"/>
                  <a:lumOff val="35000"/>
                </a:schemeClr>
              </a:solidFill>
              <a:latin typeface="Franklin Gothic Book" panose="020B0503020102020204" pitchFamily="34" charset="0"/>
            </a:endParaRPr>
          </a:p>
        </p:txBody>
      </p:sp>
    </p:spTree>
    <p:extLst>
      <p:ext uri="{BB962C8B-B14F-4D97-AF65-F5344CB8AC3E}">
        <p14:creationId xmlns:p14="http://schemas.microsoft.com/office/powerpoint/2010/main" val="83915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p:cNvSpPr/>
          <p:nvPr/>
        </p:nvSpPr>
        <p:spPr>
          <a:xfrm>
            <a:off x="-3025" y="0"/>
            <a:ext cx="12192000" cy="112776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Baskerville Old Face" panose="02020602080505020303" pitchFamily="18" charset="0"/>
            </a:endParaRPr>
          </a:p>
        </p:txBody>
      </p:sp>
      <p:sp>
        <p:nvSpPr>
          <p:cNvPr id="34" name="TextBox 33"/>
          <p:cNvSpPr txBox="1"/>
          <p:nvPr/>
        </p:nvSpPr>
        <p:spPr>
          <a:xfrm>
            <a:off x="2257918" y="144936"/>
            <a:ext cx="7670114" cy="707886"/>
          </a:xfrm>
          <a:prstGeom prst="rect">
            <a:avLst/>
          </a:prstGeom>
          <a:noFill/>
        </p:spPr>
        <p:txBody>
          <a:bodyPr wrap="square" rtlCol="0">
            <a:spAutoFit/>
          </a:bodyPr>
          <a:lstStyle/>
          <a:p>
            <a:pPr algn="ctr"/>
            <a:r>
              <a:rPr lang="en-US" sz="4000">
                <a:solidFill>
                  <a:schemeClr val="bg1"/>
                </a:solidFill>
                <a:latin typeface="Baskerville Old Face" panose="02020602080505020303" pitchFamily="18" charset="0"/>
                <a:ea typeface="Kozuka Gothic Pr6N EL" panose="020B0200000000000000" pitchFamily="34" charset="-128"/>
              </a:rPr>
              <a:t>Contact NALCAB</a:t>
            </a:r>
            <a:endParaRPr lang="id-ID" sz="4000">
              <a:solidFill>
                <a:schemeClr val="bg1"/>
              </a:solidFill>
              <a:latin typeface="Baskerville Old Face" panose="02020602080505020303" pitchFamily="18" charset="0"/>
              <a:ea typeface="Kozuka Gothic Pr6N EL" panose="020B0200000000000000" pitchFamily="34" charset="-128"/>
            </a:endParaRPr>
          </a:p>
        </p:txBody>
      </p:sp>
      <p:sp>
        <p:nvSpPr>
          <p:cNvPr id="16" name="Content Placeholder 1"/>
          <p:cNvSpPr txBox="1">
            <a:spLocks/>
          </p:cNvSpPr>
          <p:nvPr/>
        </p:nvSpPr>
        <p:spPr>
          <a:xfrm>
            <a:off x="1026367" y="2147887"/>
            <a:ext cx="5150498" cy="44914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chemeClr val="tx1">
                    <a:lumMod val="65000"/>
                    <a:lumOff val="35000"/>
                  </a:schemeClr>
                </a:solidFill>
                <a:latin typeface="Baskerville Old Face" panose="02020602080505020303" pitchFamily="18" charset="0"/>
                <a:cs typeface="Arial" panose="020B0604020202020204" pitchFamily="34" charset="0"/>
              </a:rPr>
              <a:t>Visit the NALCAB Rural Capacity Building Program page for more information</a:t>
            </a:r>
          </a:p>
          <a:p>
            <a:pPr marL="0" indent="0" algn="ctr">
              <a:buFont typeface="Arial" panose="020B0604020202020204" pitchFamily="34" charset="0"/>
              <a:buNone/>
            </a:pPr>
            <a:endParaRPr lang="en-US" sz="3600" b="1" dirty="0">
              <a:solidFill>
                <a:schemeClr val="tx1">
                  <a:lumMod val="65000"/>
                  <a:lumOff val="35000"/>
                </a:schemeClr>
              </a:solidFill>
              <a:latin typeface="Baskerville Old Face" panose="02020602080505020303" pitchFamily="18" charset="0"/>
              <a:cs typeface="Arial" panose="020B0604020202020204" pitchFamily="34" charset="0"/>
              <a:hlinkClick r:id="rId3"/>
            </a:endParaRPr>
          </a:p>
          <a:p>
            <a:pPr marL="0" indent="0" algn="ctr">
              <a:buFont typeface="Arial" panose="020B0604020202020204" pitchFamily="34" charset="0"/>
              <a:buNone/>
            </a:pPr>
            <a:r>
              <a:rPr lang="en-US" dirty="0">
                <a:solidFill>
                  <a:schemeClr val="tx1">
                    <a:lumMod val="65000"/>
                    <a:lumOff val="35000"/>
                  </a:schemeClr>
                </a:solidFill>
                <a:latin typeface="Baskerville Old Face" panose="02020602080505020303" pitchFamily="18" charset="0"/>
                <a:cs typeface="Arial" panose="020B0604020202020204" pitchFamily="34" charset="0"/>
                <a:hlinkClick r:id="rId4"/>
              </a:rPr>
              <a:t>https://www.nalcab.org/nalcab-rural-capacity-building-program/</a:t>
            </a:r>
            <a:endParaRPr lang="en-US" dirty="0">
              <a:solidFill>
                <a:schemeClr val="tx1">
                  <a:lumMod val="65000"/>
                  <a:lumOff val="35000"/>
                </a:schemeClr>
              </a:solidFill>
              <a:latin typeface="Baskerville Old Face" panose="02020602080505020303" pitchFamily="18" charset="0"/>
              <a:cs typeface="Arial" panose="020B0604020202020204" pitchFamily="34" charset="0"/>
            </a:endParaRPr>
          </a:p>
          <a:p>
            <a:pPr marL="0" indent="0" algn="ctr">
              <a:buFont typeface="Arial" panose="020B0604020202020204" pitchFamily="34" charset="0"/>
              <a:buNone/>
            </a:pPr>
            <a:endParaRPr lang="en-US" sz="3600" dirty="0">
              <a:solidFill>
                <a:schemeClr val="tx1">
                  <a:lumMod val="65000"/>
                  <a:lumOff val="35000"/>
                </a:schemeClr>
              </a:solidFill>
              <a:latin typeface="Baskerville Old Face" panose="02020602080505020303" pitchFamily="18" charset="0"/>
              <a:cs typeface="Arial" panose="020B0604020202020204" pitchFamily="34" charset="0"/>
            </a:endParaRPr>
          </a:p>
          <a:p>
            <a:pPr marL="0" indent="0" algn="ctr">
              <a:buFont typeface="Arial" panose="020B0604020202020204" pitchFamily="34" charset="0"/>
              <a:buNone/>
            </a:pPr>
            <a:endParaRPr lang="en-US" sz="3600" dirty="0">
              <a:solidFill>
                <a:schemeClr val="tx1">
                  <a:lumMod val="65000"/>
                  <a:lumOff val="35000"/>
                </a:schemeClr>
              </a:solidFill>
              <a:latin typeface="Baskerville Old Face" panose="02020602080505020303" pitchFamily="18" charset="0"/>
              <a:cs typeface="Arial" panose="020B0604020202020204" pitchFamily="34" charset="0"/>
            </a:endParaRPr>
          </a:p>
        </p:txBody>
      </p:sp>
      <p:graphicFrame>
        <p:nvGraphicFramePr>
          <p:cNvPr id="18" name="Table 17"/>
          <p:cNvGraphicFramePr>
            <a:graphicFrameLocks noGrp="1"/>
          </p:cNvGraphicFramePr>
          <p:nvPr>
            <p:extLst>
              <p:ext uri="{D42A27DB-BD31-4B8C-83A1-F6EECF244321}">
                <p14:modId xmlns:p14="http://schemas.microsoft.com/office/powerpoint/2010/main" val="3786400267"/>
              </p:ext>
            </p:extLst>
          </p:nvPr>
        </p:nvGraphicFramePr>
        <p:xfrm>
          <a:off x="6694153" y="2151166"/>
          <a:ext cx="4910081" cy="1554480"/>
        </p:xfrm>
        <a:graphic>
          <a:graphicData uri="http://schemas.openxmlformats.org/drawingml/2006/table">
            <a:tbl>
              <a:tblPr firstRow="1" bandRow="1">
                <a:tableStyleId>{2D5ABB26-0587-4C30-8999-92F81FD0307C}</a:tableStyleId>
              </a:tblPr>
              <a:tblGrid>
                <a:gridCol w="4910081">
                  <a:extLst>
                    <a:ext uri="{9D8B030D-6E8A-4147-A177-3AD203B41FA5}">
                      <a16:colId xmlns:a16="http://schemas.microsoft.com/office/drawing/2014/main" xmlns="" val="1284068475"/>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lumMod val="65000"/>
                              <a:lumOff val="35000"/>
                            </a:schemeClr>
                          </a:solidFill>
                          <a:latin typeface="Garamond" panose="02020404030301010803" pitchFamily="18" charset="0"/>
                          <a:cs typeface="Arial" panose="020B0604020202020204" pitchFamily="34" charset="0"/>
                        </a:rPr>
                        <a:t>Rural Capacity Building Program</a:t>
                      </a:r>
                      <a:r>
                        <a:rPr lang="en-US" sz="2400" dirty="0">
                          <a:solidFill>
                            <a:schemeClr val="tx1">
                              <a:lumMod val="65000"/>
                              <a:lumOff val="35000"/>
                            </a:schemeClr>
                          </a:solidFill>
                          <a:latin typeface="Garamond" panose="02020404030301010803" pitchFamily="18" charset="0"/>
                          <a:cs typeface="Arial" panose="020B0604020202020204" pitchFamily="34" charset="0"/>
                        </a:rPr>
                        <a:t>: Laura Furst at lfurst@nalcab.org</a:t>
                      </a:r>
                      <a:r>
                        <a:rPr lang="en-US" sz="2400" baseline="0" dirty="0">
                          <a:solidFill>
                            <a:schemeClr val="tx1">
                              <a:lumMod val="65000"/>
                              <a:lumOff val="35000"/>
                            </a:schemeClr>
                          </a:solidFill>
                          <a:latin typeface="Garamond" panose="02020404030301010803" pitchFamily="18" charset="0"/>
                          <a:cs typeface="Arial" panose="020B0604020202020204" pitchFamily="34" charset="0"/>
                        </a:rPr>
                        <a:t> or</a:t>
                      </a:r>
                      <a:endParaRPr lang="en-US" sz="2400" dirty="0">
                        <a:solidFill>
                          <a:schemeClr val="tx1">
                            <a:lumMod val="65000"/>
                            <a:lumOff val="35000"/>
                          </a:schemeClr>
                        </a:solidFill>
                        <a:latin typeface="Garamond" panose="02020404030301010803"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1">
                              <a:lumMod val="65000"/>
                              <a:lumOff val="35000"/>
                            </a:schemeClr>
                          </a:solidFill>
                          <a:latin typeface="Baskerville Old Face" panose="02020602080505020303" pitchFamily="18" charset="0"/>
                          <a:cs typeface="Times New Roman" panose="02020603050405020304" pitchFamily="18" charset="0"/>
                        </a:rPr>
                        <a:t>(210) 625-4074.</a:t>
                      </a:r>
                      <a:endParaRPr lang="en-US" sz="2400" dirty="0">
                        <a:solidFill>
                          <a:schemeClr val="tx1">
                            <a:lumMod val="65000"/>
                            <a:lumOff val="35000"/>
                          </a:schemeClr>
                        </a:solidFill>
                        <a:latin typeface="Garamond" panose="02020404030301010803" pitchFamily="18" charset="0"/>
                        <a:cs typeface="Arial" panose="020B0604020202020204" pitchFamily="34" charset="0"/>
                      </a:endParaRPr>
                    </a:p>
                    <a:p>
                      <a:endParaRPr lang="en-US" sz="2400" dirty="0">
                        <a:solidFill>
                          <a:schemeClr val="tx1">
                            <a:lumMod val="65000"/>
                            <a:lumOff val="35000"/>
                          </a:schemeClr>
                        </a:solidFill>
                        <a:latin typeface="Garamond" panose="02020404030301010803" pitchFamily="18" charset="0"/>
                      </a:endParaRPr>
                    </a:p>
                  </a:txBody>
                  <a:tcPr>
                    <a:lnT w="12700" cap="flat" cmpd="sng" algn="ctr">
                      <a:solidFill>
                        <a:srgbClr val="F8C300"/>
                      </a:solidFill>
                      <a:prstDash val="solid"/>
                      <a:round/>
                      <a:headEnd type="none" w="med" len="med"/>
                      <a:tailEnd type="none" w="med" len="med"/>
                    </a:lnT>
                    <a:lnB w="12700" cap="flat" cmpd="sng" algn="ctr">
                      <a:solidFill>
                        <a:srgbClr val="F8C300"/>
                      </a:solidFill>
                      <a:prstDash val="solid"/>
                      <a:round/>
                      <a:headEnd type="none" w="med" len="med"/>
                      <a:tailEnd type="none" w="med" len="med"/>
                    </a:lnB>
                  </a:tcPr>
                </a:tc>
                <a:extLst>
                  <a:ext uri="{0D108BD9-81ED-4DB2-BD59-A6C34878D82A}">
                    <a16:rowId xmlns:a16="http://schemas.microsoft.com/office/drawing/2014/main" xmlns="" val="304235969"/>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2689385587"/>
              </p:ext>
            </p:extLst>
          </p:nvPr>
        </p:nvGraphicFramePr>
        <p:xfrm>
          <a:off x="6694153" y="4070056"/>
          <a:ext cx="4754217" cy="1561557"/>
        </p:xfrm>
        <a:graphic>
          <a:graphicData uri="http://schemas.openxmlformats.org/drawingml/2006/table">
            <a:tbl>
              <a:tblPr firstRow="1" bandRow="1">
                <a:tableStyleId>{2D5ABB26-0587-4C30-8999-92F81FD0307C}</a:tableStyleId>
              </a:tblPr>
              <a:tblGrid>
                <a:gridCol w="4754217">
                  <a:extLst>
                    <a:ext uri="{9D8B030D-6E8A-4147-A177-3AD203B41FA5}">
                      <a16:colId xmlns:a16="http://schemas.microsoft.com/office/drawing/2014/main" xmlns="" val="1284068475"/>
                    </a:ext>
                  </a:extLst>
                </a:gridCol>
              </a:tblGrid>
              <a:tr h="15615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lumMod val="65000"/>
                              <a:lumOff val="35000"/>
                            </a:schemeClr>
                          </a:solidFill>
                          <a:latin typeface="Garamond" panose="02020404030301010803" pitchFamily="18" charset="0"/>
                          <a:cs typeface="Arial" panose="020B0604020202020204" pitchFamily="34" charset="0"/>
                        </a:rPr>
                        <a:t>Rural Revolving Loan Fund</a:t>
                      </a:r>
                      <a:r>
                        <a:rPr lang="en-US" sz="2400" dirty="0">
                          <a:solidFill>
                            <a:schemeClr val="tx1">
                              <a:lumMod val="65000"/>
                              <a:lumOff val="35000"/>
                            </a:schemeClr>
                          </a:solidFill>
                          <a:latin typeface="Garamond" panose="02020404030301010803" pitchFamily="18" charset="0"/>
                          <a:cs typeface="Arial" panose="020B0604020202020204" pitchFamily="34" charset="0"/>
                        </a:rPr>
                        <a:t>: Christopher Sanchez at ruralloans@nalcab.org. </a:t>
                      </a:r>
                    </a:p>
                    <a:p>
                      <a:endParaRPr lang="en-US" sz="2400" dirty="0">
                        <a:solidFill>
                          <a:schemeClr val="tx1">
                            <a:lumMod val="65000"/>
                            <a:lumOff val="35000"/>
                          </a:schemeClr>
                        </a:solidFill>
                        <a:latin typeface="Garamond" panose="02020404030301010803" pitchFamily="18" charset="0"/>
                      </a:endParaRPr>
                    </a:p>
                  </a:txBody>
                  <a:tcPr>
                    <a:lnT w="12700" cap="flat" cmpd="sng" algn="ctr">
                      <a:solidFill>
                        <a:srgbClr val="F8C300"/>
                      </a:solidFill>
                      <a:prstDash val="solid"/>
                      <a:round/>
                      <a:headEnd type="none" w="med" len="med"/>
                      <a:tailEnd type="none" w="med" len="med"/>
                    </a:lnT>
                    <a:lnB w="12700" cap="flat" cmpd="sng" algn="ctr">
                      <a:solidFill>
                        <a:srgbClr val="F8C300"/>
                      </a:solidFill>
                      <a:prstDash val="solid"/>
                      <a:round/>
                      <a:headEnd type="none" w="med" len="med"/>
                      <a:tailEnd type="none" w="med" len="med"/>
                    </a:lnB>
                  </a:tcPr>
                </a:tc>
                <a:extLst>
                  <a:ext uri="{0D108BD9-81ED-4DB2-BD59-A6C34878D82A}">
                    <a16:rowId xmlns:a16="http://schemas.microsoft.com/office/drawing/2014/main" xmlns="" val="304235969"/>
                  </a:ext>
                </a:extLst>
              </a:tr>
            </a:tbl>
          </a:graphicData>
        </a:graphic>
      </p:graphicFrame>
      <p:pic>
        <p:nvPicPr>
          <p:cNvPr id="9" name="Picture 8"/>
          <p:cNvPicPr>
            <a:picLocks noChangeAspect="1"/>
          </p:cNvPicPr>
          <p:nvPr/>
        </p:nvPicPr>
        <p:blipFill>
          <a:blip r:embed="rId5">
            <a:alphaModFix amt="20000"/>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4448726" y="-659936"/>
            <a:ext cx="9185164" cy="10107095"/>
          </a:xfrm>
          <a:prstGeom prst="rect">
            <a:avLst/>
          </a:prstGeom>
        </p:spPr>
      </p:pic>
    </p:spTree>
    <p:extLst>
      <p:ext uri="{BB962C8B-B14F-4D97-AF65-F5344CB8AC3E}">
        <p14:creationId xmlns:p14="http://schemas.microsoft.com/office/powerpoint/2010/main" val="162157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Freeform 14"/>
          <p:cNvSpPr>
            <a:spLocks noEditPoints="1"/>
          </p:cNvSpPr>
          <p:nvPr/>
        </p:nvSpPr>
        <p:spPr bwMode="auto">
          <a:xfrm>
            <a:off x="9781793" y="2417373"/>
            <a:ext cx="679353" cy="679353"/>
          </a:xfrm>
          <a:custGeom>
            <a:avLst/>
            <a:gdLst>
              <a:gd name="T0" fmla="*/ 0 w 1232"/>
              <a:gd name="T1" fmla="*/ 616 h 1232"/>
              <a:gd name="T2" fmla="*/ 1232 w 1232"/>
              <a:gd name="T3" fmla="*/ 616 h 1232"/>
              <a:gd name="T4" fmla="*/ 1152 w 1232"/>
              <a:gd name="T5" fmla="*/ 596 h 1232"/>
              <a:gd name="T6" fmla="*/ 868 w 1232"/>
              <a:gd name="T7" fmla="*/ 347 h 1232"/>
              <a:gd name="T8" fmla="*/ 1152 w 1232"/>
              <a:gd name="T9" fmla="*/ 596 h 1232"/>
              <a:gd name="T10" fmla="*/ 432 w 1232"/>
              <a:gd name="T11" fmla="*/ 942 h 1232"/>
              <a:gd name="T12" fmla="*/ 596 w 1232"/>
              <a:gd name="T13" fmla="*/ 1152 h 1232"/>
              <a:gd name="T14" fmla="*/ 638 w 1232"/>
              <a:gd name="T15" fmla="*/ 81 h 1232"/>
              <a:gd name="T16" fmla="*/ 636 w 1232"/>
              <a:gd name="T17" fmla="*/ 357 h 1232"/>
              <a:gd name="T18" fmla="*/ 638 w 1232"/>
              <a:gd name="T19" fmla="*/ 81 h 1232"/>
              <a:gd name="T20" fmla="*/ 989 w 1232"/>
              <a:gd name="T21" fmla="*/ 231 h 1232"/>
              <a:gd name="T22" fmla="*/ 704 w 1232"/>
              <a:gd name="T23" fmla="*/ 87 h 1232"/>
              <a:gd name="T24" fmla="*/ 596 w 1232"/>
              <a:gd name="T25" fmla="*/ 357 h 1232"/>
              <a:gd name="T26" fmla="*/ 594 w 1232"/>
              <a:gd name="T27" fmla="*/ 81 h 1232"/>
              <a:gd name="T28" fmla="*/ 379 w 1232"/>
              <a:gd name="T29" fmla="*/ 310 h 1232"/>
              <a:gd name="T30" fmla="*/ 528 w 1232"/>
              <a:gd name="T31" fmla="*/ 87 h 1232"/>
              <a:gd name="T32" fmla="*/ 402 w 1232"/>
              <a:gd name="T33" fmla="*/ 361 h 1232"/>
              <a:gd name="T34" fmla="*/ 596 w 1232"/>
              <a:gd name="T35" fmla="*/ 596 h 1232"/>
              <a:gd name="T36" fmla="*/ 402 w 1232"/>
              <a:gd name="T37" fmla="*/ 361 h 1232"/>
              <a:gd name="T38" fmla="*/ 596 w 1232"/>
              <a:gd name="T39" fmla="*/ 875 h 1232"/>
              <a:gd name="T40" fmla="*/ 359 w 1232"/>
              <a:gd name="T41" fmla="*/ 636 h 1232"/>
              <a:gd name="T42" fmla="*/ 528 w 1232"/>
              <a:gd name="T43" fmla="*/ 1145 h 1232"/>
              <a:gd name="T44" fmla="*/ 394 w 1232"/>
              <a:gd name="T45" fmla="*/ 956 h 1232"/>
              <a:gd name="T46" fmla="*/ 636 w 1232"/>
              <a:gd name="T47" fmla="*/ 1152 h 1232"/>
              <a:gd name="T48" fmla="*/ 800 w 1232"/>
              <a:gd name="T49" fmla="*/ 942 h 1232"/>
              <a:gd name="T50" fmla="*/ 636 w 1232"/>
              <a:gd name="T51" fmla="*/ 1152 h 1232"/>
              <a:gd name="T52" fmla="*/ 964 w 1232"/>
              <a:gd name="T53" fmla="*/ 1023 h 1232"/>
              <a:gd name="T54" fmla="*/ 838 w 1232"/>
              <a:gd name="T55" fmla="*/ 956 h 1232"/>
              <a:gd name="T56" fmla="*/ 636 w 1232"/>
              <a:gd name="T57" fmla="*/ 875 h 1232"/>
              <a:gd name="T58" fmla="*/ 873 w 1232"/>
              <a:gd name="T59" fmla="*/ 636 h 1232"/>
              <a:gd name="T60" fmla="*/ 636 w 1232"/>
              <a:gd name="T61" fmla="*/ 596 h 1232"/>
              <a:gd name="T62" fmla="*/ 830 w 1232"/>
              <a:gd name="T63" fmla="*/ 361 h 1232"/>
              <a:gd name="T64" fmla="*/ 636 w 1232"/>
              <a:gd name="T65" fmla="*/ 596 h 1232"/>
              <a:gd name="T66" fmla="*/ 364 w 1232"/>
              <a:gd name="T67" fmla="*/ 347 h 1232"/>
              <a:gd name="T68" fmla="*/ 80 w 1232"/>
              <a:gd name="T69" fmla="*/ 596 h 1232"/>
              <a:gd name="T70" fmla="*/ 80 w 1232"/>
              <a:gd name="T71" fmla="*/ 636 h 1232"/>
              <a:gd name="T72" fmla="*/ 379 w 1232"/>
              <a:gd name="T73" fmla="*/ 920 h 1232"/>
              <a:gd name="T74" fmla="*/ 80 w 1232"/>
              <a:gd name="T75" fmla="*/ 636 h 1232"/>
              <a:gd name="T76" fmla="*/ 853 w 1232"/>
              <a:gd name="T77" fmla="*/ 920 h 1232"/>
              <a:gd name="T78" fmla="*/ 1152 w 1232"/>
              <a:gd name="T79" fmla="*/ 636 h 1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2" h="1232">
                <a:moveTo>
                  <a:pt x="616" y="0"/>
                </a:moveTo>
                <a:cubicBezTo>
                  <a:pt x="276" y="0"/>
                  <a:pt x="0" y="276"/>
                  <a:pt x="0" y="616"/>
                </a:cubicBezTo>
                <a:cubicBezTo>
                  <a:pt x="0" y="956"/>
                  <a:pt x="276" y="1232"/>
                  <a:pt x="616" y="1232"/>
                </a:cubicBezTo>
                <a:cubicBezTo>
                  <a:pt x="956" y="1232"/>
                  <a:pt x="1232" y="956"/>
                  <a:pt x="1232" y="616"/>
                </a:cubicBezTo>
                <a:cubicBezTo>
                  <a:pt x="1232" y="276"/>
                  <a:pt x="956" y="0"/>
                  <a:pt x="616" y="0"/>
                </a:cubicBezTo>
                <a:close/>
                <a:moveTo>
                  <a:pt x="1152" y="596"/>
                </a:moveTo>
                <a:cubicBezTo>
                  <a:pt x="913" y="596"/>
                  <a:pt x="913" y="596"/>
                  <a:pt x="913" y="596"/>
                </a:cubicBezTo>
                <a:cubicBezTo>
                  <a:pt x="911" y="508"/>
                  <a:pt x="895" y="424"/>
                  <a:pt x="868" y="347"/>
                </a:cubicBezTo>
                <a:cubicBezTo>
                  <a:pt x="921" y="325"/>
                  <a:pt x="971" y="295"/>
                  <a:pt x="1016" y="260"/>
                </a:cubicBezTo>
                <a:cubicBezTo>
                  <a:pt x="1096" y="350"/>
                  <a:pt x="1147" y="467"/>
                  <a:pt x="1152" y="596"/>
                </a:cubicBezTo>
                <a:close/>
                <a:moveTo>
                  <a:pt x="594" y="1151"/>
                </a:moveTo>
                <a:cubicBezTo>
                  <a:pt x="528" y="1096"/>
                  <a:pt x="473" y="1025"/>
                  <a:pt x="432" y="942"/>
                </a:cubicBezTo>
                <a:cubicBezTo>
                  <a:pt x="484" y="926"/>
                  <a:pt x="539" y="917"/>
                  <a:pt x="596" y="915"/>
                </a:cubicBezTo>
                <a:cubicBezTo>
                  <a:pt x="596" y="1152"/>
                  <a:pt x="596" y="1152"/>
                  <a:pt x="596" y="1152"/>
                </a:cubicBezTo>
                <a:cubicBezTo>
                  <a:pt x="595" y="1151"/>
                  <a:pt x="595" y="1151"/>
                  <a:pt x="594" y="1151"/>
                </a:cubicBezTo>
                <a:close/>
                <a:moveTo>
                  <a:pt x="638" y="81"/>
                </a:moveTo>
                <a:cubicBezTo>
                  <a:pt x="713" y="143"/>
                  <a:pt x="774" y="227"/>
                  <a:pt x="815" y="324"/>
                </a:cubicBezTo>
                <a:cubicBezTo>
                  <a:pt x="759" y="343"/>
                  <a:pt x="699" y="355"/>
                  <a:pt x="636" y="357"/>
                </a:cubicBezTo>
                <a:cubicBezTo>
                  <a:pt x="636" y="80"/>
                  <a:pt x="636" y="80"/>
                  <a:pt x="636" y="80"/>
                </a:cubicBezTo>
                <a:cubicBezTo>
                  <a:pt x="637" y="81"/>
                  <a:pt x="637" y="81"/>
                  <a:pt x="638" y="81"/>
                </a:cubicBezTo>
                <a:close/>
                <a:moveTo>
                  <a:pt x="704" y="87"/>
                </a:moveTo>
                <a:cubicBezTo>
                  <a:pt x="814" y="106"/>
                  <a:pt x="912" y="157"/>
                  <a:pt x="989" y="231"/>
                </a:cubicBezTo>
                <a:cubicBezTo>
                  <a:pt x="947" y="263"/>
                  <a:pt x="902" y="290"/>
                  <a:pt x="853" y="310"/>
                </a:cubicBezTo>
                <a:cubicBezTo>
                  <a:pt x="816" y="225"/>
                  <a:pt x="766" y="149"/>
                  <a:pt x="704" y="87"/>
                </a:cubicBezTo>
                <a:close/>
                <a:moveTo>
                  <a:pt x="596" y="80"/>
                </a:moveTo>
                <a:cubicBezTo>
                  <a:pt x="596" y="357"/>
                  <a:pt x="596" y="357"/>
                  <a:pt x="596" y="357"/>
                </a:cubicBezTo>
                <a:cubicBezTo>
                  <a:pt x="533" y="355"/>
                  <a:pt x="473" y="343"/>
                  <a:pt x="417" y="324"/>
                </a:cubicBezTo>
                <a:cubicBezTo>
                  <a:pt x="458" y="227"/>
                  <a:pt x="519" y="143"/>
                  <a:pt x="594" y="81"/>
                </a:cubicBezTo>
                <a:cubicBezTo>
                  <a:pt x="595" y="81"/>
                  <a:pt x="595" y="81"/>
                  <a:pt x="596" y="80"/>
                </a:cubicBezTo>
                <a:close/>
                <a:moveTo>
                  <a:pt x="379" y="310"/>
                </a:moveTo>
                <a:cubicBezTo>
                  <a:pt x="330" y="290"/>
                  <a:pt x="285" y="263"/>
                  <a:pt x="243" y="231"/>
                </a:cubicBezTo>
                <a:cubicBezTo>
                  <a:pt x="320" y="157"/>
                  <a:pt x="418" y="106"/>
                  <a:pt x="528" y="87"/>
                </a:cubicBezTo>
                <a:cubicBezTo>
                  <a:pt x="466" y="149"/>
                  <a:pt x="416" y="225"/>
                  <a:pt x="379" y="310"/>
                </a:cubicBezTo>
                <a:close/>
                <a:moveTo>
                  <a:pt x="402" y="361"/>
                </a:moveTo>
                <a:cubicBezTo>
                  <a:pt x="463" y="382"/>
                  <a:pt x="528" y="394"/>
                  <a:pt x="596" y="396"/>
                </a:cubicBezTo>
                <a:cubicBezTo>
                  <a:pt x="596" y="596"/>
                  <a:pt x="596" y="596"/>
                  <a:pt x="596" y="596"/>
                </a:cubicBezTo>
                <a:cubicBezTo>
                  <a:pt x="359" y="596"/>
                  <a:pt x="359" y="596"/>
                  <a:pt x="359" y="596"/>
                </a:cubicBezTo>
                <a:cubicBezTo>
                  <a:pt x="361" y="513"/>
                  <a:pt x="375" y="433"/>
                  <a:pt x="402" y="361"/>
                </a:cubicBezTo>
                <a:close/>
                <a:moveTo>
                  <a:pt x="596" y="636"/>
                </a:moveTo>
                <a:cubicBezTo>
                  <a:pt x="596" y="875"/>
                  <a:pt x="596" y="875"/>
                  <a:pt x="596" y="875"/>
                </a:cubicBezTo>
                <a:cubicBezTo>
                  <a:pt x="533" y="877"/>
                  <a:pt x="473" y="887"/>
                  <a:pt x="416" y="906"/>
                </a:cubicBezTo>
                <a:cubicBezTo>
                  <a:pt x="381" y="824"/>
                  <a:pt x="361" y="733"/>
                  <a:pt x="359" y="636"/>
                </a:cubicBezTo>
                <a:lnTo>
                  <a:pt x="596" y="636"/>
                </a:lnTo>
                <a:close/>
                <a:moveTo>
                  <a:pt x="528" y="1145"/>
                </a:moveTo>
                <a:cubicBezTo>
                  <a:pt x="430" y="1128"/>
                  <a:pt x="340" y="1085"/>
                  <a:pt x="268" y="1023"/>
                </a:cubicBezTo>
                <a:cubicBezTo>
                  <a:pt x="307" y="996"/>
                  <a:pt x="349" y="973"/>
                  <a:pt x="394" y="956"/>
                </a:cubicBezTo>
                <a:cubicBezTo>
                  <a:pt x="429" y="1028"/>
                  <a:pt x="474" y="1091"/>
                  <a:pt x="528" y="1145"/>
                </a:cubicBezTo>
                <a:close/>
                <a:moveTo>
                  <a:pt x="636" y="1152"/>
                </a:moveTo>
                <a:cubicBezTo>
                  <a:pt x="636" y="915"/>
                  <a:pt x="636" y="915"/>
                  <a:pt x="636" y="915"/>
                </a:cubicBezTo>
                <a:cubicBezTo>
                  <a:pt x="693" y="917"/>
                  <a:pt x="748" y="926"/>
                  <a:pt x="800" y="942"/>
                </a:cubicBezTo>
                <a:cubicBezTo>
                  <a:pt x="759" y="1025"/>
                  <a:pt x="704" y="1096"/>
                  <a:pt x="638" y="1151"/>
                </a:cubicBezTo>
                <a:cubicBezTo>
                  <a:pt x="637" y="1151"/>
                  <a:pt x="637" y="1151"/>
                  <a:pt x="636" y="1152"/>
                </a:cubicBezTo>
                <a:close/>
                <a:moveTo>
                  <a:pt x="838" y="956"/>
                </a:moveTo>
                <a:cubicBezTo>
                  <a:pt x="883" y="973"/>
                  <a:pt x="925" y="996"/>
                  <a:pt x="964" y="1023"/>
                </a:cubicBezTo>
                <a:cubicBezTo>
                  <a:pt x="892" y="1085"/>
                  <a:pt x="802" y="1128"/>
                  <a:pt x="704" y="1145"/>
                </a:cubicBezTo>
                <a:cubicBezTo>
                  <a:pt x="758" y="1091"/>
                  <a:pt x="803" y="1028"/>
                  <a:pt x="838" y="956"/>
                </a:cubicBezTo>
                <a:close/>
                <a:moveTo>
                  <a:pt x="816" y="906"/>
                </a:moveTo>
                <a:cubicBezTo>
                  <a:pt x="759" y="887"/>
                  <a:pt x="699" y="877"/>
                  <a:pt x="636" y="875"/>
                </a:cubicBezTo>
                <a:cubicBezTo>
                  <a:pt x="636" y="636"/>
                  <a:pt x="636" y="636"/>
                  <a:pt x="636" y="636"/>
                </a:cubicBezTo>
                <a:cubicBezTo>
                  <a:pt x="873" y="636"/>
                  <a:pt x="873" y="636"/>
                  <a:pt x="873" y="636"/>
                </a:cubicBezTo>
                <a:cubicBezTo>
                  <a:pt x="871" y="733"/>
                  <a:pt x="851" y="824"/>
                  <a:pt x="816" y="906"/>
                </a:cubicBezTo>
                <a:close/>
                <a:moveTo>
                  <a:pt x="636" y="596"/>
                </a:moveTo>
                <a:cubicBezTo>
                  <a:pt x="636" y="396"/>
                  <a:pt x="636" y="396"/>
                  <a:pt x="636" y="396"/>
                </a:cubicBezTo>
                <a:cubicBezTo>
                  <a:pt x="704" y="394"/>
                  <a:pt x="769" y="382"/>
                  <a:pt x="830" y="361"/>
                </a:cubicBezTo>
                <a:cubicBezTo>
                  <a:pt x="857" y="433"/>
                  <a:pt x="871" y="513"/>
                  <a:pt x="873" y="596"/>
                </a:cubicBezTo>
                <a:lnTo>
                  <a:pt x="636" y="596"/>
                </a:lnTo>
                <a:close/>
                <a:moveTo>
                  <a:pt x="216" y="260"/>
                </a:moveTo>
                <a:cubicBezTo>
                  <a:pt x="261" y="295"/>
                  <a:pt x="311" y="325"/>
                  <a:pt x="364" y="347"/>
                </a:cubicBezTo>
                <a:cubicBezTo>
                  <a:pt x="337" y="424"/>
                  <a:pt x="321" y="508"/>
                  <a:pt x="319" y="596"/>
                </a:cubicBezTo>
                <a:cubicBezTo>
                  <a:pt x="80" y="596"/>
                  <a:pt x="80" y="596"/>
                  <a:pt x="80" y="596"/>
                </a:cubicBezTo>
                <a:cubicBezTo>
                  <a:pt x="85" y="467"/>
                  <a:pt x="136" y="350"/>
                  <a:pt x="216" y="260"/>
                </a:cubicBezTo>
                <a:close/>
                <a:moveTo>
                  <a:pt x="80" y="636"/>
                </a:moveTo>
                <a:cubicBezTo>
                  <a:pt x="319" y="636"/>
                  <a:pt x="319" y="636"/>
                  <a:pt x="319" y="636"/>
                </a:cubicBezTo>
                <a:cubicBezTo>
                  <a:pt x="321" y="737"/>
                  <a:pt x="342" y="833"/>
                  <a:pt x="379" y="920"/>
                </a:cubicBezTo>
                <a:cubicBezTo>
                  <a:pt x="328" y="939"/>
                  <a:pt x="281" y="965"/>
                  <a:pt x="238" y="996"/>
                </a:cubicBezTo>
                <a:cubicBezTo>
                  <a:pt x="145" y="903"/>
                  <a:pt x="86" y="776"/>
                  <a:pt x="80" y="636"/>
                </a:cubicBezTo>
                <a:close/>
                <a:moveTo>
                  <a:pt x="994" y="996"/>
                </a:moveTo>
                <a:cubicBezTo>
                  <a:pt x="951" y="965"/>
                  <a:pt x="904" y="939"/>
                  <a:pt x="853" y="920"/>
                </a:cubicBezTo>
                <a:cubicBezTo>
                  <a:pt x="890" y="833"/>
                  <a:pt x="911" y="737"/>
                  <a:pt x="913" y="636"/>
                </a:cubicBezTo>
                <a:cubicBezTo>
                  <a:pt x="1152" y="636"/>
                  <a:pt x="1152" y="636"/>
                  <a:pt x="1152" y="636"/>
                </a:cubicBezTo>
                <a:cubicBezTo>
                  <a:pt x="1146" y="776"/>
                  <a:pt x="1087" y="903"/>
                  <a:pt x="994" y="99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36" name="TextBox 34"/>
          <p:cNvSpPr txBox="1"/>
          <p:nvPr/>
        </p:nvSpPr>
        <p:spPr>
          <a:xfrm>
            <a:off x="548582" y="1946729"/>
            <a:ext cx="4843234" cy="3539430"/>
          </a:xfrm>
          <a:prstGeom prst="rect">
            <a:avLst/>
          </a:prstGeom>
          <a:noFill/>
        </p:spPr>
        <p:txBody>
          <a:bodyPr wrap="squar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a:r>
              <a:rPr lang="en-US" sz="3200" i="1">
                <a:solidFill>
                  <a:schemeClr val="tx1">
                    <a:lumMod val="65000"/>
                    <a:lumOff val="35000"/>
                  </a:schemeClr>
                </a:solidFill>
                <a:latin typeface="Times New Roman" panose="02020603050405020304" pitchFamily="18" charset="0"/>
                <a:cs typeface="Times New Roman" panose="02020603050405020304" pitchFamily="18" charset="0"/>
              </a:rPr>
              <a:t>“Our mission is to build assets for Latino families, communities and organizations. NALCAB’s work advances economic mobility for low- and moderate- income people.”</a:t>
            </a:r>
            <a:endParaRPr lang="en-US" sz="3200">
              <a:solidFill>
                <a:schemeClr val="tx1">
                  <a:lumMod val="65000"/>
                  <a:lumOff val="35000"/>
                </a:schemeClr>
              </a:solidFill>
              <a:latin typeface="+mj-lt"/>
            </a:endParaRPr>
          </a:p>
        </p:txBody>
      </p:sp>
      <p:sp>
        <p:nvSpPr>
          <p:cNvPr id="31" name="TextBox 30"/>
          <p:cNvSpPr txBox="1"/>
          <p:nvPr/>
        </p:nvSpPr>
        <p:spPr>
          <a:xfrm>
            <a:off x="7484733" y="1946729"/>
            <a:ext cx="3791702" cy="4031873"/>
          </a:xfrm>
          <a:prstGeom prst="rect">
            <a:avLst/>
          </a:prstGeom>
          <a:noFill/>
          <a:ln>
            <a:noFill/>
          </a:ln>
        </p:spPr>
        <p:txBody>
          <a:bodyPr wrap="square" rtlCol="0">
            <a:spAutoFit/>
          </a:bodyPr>
          <a:lstStyle/>
          <a:p>
            <a:r>
              <a:rPr lang="en-US" sz="2800">
                <a:solidFill>
                  <a:srgbClr val="0E3466"/>
                </a:solidFill>
                <a:latin typeface="Baskerville Old Face" panose="02020602080505020303" pitchFamily="18" charset="0"/>
              </a:rPr>
              <a:t>Equitable Neighborhood Development</a:t>
            </a:r>
          </a:p>
          <a:p>
            <a:endParaRPr lang="en-US" sz="2800">
              <a:solidFill>
                <a:srgbClr val="0E3466"/>
              </a:solidFill>
              <a:latin typeface="Baskerville Old Face" panose="02020602080505020303" pitchFamily="18" charset="0"/>
            </a:endParaRPr>
          </a:p>
          <a:p>
            <a:r>
              <a:rPr lang="en-US" sz="2800">
                <a:solidFill>
                  <a:srgbClr val="0E3466"/>
                </a:solidFill>
                <a:latin typeface="Baskerville Old Face" panose="02020602080505020303" pitchFamily="18" charset="0"/>
              </a:rPr>
              <a:t>Small Business Development</a:t>
            </a:r>
          </a:p>
          <a:p>
            <a:endParaRPr lang="en-US" sz="2800">
              <a:solidFill>
                <a:srgbClr val="0E3466"/>
              </a:solidFill>
              <a:latin typeface="Baskerville Old Face" panose="02020602080505020303" pitchFamily="18" charset="0"/>
            </a:endParaRPr>
          </a:p>
          <a:p>
            <a:r>
              <a:rPr lang="en-US" sz="2800">
                <a:solidFill>
                  <a:srgbClr val="0E3466"/>
                </a:solidFill>
                <a:latin typeface="Baskerville Old Face" panose="02020602080505020303" pitchFamily="18" charset="0"/>
              </a:rPr>
              <a:t>Family Financial Capability</a:t>
            </a:r>
            <a:endParaRPr lang="en-US" sz="3200" b="1">
              <a:solidFill>
                <a:schemeClr val="tx2"/>
              </a:solidFill>
              <a:latin typeface="+mj-lt"/>
            </a:endParaRPr>
          </a:p>
          <a:p>
            <a:pPr algn="ctr"/>
            <a:endParaRPr lang="en-US" sz="3200" b="1">
              <a:solidFill>
                <a:schemeClr val="tx2"/>
              </a:solidFill>
              <a:latin typeface="+mj-lt"/>
            </a:endParaRPr>
          </a:p>
        </p:txBody>
      </p:sp>
      <p:sp>
        <p:nvSpPr>
          <p:cNvPr id="32" name="Rectangle 31"/>
          <p:cNvSpPr/>
          <p:nvPr/>
        </p:nvSpPr>
        <p:spPr>
          <a:xfrm>
            <a:off x="-3025" y="0"/>
            <a:ext cx="12192000" cy="112776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4" name="TextBox 33"/>
          <p:cNvSpPr txBox="1"/>
          <p:nvPr/>
        </p:nvSpPr>
        <p:spPr>
          <a:xfrm>
            <a:off x="2257918" y="144936"/>
            <a:ext cx="7670114" cy="707886"/>
          </a:xfrm>
          <a:prstGeom prst="rect">
            <a:avLst/>
          </a:prstGeom>
          <a:noFill/>
        </p:spPr>
        <p:txBody>
          <a:bodyPr wrap="square" rtlCol="0">
            <a:spAutoFit/>
          </a:bodyPr>
          <a:lstStyle/>
          <a:p>
            <a:pPr algn="ctr"/>
            <a:r>
              <a:rPr lang="en-US" sz="4000">
                <a:solidFill>
                  <a:schemeClr val="bg1"/>
                </a:solidFill>
                <a:latin typeface="Baskerville Old Face" panose="02020602080505020303" pitchFamily="18" charset="0"/>
                <a:ea typeface="Kozuka Gothic Pr6N EL" panose="020B0200000000000000" pitchFamily="34" charset="-128"/>
              </a:rPr>
              <a:t>Mission &amp; Program Areas</a:t>
            </a:r>
            <a:endParaRPr lang="id-ID" sz="4000">
              <a:solidFill>
                <a:schemeClr val="bg1"/>
              </a:solidFill>
              <a:latin typeface="Baskerville Old Face" panose="02020602080505020303" pitchFamily="18" charset="0"/>
              <a:ea typeface="Kozuka Gothic Pr6N EL" panose="020B0200000000000000" pitchFamily="34" charset="-128"/>
            </a:endParaRPr>
          </a:p>
        </p:txBody>
      </p:sp>
      <p:grpSp>
        <p:nvGrpSpPr>
          <p:cNvPr id="35" name="Group 34"/>
          <p:cNvGrpSpPr/>
          <p:nvPr/>
        </p:nvGrpSpPr>
        <p:grpSpPr>
          <a:xfrm rot="19867737">
            <a:off x="6751421" y="2226573"/>
            <a:ext cx="572388" cy="486909"/>
            <a:chOff x="6566659" y="2502840"/>
            <a:chExt cx="2274888" cy="1935163"/>
          </a:xfrm>
        </p:grpSpPr>
        <p:sp>
          <p:nvSpPr>
            <p:cNvPr id="37" name="Freeform 17"/>
            <p:cNvSpPr>
              <a:spLocks noEditPoints="1"/>
            </p:cNvSpPr>
            <p:nvPr/>
          </p:nvSpPr>
          <p:spPr bwMode="auto">
            <a:xfrm>
              <a:off x="6566659" y="2502840"/>
              <a:ext cx="2274888" cy="1935163"/>
            </a:xfrm>
            <a:custGeom>
              <a:avLst/>
              <a:gdLst>
                <a:gd name="T0" fmla="*/ 578 w 605"/>
                <a:gd name="T1" fmla="*/ 368 h 515"/>
                <a:gd name="T2" fmla="*/ 498 w 605"/>
                <a:gd name="T3" fmla="*/ 358 h 515"/>
                <a:gd name="T4" fmla="*/ 485 w 605"/>
                <a:gd name="T5" fmla="*/ 351 h 515"/>
                <a:gd name="T6" fmla="*/ 391 w 605"/>
                <a:gd name="T7" fmla="*/ 70 h 515"/>
                <a:gd name="T8" fmla="*/ 0 w 605"/>
                <a:gd name="T9" fmla="*/ 102 h 515"/>
                <a:gd name="T10" fmla="*/ 164 w 605"/>
                <a:gd name="T11" fmla="*/ 459 h 515"/>
                <a:gd name="T12" fmla="*/ 452 w 605"/>
                <a:gd name="T13" fmla="*/ 407 h 515"/>
                <a:gd name="T14" fmla="*/ 466 w 605"/>
                <a:gd name="T15" fmla="*/ 414 h 515"/>
                <a:gd name="T16" fmla="*/ 515 w 605"/>
                <a:gd name="T17" fmla="*/ 478 h 515"/>
                <a:gd name="T18" fmla="*/ 592 w 605"/>
                <a:gd name="T19" fmla="*/ 449 h 515"/>
                <a:gd name="T20" fmla="*/ 578 w 605"/>
                <a:gd name="T21" fmla="*/ 368 h 515"/>
                <a:gd name="T22" fmla="*/ 287 w 605"/>
                <a:gd name="T23" fmla="*/ 415 h 515"/>
                <a:gd name="T24" fmla="*/ 214 w 605"/>
                <a:gd name="T25" fmla="*/ 395 h 515"/>
                <a:gd name="T26" fmla="*/ 162 w 605"/>
                <a:gd name="T27" fmla="*/ 197 h 515"/>
                <a:gd name="T28" fmla="*/ 289 w 605"/>
                <a:gd name="T29" fmla="*/ 125 h 515"/>
                <a:gd name="T30" fmla="*/ 361 w 605"/>
                <a:gd name="T31" fmla="*/ 145 h 515"/>
                <a:gd name="T32" fmla="*/ 428 w 605"/>
                <a:gd name="T33" fmla="*/ 234 h 515"/>
                <a:gd name="T34" fmla="*/ 413 w 605"/>
                <a:gd name="T35" fmla="*/ 343 h 515"/>
                <a:gd name="T36" fmla="*/ 287 w 605"/>
                <a:gd name="T37" fmla="*/ 415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 h="515">
                  <a:moveTo>
                    <a:pt x="578" y="368"/>
                  </a:moveTo>
                  <a:cubicBezTo>
                    <a:pt x="545" y="342"/>
                    <a:pt x="529" y="361"/>
                    <a:pt x="498" y="358"/>
                  </a:cubicBezTo>
                  <a:cubicBezTo>
                    <a:pt x="492" y="357"/>
                    <a:pt x="488" y="355"/>
                    <a:pt x="485" y="351"/>
                  </a:cubicBezTo>
                  <a:cubicBezTo>
                    <a:pt x="528" y="248"/>
                    <a:pt x="490" y="128"/>
                    <a:pt x="391" y="70"/>
                  </a:cubicBezTo>
                  <a:cubicBezTo>
                    <a:pt x="271" y="0"/>
                    <a:pt x="22" y="101"/>
                    <a:pt x="0" y="102"/>
                  </a:cubicBezTo>
                  <a:cubicBezTo>
                    <a:pt x="9" y="123"/>
                    <a:pt x="34" y="382"/>
                    <a:pt x="164" y="459"/>
                  </a:cubicBezTo>
                  <a:cubicBezTo>
                    <a:pt x="261" y="515"/>
                    <a:pt x="383" y="491"/>
                    <a:pt x="452" y="407"/>
                  </a:cubicBezTo>
                  <a:cubicBezTo>
                    <a:pt x="458" y="406"/>
                    <a:pt x="462" y="409"/>
                    <a:pt x="466" y="414"/>
                  </a:cubicBezTo>
                  <a:cubicBezTo>
                    <a:pt x="484" y="439"/>
                    <a:pt x="476" y="462"/>
                    <a:pt x="515" y="478"/>
                  </a:cubicBezTo>
                  <a:cubicBezTo>
                    <a:pt x="547" y="489"/>
                    <a:pt x="576" y="474"/>
                    <a:pt x="592" y="449"/>
                  </a:cubicBezTo>
                  <a:cubicBezTo>
                    <a:pt x="605" y="423"/>
                    <a:pt x="604" y="390"/>
                    <a:pt x="578" y="368"/>
                  </a:cubicBezTo>
                  <a:close/>
                  <a:moveTo>
                    <a:pt x="287" y="415"/>
                  </a:moveTo>
                  <a:cubicBezTo>
                    <a:pt x="261" y="415"/>
                    <a:pt x="236" y="408"/>
                    <a:pt x="214" y="395"/>
                  </a:cubicBezTo>
                  <a:cubicBezTo>
                    <a:pt x="145" y="355"/>
                    <a:pt x="122" y="266"/>
                    <a:pt x="162" y="197"/>
                  </a:cubicBezTo>
                  <a:cubicBezTo>
                    <a:pt x="188" y="152"/>
                    <a:pt x="237" y="125"/>
                    <a:pt x="289" y="125"/>
                  </a:cubicBezTo>
                  <a:cubicBezTo>
                    <a:pt x="314" y="125"/>
                    <a:pt x="339" y="132"/>
                    <a:pt x="361" y="145"/>
                  </a:cubicBezTo>
                  <a:cubicBezTo>
                    <a:pt x="394" y="165"/>
                    <a:pt x="418" y="196"/>
                    <a:pt x="428" y="234"/>
                  </a:cubicBezTo>
                  <a:cubicBezTo>
                    <a:pt x="438" y="271"/>
                    <a:pt x="432" y="310"/>
                    <a:pt x="413" y="343"/>
                  </a:cubicBezTo>
                  <a:cubicBezTo>
                    <a:pt x="387" y="388"/>
                    <a:pt x="338" y="416"/>
                    <a:pt x="287" y="415"/>
                  </a:cubicBezTo>
                  <a:close/>
                </a:path>
              </a:pathLst>
            </a:custGeom>
            <a:solidFill>
              <a:schemeClr val="accent6"/>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38" name="Freeform 19"/>
            <p:cNvSpPr>
              <a:spLocks noEditPoints="1"/>
            </p:cNvSpPr>
            <p:nvPr/>
          </p:nvSpPr>
          <p:spPr bwMode="auto">
            <a:xfrm>
              <a:off x="6928609" y="2799702"/>
              <a:ext cx="1438275" cy="1439863"/>
            </a:xfrm>
            <a:custGeom>
              <a:avLst/>
              <a:gdLst>
                <a:gd name="T0" fmla="*/ 276 w 383"/>
                <a:gd name="T1" fmla="*/ 47 h 383"/>
                <a:gd name="T2" fmla="*/ 47 w 383"/>
                <a:gd name="T3" fmla="*/ 107 h 383"/>
                <a:gd name="T4" fmla="*/ 107 w 383"/>
                <a:gd name="T5" fmla="*/ 336 h 383"/>
                <a:gd name="T6" fmla="*/ 336 w 383"/>
                <a:gd name="T7" fmla="*/ 276 h 383"/>
                <a:gd name="T8" fmla="*/ 276 w 383"/>
                <a:gd name="T9" fmla="*/ 47 h 383"/>
                <a:gd name="T10" fmla="*/ 317 w 383"/>
                <a:gd name="T11" fmla="*/ 264 h 383"/>
                <a:gd name="T12" fmla="*/ 191 w 383"/>
                <a:gd name="T13" fmla="*/ 336 h 383"/>
                <a:gd name="T14" fmla="*/ 118 w 383"/>
                <a:gd name="T15" fmla="*/ 316 h 383"/>
                <a:gd name="T16" fmla="*/ 66 w 383"/>
                <a:gd name="T17" fmla="*/ 118 h 383"/>
                <a:gd name="T18" fmla="*/ 193 w 383"/>
                <a:gd name="T19" fmla="*/ 46 h 383"/>
                <a:gd name="T20" fmla="*/ 265 w 383"/>
                <a:gd name="T21" fmla="*/ 66 h 383"/>
                <a:gd name="T22" fmla="*/ 332 w 383"/>
                <a:gd name="T23" fmla="*/ 155 h 383"/>
                <a:gd name="T24" fmla="*/ 317 w 383"/>
                <a:gd name="T25" fmla="*/ 264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3" h="383">
                  <a:moveTo>
                    <a:pt x="276" y="47"/>
                  </a:moveTo>
                  <a:cubicBezTo>
                    <a:pt x="196" y="0"/>
                    <a:pt x="94" y="27"/>
                    <a:pt x="47" y="107"/>
                  </a:cubicBezTo>
                  <a:cubicBezTo>
                    <a:pt x="0" y="187"/>
                    <a:pt x="27" y="289"/>
                    <a:pt x="107" y="336"/>
                  </a:cubicBezTo>
                  <a:cubicBezTo>
                    <a:pt x="187" y="383"/>
                    <a:pt x="290" y="356"/>
                    <a:pt x="336" y="276"/>
                  </a:cubicBezTo>
                  <a:cubicBezTo>
                    <a:pt x="383" y="196"/>
                    <a:pt x="356" y="93"/>
                    <a:pt x="276" y="47"/>
                  </a:cubicBezTo>
                  <a:close/>
                  <a:moveTo>
                    <a:pt x="317" y="264"/>
                  </a:moveTo>
                  <a:cubicBezTo>
                    <a:pt x="291" y="309"/>
                    <a:pt x="242" y="337"/>
                    <a:pt x="191" y="336"/>
                  </a:cubicBezTo>
                  <a:cubicBezTo>
                    <a:pt x="165" y="336"/>
                    <a:pt x="140" y="329"/>
                    <a:pt x="118" y="316"/>
                  </a:cubicBezTo>
                  <a:cubicBezTo>
                    <a:pt x="49" y="276"/>
                    <a:pt x="26" y="187"/>
                    <a:pt x="66" y="118"/>
                  </a:cubicBezTo>
                  <a:cubicBezTo>
                    <a:pt x="92" y="73"/>
                    <a:pt x="141" y="46"/>
                    <a:pt x="193" y="46"/>
                  </a:cubicBezTo>
                  <a:cubicBezTo>
                    <a:pt x="218" y="46"/>
                    <a:pt x="243" y="53"/>
                    <a:pt x="265" y="66"/>
                  </a:cubicBezTo>
                  <a:cubicBezTo>
                    <a:pt x="298" y="86"/>
                    <a:pt x="322" y="117"/>
                    <a:pt x="332" y="155"/>
                  </a:cubicBezTo>
                  <a:cubicBezTo>
                    <a:pt x="342" y="192"/>
                    <a:pt x="336" y="231"/>
                    <a:pt x="317" y="264"/>
                  </a:cubicBezTo>
                  <a:close/>
                </a:path>
              </a:pathLst>
            </a:custGeom>
            <a:solidFill>
              <a:schemeClr val="accent6">
                <a:lumMod val="75000"/>
              </a:schemeClr>
            </a:solidFill>
            <a:ln>
              <a:noFill/>
            </a:ln>
            <a:extLst/>
          </p:spPr>
          <p:txBody>
            <a:bodyPr vert="horz" wrap="square" lIns="91440" tIns="45720" rIns="91440" bIns="45720" numCol="1" anchor="t" anchorCtr="0" compatLnSpc="1">
              <a:prstTxWarp prst="textNoShape">
                <a:avLst/>
              </a:prstTxWarp>
            </a:bodyPr>
            <a:lstStyle/>
            <a:p>
              <a:endParaRPr lang="id-ID"/>
            </a:p>
          </p:txBody>
        </p:sp>
      </p:grpSp>
      <p:grpSp>
        <p:nvGrpSpPr>
          <p:cNvPr id="54" name="Group 53"/>
          <p:cNvGrpSpPr/>
          <p:nvPr/>
        </p:nvGrpSpPr>
        <p:grpSpPr>
          <a:xfrm rot="19867737">
            <a:off x="6751422" y="3568841"/>
            <a:ext cx="572388" cy="486909"/>
            <a:chOff x="6566659" y="2502840"/>
            <a:chExt cx="2274888" cy="1935163"/>
          </a:xfrm>
        </p:grpSpPr>
        <p:sp>
          <p:nvSpPr>
            <p:cNvPr id="55" name="Freeform 17"/>
            <p:cNvSpPr>
              <a:spLocks noEditPoints="1"/>
            </p:cNvSpPr>
            <p:nvPr/>
          </p:nvSpPr>
          <p:spPr bwMode="auto">
            <a:xfrm>
              <a:off x="6566659" y="2502840"/>
              <a:ext cx="2274888" cy="1935163"/>
            </a:xfrm>
            <a:custGeom>
              <a:avLst/>
              <a:gdLst>
                <a:gd name="T0" fmla="*/ 578 w 605"/>
                <a:gd name="T1" fmla="*/ 368 h 515"/>
                <a:gd name="T2" fmla="*/ 498 w 605"/>
                <a:gd name="T3" fmla="*/ 358 h 515"/>
                <a:gd name="T4" fmla="*/ 485 w 605"/>
                <a:gd name="T5" fmla="*/ 351 h 515"/>
                <a:gd name="T6" fmla="*/ 391 w 605"/>
                <a:gd name="T7" fmla="*/ 70 h 515"/>
                <a:gd name="T8" fmla="*/ 0 w 605"/>
                <a:gd name="T9" fmla="*/ 102 h 515"/>
                <a:gd name="T10" fmla="*/ 164 w 605"/>
                <a:gd name="T11" fmla="*/ 459 h 515"/>
                <a:gd name="T12" fmla="*/ 452 w 605"/>
                <a:gd name="T13" fmla="*/ 407 h 515"/>
                <a:gd name="T14" fmla="*/ 466 w 605"/>
                <a:gd name="T15" fmla="*/ 414 h 515"/>
                <a:gd name="T16" fmla="*/ 515 w 605"/>
                <a:gd name="T17" fmla="*/ 478 h 515"/>
                <a:gd name="T18" fmla="*/ 592 w 605"/>
                <a:gd name="T19" fmla="*/ 449 h 515"/>
                <a:gd name="T20" fmla="*/ 578 w 605"/>
                <a:gd name="T21" fmla="*/ 368 h 515"/>
                <a:gd name="T22" fmla="*/ 287 w 605"/>
                <a:gd name="T23" fmla="*/ 415 h 515"/>
                <a:gd name="T24" fmla="*/ 214 w 605"/>
                <a:gd name="T25" fmla="*/ 395 h 515"/>
                <a:gd name="T26" fmla="*/ 162 w 605"/>
                <a:gd name="T27" fmla="*/ 197 h 515"/>
                <a:gd name="T28" fmla="*/ 289 w 605"/>
                <a:gd name="T29" fmla="*/ 125 h 515"/>
                <a:gd name="T30" fmla="*/ 361 w 605"/>
                <a:gd name="T31" fmla="*/ 145 h 515"/>
                <a:gd name="T32" fmla="*/ 428 w 605"/>
                <a:gd name="T33" fmla="*/ 234 h 515"/>
                <a:gd name="T34" fmla="*/ 413 w 605"/>
                <a:gd name="T35" fmla="*/ 343 h 515"/>
                <a:gd name="T36" fmla="*/ 287 w 605"/>
                <a:gd name="T37" fmla="*/ 415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 h="515">
                  <a:moveTo>
                    <a:pt x="578" y="368"/>
                  </a:moveTo>
                  <a:cubicBezTo>
                    <a:pt x="545" y="342"/>
                    <a:pt x="529" y="361"/>
                    <a:pt x="498" y="358"/>
                  </a:cubicBezTo>
                  <a:cubicBezTo>
                    <a:pt x="492" y="357"/>
                    <a:pt x="488" y="355"/>
                    <a:pt x="485" y="351"/>
                  </a:cubicBezTo>
                  <a:cubicBezTo>
                    <a:pt x="528" y="248"/>
                    <a:pt x="490" y="128"/>
                    <a:pt x="391" y="70"/>
                  </a:cubicBezTo>
                  <a:cubicBezTo>
                    <a:pt x="271" y="0"/>
                    <a:pt x="22" y="101"/>
                    <a:pt x="0" y="102"/>
                  </a:cubicBezTo>
                  <a:cubicBezTo>
                    <a:pt x="9" y="123"/>
                    <a:pt x="34" y="382"/>
                    <a:pt x="164" y="459"/>
                  </a:cubicBezTo>
                  <a:cubicBezTo>
                    <a:pt x="261" y="515"/>
                    <a:pt x="383" y="491"/>
                    <a:pt x="452" y="407"/>
                  </a:cubicBezTo>
                  <a:cubicBezTo>
                    <a:pt x="458" y="406"/>
                    <a:pt x="462" y="409"/>
                    <a:pt x="466" y="414"/>
                  </a:cubicBezTo>
                  <a:cubicBezTo>
                    <a:pt x="484" y="439"/>
                    <a:pt x="476" y="462"/>
                    <a:pt x="515" y="478"/>
                  </a:cubicBezTo>
                  <a:cubicBezTo>
                    <a:pt x="547" y="489"/>
                    <a:pt x="576" y="474"/>
                    <a:pt x="592" y="449"/>
                  </a:cubicBezTo>
                  <a:cubicBezTo>
                    <a:pt x="605" y="423"/>
                    <a:pt x="604" y="390"/>
                    <a:pt x="578" y="368"/>
                  </a:cubicBezTo>
                  <a:close/>
                  <a:moveTo>
                    <a:pt x="287" y="415"/>
                  </a:moveTo>
                  <a:cubicBezTo>
                    <a:pt x="261" y="415"/>
                    <a:pt x="236" y="408"/>
                    <a:pt x="214" y="395"/>
                  </a:cubicBezTo>
                  <a:cubicBezTo>
                    <a:pt x="145" y="355"/>
                    <a:pt x="122" y="266"/>
                    <a:pt x="162" y="197"/>
                  </a:cubicBezTo>
                  <a:cubicBezTo>
                    <a:pt x="188" y="152"/>
                    <a:pt x="237" y="125"/>
                    <a:pt x="289" y="125"/>
                  </a:cubicBezTo>
                  <a:cubicBezTo>
                    <a:pt x="314" y="125"/>
                    <a:pt x="339" y="132"/>
                    <a:pt x="361" y="145"/>
                  </a:cubicBezTo>
                  <a:cubicBezTo>
                    <a:pt x="394" y="165"/>
                    <a:pt x="418" y="196"/>
                    <a:pt x="428" y="234"/>
                  </a:cubicBezTo>
                  <a:cubicBezTo>
                    <a:pt x="438" y="271"/>
                    <a:pt x="432" y="310"/>
                    <a:pt x="413" y="343"/>
                  </a:cubicBezTo>
                  <a:cubicBezTo>
                    <a:pt x="387" y="388"/>
                    <a:pt x="338" y="416"/>
                    <a:pt x="287" y="415"/>
                  </a:cubicBezTo>
                  <a:close/>
                </a:path>
              </a:pathLst>
            </a:custGeom>
            <a:solidFill>
              <a:schemeClr val="accent6"/>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56" name="Freeform 19"/>
            <p:cNvSpPr>
              <a:spLocks noEditPoints="1"/>
            </p:cNvSpPr>
            <p:nvPr/>
          </p:nvSpPr>
          <p:spPr bwMode="auto">
            <a:xfrm>
              <a:off x="6928609" y="2799702"/>
              <a:ext cx="1438275" cy="1439863"/>
            </a:xfrm>
            <a:custGeom>
              <a:avLst/>
              <a:gdLst>
                <a:gd name="T0" fmla="*/ 276 w 383"/>
                <a:gd name="T1" fmla="*/ 47 h 383"/>
                <a:gd name="T2" fmla="*/ 47 w 383"/>
                <a:gd name="T3" fmla="*/ 107 h 383"/>
                <a:gd name="T4" fmla="*/ 107 w 383"/>
                <a:gd name="T5" fmla="*/ 336 h 383"/>
                <a:gd name="T6" fmla="*/ 336 w 383"/>
                <a:gd name="T7" fmla="*/ 276 h 383"/>
                <a:gd name="T8" fmla="*/ 276 w 383"/>
                <a:gd name="T9" fmla="*/ 47 h 383"/>
                <a:gd name="T10" fmla="*/ 317 w 383"/>
                <a:gd name="T11" fmla="*/ 264 h 383"/>
                <a:gd name="T12" fmla="*/ 191 w 383"/>
                <a:gd name="T13" fmla="*/ 336 h 383"/>
                <a:gd name="T14" fmla="*/ 118 w 383"/>
                <a:gd name="T15" fmla="*/ 316 h 383"/>
                <a:gd name="T16" fmla="*/ 66 w 383"/>
                <a:gd name="T17" fmla="*/ 118 h 383"/>
                <a:gd name="T18" fmla="*/ 193 w 383"/>
                <a:gd name="T19" fmla="*/ 46 h 383"/>
                <a:gd name="T20" fmla="*/ 265 w 383"/>
                <a:gd name="T21" fmla="*/ 66 h 383"/>
                <a:gd name="T22" fmla="*/ 332 w 383"/>
                <a:gd name="T23" fmla="*/ 155 h 383"/>
                <a:gd name="T24" fmla="*/ 317 w 383"/>
                <a:gd name="T25" fmla="*/ 264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3" h="383">
                  <a:moveTo>
                    <a:pt x="276" y="47"/>
                  </a:moveTo>
                  <a:cubicBezTo>
                    <a:pt x="196" y="0"/>
                    <a:pt x="94" y="27"/>
                    <a:pt x="47" y="107"/>
                  </a:cubicBezTo>
                  <a:cubicBezTo>
                    <a:pt x="0" y="187"/>
                    <a:pt x="27" y="289"/>
                    <a:pt x="107" y="336"/>
                  </a:cubicBezTo>
                  <a:cubicBezTo>
                    <a:pt x="187" y="383"/>
                    <a:pt x="290" y="356"/>
                    <a:pt x="336" y="276"/>
                  </a:cubicBezTo>
                  <a:cubicBezTo>
                    <a:pt x="383" y="196"/>
                    <a:pt x="356" y="93"/>
                    <a:pt x="276" y="47"/>
                  </a:cubicBezTo>
                  <a:close/>
                  <a:moveTo>
                    <a:pt x="317" y="264"/>
                  </a:moveTo>
                  <a:cubicBezTo>
                    <a:pt x="291" y="309"/>
                    <a:pt x="242" y="337"/>
                    <a:pt x="191" y="336"/>
                  </a:cubicBezTo>
                  <a:cubicBezTo>
                    <a:pt x="165" y="336"/>
                    <a:pt x="140" y="329"/>
                    <a:pt x="118" y="316"/>
                  </a:cubicBezTo>
                  <a:cubicBezTo>
                    <a:pt x="49" y="276"/>
                    <a:pt x="26" y="187"/>
                    <a:pt x="66" y="118"/>
                  </a:cubicBezTo>
                  <a:cubicBezTo>
                    <a:pt x="92" y="73"/>
                    <a:pt x="141" y="46"/>
                    <a:pt x="193" y="46"/>
                  </a:cubicBezTo>
                  <a:cubicBezTo>
                    <a:pt x="218" y="46"/>
                    <a:pt x="243" y="53"/>
                    <a:pt x="265" y="66"/>
                  </a:cubicBezTo>
                  <a:cubicBezTo>
                    <a:pt x="298" y="86"/>
                    <a:pt x="322" y="117"/>
                    <a:pt x="332" y="155"/>
                  </a:cubicBezTo>
                  <a:cubicBezTo>
                    <a:pt x="342" y="192"/>
                    <a:pt x="336" y="231"/>
                    <a:pt x="317" y="264"/>
                  </a:cubicBezTo>
                  <a:close/>
                </a:path>
              </a:pathLst>
            </a:custGeom>
            <a:solidFill>
              <a:schemeClr val="accent6">
                <a:lumMod val="75000"/>
              </a:schemeClr>
            </a:solidFill>
            <a:ln>
              <a:noFill/>
            </a:ln>
            <a:extLst/>
          </p:spPr>
          <p:txBody>
            <a:bodyPr vert="horz" wrap="square" lIns="91440" tIns="45720" rIns="91440" bIns="45720" numCol="1" anchor="t" anchorCtr="0" compatLnSpc="1">
              <a:prstTxWarp prst="textNoShape">
                <a:avLst/>
              </a:prstTxWarp>
            </a:bodyPr>
            <a:lstStyle/>
            <a:p>
              <a:endParaRPr lang="id-ID"/>
            </a:p>
          </p:txBody>
        </p:sp>
      </p:grpSp>
      <p:grpSp>
        <p:nvGrpSpPr>
          <p:cNvPr id="57" name="Group 56"/>
          <p:cNvGrpSpPr/>
          <p:nvPr/>
        </p:nvGrpSpPr>
        <p:grpSpPr>
          <a:xfrm rot="19867737">
            <a:off x="6751421" y="4823413"/>
            <a:ext cx="572388" cy="486909"/>
            <a:chOff x="6566659" y="2502840"/>
            <a:chExt cx="2274888" cy="1935163"/>
          </a:xfrm>
        </p:grpSpPr>
        <p:sp>
          <p:nvSpPr>
            <p:cNvPr id="58" name="Freeform 17"/>
            <p:cNvSpPr>
              <a:spLocks noEditPoints="1"/>
            </p:cNvSpPr>
            <p:nvPr/>
          </p:nvSpPr>
          <p:spPr bwMode="auto">
            <a:xfrm>
              <a:off x="6566659" y="2502840"/>
              <a:ext cx="2274888" cy="1935163"/>
            </a:xfrm>
            <a:custGeom>
              <a:avLst/>
              <a:gdLst>
                <a:gd name="T0" fmla="*/ 578 w 605"/>
                <a:gd name="T1" fmla="*/ 368 h 515"/>
                <a:gd name="T2" fmla="*/ 498 w 605"/>
                <a:gd name="T3" fmla="*/ 358 h 515"/>
                <a:gd name="T4" fmla="*/ 485 w 605"/>
                <a:gd name="T5" fmla="*/ 351 h 515"/>
                <a:gd name="T6" fmla="*/ 391 w 605"/>
                <a:gd name="T7" fmla="*/ 70 h 515"/>
                <a:gd name="T8" fmla="*/ 0 w 605"/>
                <a:gd name="T9" fmla="*/ 102 h 515"/>
                <a:gd name="T10" fmla="*/ 164 w 605"/>
                <a:gd name="T11" fmla="*/ 459 h 515"/>
                <a:gd name="T12" fmla="*/ 452 w 605"/>
                <a:gd name="T13" fmla="*/ 407 h 515"/>
                <a:gd name="T14" fmla="*/ 466 w 605"/>
                <a:gd name="T15" fmla="*/ 414 h 515"/>
                <a:gd name="T16" fmla="*/ 515 w 605"/>
                <a:gd name="T17" fmla="*/ 478 h 515"/>
                <a:gd name="T18" fmla="*/ 592 w 605"/>
                <a:gd name="T19" fmla="*/ 449 h 515"/>
                <a:gd name="T20" fmla="*/ 578 w 605"/>
                <a:gd name="T21" fmla="*/ 368 h 515"/>
                <a:gd name="T22" fmla="*/ 287 w 605"/>
                <a:gd name="T23" fmla="*/ 415 h 515"/>
                <a:gd name="T24" fmla="*/ 214 w 605"/>
                <a:gd name="T25" fmla="*/ 395 h 515"/>
                <a:gd name="T26" fmla="*/ 162 w 605"/>
                <a:gd name="T27" fmla="*/ 197 h 515"/>
                <a:gd name="T28" fmla="*/ 289 w 605"/>
                <a:gd name="T29" fmla="*/ 125 h 515"/>
                <a:gd name="T30" fmla="*/ 361 w 605"/>
                <a:gd name="T31" fmla="*/ 145 h 515"/>
                <a:gd name="T32" fmla="*/ 428 w 605"/>
                <a:gd name="T33" fmla="*/ 234 h 515"/>
                <a:gd name="T34" fmla="*/ 413 w 605"/>
                <a:gd name="T35" fmla="*/ 343 h 515"/>
                <a:gd name="T36" fmla="*/ 287 w 605"/>
                <a:gd name="T37" fmla="*/ 415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 h="515">
                  <a:moveTo>
                    <a:pt x="578" y="368"/>
                  </a:moveTo>
                  <a:cubicBezTo>
                    <a:pt x="545" y="342"/>
                    <a:pt x="529" y="361"/>
                    <a:pt x="498" y="358"/>
                  </a:cubicBezTo>
                  <a:cubicBezTo>
                    <a:pt x="492" y="357"/>
                    <a:pt x="488" y="355"/>
                    <a:pt x="485" y="351"/>
                  </a:cubicBezTo>
                  <a:cubicBezTo>
                    <a:pt x="528" y="248"/>
                    <a:pt x="490" y="128"/>
                    <a:pt x="391" y="70"/>
                  </a:cubicBezTo>
                  <a:cubicBezTo>
                    <a:pt x="271" y="0"/>
                    <a:pt x="22" y="101"/>
                    <a:pt x="0" y="102"/>
                  </a:cubicBezTo>
                  <a:cubicBezTo>
                    <a:pt x="9" y="123"/>
                    <a:pt x="34" y="382"/>
                    <a:pt x="164" y="459"/>
                  </a:cubicBezTo>
                  <a:cubicBezTo>
                    <a:pt x="261" y="515"/>
                    <a:pt x="383" y="491"/>
                    <a:pt x="452" y="407"/>
                  </a:cubicBezTo>
                  <a:cubicBezTo>
                    <a:pt x="458" y="406"/>
                    <a:pt x="462" y="409"/>
                    <a:pt x="466" y="414"/>
                  </a:cubicBezTo>
                  <a:cubicBezTo>
                    <a:pt x="484" y="439"/>
                    <a:pt x="476" y="462"/>
                    <a:pt x="515" y="478"/>
                  </a:cubicBezTo>
                  <a:cubicBezTo>
                    <a:pt x="547" y="489"/>
                    <a:pt x="576" y="474"/>
                    <a:pt x="592" y="449"/>
                  </a:cubicBezTo>
                  <a:cubicBezTo>
                    <a:pt x="605" y="423"/>
                    <a:pt x="604" y="390"/>
                    <a:pt x="578" y="368"/>
                  </a:cubicBezTo>
                  <a:close/>
                  <a:moveTo>
                    <a:pt x="287" y="415"/>
                  </a:moveTo>
                  <a:cubicBezTo>
                    <a:pt x="261" y="415"/>
                    <a:pt x="236" y="408"/>
                    <a:pt x="214" y="395"/>
                  </a:cubicBezTo>
                  <a:cubicBezTo>
                    <a:pt x="145" y="355"/>
                    <a:pt x="122" y="266"/>
                    <a:pt x="162" y="197"/>
                  </a:cubicBezTo>
                  <a:cubicBezTo>
                    <a:pt x="188" y="152"/>
                    <a:pt x="237" y="125"/>
                    <a:pt x="289" y="125"/>
                  </a:cubicBezTo>
                  <a:cubicBezTo>
                    <a:pt x="314" y="125"/>
                    <a:pt x="339" y="132"/>
                    <a:pt x="361" y="145"/>
                  </a:cubicBezTo>
                  <a:cubicBezTo>
                    <a:pt x="394" y="165"/>
                    <a:pt x="418" y="196"/>
                    <a:pt x="428" y="234"/>
                  </a:cubicBezTo>
                  <a:cubicBezTo>
                    <a:pt x="438" y="271"/>
                    <a:pt x="432" y="310"/>
                    <a:pt x="413" y="343"/>
                  </a:cubicBezTo>
                  <a:cubicBezTo>
                    <a:pt x="387" y="388"/>
                    <a:pt x="338" y="416"/>
                    <a:pt x="287" y="415"/>
                  </a:cubicBezTo>
                  <a:close/>
                </a:path>
              </a:pathLst>
            </a:custGeom>
            <a:solidFill>
              <a:schemeClr val="accent6"/>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59" name="Freeform 19"/>
            <p:cNvSpPr>
              <a:spLocks noEditPoints="1"/>
            </p:cNvSpPr>
            <p:nvPr/>
          </p:nvSpPr>
          <p:spPr bwMode="auto">
            <a:xfrm>
              <a:off x="6928609" y="2799702"/>
              <a:ext cx="1438275" cy="1439863"/>
            </a:xfrm>
            <a:custGeom>
              <a:avLst/>
              <a:gdLst>
                <a:gd name="T0" fmla="*/ 276 w 383"/>
                <a:gd name="T1" fmla="*/ 47 h 383"/>
                <a:gd name="T2" fmla="*/ 47 w 383"/>
                <a:gd name="T3" fmla="*/ 107 h 383"/>
                <a:gd name="T4" fmla="*/ 107 w 383"/>
                <a:gd name="T5" fmla="*/ 336 h 383"/>
                <a:gd name="T6" fmla="*/ 336 w 383"/>
                <a:gd name="T7" fmla="*/ 276 h 383"/>
                <a:gd name="T8" fmla="*/ 276 w 383"/>
                <a:gd name="T9" fmla="*/ 47 h 383"/>
                <a:gd name="T10" fmla="*/ 317 w 383"/>
                <a:gd name="T11" fmla="*/ 264 h 383"/>
                <a:gd name="T12" fmla="*/ 191 w 383"/>
                <a:gd name="T13" fmla="*/ 336 h 383"/>
                <a:gd name="T14" fmla="*/ 118 w 383"/>
                <a:gd name="T15" fmla="*/ 316 h 383"/>
                <a:gd name="T16" fmla="*/ 66 w 383"/>
                <a:gd name="T17" fmla="*/ 118 h 383"/>
                <a:gd name="T18" fmla="*/ 193 w 383"/>
                <a:gd name="T19" fmla="*/ 46 h 383"/>
                <a:gd name="T20" fmla="*/ 265 w 383"/>
                <a:gd name="T21" fmla="*/ 66 h 383"/>
                <a:gd name="T22" fmla="*/ 332 w 383"/>
                <a:gd name="T23" fmla="*/ 155 h 383"/>
                <a:gd name="T24" fmla="*/ 317 w 383"/>
                <a:gd name="T25" fmla="*/ 264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3" h="383">
                  <a:moveTo>
                    <a:pt x="276" y="47"/>
                  </a:moveTo>
                  <a:cubicBezTo>
                    <a:pt x="196" y="0"/>
                    <a:pt x="94" y="27"/>
                    <a:pt x="47" y="107"/>
                  </a:cubicBezTo>
                  <a:cubicBezTo>
                    <a:pt x="0" y="187"/>
                    <a:pt x="27" y="289"/>
                    <a:pt x="107" y="336"/>
                  </a:cubicBezTo>
                  <a:cubicBezTo>
                    <a:pt x="187" y="383"/>
                    <a:pt x="290" y="356"/>
                    <a:pt x="336" y="276"/>
                  </a:cubicBezTo>
                  <a:cubicBezTo>
                    <a:pt x="383" y="196"/>
                    <a:pt x="356" y="93"/>
                    <a:pt x="276" y="47"/>
                  </a:cubicBezTo>
                  <a:close/>
                  <a:moveTo>
                    <a:pt x="317" y="264"/>
                  </a:moveTo>
                  <a:cubicBezTo>
                    <a:pt x="291" y="309"/>
                    <a:pt x="242" y="337"/>
                    <a:pt x="191" y="336"/>
                  </a:cubicBezTo>
                  <a:cubicBezTo>
                    <a:pt x="165" y="336"/>
                    <a:pt x="140" y="329"/>
                    <a:pt x="118" y="316"/>
                  </a:cubicBezTo>
                  <a:cubicBezTo>
                    <a:pt x="49" y="276"/>
                    <a:pt x="26" y="187"/>
                    <a:pt x="66" y="118"/>
                  </a:cubicBezTo>
                  <a:cubicBezTo>
                    <a:pt x="92" y="73"/>
                    <a:pt x="141" y="46"/>
                    <a:pt x="193" y="46"/>
                  </a:cubicBezTo>
                  <a:cubicBezTo>
                    <a:pt x="218" y="46"/>
                    <a:pt x="243" y="53"/>
                    <a:pt x="265" y="66"/>
                  </a:cubicBezTo>
                  <a:cubicBezTo>
                    <a:pt x="298" y="86"/>
                    <a:pt x="322" y="117"/>
                    <a:pt x="332" y="155"/>
                  </a:cubicBezTo>
                  <a:cubicBezTo>
                    <a:pt x="342" y="192"/>
                    <a:pt x="336" y="231"/>
                    <a:pt x="317" y="264"/>
                  </a:cubicBezTo>
                  <a:close/>
                </a:path>
              </a:pathLst>
            </a:custGeom>
            <a:solidFill>
              <a:schemeClr val="accent6">
                <a:lumMod val="75000"/>
              </a:schemeClr>
            </a:solidFill>
            <a:ln>
              <a:noFill/>
            </a:ln>
            <a:extLst/>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161448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p:cNvSpPr/>
          <p:nvPr/>
        </p:nvSpPr>
        <p:spPr>
          <a:xfrm>
            <a:off x="-3025" y="0"/>
            <a:ext cx="12192000" cy="112776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4" name="TextBox 33"/>
          <p:cNvSpPr txBox="1"/>
          <p:nvPr/>
        </p:nvSpPr>
        <p:spPr>
          <a:xfrm>
            <a:off x="2257918" y="144936"/>
            <a:ext cx="7670114" cy="707886"/>
          </a:xfrm>
          <a:prstGeom prst="rect">
            <a:avLst/>
          </a:prstGeom>
          <a:noFill/>
        </p:spPr>
        <p:txBody>
          <a:bodyPr wrap="square" rtlCol="0">
            <a:spAutoFit/>
          </a:bodyPr>
          <a:lstStyle/>
          <a:p>
            <a:pPr algn="ctr"/>
            <a:r>
              <a:rPr lang="en-US" sz="4000">
                <a:solidFill>
                  <a:schemeClr val="bg1"/>
                </a:solidFill>
                <a:latin typeface="Baskerville Old Face" panose="02020602080505020303" pitchFamily="18" charset="0"/>
                <a:ea typeface="Kozuka Gothic Pr6N EL" panose="020B0200000000000000" pitchFamily="34" charset="-128"/>
              </a:rPr>
              <a:t>Lines of Business</a:t>
            </a:r>
            <a:endParaRPr lang="id-ID" sz="4000">
              <a:solidFill>
                <a:schemeClr val="bg1"/>
              </a:solidFill>
              <a:latin typeface="Baskerville Old Face" panose="02020602080505020303" pitchFamily="18" charset="0"/>
              <a:ea typeface="Kozuka Gothic Pr6N EL" panose="020B0200000000000000" pitchFamily="34" charset="-128"/>
            </a:endParaRPr>
          </a:p>
        </p:txBody>
      </p:sp>
      <p:cxnSp>
        <p:nvCxnSpPr>
          <p:cNvPr id="16" name="Straight Connector 15"/>
          <p:cNvCxnSpPr/>
          <p:nvPr/>
        </p:nvCxnSpPr>
        <p:spPr>
          <a:xfrm>
            <a:off x="6092975" y="1767732"/>
            <a:ext cx="0" cy="414000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830824" y="1780916"/>
            <a:ext cx="0" cy="414000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042274" y="1843427"/>
            <a:ext cx="2044109" cy="830997"/>
          </a:xfrm>
          <a:prstGeom prst="rect">
            <a:avLst/>
          </a:prstGeom>
          <a:noFill/>
        </p:spPr>
        <p:txBody>
          <a:bodyPr wrap="square" rtlCol="0">
            <a:spAutoFit/>
          </a:bodyPr>
          <a:lstStyle/>
          <a:p>
            <a:pPr algn="ctr"/>
            <a:r>
              <a:rPr lang="en-US" sz="2400">
                <a:solidFill>
                  <a:schemeClr val="tx1">
                    <a:lumMod val="65000"/>
                    <a:lumOff val="35000"/>
                  </a:schemeClr>
                </a:solidFill>
                <a:latin typeface="Baskerville Old Face" panose="02020602080505020303" pitchFamily="18" charset="0"/>
              </a:rPr>
              <a:t>Investing Capital</a:t>
            </a:r>
          </a:p>
        </p:txBody>
      </p:sp>
      <p:sp>
        <p:nvSpPr>
          <p:cNvPr id="21" name="Freeform 9"/>
          <p:cNvSpPr>
            <a:spLocks noEditPoints="1"/>
          </p:cNvSpPr>
          <p:nvPr/>
        </p:nvSpPr>
        <p:spPr bwMode="auto">
          <a:xfrm>
            <a:off x="9687616" y="2988134"/>
            <a:ext cx="873245" cy="887901"/>
          </a:xfrm>
          <a:custGeom>
            <a:avLst/>
            <a:gdLst>
              <a:gd name="T0" fmla="*/ 1561 w 1737"/>
              <a:gd name="T1" fmla="*/ 277 h 1548"/>
              <a:gd name="T2" fmla="*/ 1197 w 1737"/>
              <a:gd name="T3" fmla="*/ 277 h 1548"/>
              <a:gd name="T4" fmla="*/ 1197 w 1737"/>
              <a:gd name="T5" fmla="*/ 170 h 1548"/>
              <a:gd name="T6" fmla="*/ 1027 w 1737"/>
              <a:gd name="T7" fmla="*/ 0 h 1548"/>
              <a:gd name="T8" fmla="*/ 710 w 1737"/>
              <a:gd name="T9" fmla="*/ 0 h 1548"/>
              <a:gd name="T10" fmla="*/ 540 w 1737"/>
              <a:gd name="T11" fmla="*/ 170 h 1548"/>
              <a:gd name="T12" fmla="*/ 540 w 1737"/>
              <a:gd name="T13" fmla="*/ 277 h 1548"/>
              <a:gd name="T14" fmla="*/ 175 w 1737"/>
              <a:gd name="T15" fmla="*/ 277 h 1548"/>
              <a:gd name="T16" fmla="*/ 0 w 1737"/>
              <a:gd name="T17" fmla="*/ 452 h 1548"/>
              <a:gd name="T18" fmla="*/ 0 w 1737"/>
              <a:gd name="T19" fmla="*/ 1372 h 1548"/>
              <a:gd name="T20" fmla="*/ 175 w 1737"/>
              <a:gd name="T21" fmla="*/ 1548 h 1548"/>
              <a:gd name="T22" fmla="*/ 1561 w 1737"/>
              <a:gd name="T23" fmla="*/ 1548 h 1548"/>
              <a:gd name="T24" fmla="*/ 1737 w 1737"/>
              <a:gd name="T25" fmla="*/ 1372 h 1548"/>
              <a:gd name="T26" fmla="*/ 1737 w 1737"/>
              <a:gd name="T27" fmla="*/ 452 h 1548"/>
              <a:gd name="T28" fmla="*/ 1561 w 1737"/>
              <a:gd name="T29" fmla="*/ 277 h 1548"/>
              <a:gd name="T30" fmla="*/ 684 w 1737"/>
              <a:gd name="T31" fmla="*/ 170 h 1548"/>
              <a:gd name="T32" fmla="*/ 710 w 1737"/>
              <a:gd name="T33" fmla="*/ 145 h 1548"/>
              <a:gd name="T34" fmla="*/ 1027 w 1737"/>
              <a:gd name="T35" fmla="*/ 145 h 1548"/>
              <a:gd name="T36" fmla="*/ 1052 w 1737"/>
              <a:gd name="T37" fmla="*/ 170 h 1548"/>
              <a:gd name="T38" fmla="*/ 1052 w 1737"/>
              <a:gd name="T39" fmla="*/ 277 h 1548"/>
              <a:gd name="T40" fmla="*/ 684 w 1737"/>
              <a:gd name="T41" fmla="*/ 277 h 1548"/>
              <a:gd name="T42" fmla="*/ 684 w 1737"/>
              <a:gd name="T43" fmla="*/ 170 h 1548"/>
              <a:gd name="T44" fmla="*/ 175 w 1737"/>
              <a:gd name="T45" fmla="*/ 380 h 1548"/>
              <a:gd name="T46" fmla="*/ 1561 w 1737"/>
              <a:gd name="T47" fmla="*/ 380 h 1548"/>
              <a:gd name="T48" fmla="*/ 1633 w 1737"/>
              <a:gd name="T49" fmla="*/ 452 h 1548"/>
              <a:gd name="T50" fmla="*/ 1633 w 1737"/>
              <a:gd name="T51" fmla="*/ 852 h 1548"/>
              <a:gd name="T52" fmla="*/ 999 w 1737"/>
              <a:gd name="T53" fmla="*/ 852 h 1548"/>
              <a:gd name="T54" fmla="*/ 999 w 1737"/>
              <a:gd name="T55" fmla="*/ 819 h 1548"/>
              <a:gd name="T56" fmla="*/ 938 w 1737"/>
              <a:gd name="T57" fmla="*/ 757 h 1548"/>
              <a:gd name="T58" fmla="*/ 799 w 1737"/>
              <a:gd name="T59" fmla="*/ 757 h 1548"/>
              <a:gd name="T60" fmla="*/ 737 w 1737"/>
              <a:gd name="T61" fmla="*/ 819 h 1548"/>
              <a:gd name="T62" fmla="*/ 737 w 1737"/>
              <a:gd name="T63" fmla="*/ 852 h 1548"/>
              <a:gd name="T64" fmla="*/ 103 w 1737"/>
              <a:gd name="T65" fmla="*/ 852 h 1548"/>
              <a:gd name="T66" fmla="*/ 103 w 1737"/>
              <a:gd name="T67" fmla="*/ 452 h 1548"/>
              <a:gd name="T68" fmla="*/ 175 w 1737"/>
              <a:gd name="T69" fmla="*/ 380 h 1548"/>
              <a:gd name="T70" fmla="*/ 789 w 1737"/>
              <a:gd name="T71" fmla="*/ 819 h 1548"/>
              <a:gd name="T72" fmla="*/ 799 w 1737"/>
              <a:gd name="T73" fmla="*/ 809 h 1548"/>
              <a:gd name="T74" fmla="*/ 938 w 1737"/>
              <a:gd name="T75" fmla="*/ 809 h 1548"/>
              <a:gd name="T76" fmla="*/ 948 w 1737"/>
              <a:gd name="T77" fmla="*/ 819 h 1548"/>
              <a:gd name="T78" fmla="*/ 948 w 1737"/>
              <a:gd name="T79" fmla="*/ 958 h 1548"/>
              <a:gd name="T80" fmla="*/ 938 w 1737"/>
              <a:gd name="T81" fmla="*/ 968 h 1548"/>
              <a:gd name="T82" fmla="*/ 799 w 1737"/>
              <a:gd name="T83" fmla="*/ 968 h 1548"/>
              <a:gd name="T84" fmla="*/ 789 w 1737"/>
              <a:gd name="T85" fmla="*/ 958 h 1548"/>
              <a:gd name="T86" fmla="*/ 789 w 1737"/>
              <a:gd name="T87" fmla="*/ 819 h 1548"/>
              <a:gd name="T88" fmla="*/ 1561 w 1737"/>
              <a:gd name="T89" fmla="*/ 1444 h 1548"/>
              <a:gd name="T90" fmla="*/ 175 w 1737"/>
              <a:gd name="T91" fmla="*/ 1444 h 1548"/>
              <a:gd name="T92" fmla="*/ 103 w 1737"/>
              <a:gd name="T93" fmla="*/ 1372 h 1548"/>
              <a:gd name="T94" fmla="*/ 103 w 1737"/>
              <a:gd name="T95" fmla="*/ 904 h 1548"/>
              <a:gd name="T96" fmla="*/ 737 w 1737"/>
              <a:gd name="T97" fmla="*/ 904 h 1548"/>
              <a:gd name="T98" fmla="*/ 737 w 1737"/>
              <a:gd name="T99" fmla="*/ 958 h 1548"/>
              <a:gd name="T100" fmla="*/ 799 w 1737"/>
              <a:gd name="T101" fmla="*/ 1019 h 1548"/>
              <a:gd name="T102" fmla="*/ 938 w 1737"/>
              <a:gd name="T103" fmla="*/ 1019 h 1548"/>
              <a:gd name="T104" fmla="*/ 999 w 1737"/>
              <a:gd name="T105" fmla="*/ 958 h 1548"/>
              <a:gd name="T106" fmla="*/ 999 w 1737"/>
              <a:gd name="T107" fmla="*/ 904 h 1548"/>
              <a:gd name="T108" fmla="*/ 1633 w 1737"/>
              <a:gd name="T109" fmla="*/ 904 h 1548"/>
              <a:gd name="T110" fmla="*/ 1633 w 1737"/>
              <a:gd name="T111" fmla="*/ 1372 h 1548"/>
              <a:gd name="T112" fmla="*/ 1561 w 1737"/>
              <a:gd name="T113" fmla="*/ 1444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37" h="1548">
                <a:moveTo>
                  <a:pt x="1561" y="277"/>
                </a:moveTo>
                <a:cubicBezTo>
                  <a:pt x="1197" y="277"/>
                  <a:pt x="1197" y="277"/>
                  <a:pt x="1197" y="277"/>
                </a:cubicBezTo>
                <a:cubicBezTo>
                  <a:pt x="1197" y="170"/>
                  <a:pt x="1197" y="170"/>
                  <a:pt x="1197" y="170"/>
                </a:cubicBezTo>
                <a:cubicBezTo>
                  <a:pt x="1197" y="77"/>
                  <a:pt x="1120" y="0"/>
                  <a:pt x="1027" y="0"/>
                </a:cubicBezTo>
                <a:cubicBezTo>
                  <a:pt x="710" y="0"/>
                  <a:pt x="710" y="0"/>
                  <a:pt x="710" y="0"/>
                </a:cubicBezTo>
                <a:cubicBezTo>
                  <a:pt x="616" y="0"/>
                  <a:pt x="540" y="77"/>
                  <a:pt x="540" y="170"/>
                </a:cubicBezTo>
                <a:cubicBezTo>
                  <a:pt x="540" y="277"/>
                  <a:pt x="540" y="277"/>
                  <a:pt x="540" y="277"/>
                </a:cubicBezTo>
                <a:cubicBezTo>
                  <a:pt x="175" y="277"/>
                  <a:pt x="175" y="277"/>
                  <a:pt x="175" y="277"/>
                </a:cubicBezTo>
                <a:cubicBezTo>
                  <a:pt x="78" y="277"/>
                  <a:pt x="0" y="356"/>
                  <a:pt x="0" y="452"/>
                </a:cubicBezTo>
                <a:cubicBezTo>
                  <a:pt x="0" y="1372"/>
                  <a:pt x="0" y="1372"/>
                  <a:pt x="0" y="1372"/>
                </a:cubicBezTo>
                <a:cubicBezTo>
                  <a:pt x="0" y="1469"/>
                  <a:pt x="78" y="1548"/>
                  <a:pt x="175" y="1548"/>
                </a:cubicBezTo>
                <a:cubicBezTo>
                  <a:pt x="1561" y="1548"/>
                  <a:pt x="1561" y="1548"/>
                  <a:pt x="1561" y="1548"/>
                </a:cubicBezTo>
                <a:cubicBezTo>
                  <a:pt x="1658" y="1548"/>
                  <a:pt x="1737" y="1469"/>
                  <a:pt x="1737" y="1372"/>
                </a:cubicBezTo>
                <a:cubicBezTo>
                  <a:pt x="1737" y="452"/>
                  <a:pt x="1737" y="452"/>
                  <a:pt x="1737" y="452"/>
                </a:cubicBezTo>
                <a:cubicBezTo>
                  <a:pt x="1737" y="356"/>
                  <a:pt x="1658" y="277"/>
                  <a:pt x="1561" y="277"/>
                </a:cubicBezTo>
                <a:close/>
                <a:moveTo>
                  <a:pt x="684" y="170"/>
                </a:moveTo>
                <a:cubicBezTo>
                  <a:pt x="684" y="156"/>
                  <a:pt x="696" y="145"/>
                  <a:pt x="710" y="145"/>
                </a:cubicBezTo>
                <a:cubicBezTo>
                  <a:pt x="1027" y="145"/>
                  <a:pt x="1027" y="145"/>
                  <a:pt x="1027" y="145"/>
                </a:cubicBezTo>
                <a:cubicBezTo>
                  <a:pt x="1041" y="145"/>
                  <a:pt x="1052" y="156"/>
                  <a:pt x="1052" y="170"/>
                </a:cubicBezTo>
                <a:cubicBezTo>
                  <a:pt x="1052" y="277"/>
                  <a:pt x="1052" y="277"/>
                  <a:pt x="1052" y="277"/>
                </a:cubicBezTo>
                <a:cubicBezTo>
                  <a:pt x="684" y="277"/>
                  <a:pt x="684" y="277"/>
                  <a:pt x="684" y="277"/>
                </a:cubicBezTo>
                <a:lnTo>
                  <a:pt x="684" y="170"/>
                </a:lnTo>
                <a:close/>
                <a:moveTo>
                  <a:pt x="175" y="380"/>
                </a:moveTo>
                <a:cubicBezTo>
                  <a:pt x="1561" y="380"/>
                  <a:pt x="1561" y="380"/>
                  <a:pt x="1561" y="380"/>
                </a:cubicBezTo>
                <a:cubicBezTo>
                  <a:pt x="1601" y="380"/>
                  <a:pt x="1633" y="413"/>
                  <a:pt x="1633" y="452"/>
                </a:cubicBezTo>
                <a:cubicBezTo>
                  <a:pt x="1633" y="852"/>
                  <a:pt x="1633" y="852"/>
                  <a:pt x="1633" y="852"/>
                </a:cubicBezTo>
                <a:cubicBezTo>
                  <a:pt x="999" y="852"/>
                  <a:pt x="999" y="852"/>
                  <a:pt x="999" y="852"/>
                </a:cubicBezTo>
                <a:cubicBezTo>
                  <a:pt x="999" y="819"/>
                  <a:pt x="999" y="819"/>
                  <a:pt x="999" y="819"/>
                </a:cubicBezTo>
                <a:cubicBezTo>
                  <a:pt x="999" y="785"/>
                  <a:pt x="972" y="757"/>
                  <a:pt x="938" y="757"/>
                </a:cubicBezTo>
                <a:cubicBezTo>
                  <a:pt x="799" y="757"/>
                  <a:pt x="799" y="757"/>
                  <a:pt x="799" y="757"/>
                </a:cubicBezTo>
                <a:cubicBezTo>
                  <a:pt x="765" y="757"/>
                  <a:pt x="737" y="785"/>
                  <a:pt x="737" y="819"/>
                </a:cubicBezTo>
                <a:cubicBezTo>
                  <a:pt x="737" y="852"/>
                  <a:pt x="737" y="852"/>
                  <a:pt x="737" y="852"/>
                </a:cubicBezTo>
                <a:cubicBezTo>
                  <a:pt x="103" y="852"/>
                  <a:pt x="103" y="852"/>
                  <a:pt x="103" y="852"/>
                </a:cubicBezTo>
                <a:cubicBezTo>
                  <a:pt x="103" y="452"/>
                  <a:pt x="103" y="452"/>
                  <a:pt x="103" y="452"/>
                </a:cubicBezTo>
                <a:cubicBezTo>
                  <a:pt x="103" y="413"/>
                  <a:pt x="135" y="380"/>
                  <a:pt x="175" y="380"/>
                </a:cubicBezTo>
                <a:close/>
                <a:moveTo>
                  <a:pt x="789" y="819"/>
                </a:moveTo>
                <a:cubicBezTo>
                  <a:pt x="789" y="813"/>
                  <a:pt x="793" y="809"/>
                  <a:pt x="799" y="809"/>
                </a:cubicBezTo>
                <a:cubicBezTo>
                  <a:pt x="938" y="809"/>
                  <a:pt x="938" y="809"/>
                  <a:pt x="938" y="809"/>
                </a:cubicBezTo>
                <a:cubicBezTo>
                  <a:pt x="943" y="809"/>
                  <a:pt x="948" y="813"/>
                  <a:pt x="948" y="819"/>
                </a:cubicBezTo>
                <a:cubicBezTo>
                  <a:pt x="948" y="958"/>
                  <a:pt x="948" y="958"/>
                  <a:pt x="948" y="958"/>
                </a:cubicBezTo>
                <a:cubicBezTo>
                  <a:pt x="948" y="963"/>
                  <a:pt x="943" y="968"/>
                  <a:pt x="938" y="968"/>
                </a:cubicBezTo>
                <a:cubicBezTo>
                  <a:pt x="799" y="968"/>
                  <a:pt x="799" y="968"/>
                  <a:pt x="799" y="968"/>
                </a:cubicBezTo>
                <a:cubicBezTo>
                  <a:pt x="793" y="968"/>
                  <a:pt x="789" y="963"/>
                  <a:pt x="789" y="958"/>
                </a:cubicBezTo>
                <a:lnTo>
                  <a:pt x="789" y="819"/>
                </a:lnTo>
                <a:close/>
                <a:moveTo>
                  <a:pt x="1561" y="1444"/>
                </a:moveTo>
                <a:cubicBezTo>
                  <a:pt x="175" y="1444"/>
                  <a:pt x="175" y="1444"/>
                  <a:pt x="175" y="1444"/>
                </a:cubicBezTo>
                <a:cubicBezTo>
                  <a:pt x="135" y="1444"/>
                  <a:pt x="103" y="1412"/>
                  <a:pt x="103" y="1372"/>
                </a:cubicBezTo>
                <a:cubicBezTo>
                  <a:pt x="103" y="904"/>
                  <a:pt x="103" y="904"/>
                  <a:pt x="103" y="904"/>
                </a:cubicBezTo>
                <a:cubicBezTo>
                  <a:pt x="737" y="904"/>
                  <a:pt x="737" y="904"/>
                  <a:pt x="737" y="904"/>
                </a:cubicBezTo>
                <a:cubicBezTo>
                  <a:pt x="737" y="958"/>
                  <a:pt x="737" y="958"/>
                  <a:pt x="737" y="958"/>
                </a:cubicBezTo>
                <a:cubicBezTo>
                  <a:pt x="737" y="992"/>
                  <a:pt x="765" y="1019"/>
                  <a:pt x="799" y="1019"/>
                </a:cubicBezTo>
                <a:cubicBezTo>
                  <a:pt x="938" y="1019"/>
                  <a:pt x="938" y="1019"/>
                  <a:pt x="938" y="1019"/>
                </a:cubicBezTo>
                <a:cubicBezTo>
                  <a:pt x="972" y="1019"/>
                  <a:pt x="999" y="992"/>
                  <a:pt x="999" y="958"/>
                </a:cubicBezTo>
                <a:cubicBezTo>
                  <a:pt x="999" y="904"/>
                  <a:pt x="999" y="904"/>
                  <a:pt x="999" y="904"/>
                </a:cubicBezTo>
                <a:cubicBezTo>
                  <a:pt x="1633" y="904"/>
                  <a:pt x="1633" y="904"/>
                  <a:pt x="1633" y="904"/>
                </a:cubicBezTo>
                <a:cubicBezTo>
                  <a:pt x="1633" y="1372"/>
                  <a:pt x="1633" y="1372"/>
                  <a:pt x="1633" y="1372"/>
                </a:cubicBezTo>
                <a:cubicBezTo>
                  <a:pt x="1633" y="1412"/>
                  <a:pt x="1601" y="1444"/>
                  <a:pt x="1561" y="1444"/>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id-ID"/>
          </a:p>
        </p:txBody>
      </p:sp>
      <p:sp>
        <p:nvSpPr>
          <p:cNvPr id="22" name="TextBox 21"/>
          <p:cNvSpPr txBox="1"/>
          <p:nvPr/>
        </p:nvSpPr>
        <p:spPr>
          <a:xfrm>
            <a:off x="3155194" y="1843427"/>
            <a:ext cx="3001051" cy="830997"/>
          </a:xfrm>
          <a:prstGeom prst="rect">
            <a:avLst/>
          </a:prstGeom>
          <a:noFill/>
        </p:spPr>
        <p:txBody>
          <a:bodyPr wrap="square" rtlCol="0">
            <a:spAutoFit/>
          </a:bodyPr>
          <a:lstStyle/>
          <a:p>
            <a:pPr algn="ctr"/>
            <a:r>
              <a:rPr lang="id-ID" sz="2400">
                <a:solidFill>
                  <a:schemeClr val="tx1">
                    <a:lumMod val="65000"/>
                    <a:lumOff val="35000"/>
                  </a:schemeClr>
                </a:solidFill>
                <a:latin typeface="Baskerville Old Face" panose="02020602080505020303" pitchFamily="18" charset="0"/>
              </a:rPr>
              <a:t>I</a:t>
            </a:r>
            <a:r>
              <a:rPr lang="en-US" sz="2400">
                <a:solidFill>
                  <a:schemeClr val="tx1">
                    <a:lumMod val="65000"/>
                    <a:lumOff val="35000"/>
                  </a:schemeClr>
                </a:solidFill>
                <a:latin typeface="Baskerville Old Face" panose="02020602080505020303" pitchFamily="18" charset="0"/>
              </a:rPr>
              <a:t>n</a:t>
            </a:r>
            <a:r>
              <a:rPr lang="id-ID" sz="2400" err="1">
                <a:solidFill>
                  <a:schemeClr val="tx1">
                    <a:lumMod val="65000"/>
                    <a:lumOff val="35000"/>
                  </a:schemeClr>
                </a:solidFill>
                <a:latin typeface="Baskerville Old Face" panose="02020602080505020303" pitchFamily="18" charset="0"/>
              </a:rPr>
              <a:t>vesting</a:t>
            </a:r>
            <a:r>
              <a:rPr lang="id-ID" sz="2400">
                <a:solidFill>
                  <a:schemeClr val="tx1">
                    <a:lumMod val="65000"/>
                    <a:lumOff val="35000"/>
                  </a:schemeClr>
                </a:solidFill>
                <a:latin typeface="Baskerville Old Face" panose="02020602080505020303" pitchFamily="18" charset="0"/>
              </a:rPr>
              <a:t> in </a:t>
            </a:r>
            <a:r>
              <a:rPr lang="id-ID" sz="2400" err="1">
                <a:solidFill>
                  <a:schemeClr val="tx1">
                    <a:lumMod val="65000"/>
                    <a:lumOff val="35000"/>
                  </a:schemeClr>
                </a:solidFill>
                <a:latin typeface="Baskerville Old Face" panose="02020602080505020303" pitchFamily="18" charset="0"/>
              </a:rPr>
              <a:t>Leadership</a:t>
            </a:r>
            <a:r>
              <a:rPr lang="id-ID">
                <a:solidFill>
                  <a:schemeClr val="tx1">
                    <a:lumMod val="65000"/>
                    <a:lumOff val="35000"/>
                  </a:schemeClr>
                </a:solidFill>
                <a:latin typeface="Baskerville Old Face" panose="02020602080505020303" pitchFamily="18" charset="0"/>
              </a:rPr>
              <a:t> </a:t>
            </a:r>
            <a:endParaRPr lang="en-US">
              <a:solidFill>
                <a:schemeClr val="tx1">
                  <a:lumMod val="65000"/>
                  <a:lumOff val="35000"/>
                </a:schemeClr>
              </a:solidFill>
              <a:latin typeface="Baskerville Old Face" panose="02020602080505020303" pitchFamily="18" charset="0"/>
            </a:endParaRPr>
          </a:p>
        </p:txBody>
      </p:sp>
      <p:sp>
        <p:nvSpPr>
          <p:cNvPr id="26" name="TextBox 25"/>
          <p:cNvSpPr txBox="1"/>
          <p:nvPr/>
        </p:nvSpPr>
        <p:spPr>
          <a:xfrm>
            <a:off x="6363940" y="1840573"/>
            <a:ext cx="2195919" cy="830997"/>
          </a:xfrm>
          <a:prstGeom prst="rect">
            <a:avLst/>
          </a:prstGeom>
          <a:noFill/>
        </p:spPr>
        <p:txBody>
          <a:bodyPr wrap="square" rtlCol="0">
            <a:spAutoFit/>
          </a:bodyPr>
          <a:lstStyle/>
          <a:p>
            <a:pPr algn="ctr"/>
            <a:r>
              <a:rPr lang="en-US" sz="2400">
                <a:solidFill>
                  <a:schemeClr val="tx1">
                    <a:lumMod val="65000"/>
                    <a:lumOff val="35000"/>
                  </a:schemeClr>
                </a:solidFill>
                <a:latin typeface="Baskerville Old Face" panose="02020602080505020303" pitchFamily="18" charset="0"/>
              </a:rPr>
              <a:t>Policy and Research</a:t>
            </a:r>
          </a:p>
        </p:txBody>
      </p:sp>
      <p:grpSp>
        <p:nvGrpSpPr>
          <p:cNvPr id="29" name="Group 28"/>
          <p:cNvGrpSpPr/>
          <p:nvPr/>
        </p:nvGrpSpPr>
        <p:grpSpPr>
          <a:xfrm>
            <a:off x="6991561" y="2981245"/>
            <a:ext cx="896351" cy="894790"/>
            <a:chOff x="8086272" y="-163416"/>
            <a:chExt cx="2723803" cy="2719060"/>
          </a:xfrm>
          <a:solidFill>
            <a:schemeClr val="tx2"/>
          </a:solidFill>
        </p:grpSpPr>
        <p:sp>
          <p:nvSpPr>
            <p:cNvPr id="30" name="Freeform 29"/>
            <p:cNvSpPr>
              <a:spLocks noEditPoints="1"/>
            </p:cNvSpPr>
            <p:nvPr/>
          </p:nvSpPr>
          <p:spPr bwMode="auto">
            <a:xfrm>
              <a:off x="8086272" y="-163416"/>
              <a:ext cx="2723803" cy="2719060"/>
            </a:xfrm>
            <a:custGeom>
              <a:avLst/>
              <a:gdLst>
                <a:gd name="T0" fmla="*/ 138 w 241"/>
                <a:gd name="T1" fmla="*/ 25 h 240"/>
                <a:gd name="T2" fmla="*/ 168 w 241"/>
                <a:gd name="T3" fmla="*/ 48 h 240"/>
                <a:gd name="T4" fmla="*/ 181 w 241"/>
                <a:gd name="T5" fmla="*/ 38 h 240"/>
                <a:gd name="T6" fmla="*/ 199 w 241"/>
                <a:gd name="T7" fmla="*/ 53 h 240"/>
                <a:gd name="T8" fmla="*/ 192 w 241"/>
                <a:gd name="T9" fmla="*/ 73 h 240"/>
                <a:gd name="T10" fmla="*/ 215 w 241"/>
                <a:gd name="T11" fmla="*/ 103 h 240"/>
                <a:gd name="T12" fmla="*/ 223 w 241"/>
                <a:gd name="T13" fmla="*/ 128 h 240"/>
                <a:gd name="T14" fmla="*/ 204 w 241"/>
                <a:gd name="T15" fmla="*/ 137 h 240"/>
                <a:gd name="T16" fmla="*/ 199 w 241"/>
                <a:gd name="T17" fmla="*/ 174 h 240"/>
                <a:gd name="T18" fmla="*/ 187 w 241"/>
                <a:gd name="T19" fmla="*/ 199 h 240"/>
                <a:gd name="T20" fmla="*/ 175 w 241"/>
                <a:gd name="T21" fmla="*/ 199 h 240"/>
                <a:gd name="T22" fmla="*/ 138 w 241"/>
                <a:gd name="T23" fmla="*/ 204 h 240"/>
                <a:gd name="T24" fmla="*/ 129 w 241"/>
                <a:gd name="T25" fmla="*/ 223 h 240"/>
                <a:gd name="T26" fmla="*/ 103 w 241"/>
                <a:gd name="T27" fmla="*/ 214 h 240"/>
                <a:gd name="T28" fmla="*/ 73 w 241"/>
                <a:gd name="T29" fmla="*/ 191 h 240"/>
                <a:gd name="T30" fmla="*/ 60 w 241"/>
                <a:gd name="T31" fmla="*/ 201 h 240"/>
                <a:gd name="T32" fmla="*/ 42 w 241"/>
                <a:gd name="T33" fmla="*/ 186 h 240"/>
                <a:gd name="T34" fmla="*/ 49 w 241"/>
                <a:gd name="T35" fmla="*/ 167 h 240"/>
                <a:gd name="T36" fmla="*/ 26 w 241"/>
                <a:gd name="T37" fmla="*/ 137 h 240"/>
                <a:gd name="T38" fmla="*/ 17 w 241"/>
                <a:gd name="T39" fmla="*/ 111 h 240"/>
                <a:gd name="T40" fmla="*/ 36 w 241"/>
                <a:gd name="T41" fmla="*/ 103 h 240"/>
                <a:gd name="T42" fmla="*/ 42 w 241"/>
                <a:gd name="T43" fmla="*/ 65 h 240"/>
                <a:gd name="T44" fmla="*/ 54 w 241"/>
                <a:gd name="T45" fmla="*/ 41 h 240"/>
                <a:gd name="T46" fmla="*/ 66 w 241"/>
                <a:gd name="T47" fmla="*/ 41 h 240"/>
                <a:gd name="T48" fmla="*/ 103 w 241"/>
                <a:gd name="T49" fmla="*/ 36 h 240"/>
                <a:gd name="T50" fmla="*/ 112 w 241"/>
                <a:gd name="T51" fmla="*/ 17 h 240"/>
                <a:gd name="T52" fmla="*/ 129 w 241"/>
                <a:gd name="T53" fmla="*/ 0 h 240"/>
                <a:gd name="T54" fmla="*/ 86 w 241"/>
                <a:gd name="T55" fmla="*/ 23 h 240"/>
                <a:gd name="T56" fmla="*/ 60 w 241"/>
                <a:gd name="T57" fmla="*/ 21 h 240"/>
                <a:gd name="T58" fmla="*/ 29 w 241"/>
                <a:gd name="T59" fmla="*/ 41 h 240"/>
                <a:gd name="T60" fmla="*/ 28 w 241"/>
                <a:gd name="T61" fmla="*/ 75 h 240"/>
                <a:gd name="T62" fmla="*/ 0 w 241"/>
                <a:gd name="T63" fmla="*/ 111 h 240"/>
                <a:gd name="T64" fmla="*/ 23 w 241"/>
                <a:gd name="T65" fmla="*/ 154 h 240"/>
                <a:gd name="T66" fmla="*/ 22 w 241"/>
                <a:gd name="T67" fmla="*/ 180 h 240"/>
                <a:gd name="T68" fmla="*/ 42 w 241"/>
                <a:gd name="T69" fmla="*/ 211 h 240"/>
                <a:gd name="T70" fmla="*/ 76 w 241"/>
                <a:gd name="T71" fmla="*/ 212 h 240"/>
                <a:gd name="T72" fmla="*/ 112 w 241"/>
                <a:gd name="T73" fmla="*/ 240 h 240"/>
                <a:gd name="T74" fmla="*/ 155 w 241"/>
                <a:gd name="T75" fmla="*/ 217 h 240"/>
                <a:gd name="T76" fmla="*/ 181 w 241"/>
                <a:gd name="T77" fmla="*/ 218 h 240"/>
                <a:gd name="T78" fmla="*/ 211 w 241"/>
                <a:gd name="T79" fmla="*/ 199 h 240"/>
                <a:gd name="T80" fmla="*/ 213 w 241"/>
                <a:gd name="T81" fmla="*/ 164 h 240"/>
                <a:gd name="T82" fmla="*/ 241 w 241"/>
                <a:gd name="T83" fmla="*/ 128 h 240"/>
                <a:gd name="T84" fmla="*/ 217 w 241"/>
                <a:gd name="T85" fmla="*/ 86 h 240"/>
                <a:gd name="T86" fmla="*/ 219 w 241"/>
                <a:gd name="T87" fmla="*/ 59 h 240"/>
                <a:gd name="T88" fmla="*/ 199 w 241"/>
                <a:gd name="T89" fmla="*/ 29 h 240"/>
                <a:gd name="T90" fmla="*/ 165 w 241"/>
                <a:gd name="T91" fmla="*/ 27 h 240"/>
                <a:gd name="T92" fmla="*/ 129 w 241"/>
                <a:gd name="T93"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1" h="240">
                  <a:moveTo>
                    <a:pt x="129" y="17"/>
                  </a:moveTo>
                  <a:cubicBezTo>
                    <a:pt x="134" y="17"/>
                    <a:pt x="138" y="21"/>
                    <a:pt x="138" y="25"/>
                  </a:cubicBezTo>
                  <a:cubicBezTo>
                    <a:pt x="138" y="36"/>
                    <a:pt x="138" y="36"/>
                    <a:pt x="138" y="36"/>
                  </a:cubicBezTo>
                  <a:cubicBezTo>
                    <a:pt x="149" y="38"/>
                    <a:pt x="159" y="42"/>
                    <a:pt x="168" y="48"/>
                  </a:cubicBezTo>
                  <a:cubicBezTo>
                    <a:pt x="175" y="41"/>
                    <a:pt x="175" y="41"/>
                    <a:pt x="175" y="41"/>
                  </a:cubicBezTo>
                  <a:cubicBezTo>
                    <a:pt x="177" y="39"/>
                    <a:pt x="179" y="38"/>
                    <a:pt x="181" y="38"/>
                  </a:cubicBezTo>
                  <a:cubicBezTo>
                    <a:pt x="183" y="38"/>
                    <a:pt x="185" y="39"/>
                    <a:pt x="187" y="41"/>
                  </a:cubicBezTo>
                  <a:cubicBezTo>
                    <a:pt x="199" y="53"/>
                    <a:pt x="199" y="53"/>
                    <a:pt x="199" y="53"/>
                  </a:cubicBezTo>
                  <a:cubicBezTo>
                    <a:pt x="203" y="56"/>
                    <a:pt x="203" y="62"/>
                    <a:pt x="199" y="65"/>
                  </a:cubicBezTo>
                  <a:cubicBezTo>
                    <a:pt x="192" y="73"/>
                    <a:pt x="192" y="73"/>
                    <a:pt x="192" y="73"/>
                  </a:cubicBezTo>
                  <a:cubicBezTo>
                    <a:pt x="198" y="82"/>
                    <a:pt x="202" y="92"/>
                    <a:pt x="204" y="103"/>
                  </a:cubicBezTo>
                  <a:cubicBezTo>
                    <a:pt x="215" y="103"/>
                    <a:pt x="215" y="103"/>
                    <a:pt x="215" y="103"/>
                  </a:cubicBezTo>
                  <a:cubicBezTo>
                    <a:pt x="220" y="103"/>
                    <a:pt x="223" y="106"/>
                    <a:pt x="223" y="111"/>
                  </a:cubicBezTo>
                  <a:cubicBezTo>
                    <a:pt x="223" y="128"/>
                    <a:pt x="223" y="128"/>
                    <a:pt x="223" y="128"/>
                  </a:cubicBezTo>
                  <a:cubicBezTo>
                    <a:pt x="223" y="133"/>
                    <a:pt x="220" y="137"/>
                    <a:pt x="215" y="137"/>
                  </a:cubicBezTo>
                  <a:cubicBezTo>
                    <a:pt x="204" y="137"/>
                    <a:pt x="204" y="137"/>
                    <a:pt x="204" y="137"/>
                  </a:cubicBezTo>
                  <a:cubicBezTo>
                    <a:pt x="202" y="148"/>
                    <a:pt x="198" y="158"/>
                    <a:pt x="192" y="167"/>
                  </a:cubicBezTo>
                  <a:cubicBezTo>
                    <a:pt x="199" y="174"/>
                    <a:pt x="199" y="174"/>
                    <a:pt x="199" y="174"/>
                  </a:cubicBezTo>
                  <a:cubicBezTo>
                    <a:pt x="203" y="178"/>
                    <a:pt x="203" y="183"/>
                    <a:pt x="199" y="186"/>
                  </a:cubicBezTo>
                  <a:cubicBezTo>
                    <a:pt x="187" y="199"/>
                    <a:pt x="187" y="199"/>
                    <a:pt x="187" y="199"/>
                  </a:cubicBezTo>
                  <a:cubicBezTo>
                    <a:pt x="185" y="200"/>
                    <a:pt x="183" y="201"/>
                    <a:pt x="181" y="201"/>
                  </a:cubicBezTo>
                  <a:cubicBezTo>
                    <a:pt x="179" y="201"/>
                    <a:pt x="177" y="200"/>
                    <a:pt x="175" y="199"/>
                  </a:cubicBezTo>
                  <a:cubicBezTo>
                    <a:pt x="168" y="191"/>
                    <a:pt x="168" y="191"/>
                    <a:pt x="168" y="191"/>
                  </a:cubicBezTo>
                  <a:cubicBezTo>
                    <a:pt x="159" y="197"/>
                    <a:pt x="149" y="202"/>
                    <a:pt x="138" y="204"/>
                  </a:cubicBezTo>
                  <a:cubicBezTo>
                    <a:pt x="138" y="214"/>
                    <a:pt x="138" y="214"/>
                    <a:pt x="138" y="214"/>
                  </a:cubicBezTo>
                  <a:cubicBezTo>
                    <a:pt x="138" y="219"/>
                    <a:pt x="134" y="223"/>
                    <a:pt x="129" y="223"/>
                  </a:cubicBezTo>
                  <a:cubicBezTo>
                    <a:pt x="112" y="223"/>
                    <a:pt x="112" y="223"/>
                    <a:pt x="112" y="223"/>
                  </a:cubicBezTo>
                  <a:cubicBezTo>
                    <a:pt x="107" y="223"/>
                    <a:pt x="103" y="219"/>
                    <a:pt x="103" y="214"/>
                  </a:cubicBezTo>
                  <a:cubicBezTo>
                    <a:pt x="103" y="204"/>
                    <a:pt x="103" y="204"/>
                    <a:pt x="103" y="204"/>
                  </a:cubicBezTo>
                  <a:cubicBezTo>
                    <a:pt x="92" y="202"/>
                    <a:pt x="82" y="197"/>
                    <a:pt x="73" y="191"/>
                  </a:cubicBezTo>
                  <a:cubicBezTo>
                    <a:pt x="66" y="199"/>
                    <a:pt x="66" y="199"/>
                    <a:pt x="66" y="199"/>
                  </a:cubicBezTo>
                  <a:cubicBezTo>
                    <a:pt x="64" y="200"/>
                    <a:pt x="62" y="201"/>
                    <a:pt x="60" y="201"/>
                  </a:cubicBezTo>
                  <a:cubicBezTo>
                    <a:pt x="58" y="201"/>
                    <a:pt x="55" y="200"/>
                    <a:pt x="54" y="199"/>
                  </a:cubicBezTo>
                  <a:cubicBezTo>
                    <a:pt x="42" y="186"/>
                    <a:pt x="42" y="186"/>
                    <a:pt x="42" y="186"/>
                  </a:cubicBezTo>
                  <a:cubicBezTo>
                    <a:pt x="38" y="183"/>
                    <a:pt x="38" y="178"/>
                    <a:pt x="42" y="174"/>
                  </a:cubicBezTo>
                  <a:cubicBezTo>
                    <a:pt x="49" y="167"/>
                    <a:pt x="49" y="167"/>
                    <a:pt x="49" y="167"/>
                  </a:cubicBezTo>
                  <a:cubicBezTo>
                    <a:pt x="43" y="158"/>
                    <a:pt x="39" y="148"/>
                    <a:pt x="36" y="137"/>
                  </a:cubicBezTo>
                  <a:cubicBezTo>
                    <a:pt x="26" y="137"/>
                    <a:pt x="26" y="137"/>
                    <a:pt x="26" y="137"/>
                  </a:cubicBezTo>
                  <a:cubicBezTo>
                    <a:pt x="21" y="137"/>
                    <a:pt x="17" y="133"/>
                    <a:pt x="17" y="128"/>
                  </a:cubicBezTo>
                  <a:cubicBezTo>
                    <a:pt x="17" y="111"/>
                    <a:pt x="17" y="111"/>
                    <a:pt x="17" y="111"/>
                  </a:cubicBezTo>
                  <a:cubicBezTo>
                    <a:pt x="17" y="106"/>
                    <a:pt x="21" y="103"/>
                    <a:pt x="26" y="103"/>
                  </a:cubicBezTo>
                  <a:cubicBezTo>
                    <a:pt x="36" y="103"/>
                    <a:pt x="36" y="103"/>
                    <a:pt x="36" y="103"/>
                  </a:cubicBezTo>
                  <a:cubicBezTo>
                    <a:pt x="39" y="92"/>
                    <a:pt x="43" y="82"/>
                    <a:pt x="49" y="73"/>
                  </a:cubicBezTo>
                  <a:cubicBezTo>
                    <a:pt x="42" y="65"/>
                    <a:pt x="42" y="65"/>
                    <a:pt x="42" y="65"/>
                  </a:cubicBezTo>
                  <a:cubicBezTo>
                    <a:pt x="38" y="62"/>
                    <a:pt x="38" y="56"/>
                    <a:pt x="42" y="53"/>
                  </a:cubicBezTo>
                  <a:cubicBezTo>
                    <a:pt x="54" y="41"/>
                    <a:pt x="54" y="41"/>
                    <a:pt x="54" y="41"/>
                  </a:cubicBezTo>
                  <a:cubicBezTo>
                    <a:pt x="55" y="39"/>
                    <a:pt x="58" y="38"/>
                    <a:pt x="60" y="38"/>
                  </a:cubicBezTo>
                  <a:cubicBezTo>
                    <a:pt x="62" y="38"/>
                    <a:pt x="64" y="39"/>
                    <a:pt x="66" y="41"/>
                  </a:cubicBezTo>
                  <a:cubicBezTo>
                    <a:pt x="73" y="48"/>
                    <a:pt x="73" y="48"/>
                    <a:pt x="73" y="48"/>
                  </a:cubicBezTo>
                  <a:cubicBezTo>
                    <a:pt x="82" y="42"/>
                    <a:pt x="92" y="38"/>
                    <a:pt x="103" y="36"/>
                  </a:cubicBezTo>
                  <a:cubicBezTo>
                    <a:pt x="103" y="25"/>
                    <a:pt x="103" y="25"/>
                    <a:pt x="103" y="25"/>
                  </a:cubicBezTo>
                  <a:cubicBezTo>
                    <a:pt x="103" y="21"/>
                    <a:pt x="107" y="17"/>
                    <a:pt x="112" y="17"/>
                  </a:cubicBezTo>
                  <a:cubicBezTo>
                    <a:pt x="129" y="17"/>
                    <a:pt x="129" y="17"/>
                    <a:pt x="129" y="17"/>
                  </a:cubicBezTo>
                  <a:moveTo>
                    <a:pt x="129" y="0"/>
                  </a:moveTo>
                  <a:cubicBezTo>
                    <a:pt x="112" y="0"/>
                    <a:pt x="112" y="0"/>
                    <a:pt x="112" y="0"/>
                  </a:cubicBezTo>
                  <a:cubicBezTo>
                    <a:pt x="99" y="0"/>
                    <a:pt x="88" y="10"/>
                    <a:pt x="86" y="23"/>
                  </a:cubicBezTo>
                  <a:cubicBezTo>
                    <a:pt x="83" y="24"/>
                    <a:pt x="79" y="25"/>
                    <a:pt x="76" y="27"/>
                  </a:cubicBezTo>
                  <a:cubicBezTo>
                    <a:pt x="71" y="23"/>
                    <a:pt x="66" y="21"/>
                    <a:pt x="60" y="21"/>
                  </a:cubicBezTo>
                  <a:cubicBezTo>
                    <a:pt x="53" y="21"/>
                    <a:pt x="46" y="24"/>
                    <a:pt x="42" y="29"/>
                  </a:cubicBezTo>
                  <a:cubicBezTo>
                    <a:pt x="29" y="41"/>
                    <a:pt x="29" y="41"/>
                    <a:pt x="29" y="41"/>
                  </a:cubicBezTo>
                  <a:cubicBezTo>
                    <a:pt x="25" y="46"/>
                    <a:pt x="22" y="52"/>
                    <a:pt x="22" y="59"/>
                  </a:cubicBezTo>
                  <a:cubicBezTo>
                    <a:pt x="22" y="65"/>
                    <a:pt x="24" y="71"/>
                    <a:pt x="28" y="75"/>
                  </a:cubicBezTo>
                  <a:cubicBezTo>
                    <a:pt x="26" y="79"/>
                    <a:pt x="25" y="82"/>
                    <a:pt x="23" y="86"/>
                  </a:cubicBezTo>
                  <a:cubicBezTo>
                    <a:pt x="10" y="87"/>
                    <a:pt x="0" y="98"/>
                    <a:pt x="0" y="111"/>
                  </a:cubicBezTo>
                  <a:cubicBezTo>
                    <a:pt x="0" y="128"/>
                    <a:pt x="0" y="128"/>
                    <a:pt x="0" y="128"/>
                  </a:cubicBezTo>
                  <a:cubicBezTo>
                    <a:pt x="0" y="142"/>
                    <a:pt x="10" y="153"/>
                    <a:pt x="23" y="154"/>
                  </a:cubicBezTo>
                  <a:cubicBezTo>
                    <a:pt x="25" y="157"/>
                    <a:pt x="26" y="161"/>
                    <a:pt x="28" y="164"/>
                  </a:cubicBezTo>
                  <a:cubicBezTo>
                    <a:pt x="24" y="169"/>
                    <a:pt x="22" y="174"/>
                    <a:pt x="22" y="180"/>
                  </a:cubicBezTo>
                  <a:cubicBezTo>
                    <a:pt x="22" y="187"/>
                    <a:pt x="25" y="194"/>
                    <a:pt x="29" y="199"/>
                  </a:cubicBezTo>
                  <a:cubicBezTo>
                    <a:pt x="42" y="211"/>
                    <a:pt x="42" y="211"/>
                    <a:pt x="42" y="211"/>
                  </a:cubicBezTo>
                  <a:cubicBezTo>
                    <a:pt x="46" y="216"/>
                    <a:pt x="53" y="218"/>
                    <a:pt x="60" y="218"/>
                  </a:cubicBezTo>
                  <a:cubicBezTo>
                    <a:pt x="66" y="218"/>
                    <a:pt x="71" y="216"/>
                    <a:pt x="76" y="212"/>
                  </a:cubicBezTo>
                  <a:cubicBezTo>
                    <a:pt x="79" y="214"/>
                    <a:pt x="83" y="216"/>
                    <a:pt x="86" y="217"/>
                  </a:cubicBezTo>
                  <a:cubicBezTo>
                    <a:pt x="88" y="230"/>
                    <a:pt x="99" y="240"/>
                    <a:pt x="112" y="240"/>
                  </a:cubicBezTo>
                  <a:cubicBezTo>
                    <a:pt x="129" y="240"/>
                    <a:pt x="129" y="240"/>
                    <a:pt x="129" y="240"/>
                  </a:cubicBezTo>
                  <a:cubicBezTo>
                    <a:pt x="142" y="240"/>
                    <a:pt x="153" y="230"/>
                    <a:pt x="155" y="217"/>
                  </a:cubicBezTo>
                  <a:cubicBezTo>
                    <a:pt x="158" y="216"/>
                    <a:pt x="161" y="214"/>
                    <a:pt x="165" y="212"/>
                  </a:cubicBezTo>
                  <a:cubicBezTo>
                    <a:pt x="169" y="216"/>
                    <a:pt x="175" y="218"/>
                    <a:pt x="181" y="218"/>
                  </a:cubicBezTo>
                  <a:cubicBezTo>
                    <a:pt x="188" y="218"/>
                    <a:pt x="194" y="216"/>
                    <a:pt x="199" y="211"/>
                  </a:cubicBezTo>
                  <a:cubicBezTo>
                    <a:pt x="211" y="199"/>
                    <a:pt x="211" y="199"/>
                    <a:pt x="211" y="199"/>
                  </a:cubicBezTo>
                  <a:cubicBezTo>
                    <a:pt x="216" y="194"/>
                    <a:pt x="219" y="187"/>
                    <a:pt x="219" y="180"/>
                  </a:cubicBezTo>
                  <a:cubicBezTo>
                    <a:pt x="219" y="174"/>
                    <a:pt x="217" y="169"/>
                    <a:pt x="213" y="164"/>
                  </a:cubicBezTo>
                  <a:cubicBezTo>
                    <a:pt x="215" y="161"/>
                    <a:pt x="216" y="157"/>
                    <a:pt x="217" y="154"/>
                  </a:cubicBezTo>
                  <a:cubicBezTo>
                    <a:pt x="230" y="153"/>
                    <a:pt x="241" y="142"/>
                    <a:pt x="241" y="128"/>
                  </a:cubicBezTo>
                  <a:cubicBezTo>
                    <a:pt x="241" y="111"/>
                    <a:pt x="241" y="111"/>
                    <a:pt x="241" y="111"/>
                  </a:cubicBezTo>
                  <a:cubicBezTo>
                    <a:pt x="241" y="98"/>
                    <a:pt x="230" y="87"/>
                    <a:pt x="217" y="86"/>
                  </a:cubicBezTo>
                  <a:cubicBezTo>
                    <a:pt x="216" y="82"/>
                    <a:pt x="215" y="79"/>
                    <a:pt x="213" y="75"/>
                  </a:cubicBezTo>
                  <a:cubicBezTo>
                    <a:pt x="217" y="71"/>
                    <a:pt x="219" y="65"/>
                    <a:pt x="219" y="59"/>
                  </a:cubicBezTo>
                  <a:cubicBezTo>
                    <a:pt x="219" y="52"/>
                    <a:pt x="216" y="46"/>
                    <a:pt x="211" y="41"/>
                  </a:cubicBezTo>
                  <a:cubicBezTo>
                    <a:pt x="199" y="29"/>
                    <a:pt x="199" y="29"/>
                    <a:pt x="199" y="29"/>
                  </a:cubicBezTo>
                  <a:cubicBezTo>
                    <a:pt x="194" y="24"/>
                    <a:pt x="188" y="21"/>
                    <a:pt x="181" y="21"/>
                  </a:cubicBezTo>
                  <a:cubicBezTo>
                    <a:pt x="175" y="21"/>
                    <a:pt x="169" y="23"/>
                    <a:pt x="165" y="27"/>
                  </a:cubicBezTo>
                  <a:cubicBezTo>
                    <a:pt x="161" y="25"/>
                    <a:pt x="158" y="24"/>
                    <a:pt x="155" y="23"/>
                  </a:cubicBezTo>
                  <a:cubicBezTo>
                    <a:pt x="153" y="10"/>
                    <a:pt x="142" y="0"/>
                    <a:pt x="12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9" name="Freeform 38"/>
            <p:cNvSpPr>
              <a:spLocks noEditPoints="1"/>
            </p:cNvSpPr>
            <p:nvPr/>
          </p:nvSpPr>
          <p:spPr bwMode="auto">
            <a:xfrm>
              <a:off x="8821795" y="562614"/>
              <a:ext cx="1252760" cy="1266997"/>
            </a:xfrm>
            <a:custGeom>
              <a:avLst/>
              <a:gdLst>
                <a:gd name="T0" fmla="*/ 55 w 111"/>
                <a:gd name="T1" fmla="*/ 112 h 112"/>
                <a:gd name="T2" fmla="*/ 0 w 111"/>
                <a:gd name="T3" fmla="*/ 56 h 112"/>
                <a:gd name="T4" fmla="*/ 55 w 111"/>
                <a:gd name="T5" fmla="*/ 0 h 112"/>
                <a:gd name="T6" fmla="*/ 111 w 111"/>
                <a:gd name="T7" fmla="*/ 56 h 112"/>
                <a:gd name="T8" fmla="*/ 55 w 111"/>
                <a:gd name="T9" fmla="*/ 112 h 112"/>
                <a:gd name="T10" fmla="*/ 55 w 111"/>
                <a:gd name="T11" fmla="*/ 9 h 112"/>
                <a:gd name="T12" fmla="*/ 8 w 111"/>
                <a:gd name="T13" fmla="*/ 56 h 112"/>
                <a:gd name="T14" fmla="*/ 55 w 111"/>
                <a:gd name="T15" fmla="*/ 103 h 112"/>
                <a:gd name="T16" fmla="*/ 103 w 111"/>
                <a:gd name="T17" fmla="*/ 56 h 112"/>
                <a:gd name="T18" fmla="*/ 55 w 111"/>
                <a:gd name="T19" fmla="*/ 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 h="112">
                  <a:moveTo>
                    <a:pt x="55" y="112"/>
                  </a:moveTo>
                  <a:cubicBezTo>
                    <a:pt x="25" y="112"/>
                    <a:pt x="0" y="86"/>
                    <a:pt x="0" y="56"/>
                  </a:cubicBezTo>
                  <a:cubicBezTo>
                    <a:pt x="0" y="25"/>
                    <a:pt x="25" y="0"/>
                    <a:pt x="55" y="0"/>
                  </a:cubicBezTo>
                  <a:cubicBezTo>
                    <a:pt x="86" y="0"/>
                    <a:pt x="111" y="25"/>
                    <a:pt x="111" y="56"/>
                  </a:cubicBezTo>
                  <a:cubicBezTo>
                    <a:pt x="111" y="86"/>
                    <a:pt x="86" y="112"/>
                    <a:pt x="55" y="112"/>
                  </a:cubicBezTo>
                  <a:close/>
                  <a:moveTo>
                    <a:pt x="55" y="9"/>
                  </a:moveTo>
                  <a:cubicBezTo>
                    <a:pt x="29" y="9"/>
                    <a:pt x="8" y="30"/>
                    <a:pt x="8" y="56"/>
                  </a:cubicBezTo>
                  <a:cubicBezTo>
                    <a:pt x="8" y="82"/>
                    <a:pt x="29" y="103"/>
                    <a:pt x="55" y="103"/>
                  </a:cubicBezTo>
                  <a:cubicBezTo>
                    <a:pt x="81" y="103"/>
                    <a:pt x="103" y="82"/>
                    <a:pt x="103" y="56"/>
                  </a:cubicBezTo>
                  <a:cubicBezTo>
                    <a:pt x="103" y="30"/>
                    <a:pt x="81" y="9"/>
                    <a:pt x="5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0" name="Freeform 39"/>
            <p:cNvSpPr>
              <a:spLocks noEditPoints="1"/>
            </p:cNvSpPr>
            <p:nvPr/>
          </p:nvSpPr>
          <p:spPr bwMode="auto">
            <a:xfrm>
              <a:off x="9101767" y="856823"/>
              <a:ext cx="678580" cy="678580"/>
            </a:xfrm>
            <a:custGeom>
              <a:avLst/>
              <a:gdLst>
                <a:gd name="T0" fmla="*/ 30 w 60"/>
                <a:gd name="T1" fmla="*/ 60 h 60"/>
                <a:gd name="T2" fmla="*/ 0 w 60"/>
                <a:gd name="T3" fmla="*/ 30 h 60"/>
                <a:gd name="T4" fmla="*/ 30 w 60"/>
                <a:gd name="T5" fmla="*/ 0 h 60"/>
                <a:gd name="T6" fmla="*/ 60 w 60"/>
                <a:gd name="T7" fmla="*/ 30 h 60"/>
                <a:gd name="T8" fmla="*/ 30 w 60"/>
                <a:gd name="T9" fmla="*/ 60 h 60"/>
                <a:gd name="T10" fmla="*/ 30 w 60"/>
                <a:gd name="T11" fmla="*/ 8 h 60"/>
                <a:gd name="T12" fmla="*/ 9 w 60"/>
                <a:gd name="T13" fmla="*/ 30 h 60"/>
                <a:gd name="T14" fmla="*/ 30 w 60"/>
                <a:gd name="T15" fmla="*/ 51 h 60"/>
                <a:gd name="T16" fmla="*/ 52 w 60"/>
                <a:gd name="T17" fmla="*/ 30 h 60"/>
                <a:gd name="T18" fmla="*/ 30 w 60"/>
                <a:gd name="T19" fmla="*/ 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60"/>
                  </a:moveTo>
                  <a:cubicBezTo>
                    <a:pt x="14" y="60"/>
                    <a:pt x="0" y="46"/>
                    <a:pt x="0" y="30"/>
                  </a:cubicBezTo>
                  <a:cubicBezTo>
                    <a:pt x="0" y="13"/>
                    <a:pt x="14" y="0"/>
                    <a:pt x="30" y="0"/>
                  </a:cubicBezTo>
                  <a:cubicBezTo>
                    <a:pt x="47" y="0"/>
                    <a:pt x="60" y="13"/>
                    <a:pt x="60" y="30"/>
                  </a:cubicBezTo>
                  <a:cubicBezTo>
                    <a:pt x="60" y="46"/>
                    <a:pt x="47" y="60"/>
                    <a:pt x="30" y="60"/>
                  </a:cubicBezTo>
                  <a:close/>
                  <a:moveTo>
                    <a:pt x="30" y="8"/>
                  </a:moveTo>
                  <a:cubicBezTo>
                    <a:pt x="19" y="8"/>
                    <a:pt x="9" y="18"/>
                    <a:pt x="9" y="30"/>
                  </a:cubicBezTo>
                  <a:cubicBezTo>
                    <a:pt x="9" y="42"/>
                    <a:pt x="19" y="51"/>
                    <a:pt x="30" y="51"/>
                  </a:cubicBezTo>
                  <a:cubicBezTo>
                    <a:pt x="42" y="51"/>
                    <a:pt x="52" y="42"/>
                    <a:pt x="52" y="30"/>
                  </a:cubicBezTo>
                  <a:cubicBezTo>
                    <a:pt x="52" y="18"/>
                    <a:pt x="42" y="8"/>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cxnSp>
        <p:nvCxnSpPr>
          <p:cNvPr id="41" name="Straight Connector 40"/>
          <p:cNvCxnSpPr/>
          <p:nvPr/>
        </p:nvCxnSpPr>
        <p:spPr>
          <a:xfrm>
            <a:off x="3408721" y="1796264"/>
            <a:ext cx="0" cy="414000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69593" y="1780916"/>
            <a:ext cx="2733404" cy="1200329"/>
          </a:xfrm>
          <a:prstGeom prst="rect">
            <a:avLst/>
          </a:prstGeom>
          <a:noFill/>
        </p:spPr>
        <p:txBody>
          <a:bodyPr wrap="square" rtlCol="0">
            <a:spAutoFit/>
          </a:bodyPr>
          <a:lstStyle/>
          <a:p>
            <a:pPr algn="ctr"/>
            <a:r>
              <a:rPr lang="id-ID" sz="2400" err="1">
                <a:solidFill>
                  <a:schemeClr val="tx1">
                    <a:lumMod val="65000"/>
                    <a:lumOff val="35000"/>
                  </a:schemeClr>
                </a:solidFill>
                <a:latin typeface="Baskerville Old Face" panose="02020602080505020303" pitchFamily="18" charset="0"/>
              </a:rPr>
              <a:t>Building</a:t>
            </a:r>
            <a:r>
              <a:rPr lang="id-ID" sz="2400">
                <a:solidFill>
                  <a:schemeClr val="tx1">
                    <a:lumMod val="65000"/>
                    <a:lumOff val="35000"/>
                  </a:schemeClr>
                </a:solidFill>
                <a:latin typeface="Baskerville Old Face" panose="02020602080505020303" pitchFamily="18" charset="0"/>
              </a:rPr>
              <a:t> </a:t>
            </a:r>
            <a:r>
              <a:rPr lang="id-ID" sz="2400" err="1">
                <a:solidFill>
                  <a:schemeClr val="tx1">
                    <a:lumMod val="65000"/>
                    <a:lumOff val="35000"/>
                  </a:schemeClr>
                </a:solidFill>
                <a:latin typeface="Baskerville Old Face" panose="02020602080505020303" pitchFamily="18" charset="0"/>
              </a:rPr>
              <a:t>Organizational</a:t>
            </a:r>
            <a:r>
              <a:rPr lang="id-ID" sz="2400">
                <a:solidFill>
                  <a:schemeClr val="tx1">
                    <a:lumMod val="65000"/>
                    <a:lumOff val="35000"/>
                  </a:schemeClr>
                </a:solidFill>
                <a:latin typeface="Baskerville Old Face" panose="02020602080505020303" pitchFamily="18" charset="0"/>
              </a:rPr>
              <a:t> </a:t>
            </a:r>
            <a:r>
              <a:rPr lang="id-ID" sz="2400" err="1">
                <a:solidFill>
                  <a:schemeClr val="tx1">
                    <a:lumMod val="65000"/>
                    <a:lumOff val="35000"/>
                  </a:schemeClr>
                </a:solidFill>
                <a:latin typeface="Baskerville Old Face" panose="02020602080505020303" pitchFamily="18" charset="0"/>
              </a:rPr>
              <a:t>Capacity</a:t>
            </a:r>
            <a:endParaRPr lang="en-US" sz="2400">
              <a:solidFill>
                <a:schemeClr val="tx1">
                  <a:lumMod val="65000"/>
                  <a:lumOff val="35000"/>
                </a:schemeClr>
              </a:solidFill>
              <a:latin typeface="Baskerville Old Face" panose="02020602080505020303" pitchFamily="18" charset="0"/>
            </a:endParaRPr>
          </a:p>
        </p:txBody>
      </p:sp>
      <p:sp>
        <p:nvSpPr>
          <p:cNvPr id="44" name="Rectangle 43"/>
          <p:cNvSpPr/>
          <p:nvPr/>
        </p:nvSpPr>
        <p:spPr>
          <a:xfrm>
            <a:off x="1158483" y="4411678"/>
            <a:ext cx="1648380" cy="1530419"/>
          </a:xfrm>
          <a:prstGeom prst="rect">
            <a:avLst/>
          </a:prstGeom>
        </p:spPr>
        <p:txBody>
          <a:bodyPr wrap="square">
            <a:spAutoFit/>
          </a:bodyPr>
          <a:lstStyle/>
          <a:p>
            <a:pPr>
              <a:lnSpc>
                <a:spcPts val="1600"/>
              </a:lnSpc>
            </a:pPr>
            <a:r>
              <a:rPr lang="en-US">
                <a:solidFill>
                  <a:srgbClr val="0E3466"/>
                </a:solidFill>
                <a:latin typeface="Franklin Gothic Book" panose="020B0503020102020204" pitchFamily="34" charset="0"/>
                <a:ea typeface="Ebrima" panose="02000000000000000000" pitchFamily="2" charset="0"/>
                <a:cs typeface="Ebrima" panose="02000000000000000000" pitchFamily="2" charset="0"/>
              </a:rPr>
              <a:t>Grant Making  </a:t>
            </a:r>
          </a:p>
          <a:p>
            <a:pPr>
              <a:lnSpc>
                <a:spcPts val="1600"/>
              </a:lnSpc>
            </a:pPr>
            <a:endParaRPr lang="en-US">
              <a:solidFill>
                <a:srgbClr val="0E3466"/>
              </a:solidFill>
              <a:latin typeface="Franklin Gothic Book" panose="020B0503020102020204" pitchFamily="34" charset="0"/>
              <a:ea typeface="Ebrima" panose="02000000000000000000" pitchFamily="2" charset="0"/>
              <a:cs typeface="Ebrima" panose="02000000000000000000" pitchFamily="2" charset="0"/>
            </a:endParaRPr>
          </a:p>
          <a:p>
            <a:pPr>
              <a:lnSpc>
                <a:spcPts val="1600"/>
              </a:lnSpc>
            </a:pPr>
            <a:r>
              <a:rPr lang="en-US">
                <a:solidFill>
                  <a:srgbClr val="0E3466"/>
                </a:solidFill>
                <a:latin typeface="Franklin Gothic Book" panose="020B0503020102020204" pitchFamily="34" charset="0"/>
                <a:ea typeface="Ebrima" panose="02000000000000000000" pitchFamily="2" charset="0"/>
                <a:cs typeface="Ebrima" panose="02000000000000000000" pitchFamily="2" charset="0"/>
              </a:rPr>
              <a:t>Technical Assistance  </a:t>
            </a:r>
          </a:p>
          <a:p>
            <a:pPr>
              <a:lnSpc>
                <a:spcPts val="1600"/>
              </a:lnSpc>
            </a:pPr>
            <a:endParaRPr lang="en-US">
              <a:solidFill>
                <a:srgbClr val="0E3466"/>
              </a:solidFill>
              <a:latin typeface="Franklin Gothic Book" panose="020B0503020102020204" pitchFamily="34" charset="0"/>
              <a:ea typeface="Ebrima" panose="02000000000000000000" pitchFamily="2" charset="0"/>
              <a:cs typeface="Ebrima" panose="02000000000000000000" pitchFamily="2" charset="0"/>
            </a:endParaRPr>
          </a:p>
          <a:p>
            <a:pPr>
              <a:lnSpc>
                <a:spcPts val="1600"/>
              </a:lnSpc>
            </a:pPr>
            <a:r>
              <a:rPr lang="en-US">
                <a:solidFill>
                  <a:srgbClr val="0E3466"/>
                </a:solidFill>
                <a:latin typeface="Franklin Gothic Book" panose="020B0503020102020204" pitchFamily="34" charset="0"/>
                <a:ea typeface="Ebrima" panose="02000000000000000000" pitchFamily="2" charset="0"/>
                <a:cs typeface="Ebrima" panose="02000000000000000000" pitchFamily="2" charset="0"/>
              </a:rPr>
              <a:t>Member Collaboration</a:t>
            </a:r>
          </a:p>
        </p:txBody>
      </p:sp>
      <p:sp>
        <p:nvSpPr>
          <p:cNvPr id="45" name="Freeform 13"/>
          <p:cNvSpPr>
            <a:spLocks noEditPoints="1"/>
          </p:cNvSpPr>
          <p:nvPr/>
        </p:nvSpPr>
        <p:spPr bwMode="auto">
          <a:xfrm>
            <a:off x="1496282" y="3101887"/>
            <a:ext cx="880025" cy="880025"/>
          </a:xfrm>
          <a:custGeom>
            <a:avLst/>
            <a:gdLst>
              <a:gd name="T0" fmla="*/ 1372 w 1472"/>
              <a:gd name="T1" fmla="*/ 261 h 1472"/>
              <a:gd name="T2" fmla="*/ 1332 w 1472"/>
              <a:gd name="T3" fmla="*/ 4 h 1472"/>
              <a:gd name="T4" fmla="*/ 694 w 1472"/>
              <a:gd name="T5" fmla="*/ 112 h 1472"/>
              <a:gd name="T6" fmla="*/ 432 w 1472"/>
              <a:gd name="T7" fmla="*/ 132 h 1472"/>
              <a:gd name="T8" fmla="*/ 169 w 1472"/>
              <a:gd name="T9" fmla="*/ 437 h 1472"/>
              <a:gd name="T10" fmla="*/ 0 w 1472"/>
              <a:gd name="T11" fmla="*/ 564 h 1472"/>
              <a:gd name="T12" fmla="*/ 100 w 1472"/>
              <a:gd name="T13" fmla="*/ 1210 h 1472"/>
              <a:gd name="T14" fmla="*/ 140 w 1472"/>
              <a:gd name="T15" fmla="*/ 1468 h 1472"/>
              <a:gd name="T16" fmla="*/ 777 w 1472"/>
              <a:gd name="T17" fmla="*/ 1380 h 1472"/>
              <a:gd name="T18" fmla="*/ 908 w 1472"/>
              <a:gd name="T19" fmla="*/ 1472 h 1472"/>
              <a:gd name="T20" fmla="*/ 1016 w 1472"/>
              <a:gd name="T21" fmla="*/ 1265 h 1472"/>
              <a:gd name="T22" fmla="*/ 1340 w 1472"/>
              <a:gd name="T23" fmla="*/ 1040 h 1472"/>
              <a:gd name="T24" fmla="*/ 1372 w 1472"/>
              <a:gd name="T25" fmla="*/ 780 h 1472"/>
              <a:gd name="T26" fmla="*/ 1208 w 1472"/>
              <a:gd name="T27" fmla="*/ 915 h 1472"/>
              <a:gd name="T28" fmla="*/ 1213 w 1472"/>
              <a:gd name="T29" fmla="*/ 942 h 1472"/>
              <a:gd name="T30" fmla="*/ 965 w 1472"/>
              <a:gd name="T31" fmla="*/ 1221 h 1472"/>
              <a:gd name="T32" fmla="*/ 944 w 1472"/>
              <a:gd name="T33" fmla="*/ 692 h 1472"/>
              <a:gd name="T34" fmla="*/ 1004 w 1472"/>
              <a:gd name="T35" fmla="*/ 486 h 1472"/>
              <a:gd name="T36" fmla="*/ 1288 w 1472"/>
              <a:gd name="T37" fmla="*/ 260 h 1472"/>
              <a:gd name="T38" fmla="*/ 1208 w 1472"/>
              <a:gd name="T39" fmla="*/ 908 h 1472"/>
              <a:gd name="T40" fmla="*/ 564 w 1472"/>
              <a:gd name="T41" fmla="*/ 264 h 1472"/>
              <a:gd name="T42" fmla="*/ 693 w 1472"/>
              <a:gd name="T43" fmla="*/ 172 h 1472"/>
              <a:gd name="T44" fmla="*/ 1214 w 1472"/>
              <a:gd name="T45" fmla="*/ 195 h 1472"/>
              <a:gd name="T46" fmla="*/ 900 w 1472"/>
              <a:gd name="T47" fmla="*/ 436 h 1472"/>
              <a:gd name="T48" fmla="*/ 262 w 1472"/>
              <a:gd name="T49" fmla="*/ 540 h 1472"/>
              <a:gd name="T50" fmla="*/ 478 w 1472"/>
              <a:gd name="T51" fmla="*/ 231 h 1472"/>
              <a:gd name="T52" fmla="*/ 180 w 1472"/>
              <a:gd name="T53" fmla="*/ 1210 h 1472"/>
              <a:gd name="T54" fmla="*/ 256 w 1472"/>
              <a:gd name="T55" fmla="*/ 607 h 1472"/>
              <a:gd name="T56" fmla="*/ 608 w 1472"/>
              <a:gd name="T57" fmla="*/ 608 h 1472"/>
              <a:gd name="T58" fmla="*/ 852 w 1472"/>
              <a:gd name="T59" fmla="*/ 691 h 1472"/>
              <a:gd name="T60" fmla="*/ 794 w 1472"/>
              <a:gd name="T61" fmla="*/ 1274 h 1472"/>
              <a:gd name="T62" fmla="*/ 269 w 1472"/>
              <a:gd name="T63" fmla="*/ 1308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72" h="1472">
                <a:moveTo>
                  <a:pt x="1372" y="780"/>
                </a:moveTo>
                <a:cubicBezTo>
                  <a:pt x="1372" y="261"/>
                  <a:pt x="1372" y="261"/>
                  <a:pt x="1372" y="261"/>
                </a:cubicBezTo>
                <a:cubicBezTo>
                  <a:pt x="1425" y="244"/>
                  <a:pt x="1464" y="195"/>
                  <a:pt x="1464" y="136"/>
                </a:cubicBezTo>
                <a:cubicBezTo>
                  <a:pt x="1464" y="63"/>
                  <a:pt x="1405" y="4"/>
                  <a:pt x="1332" y="4"/>
                </a:cubicBezTo>
                <a:cubicBezTo>
                  <a:pt x="1267" y="4"/>
                  <a:pt x="1213" y="51"/>
                  <a:pt x="1202" y="112"/>
                </a:cubicBezTo>
                <a:cubicBezTo>
                  <a:pt x="694" y="112"/>
                  <a:pt x="694" y="112"/>
                  <a:pt x="694" y="112"/>
                </a:cubicBezTo>
                <a:cubicBezTo>
                  <a:pt x="685" y="49"/>
                  <a:pt x="630" y="0"/>
                  <a:pt x="564" y="0"/>
                </a:cubicBezTo>
                <a:cubicBezTo>
                  <a:pt x="491" y="0"/>
                  <a:pt x="432" y="59"/>
                  <a:pt x="432" y="132"/>
                </a:cubicBezTo>
                <a:cubicBezTo>
                  <a:pt x="432" y="148"/>
                  <a:pt x="435" y="163"/>
                  <a:pt x="440" y="177"/>
                </a:cubicBezTo>
                <a:cubicBezTo>
                  <a:pt x="169" y="437"/>
                  <a:pt x="169" y="437"/>
                  <a:pt x="169" y="437"/>
                </a:cubicBezTo>
                <a:cubicBezTo>
                  <a:pt x="157" y="434"/>
                  <a:pt x="145" y="432"/>
                  <a:pt x="132" y="432"/>
                </a:cubicBezTo>
                <a:cubicBezTo>
                  <a:pt x="59" y="432"/>
                  <a:pt x="0" y="491"/>
                  <a:pt x="0" y="564"/>
                </a:cubicBezTo>
                <a:cubicBezTo>
                  <a:pt x="0" y="626"/>
                  <a:pt x="43" y="678"/>
                  <a:pt x="100" y="692"/>
                </a:cubicBezTo>
                <a:cubicBezTo>
                  <a:pt x="100" y="1210"/>
                  <a:pt x="100" y="1210"/>
                  <a:pt x="100" y="1210"/>
                </a:cubicBezTo>
                <a:cubicBezTo>
                  <a:pt x="47" y="1227"/>
                  <a:pt x="8" y="1277"/>
                  <a:pt x="8" y="1336"/>
                </a:cubicBezTo>
                <a:cubicBezTo>
                  <a:pt x="8" y="1409"/>
                  <a:pt x="67" y="1468"/>
                  <a:pt x="140" y="1468"/>
                </a:cubicBezTo>
                <a:cubicBezTo>
                  <a:pt x="197" y="1468"/>
                  <a:pt x="246" y="1431"/>
                  <a:pt x="264" y="1380"/>
                </a:cubicBezTo>
                <a:cubicBezTo>
                  <a:pt x="777" y="1380"/>
                  <a:pt x="777" y="1380"/>
                  <a:pt x="777" y="1380"/>
                </a:cubicBezTo>
                <a:cubicBezTo>
                  <a:pt x="780" y="1384"/>
                  <a:pt x="783" y="1387"/>
                  <a:pt x="786" y="1391"/>
                </a:cubicBezTo>
                <a:cubicBezTo>
                  <a:pt x="806" y="1438"/>
                  <a:pt x="853" y="1472"/>
                  <a:pt x="908" y="1472"/>
                </a:cubicBezTo>
                <a:cubicBezTo>
                  <a:pt x="981" y="1472"/>
                  <a:pt x="1040" y="1413"/>
                  <a:pt x="1040" y="1340"/>
                </a:cubicBezTo>
                <a:cubicBezTo>
                  <a:pt x="1040" y="1312"/>
                  <a:pt x="1031" y="1286"/>
                  <a:pt x="1016" y="1265"/>
                </a:cubicBezTo>
                <a:cubicBezTo>
                  <a:pt x="1272" y="1021"/>
                  <a:pt x="1272" y="1021"/>
                  <a:pt x="1272" y="1021"/>
                </a:cubicBezTo>
                <a:cubicBezTo>
                  <a:pt x="1292" y="1033"/>
                  <a:pt x="1315" y="1040"/>
                  <a:pt x="1340" y="1040"/>
                </a:cubicBezTo>
                <a:cubicBezTo>
                  <a:pt x="1413" y="1040"/>
                  <a:pt x="1472" y="981"/>
                  <a:pt x="1472" y="908"/>
                </a:cubicBezTo>
                <a:cubicBezTo>
                  <a:pt x="1472" y="846"/>
                  <a:pt x="1429" y="794"/>
                  <a:pt x="1372" y="780"/>
                </a:cubicBezTo>
                <a:close/>
                <a:moveTo>
                  <a:pt x="1208" y="908"/>
                </a:moveTo>
                <a:cubicBezTo>
                  <a:pt x="1208" y="910"/>
                  <a:pt x="1208" y="913"/>
                  <a:pt x="1208" y="915"/>
                </a:cubicBezTo>
                <a:cubicBezTo>
                  <a:pt x="1206" y="932"/>
                  <a:pt x="1206" y="932"/>
                  <a:pt x="1206" y="932"/>
                </a:cubicBezTo>
                <a:cubicBezTo>
                  <a:pt x="1208" y="935"/>
                  <a:pt x="1210" y="939"/>
                  <a:pt x="1213" y="942"/>
                </a:cubicBezTo>
                <a:cubicBezTo>
                  <a:pt x="1216" y="955"/>
                  <a:pt x="1221" y="967"/>
                  <a:pt x="1228" y="977"/>
                </a:cubicBezTo>
                <a:cubicBezTo>
                  <a:pt x="965" y="1221"/>
                  <a:pt x="965" y="1221"/>
                  <a:pt x="965" y="1221"/>
                </a:cubicBezTo>
                <a:cubicBezTo>
                  <a:pt x="958" y="1218"/>
                  <a:pt x="951" y="1215"/>
                  <a:pt x="944" y="1213"/>
                </a:cubicBezTo>
                <a:cubicBezTo>
                  <a:pt x="944" y="692"/>
                  <a:pt x="944" y="692"/>
                  <a:pt x="944" y="692"/>
                </a:cubicBezTo>
                <a:cubicBezTo>
                  <a:pt x="995" y="674"/>
                  <a:pt x="1032" y="625"/>
                  <a:pt x="1032" y="568"/>
                </a:cubicBezTo>
                <a:cubicBezTo>
                  <a:pt x="1032" y="537"/>
                  <a:pt x="1021" y="509"/>
                  <a:pt x="1004" y="486"/>
                </a:cubicBezTo>
                <a:cubicBezTo>
                  <a:pt x="1256" y="244"/>
                  <a:pt x="1256" y="244"/>
                  <a:pt x="1256" y="244"/>
                </a:cubicBezTo>
                <a:cubicBezTo>
                  <a:pt x="1266" y="251"/>
                  <a:pt x="1277" y="256"/>
                  <a:pt x="1288" y="260"/>
                </a:cubicBezTo>
                <a:cubicBezTo>
                  <a:pt x="1288" y="787"/>
                  <a:pt x="1288" y="787"/>
                  <a:pt x="1288" y="787"/>
                </a:cubicBezTo>
                <a:cubicBezTo>
                  <a:pt x="1241" y="807"/>
                  <a:pt x="1208" y="853"/>
                  <a:pt x="1208" y="908"/>
                </a:cubicBezTo>
                <a:close/>
                <a:moveTo>
                  <a:pt x="478" y="231"/>
                </a:moveTo>
                <a:cubicBezTo>
                  <a:pt x="501" y="251"/>
                  <a:pt x="531" y="264"/>
                  <a:pt x="564" y="264"/>
                </a:cubicBezTo>
                <a:cubicBezTo>
                  <a:pt x="618" y="264"/>
                  <a:pt x="665" y="231"/>
                  <a:pt x="685" y="184"/>
                </a:cubicBezTo>
                <a:cubicBezTo>
                  <a:pt x="688" y="180"/>
                  <a:pt x="691" y="176"/>
                  <a:pt x="693" y="172"/>
                </a:cubicBezTo>
                <a:cubicBezTo>
                  <a:pt x="1205" y="172"/>
                  <a:pt x="1205" y="172"/>
                  <a:pt x="1205" y="172"/>
                </a:cubicBezTo>
                <a:cubicBezTo>
                  <a:pt x="1207" y="180"/>
                  <a:pt x="1210" y="188"/>
                  <a:pt x="1214" y="195"/>
                </a:cubicBezTo>
                <a:cubicBezTo>
                  <a:pt x="945" y="444"/>
                  <a:pt x="945" y="444"/>
                  <a:pt x="945" y="444"/>
                </a:cubicBezTo>
                <a:cubicBezTo>
                  <a:pt x="931" y="439"/>
                  <a:pt x="916" y="436"/>
                  <a:pt x="900" y="436"/>
                </a:cubicBezTo>
                <a:cubicBezTo>
                  <a:pt x="837" y="436"/>
                  <a:pt x="784" y="481"/>
                  <a:pt x="771" y="540"/>
                </a:cubicBezTo>
                <a:cubicBezTo>
                  <a:pt x="262" y="540"/>
                  <a:pt x="262" y="540"/>
                  <a:pt x="262" y="540"/>
                </a:cubicBezTo>
                <a:cubicBezTo>
                  <a:pt x="257" y="513"/>
                  <a:pt x="244" y="489"/>
                  <a:pt x="225" y="470"/>
                </a:cubicBezTo>
                <a:lnTo>
                  <a:pt x="478" y="231"/>
                </a:lnTo>
                <a:close/>
                <a:moveTo>
                  <a:pt x="269" y="1308"/>
                </a:moveTo>
                <a:cubicBezTo>
                  <a:pt x="259" y="1262"/>
                  <a:pt x="225" y="1224"/>
                  <a:pt x="180" y="1210"/>
                </a:cubicBezTo>
                <a:cubicBezTo>
                  <a:pt x="180" y="687"/>
                  <a:pt x="180" y="687"/>
                  <a:pt x="180" y="687"/>
                </a:cubicBezTo>
                <a:cubicBezTo>
                  <a:pt x="216" y="673"/>
                  <a:pt x="244" y="644"/>
                  <a:pt x="256" y="607"/>
                </a:cubicBezTo>
                <a:cubicBezTo>
                  <a:pt x="516" y="610"/>
                  <a:pt x="516" y="610"/>
                  <a:pt x="516" y="610"/>
                </a:cubicBezTo>
                <a:cubicBezTo>
                  <a:pt x="608" y="608"/>
                  <a:pt x="608" y="608"/>
                  <a:pt x="608" y="608"/>
                </a:cubicBezTo>
                <a:cubicBezTo>
                  <a:pt x="774" y="608"/>
                  <a:pt x="774" y="608"/>
                  <a:pt x="774" y="608"/>
                </a:cubicBezTo>
                <a:cubicBezTo>
                  <a:pt x="786" y="646"/>
                  <a:pt x="815" y="676"/>
                  <a:pt x="852" y="691"/>
                </a:cubicBezTo>
                <a:cubicBezTo>
                  <a:pt x="852" y="1220"/>
                  <a:pt x="852" y="1220"/>
                  <a:pt x="852" y="1220"/>
                </a:cubicBezTo>
                <a:cubicBezTo>
                  <a:pt x="828" y="1232"/>
                  <a:pt x="807" y="1250"/>
                  <a:pt x="794" y="1274"/>
                </a:cubicBezTo>
                <a:cubicBezTo>
                  <a:pt x="785" y="1284"/>
                  <a:pt x="778" y="1295"/>
                  <a:pt x="773" y="1308"/>
                </a:cubicBezTo>
                <a:lnTo>
                  <a:pt x="269" y="1308"/>
                </a:lnTo>
                <a:close/>
              </a:path>
            </a:pathLst>
          </a:custGeom>
          <a:solidFill>
            <a:srgbClr val="44546A"/>
          </a:solidFill>
          <a:ln>
            <a:noFill/>
          </a:ln>
        </p:spPr>
        <p:txBody>
          <a:bodyPr vert="horz" wrap="square" lIns="91440" tIns="45720" rIns="91440" bIns="45720" numCol="1" anchor="t" anchorCtr="0" compatLnSpc="1">
            <a:prstTxWarp prst="textNoShape">
              <a:avLst/>
            </a:prstTxWarp>
          </a:bodyPr>
          <a:lstStyle/>
          <a:p>
            <a:endParaRPr lang="id-ID">
              <a:solidFill>
                <a:schemeClr val="tx1">
                  <a:lumMod val="65000"/>
                  <a:lumOff val="35000"/>
                </a:schemeClr>
              </a:solidFill>
            </a:endParaRPr>
          </a:p>
        </p:txBody>
      </p:sp>
      <p:sp>
        <p:nvSpPr>
          <p:cNvPr id="74" name="Rectangle 73"/>
          <p:cNvSpPr/>
          <p:nvPr/>
        </p:nvSpPr>
        <p:spPr>
          <a:xfrm>
            <a:off x="4057784" y="4411678"/>
            <a:ext cx="1648380" cy="1528624"/>
          </a:xfrm>
          <a:prstGeom prst="rect">
            <a:avLst/>
          </a:prstGeom>
        </p:spPr>
        <p:txBody>
          <a:bodyPr wrap="square">
            <a:spAutoFit/>
          </a:bodyPr>
          <a:lstStyle/>
          <a:p>
            <a:pPr>
              <a:lnSpc>
                <a:spcPts val="1600"/>
              </a:lnSpc>
            </a:pPr>
            <a:r>
              <a:rPr lang="en-US">
                <a:solidFill>
                  <a:srgbClr val="0E3466"/>
                </a:solidFill>
                <a:latin typeface="Franklin Gothic Book" panose="020B0503020102020204" pitchFamily="34" charset="0"/>
                <a:ea typeface="Ebrima" panose="02000000000000000000" pitchFamily="2" charset="0"/>
                <a:cs typeface="Ebrima" panose="02000000000000000000" pitchFamily="2" charset="0"/>
              </a:rPr>
              <a:t>Culturally-Relevant Training</a:t>
            </a:r>
          </a:p>
          <a:p>
            <a:pPr>
              <a:lnSpc>
                <a:spcPts val="1600"/>
              </a:lnSpc>
            </a:pPr>
            <a:endParaRPr lang="en-US">
              <a:solidFill>
                <a:srgbClr val="0E3466"/>
              </a:solidFill>
              <a:latin typeface="Franklin Gothic Book" panose="020B0503020102020204" pitchFamily="34" charset="0"/>
              <a:ea typeface="Ebrima" panose="02000000000000000000" pitchFamily="2" charset="0"/>
              <a:cs typeface="Ebrima" panose="02000000000000000000" pitchFamily="2" charset="0"/>
            </a:endParaRPr>
          </a:p>
          <a:p>
            <a:pPr>
              <a:lnSpc>
                <a:spcPts val="1600"/>
              </a:lnSpc>
            </a:pPr>
            <a:r>
              <a:rPr lang="en-US">
                <a:solidFill>
                  <a:srgbClr val="0E3466"/>
                </a:solidFill>
                <a:latin typeface="Franklin Gothic Book" panose="020B0503020102020204" pitchFamily="34" charset="0"/>
                <a:ea typeface="Ebrima" panose="02000000000000000000" pitchFamily="2" charset="0"/>
                <a:cs typeface="Ebrima" panose="02000000000000000000" pitchFamily="2" charset="0"/>
              </a:rPr>
              <a:t>NALCAB Pete Garcia Fellowship</a:t>
            </a:r>
          </a:p>
        </p:txBody>
      </p:sp>
      <p:sp>
        <p:nvSpPr>
          <p:cNvPr id="75" name="Rectangle 74"/>
          <p:cNvSpPr/>
          <p:nvPr/>
        </p:nvSpPr>
        <p:spPr>
          <a:xfrm>
            <a:off x="6833739" y="4418996"/>
            <a:ext cx="1648380" cy="1528624"/>
          </a:xfrm>
          <a:prstGeom prst="rect">
            <a:avLst/>
          </a:prstGeom>
        </p:spPr>
        <p:txBody>
          <a:bodyPr wrap="square">
            <a:spAutoFit/>
          </a:bodyPr>
          <a:lstStyle/>
          <a:p>
            <a:pPr>
              <a:lnSpc>
                <a:spcPts val="1600"/>
              </a:lnSpc>
            </a:pPr>
            <a:r>
              <a:rPr lang="en-US">
                <a:solidFill>
                  <a:srgbClr val="0E3466"/>
                </a:solidFill>
                <a:latin typeface="Franklin Gothic Book" panose="020B0503020102020204" pitchFamily="34" charset="0"/>
                <a:ea typeface="Ebrima" panose="02000000000000000000" pitchFamily="2" charset="0"/>
                <a:cs typeface="Ebrima" panose="02000000000000000000" pitchFamily="2" charset="0"/>
              </a:rPr>
              <a:t>Engaging Members</a:t>
            </a:r>
          </a:p>
          <a:p>
            <a:pPr>
              <a:lnSpc>
                <a:spcPts val="1600"/>
              </a:lnSpc>
            </a:pPr>
            <a:endParaRPr lang="en-US">
              <a:solidFill>
                <a:srgbClr val="0E3466"/>
              </a:solidFill>
              <a:latin typeface="Franklin Gothic Book" panose="020B0503020102020204" pitchFamily="34" charset="0"/>
              <a:ea typeface="Ebrima" panose="02000000000000000000" pitchFamily="2" charset="0"/>
              <a:cs typeface="Ebrima" panose="02000000000000000000" pitchFamily="2" charset="0"/>
            </a:endParaRPr>
          </a:p>
          <a:p>
            <a:pPr>
              <a:lnSpc>
                <a:spcPts val="1600"/>
              </a:lnSpc>
            </a:pPr>
            <a:r>
              <a:rPr lang="en-US">
                <a:solidFill>
                  <a:srgbClr val="0E3466"/>
                </a:solidFill>
                <a:latin typeface="Franklin Gothic Book" panose="020B0503020102020204" pitchFamily="34" charset="0"/>
                <a:ea typeface="Ebrima" panose="02000000000000000000" pitchFamily="2" charset="0"/>
                <a:cs typeface="Ebrima" panose="02000000000000000000" pitchFamily="2" charset="0"/>
              </a:rPr>
              <a:t>Research</a:t>
            </a:r>
          </a:p>
          <a:p>
            <a:pPr>
              <a:lnSpc>
                <a:spcPts val="1600"/>
              </a:lnSpc>
            </a:pPr>
            <a:endParaRPr lang="en-US">
              <a:solidFill>
                <a:srgbClr val="0E3466"/>
              </a:solidFill>
              <a:latin typeface="Franklin Gothic Book" panose="020B0503020102020204" pitchFamily="34" charset="0"/>
              <a:ea typeface="Ebrima" panose="02000000000000000000" pitchFamily="2" charset="0"/>
              <a:cs typeface="Ebrima" panose="02000000000000000000" pitchFamily="2" charset="0"/>
            </a:endParaRPr>
          </a:p>
          <a:p>
            <a:pPr>
              <a:lnSpc>
                <a:spcPts val="1600"/>
              </a:lnSpc>
            </a:pPr>
            <a:r>
              <a:rPr lang="en-US">
                <a:solidFill>
                  <a:srgbClr val="0E3466"/>
                </a:solidFill>
                <a:latin typeface="Franklin Gothic Book" panose="020B0503020102020204" pitchFamily="34" charset="0"/>
                <a:ea typeface="Ebrima" panose="02000000000000000000" pitchFamily="2" charset="0"/>
                <a:cs typeface="Ebrima" panose="02000000000000000000" pitchFamily="2" charset="0"/>
              </a:rPr>
              <a:t>Influencing Policy-Makers</a:t>
            </a:r>
          </a:p>
        </p:txBody>
      </p:sp>
      <p:sp>
        <p:nvSpPr>
          <p:cNvPr id="76" name="Rectangle 75"/>
          <p:cNvSpPr/>
          <p:nvPr/>
        </p:nvSpPr>
        <p:spPr>
          <a:xfrm>
            <a:off x="9458508" y="4411678"/>
            <a:ext cx="1648380" cy="914866"/>
          </a:xfrm>
          <a:prstGeom prst="rect">
            <a:avLst/>
          </a:prstGeom>
        </p:spPr>
        <p:txBody>
          <a:bodyPr wrap="square">
            <a:spAutoFit/>
          </a:bodyPr>
          <a:lstStyle/>
          <a:p>
            <a:pPr>
              <a:lnSpc>
                <a:spcPts val="1600"/>
              </a:lnSpc>
            </a:pPr>
            <a:r>
              <a:rPr lang="en-US">
                <a:solidFill>
                  <a:srgbClr val="0E3466"/>
                </a:solidFill>
                <a:latin typeface="Franklin Gothic Book" panose="020B0503020102020204" pitchFamily="34" charset="0"/>
                <a:ea typeface="Ebrima" panose="02000000000000000000" pitchFamily="2" charset="0"/>
                <a:cs typeface="Ebrima" panose="02000000000000000000" pitchFamily="2" charset="0"/>
              </a:rPr>
              <a:t>Lending</a:t>
            </a:r>
          </a:p>
          <a:p>
            <a:pPr>
              <a:lnSpc>
                <a:spcPts val="1600"/>
              </a:lnSpc>
            </a:pPr>
            <a:endParaRPr lang="en-US">
              <a:solidFill>
                <a:srgbClr val="0E3466"/>
              </a:solidFill>
              <a:latin typeface="Franklin Gothic Book" panose="020B0503020102020204" pitchFamily="34" charset="0"/>
              <a:ea typeface="Ebrima" panose="02000000000000000000" pitchFamily="2" charset="0"/>
              <a:cs typeface="Ebrima" panose="02000000000000000000" pitchFamily="2" charset="0"/>
            </a:endParaRPr>
          </a:p>
          <a:p>
            <a:pPr>
              <a:lnSpc>
                <a:spcPts val="1600"/>
              </a:lnSpc>
            </a:pPr>
            <a:r>
              <a:rPr lang="en-US">
                <a:solidFill>
                  <a:srgbClr val="0E3466"/>
                </a:solidFill>
                <a:latin typeface="Franklin Gothic Book" panose="020B0503020102020204" pitchFamily="34" charset="0"/>
                <a:ea typeface="Ebrima" panose="02000000000000000000" pitchFamily="2" charset="0"/>
                <a:cs typeface="Ebrima" panose="02000000000000000000" pitchFamily="2" charset="0"/>
              </a:rPr>
              <a:t>Equity Investments</a:t>
            </a:r>
          </a:p>
        </p:txBody>
      </p:sp>
      <p:sp>
        <p:nvSpPr>
          <p:cNvPr id="77" name="Freeform 28"/>
          <p:cNvSpPr>
            <a:spLocks noEditPoints="1"/>
          </p:cNvSpPr>
          <p:nvPr/>
        </p:nvSpPr>
        <p:spPr bwMode="auto">
          <a:xfrm>
            <a:off x="4267459" y="3096726"/>
            <a:ext cx="839480" cy="869671"/>
          </a:xfrm>
          <a:custGeom>
            <a:avLst/>
            <a:gdLst>
              <a:gd name="T0" fmla="*/ 1468 w 1504"/>
              <a:gd name="T1" fmla="*/ 510 h 1558"/>
              <a:gd name="T2" fmla="*/ 1053 w 1504"/>
              <a:gd name="T3" fmla="*/ 418 h 1558"/>
              <a:gd name="T4" fmla="*/ 1044 w 1504"/>
              <a:gd name="T5" fmla="*/ 292 h 1558"/>
              <a:gd name="T6" fmla="*/ 460 w 1504"/>
              <a:gd name="T7" fmla="*/ 292 h 1558"/>
              <a:gd name="T8" fmla="*/ 451 w 1504"/>
              <a:gd name="T9" fmla="*/ 418 h 1558"/>
              <a:gd name="T10" fmla="*/ 36 w 1504"/>
              <a:gd name="T11" fmla="*/ 510 h 1558"/>
              <a:gd name="T12" fmla="*/ 0 w 1504"/>
              <a:gd name="T13" fmla="*/ 691 h 1558"/>
              <a:gd name="T14" fmla="*/ 73 w 1504"/>
              <a:gd name="T15" fmla="*/ 1108 h 1558"/>
              <a:gd name="T16" fmla="*/ 182 w 1504"/>
              <a:gd name="T17" fmla="*/ 1454 h 1558"/>
              <a:gd name="T18" fmla="*/ 327 w 1504"/>
              <a:gd name="T19" fmla="*/ 1454 h 1558"/>
              <a:gd name="T20" fmla="*/ 436 w 1504"/>
              <a:gd name="T21" fmla="*/ 1108 h 1558"/>
              <a:gd name="T22" fmla="*/ 508 w 1504"/>
              <a:gd name="T23" fmla="*/ 1094 h 1558"/>
              <a:gd name="T24" fmla="*/ 655 w 1504"/>
              <a:gd name="T25" fmla="*/ 1558 h 1558"/>
              <a:gd name="T26" fmla="*/ 849 w 1504"/>
              <a:gd name="T27" fmla="*/ 1558 h 1558"/>
              <a:gd name="T28" fmla="*/ 996 w 1504"/>
              <a:gd name="T29" fmla="*/ 1094 h 1558"/>
              <a:gd name="T30" fmla="*/ 1068 w 1504"/>
              <a:gd name="T31" fmla="*/ 1108 h 1558"/>
              <a:gd name="T32" fmla="*/ 1177 w 1504"/>
              <a:gd name="T33" fmla="*/ 1454 h 1558"/>
              <a:gd name="T34" fmla="*/ 1322 w 1504"/>
              <a:gd name="T35" fmla="*/ 1454 h 1558"/>
              <a:gd name="T36" fmla="*/ 1431 w 1504"/>
              <a:gd name="T37" fmla="*/ 1108 h 1558"/>
              <a:gd name="T38" fmla="*/ 1504 w 1504"/>
              <a:gd name="T39" fmla="*/ 691 h 1558"/>
              <a:gd name="T40" fmla="*/ 218 w 1504"/>
              <a:gd name="T41" fmla="*/ 1048 h 1558"/>
              <a:gd name="T42" fmla="*/ 182 w 1504"/>
              <a:gd name="T43" fmla="*/ 1381 h 1558"/>
              <a:gd name="T44" fmla="*/ 145 w 1504"/>
              <a:gd name="T45" fmla="*/ 1054 h 1558"/>
              <a:gd name="T46" fmla="*/ 73 w 1504"/>
              <a:gd name="T47" fmla="*/ 691 h 1558"/>
              <a:gd name="T48" fmla="*/ 109 w 1504"/>
              <a:gd name="T49" fmla="*/ 510 h 1558"/>
              <a:gd name="T50" fmla="*/ 400 w 1504"/>
              <a:gd name="T51" fmla="*/ 510 h 1558"/>
              <a:gd name="T52" fmla="*/ 411 w 1504"/>
              <a:gd name="T53" fmla="*/ 637 h 1558"/>
              <a:gd name="T54" fmla="*/ 430 w 1504"/>
              <a:gd name="T55" fmla="*/ 1009 h 1558"/>
              <a:gd name="T56" fmla="*/ 363 w 1504"/>
              <a:gd name="T57" fmla="*/ 1345 h 1558"/>
              <a:gd name="T58" fmla="*/ 291 w 1504"/>
              <a:gd name="T59" fmla="*/ 1345 h 1558"/>
              <a:gd name="T60" fmla="*/ 703 w 1504"/>
              <a:gd name="T61" fmla="*/ 1014 h 1558"/>
              <a:gd name="T62" fmla="*/ 655 w 1504"/>
              <a:gd name="T63" fmla="*/ 1461 h 1558"/>
              <a:gd name="T64" fmla="*/ 606 w 1504"/>
              <a:gd name="T65" fmla="*/ 1023 h 1558"/>
              <a:gd name="T66" fmla="*/ 508 w 1504"/>
              <a:gd name="T67" fmla="*/ 691 h 1558"/>
              <a:gd name="T68" fmla="*/ 508 w 1504"/>
              <a:gd name="T69" fmla="*/ 535 h 1558"/>
              <a:gd name="T70" fmla="*/ 557 w 1504"/>
              <a:gd name="T71" fmla="*/ 292 h 1558"/>
              <a:gd name="T72" fmla="*/ 947 w 1504"/>
              <a:gd name="T73" fmla="*/ 292 h 1558"/>
              <a:gd name="T74" fmla="*/ 996 w 1504"/>
              <a:gd name="T75" fmla="*/ 535 h 1558"/>
              <a:gd name="T76" fmla="*/ 996 w 1504"/>
              <a:gd name="T77" fmla="*/ 925 h 1558"/>
              <a:gd name="T78" fmla="*/ 898 w 1504"/>
              <a:gd name="T79" fmla="*/ 1412 h 1558"/>
              <a:gd name="T80" fmla="*/ 801 w 1504"/>
              <a:gd name="T81" fmla="*/ 1412 h 1558"/>
              <a:gd name="T82" fmla="*/ 703 w 1504"/>
              <a:gd name="T83" fmla="*/ 1014 h 1558"/>
              <a:gd name="T84" fmla="*/ 1213 w 1504"/>
              <a:gd name="T85" fmla="*/ 1345 h 1558"/>
              <a:gd name="T86" fmla="*/ 1141 w 1504"/>
              <a:gd name="T87" fmla="*/ 1345 h 1558"/>
              <a:gd name="T88" fmla="*/ 1073 w 1504"/>
              <a:gd name="T89" fmla="*/ 1009 h 1558"/>
              <a:gd name="T90" fmla="*/ 1093 w 1504"/>
              <a:gd name="T91" fmla="*/ 637 h 1558"/>
              <a:gd name="T92" fmla="*/ 1104 w 1504"/>
              <a:gd name="T93" fmla="*/ 510 h 1558"/>
              <a:gd name="T94" fmla="*/ 1395 w 1504"/>
              <a:gd name="T95" fmla="*/ 510 h 1558"/>
              <a:gd name="T96" fmla="*/ 1431 w 1504"/>
              <a:gd name="T97" fmla="*/ 691 h 1558"/>
              <a:gd name="T98" fmla="*/ 1359 w 1504"/>
              <a:gd name="T99" fmla="*/ 1054 h 1558"/>
              <a:gd name="T100" fmla="*/ 1322 w 1504"/>
              <a:gd name="T101" fmla="*/ 1381 h 1558"/>
              <a:gd name="T102" fmla="*/ 1286 w 1504"/>
              <a:gd name="T103" fmla="*/ 1048 h 1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04" h="1558">
                <a:moveTo>
                  <a:pt x="1455" y="583"/>
                </a:moveTo>
                <a:cubicBezTo>
                  <a:pt x="1463" y="559"/>
                  <a:pt x="1468" y="535"/>
                  <a:pt x="1468" y="510"/>
                </a:cubicBezTo>
                <a:cubicBezTo>
                  <a:pt x="1468" y="390"/>
                  <a:pt x="1370" y="292"/>
                  <a:pt x="1250" y="292"/>
                </a:cubicBezTo>
                <a:cubicBezTo>
                  <a:pt x="1163" y="292"/>
                  <a:pt x="1088" y="344"/>
                  <a:pt x="1053" y="418"/>
                </a:cubicBezTo>
                <a:cubicBezTo>
                  <a:pt x="1045" y="408"/>
                  <a:pt x="1037" y="398"/>
                  <a:pt x="1027" y="390"/>
                </a:cubicBezTo>
                <a:cubicBezTo>
                  <a:pt x="1038" y="358"/>
                  <a:pt x="1044" y="325"/>
                  <a:pt x="1044" y="292"/>
                </a:cubicBezTo>
                <a:cubicBezTo>
                  <a:pt x="1044" y="131"/>
                  <a:pt x="913" y="0"/>
                  <a:pt x="752" y="0"/>
                </a:cubicBezTo>
                <a:cubicBezTo>
                  <a:pt x="591" y="0"/>
                  <a:pt x="460" y="131"/>
                  <a:pt x="460" y="292"/>
                </a:cubicBezTo>
                <a:cubicBezTo>
                  <a:pt x="460" y="325"/>
                  <a:pt x="466" y="358"/>
                  <a:pt x="477" y="390"/>
                </a:cubicBezTo>
                <a:cubicBezTo>
                  <a:pt x="467" y="398"/>
                  <a:pt x="459" y="408"/>
                  <a:pt x="451" y="418"/>
                </a:cubicBezTo>
                <a:cubicBezTo>
                  <a:pt x="416" y="344"/>
                  <a:pt x="341" y="292"/>
                  <a:pt x="254" y="292"/>
                </a:cubicBezTo>
                <a:cubicBezTo>
                  <a:pt x="134" y="292"/>
                  <a:pt x="36" y="390"/>
                  <a:pt x="36" y="510"/>
                </a:cubicBezTo>
                <a:cubicBezTo>
                  <a:pt x="36" y="535"/>
                  <a:pt x="41" y="559"/>
                  <a:pt x="49" y="583"/>
                </a:cubicBezTo>
                <a:cubicBezTo>
                  <a:pt x="19" y="609"/>
                  <a:pt x="0" y="648"/>
                  <a:pt x="0" y="691"/>
                </a:cubicBezTo>
                <a:cubicBezTo>
                  <a:pt x="0" y="982"/>
                  <a:pt x="0" y="982"/>
                  <a:pt x="0" y="982"/>
                </a:cubicBezTo>
                <a:cubicBezTo>
                  <a:pt x="0" y="1036"/>
                  <a:pt x="29" y="1082"/>
                  <a:pt x="73" y="1108"/>
                </a:cubicBezTo>
                <a:cubicBezTo>
                  <a:pt x="73" y="1345"/>
                  <a:pt x="73" y="1345"/>
                  <a:pt x="73" y="1345"/>
                </a:cubicBezTo>
                <a:cubicBezTo>
                  <a:pt x="73" y="1405"/>
                  <a:pt x="122" y="1454"/>
                  <a:pt x="182" y="1454"/>
                </a:cubicBezTo>
                <a:cubicBezTo>
                  <a:pt x="209" y="1454"/>
                  <a:pt x="235" y="1443"/>
                  <a:pt x="254" y="1426"/>
                </a:cubicBezTo>
                <a:cubicBezTo>
                  <a:pt x="273" y="1443"/>
                  <a:pt x="299" y="1454"/>
                  <a:pt x="327" y="1454"/>
                </a:cubicBezTo>
                <a:cubicBezTo>
                  <a:pt x="387" y="1454"/>
                  <a:pt x="436" y="1405"/>
                  <a:pt x="436" y="1345"/>
                </a:cubicBezTo>
                <a:cubicBezTo>
                  <a:pt x="436" y="1108"/>
                  <a:pt x="436" y="1108"/>
                  <a:pt x="436" y="1108"/>
                </a:cubicBezTo>
                <a:cubicBezTo>
                  <a:pt x="452" y="1098"/>
                  <a:pt x="465" y="1085"/>
                  <a:pt x="477" y="1070"/>
                </a:cubicBezTo>
                <a:cubicBezTo>
                  <a:pt x="487" y="1079"/>
                  <a:pt x="497" y="1087"/>
                  <a:pt x="508" y="1094"/>
                </a:cubicBezTo>
                <a:cubicBezTo>
                  <a:pt x="508" y="1412"/>
                  <a:pt x="508" y="1412"/>
                  <a:pt x="508" y="1412"/>
                </a:cubicBezTo>
                <a:cubicBezTo>
                  <a:pt x="508" y="1493"/>
                  <a:pt x="574" y="1558"/>
                  <a:pt x="655" y="1558"/>
                </a:cubicBezTo>
                <a:cubicBezTo>
                  <a:pt x="692" y="1558"/>
                  <a:pt x="726" y="1544"/>
                  <a:pt x="752" y="1521"/>
                </a:cubicBezTo>
                <a:cubicBezTo>
                  <a:pt x="778" y="1544"/>
                  <a:pt x="812" y="1558"/>
                  <a:pt x="849" y="1558"/>
                </a:cubicBezTo>
                <a:cubicBezTo>
                  <a:pt x="930" y="1558"/>
                  <a:pt x="996" y="1493"/>
                  <a:pt x="996" y="1412"/>
                </a:cubicBezTo>
                <a:cubicBezTo>
                  <a:pt x="996" y="1094"/>
                  <a:pt x="996" y="1094"/>
                  <a:pt x="996" y="1094"/>
                </a:cubicBezTo>
                <a:cubicBezTo>
                  <a:pt x="1007" y="1087"/>
                  <a:pt x="1017" y="1079"/>
                  <a:pt x="1027" y="1070"/>
                </a:cubicBezTo>
                <a:cubicBezTo>
                  <a:pt x="1039" y="1085"/>
                  <a:pt x="1052" y="1098"/>
                  <a:pt x="1068" y="1108"/>
                </a:cubicBezTo>
                <a:cubicBezTo>
                  <a:pt x="1068" y="1345"/>
                  <a:pt x="1068" y="1345"/>
                  <a:pt x="1068" y="1345"/>
                </a:cubicBezTo>
                <a:cubicBezTo>
                  <a:pt x="1068" y="1405"/>
                  <a:pt x="1117" y="1454"/>
                  <a:pt x="1177" y="1454"/>
                </a:cubicBezTo>
                <a:cubicBezTo>
                  <a:pt x="1205" y="1454"/>
                  <a:pt x="1230" y="1443"/>
                  <a:pt x="1250" y="1426"/>
                </a:cubicBezTo>
                <a:cubicBezTo>
                  <a:pt x="1269" y="1443"/>
                  <a:pt x="1295" y="1454"/>
                  <a:pt x="1322" y="1454"/>
                </a:cubicBezTo>
                <a:cubicBezTo>
                  <a:pt x="1382" y="1454"/>
                  <a:pt x="1431" y="1405"/>
                  <a:pt x="1431" y="1345"/>
                </a:cubicBezTo>
                <a:cubicBezTo>
                  <a:pt x="1431" y="1108"/>
                  <a:pt x="1431" y="1108"/>
                  <a:pt x="1431" y="1108"/>
                </a:cubicBezTo>
                <a:cubicBezTo>
                  <a:pt x="1475" y="1082"/>
                  <a:pt x="1504" y="1036"/>
                  <a:pt x="1504" y="982"/>
                </a:cubicBezTo>
                <a:cubicBezTo>
                  <a:pt x="1504" y="691"/>
                  <a:pt x="1504" y="691"/>
                  <a:pt x="1504" y="691"/>
                </a:cubicBezTo>
                <a:cubicBezTo>
                  <a:pt x="1504" y="648"/>
                  <a:pt x="1485" y="609"/>
                  <a:pt x="1455" y="583"/>
                </a:cubicBezTo>
                <a:close/>
                <a:moveTo>
                  <a:pt x="218" y="1048"/>
                </a:moveTo>
                <a:cubicBezTo>
                  <a:pt x="218" y="1345"/>
                  <a:pt x="218" y="1345"/>
                  <a:pt x="218" y="1345"/>
                </a:cubicBezTo>
                <a:cubicBezTo>
                  <a:pt x="218" y="1365"/>
                  <a:pt x="202" y="1381"/>
                  <a:pt x="182" y="1381"/>
                </a:cubicBezTo>
                <a:cubicBezTo>
                  <a:pt x="162" y="1381"/>
                  <a:pt x="145" y="1365"/>
                  <a:pt x="145" y="1345"/>
                </a:cubicBezTo>
                <a:cubicBezTo>
                  <a:pt x="145" y="1054"/>
                  <a:pt x="145" y="1054"/>
                  <a:pt x="145" y="1054"/>
                </a:cubicBezTo>
                <a:cubicBezTo>
                  <a:pt x="105" y="1054"/>
                  <a:pt x="73" y="1022"/>
                  <a:pt x="73" y="982"/>
                </a:cubicBezTo>
                <a:cubicBezTo>
                  <a:pt x="73" y="691"/>
                  <a:pt x="73" y="691"/>
                  <a:pt x="73" y="691"/>
                </a:cubicBezTo>
                <a:cubicBezTo>
                  <a:pt x="73" y="651"/>
                  <a:pt x="105" y="619"/>
                  <a:pt x="145" y="619"/>
                </a:cubicBezTo>
                <a:cubicBezTo>
                  <a:pt x="145" y="619"/>
                  <a:pt x="109" y="590"/>
                  <a:pt x="109" y="510"/>
                </a:cubicBezTo>
                <a:cubicBezTo>
                  <a:pt x="109" y="430"/>
                  <a:pt x="174" y="365"/>
                  <a:pt x="254" y="365"/>
                </a:cubicBezTo>
                <a:cubicBezTo>
                  <a:pt x="334" y="365"/>
                  <a:pt x="400" y="432"/>
                  <a:pt x="400" y="510"/>
                </a:cubicBezTo>
                <a:cubicBezTo>
                  <a:pt x="400" y="588"/>
                  <a:pt x="363" y="619"/>
                  <a:pt x="363" y="619"/>
                </a:cubicBezTo>
                <a:cubicBezTo>
                  <a:pt x="382" y="619"/>
                  <a:pt x="398" y="626"/>
                  <a:pt x="411" y="637"/>
                </a:cubicBezTo>
                <a:cubicBezTo>
                  <a:pt x="411" y="925"/>
                  <a:pt x="411" y="925"/>
                  <a:pt x="411" y="925"/>
                </a:cubicBezTo>
                <a:cubicBezTo>
                  <a:pt x="411" y="955"/>
                  <a:pt x="418" y="984"/>
                  <a:pt x="430" y="1009"/>
                </a:cubicBezTo>
                <a:cubicBezTo>
                  <a:pt x="420" y="1036"/>
                  <a:pt x="394" y="1054"/>
                  <a:pt x="363" y="1054"/>
                </a:cubicBezTo>
                <a:cubicBezTo>
                  <a:pt x="363" y="1345"/>
                  <a:pt x="363" y="1345"/>
                  <a:pt x="363" y="1345"/>
                </a:cubicBezTo>
                <a:cubicBezTo>
                  <a:pt x="363" y="1365"/>
                  <a:pt x="347" y="1381"/>
                  <a:pt x="327" y="1381"/>
                </a:cubicBezTo>
                <a:cubicBezTo>
                  <a:pt x="307" y="1381"/>
                  <a:pt x="291" y="1365"/>
                  <a:pt x="291" y="1345"/>
                </a:cubicBezTo>
                <a:cubicBezTo>
                  <a:pt x="291" y="1048"/>
                  <a:pt x="291" y="1048"/>
                  <a:pt x="291" y="1048"/>
                </a:cubicBezTo>
                <a:moveTo>
                  <a:pt x="703" y="1014"/>
                </a:moveTo>
                <a:cubicBezTo>
                  <a:pt x="703" y="1412"/>
                  <a:pt x="703" y="1412"/>
                  <a:pt x="703" y="1412"/>
                </a:cubicBezTo>
                <a:cubicBezTo>
                  <a:pt x="703" y="1439"/>
                  <a:pt x="682" y="1461"/>
                  <a:pt x="655" y="1461"/>
                </a:cubicBezTo>
                <a:cubicBezTo>
                  <a:pt x="628" y="1461"/>
                  <a:pt x="606" y="1439"/>
                  <a:pt x="606" y="1412"/>
                </a:cubicBezTo>
                <a:cubicBezTo>
                  <a:pt x="606" y="1023"/>
                  <a:pt x="606" y="1023"/>
                  <a:pt x="606" y="1023"/>
                </a:cubicBezTo>
                <a:cubicBezTo>
                  <a:pt x="552" y="1023"/>
                  <a:pt x="509" y="979"/>
                  <a:pt x="508" y="926"/>
                </a:cubicBezTo>
                <a:cubicBezTo>
                  <a:pt x="508" y="691"/>
                  <a:pt x="508" y="691"/>
                  <a:pt x="508" y="691"/>
                </a:cubicBezTo>
                <a:cubicBezTo>
                  <a:pt x="508" y="691"/>
                  <a:pt x="508" y="691"/>
                  <a:pt x="508" y="690"/>
                </a:cubicBezTo>
                <a:cubicBezTo>
                  <a:pt x="508" y="535"/>
                  <a:pt x="508" y="535"/>
                  <a:pt x="508" y="535"/>
                </a:cubicBezTo>
                <a:cubicBezTo>
                  <a:pt x="508" y="482"/>
                  <a:pt x="552" y="438"/>
                  <a:pt x="606" y="438"/>
                </a:cubicBezTo>
                <a:cubicBezTo>
                  <a:pt x="606" y="438"/>
                  <a:pt x="557" y="400"/>
                  <a:pt x="557" y="292"/>
                </a:cubicBezTo>
                <a:cubicBezTo>
                  <a:pt x="557" y="184"/>
                  <a:pt x="644" y="97"/>
                  <a:pt x="752" y="97"/>
                </a:cubicBezTo>
                <a:cubicBezTo>
                  <a:pt x="860" y="97"/>
                  <a:pt x="947" y="187"/>
                  <a:pt x="947" y="292"/>
                </a:cubicBezTo>
                <a:cubicBezTo>
                  <a:pt x="947" y="397"/>
                  <a:pt x="898" y="438"/>
                  <a:pt x="898" y="438"/>
                </a:cubicBezTo>
                <a:cubicBezTo>
                  <a:pt x="952" y="438"/>
                  <a:pt x="996" y="482"/>
                  <a:pt x="996" y="535"/>
                </a:cubicBezTo>
                <a:cubicBezTo>
                  <a:pt x="996" y="691"/>
                  <a:pt x="996" y="691"/>
                  <a:pt x="996" y="691"/>
                </a:cubicBezTo>
                <a:cubicBezTo>
                  <a:pt x="996" y="925"/>
                  <a:pt x="996" y="925"/>
                  <a:pt x="996" y="925"/>
                </a:cubicBezTo>
                <a:cubicBezTo>
                  <a:pt x="996" y="979"/>
                  <a:pt x="952" y="1023"/>
                  <a:pt x="898" y="1023"/>
                </a:cubicBezTo>
                <a:cubicBezTo>
                  <a:pt x="898" y="1412"/>
                  <a:pt x="898" y="1412"/>
                  <a:pt x="898" y="1412"/>
                </a:cubicBezTo>
                <a:cubicBezTo>
                  <a:pt x="898" y="1439"/>
                  <a:pt x="876" y="1461"/>
                  <a:pt x="849" y="1461"/>
                </a:cubicBezTo>
                <a:cubicBezTo>
                  <a:pt x="822" y="1461"/>
                  <a:pt x="801" y="1439"/>
                  <a:pt x="801" y="1412"/>
                </a:cubicBezTo>
                <a:cubicBezTo>
                  <a:pt x="801" y="1014"/>
                  <a:pt x="801" y="1014"/>
                  <a:pt x="801" y="1014"/>
                </a:cubicBezTo>
                <a:lnTo>
                  <a:pt x="703" y="1014"/>
                </a:lnTo>
                <a:close/>
                <a:moveTo>
                  <a:pt x="1213" y="1048"/>
                </a:moveTo>
                <a:cubicBezTo>
                  <a:pt x="1213" y="1345"/>
                  <a:pt x="1213" y="1345"/>
                  <a:pt x="1213" y="1345"/>
                </a:cubicBezTo>
                <a:cubicBezTo>
                  <a:pt x="1213" y="1365"/>
                  <a:pt x="1197" y="1381"/>
                  <a:pt x="1177" y="1381"/>
                </a:cubicBezTo>
                <a:cubicBezTo>
                  <a:pt x="1157" y="1381"/>
                  <a:pt x="1141" y="1365"/>
                  <a:pt x="1141" y="1345"/>
                </a:cubicBezTo>
                <a:cubicBezTo>
                  <a:pt x="1141" y="1054"/>
                  <a:pt x="1141" y="1054"/>
                  <a:pt x="1141" y="1054"/>
                </a:cubicBezTo>
                <a:cubicBezTo>
                  <a:pt x="1110" y="1054"/>
                  <a:pt x="1084" y="1036"/>
                  <a:pt x="1073" y="1009"/>
                </a:cubicBezTo>
                <a:cubicBezTo>
                  <a:pt x="1086" y="984"/>
                  <a:pt x="1093" y="955"/>
                  <a:pt x="1093" y="925"/>
                </a:cubicBezTo>
                <a:cubicBezTo>
                  <a:pt x="1093" y="637"/>
                  <a:pt x="1093" y="637"/>
                  <a:pt x="1093" y="637"/>
                </a:cubicBezTo>
                <a:cubicBezTo>
                  <a:pt x="1106" y="626"/>
                  <a:pt x="1122" y="619"/>
                  <a:pt x="1141" y="619"/>
                </a:cubicBezTo>
                <a:cubicBezTo>
                  <a:pt x="1141" y="619"/>
                  <a:pt x="1104" y="590"/>
                  <a:pt x="1104" y="510"/>
                </a:cubicBezTo>
                <a:cubicBezTo>
                  <a:pt x="1104" y="430"/>
                  <a:pt x="1170" y="365"/>
                  <a:pt x="1250" y="365"/>
                </a:cubicBezTo>
                <a:cubicBezTo>
                  <a:pt x="1330" y="365"/>
                  <a:pt x="1395" y="431"/>
                  <a:pt x="1395" y="510"/>
                </a:cubicBezTo>
                <a:cubicBezTo>
                  <a:pt x="1395" y="589"/>
                  <a:pt x="1359" y="619"/>
                  <a:pt x="1359" y="619"/>
                </a:cubicBezTo>
                <a:cubicBezTo>
                  <a:pt x="1399" y="619"/>
                  <a:pt x="1431" y="651"/>
                  <a:pt x="1431" y="691"/>
                </a:cubicBezTo>
                <a:cubicBezTo>
                  <a:pt x="1431" y="982"/>
                  <a:pt x="1431" y="982"/>
                  <a:pt x="1431" y="982"/>
                </a:cubicBezTo>
                <a:cubicBezTo>
                  <a:pt x="1431" y="1022"/>
                  <a:pt x="1399" y="1054"/>
                  <a:pt x="1359" y="1054"/>
                </a:cubicBezTo>
                <a:cubicBezTo>
                  <a:pt x="1359" y="1345"/>
                  <a:pt x="1359" y="1345"/>
                  <a:pt x="1359" y="1345"/>
                </a:cubicBezTo>
                <a:cubicBezTo>
                  <a:pt x="1359" y="1365"/>
                  <a:pt x="1342" y="1381"/>
                  <a:pt x="1322" y="1381"/>
                </a:cubicBezTo>
                <a:cubicBezTo>
                  <a:pt x="1302" y="1381"/>
                  <a:pt x="1286" y="1365"/>
                  <a:pt x="1286" y="1345"/>
                </a:cubicBezTo>
                <a:cubicBezTo>
                  <a:pt x="1286" y="1048"/>
                  <a:pt x="1286" y="1048"/>
                  <a:pt x="1286" y="1048"/>
                </a:cubicBezTo>
                <a:lnTo>
                  <a:pt x="1213" y="1048"/>
                </a:lnTo>
                <a:close/>
              </a:path>
            </a:pathLst>
          </a:custGeom>
          <a:solidFill>
            <a:srgbClr val="44546A"/>
          </a:solidFill>
          <a:ln>
            <a:noFill/>
          </a:ln>
        </p:spPr>
        <p:txBody>
          <a:bodyPr vert="horz" wrap="square" lIns="91440" tIns="45720" rIns="91440" bIns="45720" numCol="1" anchor="t" anchorCtr="0" compatLnSpc="1">
            <a:prstTxWarp prst="textNoShape">
              <a:avLst/>
            </a:prstTxWarp>
          </a:bodyPr>
          <a:lstStyle/>
          <a:p>
            <a:endParaRPr lang="id-ID">
              <a:solidFill>
                <a:schemeClr val="tx1">
                  <a:lumMod val="75000"/>
                  <a:lumOff val="25000"/>
                </a:schemeClr>
              </a:solidFill>
            </a:endParaRPr>
          </a:p>
        </p:txBody>
      </p:sp>
    </p:spTree>
    <p:extLst>
      <p:ext uri="{BB962C8B-B14F-4D97-AF65-F5344CB8AC3E}">
        <p14:creationId xmlns:p14="http://schemas.microsoft.com/office/powerpoint/2010/main" val="1620184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rot="16200000">
            <a:off x="2671769" y="5465767"/>
            <a:ext cx="752466" cy="203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p:cNvSpPr/>
          <p:nvPr/>
        </p:nvSpPr>
        <p:spPr>
          <a:xfrm rot="16200000">
            <a:off x="4703767" y="5465765"/>
            <a:ext cx="752468"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p:nvSpPr>
        <p:spPr>
          <a:xfrm rot="16200000">
            <a:off x="6735765" y="5465764"/>
            <a:ext cx="752471"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p:cNvSpPr/>
          <p:nvPr/>
        </p:nvSpPr>
        <p:spPr>
          <a:xfrm rot="16200000">
            <a:off x="8767764" y="5465762"/>
            <a:ext cx="752474"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p:nvSpPr>
        <p:spPr>
          <a:xfrm rot="16200000">
            <a:off x="10799766" y="5465766"/>
            <a:ext cx="752468"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p:nvSpPr>
        <p:spPr>
          <a:xfrm rot="16200000">
            <a:off x="182563" y="5008562"/>
            <a:ext cx="1666875"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8" name="Group 17"/>
          <p:cNvGrpSpPr/>
          <p:nvPr/>
        </p:nvGrpSpPr>
        <p:grpSpPr>
          <a:xfrm>
            <a:off x="2" y="6736617"/>
            <a:ext cx="12191999" cy="134339"/>
            <a:chOff x="2" y="2110197"/>
            <a:chExt cx="12191999" cy="134339"/>
          </a:xfrm>
        </p:grpSpPr>
        <p:sp>
          <p:nvSpPr>
            <p:cNvPr id="19" name="Rectangle 18"/>
            <p:cNvSpPr/>
            <p:nvPr/>
          </p:nvSpPr>
          <p:spPr>
            <a:xfrm rot="16200000">
              <a:off x="2980836" y="1161370"/>
              <a:ext cx="134333" cy="203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Rectangle 19"/>
            <p:cNvSpPr/>
            <p:nvPr/>
          </p:nvSpPr>
          <p:spPr>
            <a:xfrm rot="16200000">
              <a:off x="5012835" y="1161369"/>
              <a:ext cx="134333" cy="2032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Rectangle 20"/>
            <p:cNvSpPr/>
            <p:nvPr/>
          </p:nvSpPr>
          <p:spPr>
            <a:xfrm rot="16200000">
              <a:off x="7044834" y="1161369"/>
              <a:ext cx="134335" cy="2032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Rectangle 21"/>
            <p:cNvSpPr/>
            <p:nvPr/>
          </p:nvSpPr>
          <p:spPr>
            <a:xfrm rot="16200000">
              <a:off x="9076834" y="1161367"/>
              <a:ext cx="134336" cy="2032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Rectangle 22"/>
            <p:cNvSpPr/>
            <p:nvPr/>
          </p:nvSpPr>
          <p:spPr>
            <a:xfrm rot="16200000">
              <a:off x="11108832" y="1161366"/>
              <a:ext cx="134338" cy="2032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Rectangle 23"/>
            <p:cNvSpPr/>
            <p:nvPr/>
          </p:nvSpPr>
          <p:spPr>
            <a:xfrm rot="16200000">
              <a:off x="948836" y="1161370"/>
              <a:ext cx="134331" cy="2032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cxnSp>
        <p:nvCxnSpPr>
          <p:cNvPr id="35" name="Straight Connector 34"/>
          <p:cNvCxnSpPr/>
          <p:nvPr/>
        </p:nvCxnSpPr>
        <p:spPr>
          <a:xfrm>
            <a:off x="1009487" y="4752582"/>
            <a:ext cx="508651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0094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095280" y="2357159"/>
            <a:ext cx="10001456" cy="830997"/>
          </a:xfrm>
          <a:prstGeom prst="rect">
            <a:avLst/>
          </a:prstGeom>
          <a:noFill/>
        </p:spPr>
        <p:txBody>
          <a:bodyPr wrap="none" rtlCol="0">
            <a:spAutoFit/>
          </a:bodyPr>
          <a:lstStyle/>
          <a:p>
            <a:pPr algn="ctr"/>
            <a:r>
              <a:rPr lang="en-US" sz="4800" b="1">
                <a:solidFill>
                  <a:schemeClr val="bg1"/>
                </a:solidFill>
                <a:latin typeface="Baskerville Old Face" panose="02020602080505020303" pitchFamily="18" charset="0"/>
              </a:rPr>
              <a:t>Rural Capacity Building (RCB) Program</a:t>
            </a:r>
            <a:endParaRPr lang="id-ID" sz="4800" b="1">
              <a:solidFill>
                <a:schemeClr val="bg1"/>
              </a:solidFill>
              <a:latin typeface="Baskerville Old Face" panose="02020602080505020303" pitchFamily="18" charset="0"/>
            </a:endParaRPr>
          </a:p>
        </p:txBody>
      </p:sp>
      <p:sp>
        <p:nvSpPr>
          <p:cNvPr id="41" name="Rectangle 40"/>
          <p:cNvSpPr/>
          <p:nvPr/>
        </p:nvSpPr>
        <p:spPr>
          <a:xfrm>
            <a:off x="2127378" y="3151129"/>
            <a:ext cx="7937244" cy="584775"/>
          </a:xfrm>
          <a:prstGeom prst="rect">
            <a:avLst/>
          </a:prstGeom>
          <a:noFill/>
        </p:spPr>
        <p:txBody>
          <a:bodyPr wrap="square">
            <a:spAutoFit/>
          </a:bodyPr>
          <a:lstStyle/>
          <a:p>
            <a:pPr algn="ctr"/>
            <a:r>
              <a:rPr lang="en-US" sz="3200">
                <a:solidFill>
                  <a:schemeClr val="bg1">
                    <a:lumMod val="95000"/>
                  </a:schemeClr>
                </a:solidFill>
                <a:latin typeface="Baskerville Old Face" panose="02020602080505020303" pitchFamily="18" charset="0"/>
              </a:rPr>
              <a:t>Technical Assistance </a:t>
            </a:r>
            <a:endParaRPr lang="id-ID" sz="3200">
              <a:solidFill>
                <a:schemeClr val="accent2"/>
              </a:solidFill>
              <a:latin typeface="Baskerville Old Face" panose="02020602080505020303" pitchFamily="18" charset="0"/>
            </a:endParaRPr>
          </a:p>
        </p:txBody>
      </p: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32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1237105" y="676022"/>
            <a:ext cx="9717789" cy="769441"/>
          </a:xfrm>
          <a:prstGeom prst="rect">
            <a:avLst/>
          </a:prstGeom>
          <a:noFill/>
        </p:spPr>
        <p:txBody>
          <a:bodyPr wrap="square" rtlCol="0">
            <a:spAutoFit/>
          </a:bodyPr>
          <a:lstStyle/>
          <a:p>
            <a:pPr algn="ctr"/>
            <a:r>
              <a:rPr lang="en-US" sz="4400">
                <a:solidFill>
                  <a:schemeClr val="tx2">
                    <a:lumMod val="50000"/>
                  </a:schemeClr>
                </a:solidFill>
                <a:latin typeface="Baskerville Old Face" panose="02020602080505020303" pitchFamily="18" charset="0"/>
                <a:ea typeface="Open Sans" panose="020B0606030504020204" pitchFamily="34" charset="0"/>
                <a:cs typeface="Open Sans" panose="020B0606030504020204" pitchFamily="34" charset="0"/>
              </a:rPr>
              <a:t>NALCAB RCB Program Basics</a:t>
            </a:r>
            <a:endParaRPr lang="id-ID" sz="4400">
              <a:solidFill>
                <a:schemeClr val="tx2">
                  <a:lumMod val="50000"/>
                </a:schemeClr>
              </a:solidFill>
              <a:latin typeface="Baskerville Old Face" panose="02020602080505020303" pitchFamily="18" charset="0"/>
              <a:ea typeface="Open Sans" panose="020B0606030504020204" pitchFamily="34" charset="0"/>
              <a:cs typeface="Open Sans" panose="020B0606030504020204" pitchFamily="34" charset="0"/>
            </a:endParaRPr>
          </a:p>
        </p:txBody>
      </p:sp>
      <p:sp>
        <p:nvSpPr>
          <p:cNvPr id="6" name="Rectangle 5"/>
          <p:cNvSpPr/>
          <p:nvPr/>
        </p:nvSpPr>
        <p:spPr>
          <a:xfrm>
            <a:off x="1119352" y="1979243"/>
            <a:ext cx="9835542" cy="2513509"/>
          </a:xfrm>
          <a:prstGeom prst="rect">
            <a:avLst/>
          </a:prstGeom>
        </p:spPr>
        <p:txBody>
          <a:bodyPr wrap="square">
            <a:spAutoFit/>
          </a:bodyPr>
          <a:lstStyle/>
          <a:p>
            <a:pPr marL="342900" indent="-342900">
              <a:spcAft>
                <a:spcPts val="800"/>
              </a:spcAft>
              <a:buClr>
                <a:schemeClr val="accent3">
                  <a:lumMod val="75000"/>
                </a:schemeClr>
              </a:buClr>
              <a:buFont typeface="Arial" panose="020B0604020202020204" pitchFamily="34" charset="0"/>
              <a:buChar char="•"/>
            </a:pPr>
            <a:r>
              <a:rPr lang="en-US" sz="2400">
                <a:solidFill>
                  <a:schemeClr val="tx1">
                    <a:lumMod val="65000"/>
                    <a:lumOff val="35000"/>
                  </a:schemeClr>
                </a:solidFill>
                <a:latin typeface="Franklin Gothic Book" panose="020B0503020102020204" pitchFamily="34" charset="0"/>
              </a:rPr>
              <a:t>Purpose is to build the capacity of rural serving organizations to create affordable housing and community and economic development opportunities for LMI populations</a:t>
            </a:r>
          </a:p>
          <a:p>
            <a:pPr marL="342900" indent="-342900">
              <a:spcAft>
                <a:spcPts val="800"/>
              </a:spcAft>
              <a:buClr>
                <a:schemeClr val="accent3">
                  <a:lumMod val="75000"/>
                </a:schemeClr>
              </a:buClr>
              <a:buFont typeface="Arial" panose="020B0604020202020204" pitchFamily="34" charset="0"/>
              <a:buChar char="•"/>
            </a:pPr>
            <a:r>
              <a:rPr lang="en-US" sz="2400">
                <a:solidFill>
                  <a:schemeClr val="tx1">
                    <a:lumMod val="65000"/>
                    <a:lumOff val="35000"/>
                  </a:schemeClr>
                </a:solidFill>
                <a:latin typeface="Franklin Gothic Book" panose="020B0503020102020204" pitchFamily="34" charset="0"/>
              </a:rPr>
              <a:t>NALCAB provides technical assistance and loan capital </a:t>
            </a:r>
          </a:p>
          <a:p>
            <a:pPr marL="342900" indent="-342900">
              <a:spcAft>
                <a:spcPts val="800"/>
              </a:spcAft>
              <a:buClr>
                <a:schemeClr val="accent3">
                  <a:lumMod val="75000"/>
                </a:schemeClr>
              </a:buClr>
              <a:buFont typeface="Arial" panose="020B0604020202020204" pitchFamily="34" charset="0"/>
              <a:buChar char="•"/>
            </a:pPr>
            <a:r>
              <a:rPr lang="en-US" sz="2400">
                <a:solidFill>
                  <a:schemeClr val="tx1">
                    <a:lumMod val="65000"/>
                    <a:lumOff val="35000"/>
                  </a:schemeClr>
                </a:solidFill>
                <a:latin typeface="Franklin Gothic Book" panose="020B0503020102020204" pitchFamily="34" charset="0"/>
              </a:rPr>
              <a:t>Funded through HUD Rural Capacity Building for Community Development and Affordable Housing Grants</a:t>
            </a:r>
          </a:p>
        </p:txBody>
      </p:sp>
      <p:sp>
        <p:nvSpPr>
          <p:cNvPr id="7" name="Rectangle 6"/>
          <p:cNvSpPr/>
          <p:nvPr/>
        </p:nvSpPr>
        <p:spPr>
          <a:xfrm rot="16200000">
            <a:off x="2753416" y="5547413"/>
            <a:ext cx="589172" cy="203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7"/>
          <p:cNvSpPr/>
          <p:nvPr/>
        </p:nvSpPr>
        <p:spPr>
          <a:xfrm rot="16200000">
            <a:off x="4182098" y="4944097"/>
            <a:ext cx="1795806"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ectangle 8"/>
          <p:cNvSpPr/>
          <p:nvPr/>
        </p:nvSpPr>
        <p:spPr>
          <a:xfrm rot="16200000">
            <a:off x="6605310" y="5335309"/>
            <a:ext cx="1013382"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Rectangle 9"/>
          <p:cNvSpPr/>
          <p:nvPr/>
        </p:nvSpPr>
        <p:spPr>
          <a:xfrm rot="16200000">
            <a:off x="8439347" y="5137346"/>
            <a:ext cx="1409307"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ectangle 10"/>
          <p:cNvSpPr/>
          <p:nvPr/>
        </p:nvSpPr>
        <p:spPr>
          <a:xfrm rot="16200000">
            <a:off x="10848418" y="5514418"/>
            <a:ext cx="655163"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ectangle 11"/>
          <p:cNvSpPr/>
          <p:nvPr/>
        </p:nvSpPr>
        <p:spPr>
          <a:xfrm rot="16200000">
            <a:off x="584724" y="5410723"/>
            <a:ext cx="862553"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3" name="Group 12"/>
          <p:cNvGrpSpPr/>
          <p:nvPr/>
        </p:nvGrpSpPr>
        <p:grpSpPr>
          <a:xfrm>
            <a:off x="2" y="6736617"/>
            <a:ext cx="12191999" cy="134339"/>
            <a:chOff x="2" y="2110197"/>
            <a:chExt cx="12191999" cy="134339"/>
          </a:xfrm>
        </p:grpSpPr>
        <p:sp>
          <p:nvSpPr>
            <p:cNvPr id="14" name="Rectangle 13"/>
            <p:cNvSpPr/>
            <p:nvPr/>
          </p:nvSpPr>
          <p:spPr>
            <a:xfrm rot="16200000">
              <a:off x="2980836" y="1161370"/>
              <a:ext cx="134333" cy="203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p:cNvSpPr/>
            <p:nvPr/>
          </p:nvSpPr>
          <p:spPr>
            <a:xfrm rot="16200000">
              <a:off x="5012835" y="1161369"/>
              <a:ext cx="134333" cy="2032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p:nvSpPr>
          <p:spPr>
            <a:xfrm rot="16200000">
              <a:off x="7044834" y="1161369"/>
              <a:ext cx="134335" cy="2032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p:nvSpPr>
          <p:spPr>
            <a:xfrm rot="16200000">
              <a:off x="9076834" y="1161367"/>
              <a:ext cx="134336" cy="2032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rot="16200000">
              <a:off x="11108832" y="1161366"/>
              <a:ext cx="134338" cy="2032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Rectangle 18"/>
            <p:cNvSpPr/>
            <p:nvPr/>
          </p:nvSpPr>
          <p:spPr>
            <a:xfrm rot="16200000">
              <a:off x="948836" y="1161370"/>
              <a:ext cx="134331" cy="2032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Tree>
    <p:extLst>
      <p:ext uri="{BB962C8B-B14F-4D97-AF65-F5344CB8AC3E}">
        <p14:creationId xmlns:p14="http://schemas.microsoft.com/office/powerpoint/2010/main" val="311409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sp>
        <p:nvSpPr>
          <p:cNvPr id="10" name="TextBox 9"/>
          <p:cNvSpPr txBox="1"/>
          <p:nvPr/>
        </p:nvSpPr>
        <p:spPr>
          <a:xfrm>
            <a:off x="3859668" y="523104"/>
            <a:ext cx="4472698" cy="769441"/>
          </a:xfrm>
          <a:prstGeom prst="rect">
            <a:avLst/>
          </a:prstGeom>
          <a:noFill/>
        </p:spPr>
        <p:txBody>
          <a:bodyPr wrap="none" rtlCol="0">
            <a:spAutoFit/>
          </a:bodyPr>
          <a:lstStyle/>
          <a:p>
            <a:pPr algn="ctr"/>
            <a:r>
              <a:rPr lang="en-US" sz="4400">
                <a:solidFill>
                  <a:schemeClr val="tx2">
                    <a:lumMod val="50000"/>
                  </a:schemeClr>
                </a:solidFill>
                <a:latin typeface="Baskerville Old Face" panose="02020602080505020303" pitchFamily="18" charset="0"/>
              </a:rPr>
              <a:t>Program Eligibility </a:t>
            </a:r>
          </a:p>
        </p:txBody>
      </p:sp>
      <p:sp>
        <p:nvSpPr>
          <p:cNvPr id="43" name="TextBox 42"/>
          <p:cNvSpPr txBox="1"/>
          <p:nvPr/>
        </p:nvSpPr>
        <p:spPr>
          <a:xfrm>
            <a:off x="1087822" y="1713656"/>
            <a:ext cx="10405242" cy="5068311"/>
          </a:xfrm>
          <a:prstGeom prst="rect">
            <a:avLst/>
          </a:prstGeom>
          <a:noFill/>
        </p:spPr>
        <p:txBody>
          <a:bodyPr wrap="square" rtlCol="0">
            <a:spAutoFit/>
          </a:bodyPr>
          <a:lstStyle/>
          <a:p>
            <a:pPr marL="342900" indent="-342900">
              <a:lnSpc>
                <a:spcPts val="3000"/>
              </a:lnSpc>
              <a:buClr>
                <a:schemeClr val="accent3">
                  <a:lumMod val="75000"/>
                </a:schemeClr>
              </a:buClr>
              <a:buFont typeface="Arial" panose="020B0604020202020204" pitchFamily="34" charset="0"/>
              <a:buChar char="•"/>
            </a:pPr>
            <a:r>
              <a:rPr lang="en-US" sz="2400">
                <a:solidFill>
                  <a:schemeClr val="tx1">
                    <a:lumMod val="65000"/>
                    <a:lumOff val="35000"/>
                  </a:schemeClr>
                </a:solidFill>
                <a:latin typeface="Franklin Gothic Book" panose="020B0503020102020204" pitchFamily="34" charset="0"/>
              </a:rPr>
              <a:t>Rural 501(c)3s, CDCs, CHDOs, RHDOs, local governments, Tribal governments that work in affordable housing and community and/ or economic development for LMI populations</a:t>
            </a:r>
          </a:p>
          <a:p>
            <a:pPr marL="2171700" lvl="4" indent="-342900">
              <a:lnSpc>
                <a:spcPts val="3000"/>
              </a:lnSpc>
              <a:buClr>
                <a:schemeClr val="accent3">
                  <a:lumMod val="75000"/>
                </a:schemeClr>
              </a:buClr>
              <a:buSzPct val="100000"/>
              <a:buFont typeface="Courier New" panose="02070309020205020404" pitchFamily="49" charset="0"/>
              <a:buChar char="o"/>
            </a:pPr>
            <a:r>
              <a:rPr lang="en-US" sz="2000">
                <a:solidFill>
                  <a:schemeClr val="tx1">
                    <a:lumMod val="65000"/>
                    <a:lumOff val="35000"/>
                  </a:schemeClr>
                </a:solidFill>
                <a:latin typeface="Franklin Gothic Book" panose="020B0503020102020204" pitchFamily="34" charset="0"/>
              </a:rPr>
              <a:t>Rural:  non-Urbanized Area delineated by the Census Bureau with a population less than 50,000</a:t>
            </a:r>
          </a:p>
          <a:p>
            <a:pPr marL="2171700" lvl="4" indent="-342900">
              <a:lnSpc>
                <a:spcPts val="3000"/>
              </a:lnSpc>
              <a:buClr>
                <a:schemeClr val="accent3">
                  <a:lumMod val="75000"/>
                </a:schemeClr>
              </a:buClr>
              <a:buSzPct val="100000"/>
              <a:buFont typeface="Courier New" panose="02070309020205020404" pitchFamily="49" charset="0"/>
              <a:buChar char="o"/>
            </a:pPr>
            <a:r>
              <a:rPr lang="en-US" sz="2000">
                <a:solidFill>
                  <a:schemeClr val="tx1">
                    <a:lumMod val="65000"/>
                    <a:lumOff val="35000"/>
                  </a:schemeClr>
                </a:solidFill>
                <a:latin typeface="Franklin Gothic Book" panose="020B0503020102020204" pitchFamily="34" charset="0"/>
              </a:rPr>
              <a:t>Low- and moderate- income: a household with income that does not exceed 80% of the AMI </a:t>
            </a:r>
            <a:endParaRPr lang="en-US" sz="2400">
              <a:solidFill>
                <a:schemeClr val="tx1">
                  <a:lumMod val="65000"/>
                  <a:lumOff val="35000"/>
                </a:schemeClr>
              </a:solidFill>
              <a:latin typeface="Franklin Gothic Book" panose="020B0503020102020204" pitchFamily="34" charset="0"/>
            </a:endParaRPr>
          </a:p>
          <a:p>
            <a:pPr marL="342900" indent="-342900">
              <a:lnSpc>
                <a:spcPts val="3000"/>
              </a:lnSpc>
              <a:buClr>
                <a:schemeClr val="accent3">
                  <a:lumMod val="75000"/>
                </a:schemeClr>
              </a:buClr>
              <a:buFont typeface="Arial" panose="020B0604020202020204" pitchFamily="34" charset="0"/>
              <a:buChar char="•"/>
            </a:pPr>
            <a:r>
              <a:rPr lang="en-US" sz="2400">
                <a:solidFill>
                  <a:schemeClr val="tx1">
                    <a:lumMod val="65000"/>
                    <a:lumOff val="35000"/>
                  </a:schemeClr>
                </a:solidFill>
                <a:latin typeface="Franklin Gothic Book" panose="020B0503020102020204" pitchFamily="34" charset="0"/>
              </a:rPr>
              <a:t>Located in AZ, CA, CO, FL, HI, IN, NM, NC, OH, OR, </a:t>
            </a:r>
            <a:r>
              <a:rPr lang="en-US" sz="2400" b="1">
                <a:solidFill>
                  <a:schemeClr val="tx1">
                    <a:lumMod val="65000"/>
                    <a:lumOff val="35000"/>
                  </a:schemeClr>
                </a:solidFill>
                <a:latin typeface="Franklin Gothic Book" panose="020B0503020102020204" pitchFamily="34" charset="0"/>
              </a:rPr>
              <a:t>TX</a:t>
            </a:r>
            <a:r>
              <a:rPr lang="en-US" sz="2400">
                <a:solidFill>
                  <a:schemeClr val="tx1">
                    <a:lumMod val="65000"/>
                    <a:lumOff val="35000"/>
                  </a:schemeClr>
                </a:solidFill>
                <a:latin typeface="Franklin Gothic Book" panose="020B0503020102020204" pitchFamily="34" charset="0"/>
              </a:rPr>
              <a:t>, and WA </a:t>
            </a:r>
          </a:p>
          <a:p>
            <a:pPr marL="342900" indent="-342900">
              <a:lnSpc>
                <a:spcPts val="3000"/>
              </a:lnSpc>
              <a:buClr>
                <a:schemeClr val="accent3">
                  <a:lumMod val="75000"/>
                </a:schemeClr>
              </a:buClr>
              <a:buFont typeface="Arial" panose="020B0604020202020204" pitchFamily="34" charset="0"/>
              <a:buChar char="•"/>
            </a:pPr>
            <a:r>
              <a:rPr lang="en-US" sz="2400">
                <a:solidFill>
                  <a:schemeClr val="tx1">
                    <a:lumMod val="65000"/>
                    <a:lumOff val="35000"/>
                  </a:schemeClr>
                </a:solidFill>
                <a:latin typeface="Franklin Gothic Book" panose="020B0503020102020204" pitchFamily="34" charset="0"/>
              </a:rPr>
              <a:t>Open to NALCAB non-members and all eligible rural communities</a:t>
            </a:r>
          </a:p>
          <a:p>
            <a:pPr marL="342900" indent="-342900">
              <a:lnSpc>
                <a:spcPts val="3000"/>
              </a:lnSpc>
              <a:buClr>
                <a:schemeClr val="accent3">
                  <a:lumMod val="75000"/>
                </a:schemeClr>
              </a:buClr>
              <a:buFont typeface="Arial" panose="020B0604020202020204" pitchFamily="34" charset="0"/>
              <a:buChar char="•"/>
            </a:pPr>
            <a:r>
              <a:rPr lang="en-US" sz="2400">
                <a:solidFill>
                  <a:schemeClr val="tx1">
                    <a:lumMod val="65000"/>
                    <a:lumOff val="35000"/>
                  </a:schemeClr>
                </a:solidFill>
                <a:latin typeface="Franklin Gothic Book" panose="020B0503020102020204" pitchFamily="34" charset="0"/>
              </a:rPr>
              <a:t>Open to organizations of varying experience and capacity, especially small, newly-established organizations</a:t>
            </a:r>
          </a:p>
          <a:p>
            <a:pPr marL="401638" indent="-401638">
              <a:lnSpc>
                <a:spcPts val="3000"/>
              </a:lnSpc>
              <a:buFont typeface="Arial" panose="020B0604020202020204" pitchFamily="34" charset="0"/>
              <a:buChar char="•"/>
            </a:pPr>
            <a:endParaRPr lang="en-US" sz="2400">
              <a:solidFill>
                <a:schemeClr val="tx1">
                  <a:lumMod val="65000"/>
                  <a:lumOff val="35000"/>
                </a:schemeClr>
              </a:solidFill>
              <a:latin typeface="Franklin Gothic Book" panose="020B0503020102020204" pitchFamily="34" charset="0"/>
            </a:endParaRPr>
          </a:p>
          <a:p>
            <a:pPr marL="342900" indent="-342900">
              <a:lnSpc>
                <a:spcPts val="3000"/>
              </a:lnSpc>
              <a:buFont typeface="Arial" panose="020B0604020202020204" pitchFamily="34" charset="0"/>
              <a:buChar char="•"/>
            </a:pPr>
            <a:endParaRPr lang="id-ID" sz="2400">
              <a:solidFill>
                <a:schemeClr val="tx1">
                  <a:lumMod val="65000"/>
                  <a:lumOff val="35000"/>
                </a:schemeClr>
              </a:solidFill>
              <a:latin typeface="Franklin Gothic Book" panose="020B0503020102020204" pitchFamily="34" charset="0"/>
            </a:endParaRPr>
          </a:p>
        </p:txBody>
      </p:sp>
      <p:sp>
        <p:nvSpPr>
          <p:cNvPr id="4" name="Rectangle 3"/>
          <p:cNvSpPr/>
          <p:nvPr/>
        </p:nvSpPr>
        <p:spPr>
          <a:xfrm>
            <a:off x="0" y="6338218"/>
            <a:ext cx="12192000" cy="14140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43317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sp>
        <p:nvSpPr>
          <p:cNvPr id="10" name="TextBox 9"/>
          <p:cNvSpPr txBox="1"/>
          <p:nvPr/>
        </p:nvSpPr>
        <p:spPr>
          <a:xfrm>
            <a:off x="2675050" y="523104"/>
            <a:ext cx="6841938" cy="769441"/>
          </a:xfrm>
          <a:prstGeom prst="rect">
            <a:avLst/>
          </a:prstGeom>
          <a:noFill/>
        </p:spPr>
        <p:txBody>
          <a:bodyPr wrap="none" rtlCol="0">
            <a:spAutoFit/>
          </a:bodyPr>
          <a:lstStyle/>
          <a:p>
            <a:pPr algn="ctr"/>
            <a:r>
              <a:rPr lang="en-US" sz="4400">
                <a:solidFill>
                  <a:schemeClr val="tx2">
                    <a:lumMod val="50000"/>
                  </a:schemeClr>
                </a:solidFill>
                <a:latin typeface="Baskerville Old Face" panose="02020602080505020303" pitchFamily="18" charset="0"/>
              </a:rPr>
              <a:t>Areas of Technical Assistance</a:t>
            </a:r>
          </a:p>
        </p:txBody>
      </p:sp>
      <p:sp>
        <p:nvSpPr>
          <p:cNvPr id="4" name="Rectangle 3"/>
          <p:cNvSpPr/>
          <p:nvPr/>
        </p:nvSpPr>
        <p:spPr>
          <a:xfrm>
            <a:off x="17" y="6361854"/>
            <a:ext cx="12192000" cy="14140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TextBox 5"/>
          <p:cNvSpPr txBox="1"/>
          <p:nvPr/>
        </p:nvSpPr>
        <p:spPr>
          <a:xfrm>
            <a:off x="1014566" y="1989519"/>
            <a:ext cx="10162902" cy="3990836"/>
          </a:xfrm>
          <a:prstGeom prst="rect">
            <a:avLst/>
          </a:prstGeom>
          <a:noFill/>
        </p:spPr>
        <p:txBody>
          <a:bodyPr wrap="square" numCol="2" rtlCol="0">
            <a:spAutoFit/>
          </a:bodyPr>
          <a:lstStyle/>
          <a:p>
            <a:pPr marL="342900" indent="-342900" fontAlgn="t">
              <a:lnSpc>
                <a:spcPts val="3000"/>
              </a:lnSpc>
              <a:buClr>
                <a:schemeClr val="accent3">
                  <a:lumMod val="75000"/>
                </a:schemeClr>
              </a:buClr>
              <a:buFont typeface="Arial" panose="020B0604020202020204" pitchFamily="34" charset="0"/>
              <a:buChar char="•"/>
            </a:pPr>
            <a:r>
              <a:rPr lang="en-US" sz="2400" dirty="0">
                <a:solidFill>
                  <a:schemeClr val="tx1">
                    <a:lumMod val="65000"/>
                    <a:lumOff val="35000"/>
                  </a:schemeClr>
                </a:solidFill>
                <a:latin typeface="Franklin Gothic Book" panose="020B0503020102020204" pitchFamily="34" charset="0"/>
              </a:rPr>
              <a:t>Organizational assessments</a:t>
            </a:r>
          </a:p>
          <a:p>
            <a:pPr marL="342900" indent="-342900" fontAlgn="t">
              <a:lnSpc>
                <a:spcPts val="3000"/>
              </a:lnSpc>
              <a:buClr>
                <a:schemeClr val="accent3">
                  <a:lumMod val="75000"/>
                </a:schemeClr>
              </a:buClr>
              <a:buFont typeface="Arial" panose="020B0604020202020204" pitchFamily="34" charset="0"/>
              <a:buChar char="•"/>
            </a:pPr>
            <a:r>
              <a:rPr lang="en-US" sz="2400" dirty="0">
                <a:solidFill>
                  <a:schemeClr val="tx1">
                    <a:lumMod val="65000"/>
                    <a:lumOff val="35000"/>
                  </a:schemeClr>
                </a:solidFill>
                <a:latin typeface="Franklin Gothic Book" panose="020B0503020102020204" pitchFamily="34" charset="0"/>
              </a:rPr>
              <a:t>Sustainability planning</a:t>
            </a:r>
          </a:p>
          <a:p>
            <a:pPr marL="342900" indent="-342900" fontAlgn="t">
              <a:lnSpc>
                <a:spcPts val="3000"/>
              </a:lnSpc>
              <a:buClr>
                <a:schemeClr val="accent3">
                  <a:lumMod val="75000"/>
                </a:schemeClr>
              </a:buClr>
              <a:buFont typeface="Arial" panose="020B0604020202020204" pitchFamily="34" charset="0"/>
              <a:buChar char="•"/>
            </a:pPr>
            <a:r>
              <a:rPr lang="en-US" sz="2400" dirty="0">
                <a:solidFill>
                  <a:schemeClr val="tx1">
                    <a:lumMod val="65000"/>
                    <a:lumOff val="35000"/>
                  </a:schemeClr>
                </a:solidFill>
                <a:latin typeface="Franklin Gothic Book" panose="020B0503020102020204" pitchFamily="34" charset="0"/>
              </a:rPr>
              <a:t>Strategic planning</a:t>
            </a:r>
          </a:p>
          <a:p>
            <a:pPr marL="342900" indent="-342900" fontAlgn="t">
              <a:lnSpc>
                <a:spcPts val="3000"/>
              </a:lnSpc>
              <a:buClr>
                <a:schemeClr val="accent3">
                  <a:lumMod val="75000"/>
                </a:schemeClr>
              </a:buClr>
              <a:buFont typeface="Arial" panose="020B0604020202020204" pitchFamily="34" charset="0"/>
              <a:buChar char="•"/>
            </a:pPr>
            <a:r>
              <a:rPr lang="en-US" sz="2400" dirty="0">
                <a:solidFill>
                  <a:schemeClr val="tx1">
                    <a:lumMod val="65000"/>
                    <a:lumOff val="35000"/>
                  </a:schemeClr>
                </a:solidFill>
                <a:latin typeface="Franklin Gothic Book" panose="020B0503020102020204" pitchFamily="34" charset="0"/>
              </a:rPr>
              <a:t>Mapping and GIS services</a:t>
            </a:r>
          </a:p>
          <a:p>
            <a:pPr marL="342900" indent="-342900" fontAlgn="t">
              <a:lnSpc>
                <a:spcPts val="3000"/>
              </a:lnSpc>
              <a:buClr>
                <a:schemeClr val="accent3">
                  <a:lumMod val="75000"/>
                </a:schemeClr>
              </a:buClr>
              <a:buFont typeface="Arial" panose="020B0604020202020204" pitchFamily="34" charset="0"/>
              <a:buChar char="•"/>
            </a:pPr>
            <a:r>
              <a:rPr lang="en-US" sz="2400" dirty="0">
                <a:solidFill>
                  <a:schemeClr val="tx1">
                    <a:lumMod val="65000"/>
                    <a:lumOff val="35000"/>
                  </a:schemeClr>
                </a:solidFill>
                <a:latin typeface="Franklin Gothic Book" panose="020B0503020102020204" pitchFamily="34" charset="0"/>
              </a:rPr>
              <a:t>Community needs assessments</a:t>
            </a:r>
          </a:p>
          <a:p>
            <a:pPr marL="342900" indent="-342900" fontAlgn="t">
              <a:lnSpc>
                <a:spcPts val="3000"/>
              </a:lnSpc>
              <a:buClr>
                <a:schemeClr val="accent3">
                  <a:lumMod val="75000"/>
                </a:schemeClr>
              </a:buClr>
              <a:buFont typeface="Arial" panose="020B0604020202020204" pitchFamily="34" charset="0"/>
              <a:buChar char="•"/>
            </a:pPr>
            <a:r>
              <a:rPr lang="en-US" sz="2400" dirty="0">
                <a:solidFill>
                  <a:schemeClr val="tx1">
                    <a:lumMod val="65000"/>
                    <a:lumOff val="35000"/>
                  </a:schemeClr>
                </a:solidFill>
                <a:latin typeface="Franklin Gothic Book" panose="020B0503020102020204" pitchFamily="34" charset="0"/>
              </a:rPr>
              <a:t>Project financing and development</a:t>
            </a:r>
          </a:p>
          <a:p>
            <a:pPr marL="342900" indent="-342900" fontAlgn="t">
              <a:lnSpc>
                <a:spcPts val="3000"/>
              </a:lnSpc>
              <a:buClr>
                <a:schemeClr val="accent3">
                  <a:lumMod val="75000"/>
                </a:schemeClr>
              </a:buClr>
              <a:buFont typeface="Arial" panose="020B0604020202020204" pitchFamily="34" charset="0"/>
              <a:buChar char="•"/>
            </a:pPr>
            <a:r>
              <a:rPr lang="en-US" sz="2400" dirty="0">
                <a:solidFill>
                  <a:schemeClr val="tx1">
                    <a:lumMod val="65000"/>
                    <a:lumOff val="35000"/>
                  </a:schemeClr>
                </a:solidFill>
                <a:latin typeface="Franklin Gothic Book" panose="020B0503020102020204" pitchFamily="34" charset="0"/>
              </a:rPr>
              <a:t>Program design and development</a:t>
            </a:r>
          </a:p>
          <a:p>
            <a:pPr marL="342900" indent="-342900" fontAlgn="t">
              <a:lnSpc>
                <a:spcPts val="3000"/>
              </a:lnSpc>
              <a:buClr>
                <a:schemeClr val="accent3">
                  <a:lumMod val="75000"/>
                </a:schemeClr>
              </a:buClr>
              <a:buFont typeface="Arial" panose="020B0604020202020204" pitchFamily="34" charset="0"/>
              <a:buChar char="•"/>
            </a:pPr>
            <a:r>
              <a:rPr lang="en-US" sz="2400" dirty="0">
                <a:solidFill>
                  <a:schemeClr val="tx1">
                    <a:lumMod val="65000"/>
                    <a:lumOff val="35000"/>
                  </a:schemeClr>
                </a:solidFill>
                <a:latin typeface="Franklin Gothic Book" panose="020B0503020102020204" pitchFamily="34" charset="0"/>
              </a:rPr>
              <a:t>Resource development</a:t>
            </a:r>
          </a:p>
          <a:p>
            <a:pPr marL="342900" indent="-342900" fontAlgn="t">
              <a:lnSpc>
                <a:spcPts val="3000"/>
              </a:lnSpc>
              <a:buClr>
                <a:schemeClr val="accent3">
                  <a:lumMod val="75000"/>
                </a:schemeClr>
              </a:buClr>
              <a:buFont typeface="Arial" panose="020B0604020202020204" pitchFamily="34" charset="0"/>
              <a:buChar char="•"/>
            </a:pPr>
            <a:endParaRPr lang="en-US" sz="2400" dirty="0">
              <a:solidFill>
                <a:schemeClr val="tx1">
                  <a:lumMod val="65000"/>
                  <a:lumOff val="35000"/>
                </a:schemeClr>
              </a:solidFill>
              <a:latin typeface="Franklin Gothic Book" panose="020B0503020102020204" pitchFamily="34" charset="0"/>
            </a:endParaRPr>
          </a:p>
          <a:p>
            <a:pPr fontAlgn="t">
              <a:lnSpc>
                <a:spcPts val="3000"/>
              </a:lnSpc>
              <a:buClr>
                <a:schemeClr val="accent3">
                  <a:lumMod val="75000"/>
                </a:schemeClr>
              </a:buClr>
            </a:pPr>
            <a:endParaRPr lang="en-US" sz="2400" dirty="0">
              <a:solidFill>
                <a:schemeClr val="tx1">
                  <a:lumMod val="65000"/>
                  <a:lumOff val="35000"/>
                </a:schemeClr>
              </a:solidFill>
              <a:latin typeface="Franklin Gothic Book" panose="020B0503020102020204" pitchFamily="34" charset="0"/>
            </a:endParaRPr>
          </a:p>
          <a:p>
            <a:pPr marL="342900" indent="-342900" fontAlgn="t">
              <a:lnSpc>
                <a:spcPts val="3000"/>
              </a:lnSpc>
              <a:buClr>
                <a:schemeClr val="accent3">
                  <a:lumMod val="75000"/>
                </a:schemeClr>
              </a:buClr>
              <a:buFont typeface="Arial" panose="020B0604020202020204" pitchFamily="34" charset="0"/>
              <a:buChar char="•"/>
            </a:pPr>
            <a:r>
              <a:rPr lang="en-US" sz="2400" dirty="0">
                <a:solidFill>
                  <a:schemeClr val="tx1">
                    <a:lumMod val="65000"/>
                    <a:lumOff val="35000"/>
                  </a:schemeClr>
                </a:solidFill>
                <a:latin typeface="Franklin Gothic Book" panose="020B0503020102020204" pitchFamily="34" charset="0"/>
              </a:rPr>
              <a:t>Staff and/or board member training</a:t>
            </a:r>
          </a:p>
          <a:p>
            <a:pPr marL="342900" indent="-342900" fontAlgn="t">
              <a:lnSpc>
                <a:spcPts val="3000"/>
              </a:lnSpc>
              <a:buClr>
                <a:schemeClr val="accent3">
                  <a:lumMod val="75000"/>
                </a:schemeClr>
              </a:buClr>
              <a:buFont typeface="Arial" panose="020B0604020202020204" pitchFamily="34" charset="0"/>
              <a:buChar char="•"/>
            </a:pPr>
            <a:r>
              <a:rPr lang="en-US" sz="2400" dirty="0">
                <a:solidFill>
                  <a:schemeClr val="tx1">
                    <a:lumMod val="65000"/>
                    <a:lumOff val="35000"/>
                  </a:schemeClr>
                </a:solidFill>
                <a:latin typeface="Franklin Gothic Book" panose="020B0503020102020204" pitchFamily="34" charset="0"/>
              </a:rPr>
              <a:t>Leadership development</a:t>
            </a:r>
          </a:p>
          <a:p>
            <a:pPr marL="342900" indent="-342900" fontAlgn="t">
              <a:lnSpc>
                <a:spcPts val="3000"/>
              </a:lnSpc>
              <a:buClr>
                <a:schemeClr val="accent3">
                  <a:lumMod val="75000"/>
                </a:schemeClr>
              </a:buClr>
              <a:buFont typeface="Arial" panose="020B0604020202020204" pitchFamily="34" charset="0"/>
              <a:buChar char="•"/>
            </a:pPr>
            <a:r>
              <a:rPr lang="en-US" sz="2400" dirty="0">
                <a:solidFill>
                  <a:schemeClr val="tx1">
                    <a:lumMod val="65000"/>
                    <a:lumOff val="35000"/>
                  </a:schemeClr>
                </a:solidFill>
                <a:latin typeface="Franklin Gothic Book" panose="020B0503020102020204" pitchFamily="34" charset="0"/>
              </a:rPr>
              <a:t>Grant management</a:t>
            </a:r>
          </a:p>
          <a:p>
            <a:pPr marL="342900" indent="-342900" fontAlgn="t">
              <a:lnSpc>
                <a:spcPts val="3000"/>
              </a:lnSpc>
              <a:buClr>
                <a:schemeClr val="accent3">
                  <a:lumMod val="75000"/>
                </a:schemeClr>
              </a:buClr>
              <a:buFont typeface="Arial" panose="020B0604020202020204" pitchFamily="34" charset="0"/>
              <a:buChar char="•"/>
            </a:pPr>
            <a:r>
              <a:rPr lang="en-US" sz="2400" dirty="0">
                <a:solidFill>
                  <a:schemeClr val="tx1">
                    <a:lumMod val="65000"/>
                    <a:lumOff val="35000"/>
                  </a:schemeClr>
                </a:solidFill>
                <a:latin typeface="Franklin Gothic Book" panose="020B0503020102020204" pitchFamily="34" charset="0"/>
              </a:rPr>
              <a:t>Outcome measurement</a:t>
            </a:r>
          </a:p>
          <a:p>
            <a:pPr marL="342900" indent="-342900" fontAlgn="t">
              <a:lnSpc>
                <a:spcPts val="3000"/>
              </a:lnSpc>
              <a:buClr>
                <a:schemeClr val="accent3">
                  <a:lumMod val="75000"/>
                </a:schemeClr>
              </a:buClr>
              <a:buFont typeface="Arial" panose="020B0604020202020204" pitchFamily="34" charset="0"/>
              <a:buChar char="•"/>
            </a:pPr>
            <a:r>
              <a:rPr lang="en-US" sz="2400" dirty="0">
                <a:solidFill>
                  <a:schemeClr val="tx1">
                    <a:lumMod val="65000"/>
                    <a:lumOff val="35000"/>
                  </a:schemeClr>
                </a:solidFill>
                <a:latin typeface="Franklin Gothic Book" panose="020B0503020102020204" pitchFamily="34" charset="0"/>
              </a:rPr>
              <a:t>Risk management</a:t>
            </a:r>
          </a:p>
          <a:p>
            <a:pPr marL="342900" indent="-342900" fontAlgn="t">
              <a:lnSpc>
                <a:spcPts val="3000"/>
              </a:lnSpc>
              <a:buClr>
                <a:schemeClr val="accent3">
                  <a:lumMod val="75000"/>
                </a:schemeClr>
              </a:buClr>
              <a:buFont typeface="Arial" panose="020B0604020202020204" pitchFamily="34" charset="0"/>
              <a:buChar char="•"/>
            </a:pPr>
            <a:r>
              <a:rPr lang="en-US" sz="2400" dirty="0">
                <a:solidFill>
                  <a:schemeClr val="tx1">
                    <a:lumMod val="65000"/>
                    <a:lumOff val="35000"/>
                  </a:schemeClr>
                </a:solidFill>
                <a:latin typeface="Franklin Gothic Book" panose="020B0503020102020204" pitchFamily="34" charset="0"/>
              </a:rPr>
              <a:t>Stakeholder engagement</a:t>
            </a:r>
          </a:p>
          <a:p>
            <a:pPr marL="342900" indent="-342900" fontAlgn="t">
              <a:lnSpc>
                <a:spcPts val="3000"/>
              </a:lnSpc>
              <a:buClr>
                <a:schemeClr val="accent3">
                  <a:lumMod val="75000"/>
                </a:schemeClr>
              </a:buClr>
              <a:buFont typeface="Arial" panose="020B0604020202020204" pitchFamily="34" charset="0"/>
              <a:buChar char="•"/>
            </a:pPr>
            <a:r>
              <a:rPr lang="en-US" sz="2400" dirty="0">
                <a:solidFill>
                  <a:schemeClr val="tx1">
                    <a:lumMod val="65000"/>
                    <a:lumOff val="35000"/>
                  </a:schemeClr>
                </a:solidFill>
                <a:latin typeface="Franklin Gothic Book" panose="020B0503020102020204" pitchFamily="34" charset="0"/>
              </a:rPr>
              <a:t>Partnership and coalition building</a:t>
            </a:r>
          </a:p>
        </p:txBody>
      </p:sp>
    </p:spTree>
    <p:extLst>
      <p:ext uri="{BB962C8B-B14F-4D97-AF65-F5344CB8AC3E}">
        <p14:creationId xmlns:p14="http://schemas.microsoft.com/office/powerpoint/2010/main" val="384042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sp>
        <p:nvSpPr>
          <p:cNvPr id="10" name="TextBox 9"/>
          <p:cNvSpPr txBox="1"/>
          <p:nvPr/>
        </p:nvSpPr>
        <p:spPr>
          <a:xfrm>
            <a:off x="2598106" y="523104"/>
            <a:ext cx="6995826" cy="769441"/>
          </a:xfrm>
          <a:prstGeom prst="rect">
            <a:avLst/>
          </a:prstGeom>
          <a:noFill/>
        </p:spPr>
        <p:txBody>
          <a:bodyPr wrap="none" rtlCol="0">
            <a:spAutoFit/>
          </a:bodyPr>
          <a:lstStyle/>
          <a:p>
            <a:pPr algn="ctr"/>
            <a:r>
              <a:rPr lang="en-US" sz="4400">
                <a:solidFill>
                  <a:schemeClr val="tx2">
                    <a:lumMod val="50000"/>
                  </a:schemeClr>
                </a:solidFill>
                <a:latin typeface="Baskerville Old Face" panose="02020602080505020303" pitchFamily="18" charset="0"/>
              </a:rPr>
              <a:t>Technical Assistance Delivery </a:t>
            </a:r>
          </a:p>
        </p:txBody>
      </p:sp>
      <p:sp>
        <p:nvSpPr>
          <p:cNvPr id="43" name="TextBox 42"/>
          <p:cNvSpPr txBox="1"/>
          <p:nvPr/>
        </p:nvSpPr>
        <p:spPr>
          <a:xfrm>
            <a:off x="1182415" y="1713656"/>
            <a:ext cx="5949905" cy="4708981"/>
          </a:xfrm>
          <a:prstGeom prst="rect">
            <a:avLst/>
          </a:prstGeom>
          <a:noFill/>
        </p:spPr>
        <p:txBody>
          <a:bodyPr wrap="square" rtlCol="0">
            <a:spAutoFit/>
          </a:bodyPr>
          <a:lstStyle/>
          <a:p>
            <a:pPr marL="342900" indent="-342900">
              <a:lnSpc>
                <a:spcPts val="3000"/>
              </a:lnSpc>
              <a:buClr>
                <a:schemeClr val="accent3">
                  <a:lumMod val="75000"/>
                </a:schemeClr>
              </a:buClr>
              <a:buFont typeface="Arial" panose="020B0604020202020204" pitchFamily="34" charset="0"/>
              <a:buChar char="•"/>
            </a:pPr>
            <a:r>
              <a:rPr lang="en-US" sz="2400">
                <a:solidFill>
                  <a:schemeClr val="tx1">
                    <a:lumMod val="65000"/>
                    <a:lumOff val="35000"/>
                  </a:schemeClr>
                </a:solidFill>
                <a:latin typeface="Franklin Gothic Book" panose="020B0503020102020204" pitchFamily="34" charset="0"/>
              </a:rPr>
              <a:t>Free project-based or organizational TA</a:t>
            </a:r>
          </a:p>
          <a:p>
            <a:pPr marL="401638" indent="-401638">
              <a:lnSpc>
                <a:spcPts val="3000"/>
              </a:lnSpc>
              <a:buClr>
                <a:schemeClr val="accent3">
                  <a:lumMod val="75000"/>
                </a:schemeClr>
              </a:buClr>
              <a:buFont typeface="Arial" panose="020B0604020202020204" pitchFamily="34" charset="0"/>
              <a:buChar char="•"/>
            </a:pPr>
            <a:r>
              <a:rPr lang="en-US" sz="2400">
                <a:solidFill>
                  <a:schemeClr val="tx1">
                    <a:lumMod val="65000"/>
                    <a:lumOff val="35000"/>
                  </a:schemeClr>
                </a:solidFill>
                <a:latin typeface="Franklin Gothic Book" panose="020B0503020102020204" pitchFamily="34" charset="0"/>
              </a:rPr>
              <a:t>Customized to the specific needs of the recipient</a:t>
            </a:r>
          </a:p>
          <a:p>
            <a:pPr marL="401638" indent="-401638">
              <a:lnSpc>
                <a:spcPts val="3000"/>
              </a:lnSpc>
              <a:buClr>
                <a:schemeClr val="accent3">
                  <a:lumMod val="75000"/>
                </a:schemeClr>
              </a:buClr>
              <a:buFont typeface="Arial" panose="020B0604020202020204" pitchFamily="34" charset="0"/>
              <a:buChar char="•"/>
            </a:pPr>
            <a:r>
              <a:rPr lang="en-US" sz="2400">
                <a:solidFill>
                  <a:schemeClr val="tx1">
                    <a:lumMod val="65000"/>
                    <a:lumOff val="35000"/>
                  </a:schemeClr>
                </a:solidFill>
                <a:latin typeface="Franklin Gothic Book" panose="020B0503020102020204" pitchFamily="34" charset="0"/>
              </a:rPr>
              <a:t>Delivered by NALCAB staff and consultant partners</a:t>
            </a:r>
          </a:p>
          <a:p>
            <a:pPr marL="401638" indent="-401638">
              <a:lnSpc>
                <a:spcPts val="3000"/>
              </a:lnSpc>
              <a:buClr>
                <a:schemeClr val="accent3">
                  <a:lumMod val="75000"/>
                </a:schemeClr>
              </a:buClr>
              <a:buFont typeface="Arial" panose="020B0604020202020204" pitchFamily="34" charset="0"/>
              <a:buChar char="•"/>
            </a:pPr>
            <a:r>
              <a:rPr lang="en-US" sz="2400">
                <a:solidFill>
                  <a:schemeClr val="tx1">
                    <a:lumMod val="65000"/>
                    <a:lumOff val="35000"/>
                  </a:schemeClr>
                </a:solidFill>
                <a:latin typeface="Franklin Gothic Book" panose="020B0503020102020204" pitchFamily="34" charset="0"/>
              </a:rPr>
              <a:t>Delivered both in-person and remotely</a:t>
            </a:r>
          </a:p>
          <a:p>
            <a:pPr marL="401638" indent="-401638">
              <a:lnSpc>
                <a:spcPts val="3000"/>
              </a:lnSpc>
              <a:buClr>
                <a:schemeClr val="accent3">
                  <a:lumMod val="75000"/>
                </a:schemeClr>
              </a:buClr>
              <a:buFont typeface="Arial" panose="020B0604020202020204" pitchFamily="34" charset="0"/>
              <a:buChar char="•"/>
            </a:pPr>
            <a:r>
              <a:rPr lang="en-US" sz="2400">
                <a:solidFill>
                  <a:schemeClr val="tx1">
                    <a:lumMod val="65000"/>
                    <a:lumOff val="35000"/>
                  </a:schemeClr>
                </a:solidFill>
                <a:latin typeface="Franklin Gothic Book" panose="020B0503020102020204" pitchFamily="34" charset="0"/>
              </a:rPr>
              <a:t>Engagements range from 6 to 12 months</a:t>
            </a:r>
          </a:p>
          <a:p>
            <a:pPr marL="401638" indent="-401638">
              <a:lnSpc>
                <a:spcPts val="3000"/>
              </a:lnSpc>
              <a:buClr>
                <a:schemeClr val="accent3">
                  <a:lumMod val="75000"/>
                </a:schemeClr>
              </a:buClr>
              <a:buFont typeface="Arial" panose="020B0604020202020204" pitchFamily="34" charset="0"/>
              <a:buChar char="•"/>
            </a:pPr>
            <a:r>
              <a:rPr lang="en-US" sz="2400">
                <a:solidFill>
                  <a:schemeClr val="tx1">
                    <a:lumMod val="65000"/>
                    <a:lumOff val="35000"/>
                  </a:schemeClr>
                </a:solidFill>
                <a:latin typeface="Franklin Gothic Book" panose="020B0503020102020204" pitchFamily="34" charset="0"/>
              </a:rPr>
              <a:t>Subsequent TA engagements allowed</a:t>
            </a:r>
          </a:p>
          <a:p>
            <a:pPr marL="401638" indent="-401638">
              <a:lnSpc>
                <a:spcPts val="3000"/>
              </a:lnSpc>
              <a:buClr>
                <a:schemeClr val="accent3">
                  <a:lumMod val="75000"/>
                </a:schemeClr>
              </a:buClr>
              <a:buFont typeface="Arial" panose="020B0604020202020204" pitchFamily="34" charset="0"/>
              <a:buChar char="•"/>
            </a:pPr>
            <a:r>
              <a:rPr lang="en-US" sz="2400">
                <a:solidFill>
                  <a:schemeClr val="tx1">
                    <a:lumMod val="65000"/>
                    <a:lumOff val="35000"/>
                  </a:schemeClr>
                </a:solidFill>
                <a:latin typeface="Franklin Gothic Book" panose="020B0503020102020204" pitchFamily="34" charset="0"/>
              </a:rPr>
              <a:t>Applications currently accepted on a rolling basis</a:t>
            </a:r>
          </a:p>
          <a:p>
            <a:pPr marL="401638" indent="-401638">
              <a:lnSpc>
                <a:spcPts val="3000"/>
              </a:lnSpc>
              <a:buClr>
                <a:schemeClr val="accent3">
                  <a:lumMod val="75000"/>
                </a:schemeClr>
              </a:buClr>
              <a:buFont typeface="Arial" panose="020B0604020202020204" pitchFamily="34" charset="0"/>
              <a:buChar char="•"/>
            </a:pPr>
            <a:endParaRPr lang="en-US" sz="2400">
              <a:solidFill>
                <a:schemeClr val="tx1">
                  <a:lumMod val="65000"/>
                  <a:lumOff val="35000"/>
                </a:schemeClr>
              </a:solidFill>
              <a:latin typeface="Franklin Gothic Book" panose="020B0503020102020204" pitchFamily="34" charset="0"/>
            </a:endParaRPr>
          </a:p>
          <a:p>
            <a:pPr marL="342900" indent="-342900">
              <a:lnSpc>
                <a:spcPts val="3000"/>
              </a:lnSpc>
              <a:buClr>
                <a:schemeClr val="accent3">
                  <a:lumMod val="75000"/>
                </a:schemeClr>
              </a:buClr>
              <a:buFont typeface="Arial" panose="020B0604020202020204" pitchFamily="34" charset="0"/>
              <a:buChar char="•"/>
            </a:pPr>
            <a:endParaRPr lang="en-US" sz="2400">
              <a:solidFill>
                <a:schemeClr val="tx1">
                  <a:lumMod val="65000"/>
                  <a:lumOff val="35000"/>
                </a:schemeClr>
              </a:solidFill>
              <a:latin typeface="Franklin Gothic Book" panose="020B0503020102020204" pitchFamily="34" charset="0"/>
            </a:endParaRPr>
          </a:p>
        </p:txBody>
      </p:sp>
      <p:sp>
        <p:nvSpPr>
          <p:cNvPr id="4" name="Rectangle 3"/>
          <p:cNvSpPr/>
          <p:nvPr/>
        </p:nvSpPr>
        <p:spPr>
          <a:xfrm>
            <a:off x="17" y="6361854"/>
            <a:ext cx="12192000" cy="14140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3778" r="29999" b="13556"/>
          <a:stretch/>
        </p:blipFill>
        <p:spPr>
          <a:xfrm>
            <a:off x="7528577" y="1989473"/>
            <a:ext cx="4663440" cy="3131167"/>
          </a:xfrm>
          <a:prstGeom prst="rect">
            <a:avLst/>
          </a:prstGeom>
        </p:spPr>
      </p:pic>
    </p:spTree>
    <p:extLst>
      <p:ext uri="{BB962C8B-B14F-4D97-AF65-F5344CB8AC3E}">
        <p14:creationId xmlns:p14="http://schemas.microsoft.com/office/powerpoint/2010/main" val="126711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sp>
        <p:nvSpPr>
          <p:cNvPr id="10" name="TextBox 9"/>
          <p:cNvSpPr txBox="1"/>
          <p:nvPr/>
        </p:nvSpPr>
        <p:spPr>
          <a:xfrm>
            <a:off x="4348582" y="523104"/>
            <a:ext cx="3494867" cy="769441"/>
          </a:xfrm>
          <a:prstGeom prst="rect">
            <a:avLst/>
          </a:prstGeom>
          <a:noFill/>
        </p:spPr>
        <p:txBody>
          <a:bodyPr wrap="none" rtlCol="0">
            <a:spAutoFit/>
          </a:bodyPr>
          <a:lstStyle/>
          <a:p>
            <a:pPr algn="ctr"/>
            <a:r>
              <a:rPr lang="en-US" sz="4400">
                <a:solidFill>
                  <a:schemeClr val="tx2">
                    <a:lumMod val="50000"/>
                  </a:schemeClr>
                </a:solidFill>
                <a:latin typeface="Baskerville Old Face" panose="02020602080505020303" pitchFamily="18" charset="0"/>
              </a:rPr>
              <a:t>How to Apply </a:t>
            </a:r>
          </a:p>
        </p:txBody>
      </p:sp>
      <p:sp>
        <p:nvSpPr>
          <p:cNvPr id="4" name="Rectangle 3"/>
          <p:cNvSpPr/>
          <p:nvPr/>
        </p:nvSpPr>
        <p:spPr>
          <a:xfrm>
            <a:off x="17" y="6361854"/>
            <a:ext cx="12192000" cy="14140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Rectangle 1"/>
          <p:cNvSpPr/>
          <p:nvPr/>
        </p:nvSpPr>
        <p:spPr>
          <a:xfrm>
            <a:off x="901147" y="1625914"/>
            <a:ext cx="5758070" cy="3529428"/>
          </a:xfrm>
          <a:prstGeom prst="rect">
            <a:avLst/>
          </a:prstGeom>
        </p:spPr>
        <p:txBody>
          <a:bodyPr wrap="square">
            <a:spAutoFit/>
          </a:bodyPr>
          <a:lstStyle/>
          <a:p>
            <a:pPr marL="457200" indent="-457200">
              <a:lnSpc>
                <a:spcPts val="3000"/>
              </a:lnSpc>
              <a:buClr>
                <a:schemeClr val="accent3">
                  <a:lumMod val="75000"/>
                </a:schemeClr>
              </a:buClr>
              <a:buSzPct val="150000"/>
              <a:buFont typeface="+mj-lt"/>
              <a:buAutoNum type="arabicPeriod"/>
            </a:pPr>
            <a:r>
              <a:rPr lang="en-US" sz="2400">
                <a:solidFill>
                  <a:schemeClr val="tx1">
                    <a:lumMod val="65000"/>
                    <a:lumOff val="35000"/>
                  </a:schemeClr>
                </a:solidFill>
                <a:latin typeface="Franklin Gothic Book" panose="020B0503020102020204" pitchFamily="34" charset="0"/>
              </a:rPr>
              <a:t>Submit a Request for Technical Assistance at:</a:t>
            </a:r>
          </a:p>
          <a:p>
            <a:pPr>
              <a:lnSpc>
                <a:spcPts val="3000"/>
              </a:lnSpc>
            </a:pPr>
            <a:r>
              <a:rPr lang="en-US" sz="2400">
                <a:solidFill>
                  <a:schemeClr val="tx1">
                    <a:lumMod val="65000"/>
                    <a:lumOff val="35000"/>
                  </a:schemeClr>
                </a:solidFill>
                <a:latin typeface="Franklin Gothic Book" panose="020B0503020102020204" pitchFamily="34" charset="0"/>
                <a:hlinkClick r:id="rId3"/>
              </a:rPr>
              <a:t>https://www.nalcab.org/nalcab-rural-capacity-building-program/</a:t>
            </a:r>
            <a:endParaRPr lang="en-US" sz="2400">
              <a:solidFill>
                <a:schemeClr val="tx1">
                  <a:lumMod val="65000"/>
                  <a:lumOff val="35000"/>
                </a:schemeClr>
              </a:solidFill>
              <a:latin typeface="Franklin Gothic Book" panose="020B0503020102020204" pitchFamily="34" charset="0"/>
            </a:endParaRPr>
          </a:p>
          <a:p>
            <a:pPr>
              <a:lnSpc>
                <a:spcPts val="3000"/>
              </a:lnSpc>
            </a:pPr>
            <a:endParaRPr lang="en-US" sz="2400">
              <a:solidFill>
                <a:schemeClr val="tx1">
                  <a:lumMod val="65000"/>
                  <a:lumOff val="35000"/>
                </a:schemeClr>
              </a:solidFill>
              <a:latin typeface="Franklin Gothic Book" panose="020B0503020102020204" pitchFamily="34" charset="0"/>
            </a:endParaRPr>
          </a:p>
          <a:p>
            <a:pPr>
              <a:lnSpc>
                <a:spcPts val="3000"/>
              </a:lnSpc>
            </a:pPr>
            <a:r>
              <a:rPr lang="en-US" sz="2400">
                <a:solidFill>
                  <a:schemeClr val="tx1">
                    <a:lumMod val="65000"/>
                    <a:lumOff val="35000"/>
                  </a:schemeClr>
                </a:solidFill>
                <a:latin typeface="Franklin Gothic Book" panose="020B0503020102020204" pitchFamily="34" charset="0"/>
              </a:rPr>
              <a:t>Go to the “Apply” section. Consult the </a:t>
            </a:r>
            <a:r>
              <a:rPr lang="en-US" sz="2400" i="1">
                <a:solidFill>
                  <a:schemeClr val="tx1">
                    <a:lumMod val="65000"/>
                    <a:lumOff val="35000"/>
                  </a:schemeClr>
                </a:solidFill>
                <a:latin typeface="Franklin Gothic Book" panose="020B0503020102020204" pitchFamily="34" charset="0"/>
              </a:rPr>
              <a:t>Notice of Availability of Technical Assistance Funding</a:t>
            </a:r>
            <a:r>
              <a:rPr lang="en-US" sz="2400">
                <a:solidFill>
                  <a:schemeClr val="tx1">
                    <a:lumMod val="65000"/>
                    <a:lumOff val="35000"/>
                  </a:schemeClr>
                </a:solidFill>
                <a:latin typeface="Franklin Gothic Book" panose="020B0503020102020204" pitchFamily="34" charset="0"/>
              </a:rPr>
              <a:t> before submitting a Request for Technical Assistance.</a:t>
            </a:r>
          </a:p>
        </p:txBody>
      </p:sp>
      <p:pic>
        <p:nvPicPr>
          <p:cNvPr id="6" name="Picture 5"/>
          <p:cNvPicPr>
            <a:picLocks noChangeAspect="1"/>
          </p:cNvPicPr>
          <p:nvPr/>
        </p:nvPicPr>
        <p:blipFill>
          <a:blip r:embed="rId4"/>
          <a:stretch>
            <a:fillRect/>
          </a:stretch>
        </p:blipFill>
        <p:spPr>
          <a:xfrm>
            <a:off x="7077075" y="1690688"/>
            <a:ext cx="4276725" cy="3715292"/>
          </a:xfrm>
          <a:prstGeom prst="rect">
            <a:avLst/>
          </a:prstGeom>
          <a:ln w="19050">
            <a:solidFill>
              <a:schemeClr val="bg1">
                <a:lumMod val="65000"/>
              </a:schemeClr>
            </a:solidFill>
          </a:ln>
        </p:spPr>
      </p:pic>
    </p:spTree>
    <p:extLst>
      <p:ext uri="{BB962C8B-B14F-4D97-AF65-F5344CB8AC3E}">
        <p14:creationId xmlns:p14="http://schemas.microsoft.com/office/powerpoint/2010/main" val="272624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Ever-Green">
      <a:dk1>
        <a:sysClr val="windowText" lastClr="000000"/>
      </a:dk1>
      <a:lt1>
        <a:sysClr val="window" lastClr="FFFFFF"/>
      </a:lt1>
      <a:dk2>
        <a:srgbClr val="44546A"/>
      </a:dk2>
      <a:lt2>
        <a:srgbClr val="E7E6E6"/>
      </a:lt2>
      <a:accent1>
        <a:srgbClr val="77933C"/>
      </a:accent1>
      <a:accent2>
        <a:srgbClr val="88A945"/>
      </a:accent2>
      <a:accent3>
        <a:srgbClr val="9BBB59"/>
      </a:accent3>
      <a:accent4>
        <a:srgbClr val="ACC777"/>
      </a:accent4>
      <a:accent5>
        <a:srgbClr val="C0D498"/>
      </a:accent5>
      <a:accent6>
        <a:srgbClr val="D0DFB3"/>
      </a:accent6>
      <a:hlink>
        <a:srgbClr val="0563C1"/>
      </a:hlink>
      <a:folHlink>
        <a:srgbClr val="954F72"/>
      </a:folHlink>
    </a:clrScheme>
    <a:fontScheme name="Custom 1">
      <a:majorFont>
        <a:latin typeface="Source Sans Pro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LCAB Movable PPT Template.pptx" id="{1302B1AE-6C8F-4B9A-8075-A28A7A888667}" vid="{939B0F19-542A-46F3-8B82-21EA824CE2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834F51EA0F14943A87677DBF59C6A44" ma:contentTypeVersion="8" ma:contentTypeDescription="Create a new document." ma:contentTypeScope="" ma:versionID="bc707f26231d4ebe430b07bf5ed8c29d">
  <xsd:schema xmlns:xsd="http://www.w3.org/2001/XMLSchema" xmlns:xs="http://www.w3.org/2001/XMLSchema" xmlns:p="http://schemas.microsoft.com/office/2006/metadata/properties" xmlns:ns2="a5116aaa-56ba-4023-8b3b-76e14f52521d" xmlns:ns3="506a4531-3e15-4049-9185-2f6e9affc5fc" targetNamespace="http://schemas.microsoft.com/office/2006/metadata/properties" ma:root="true" ma:fieldsID="c04ded8cf512edc327be2e9870099c8b" ns2:_="" ns3:_="">
    <xsd:import namespace="a5116aaa-56ba-4023-8b3b-76e14f52521d"/>
    <xsd:import namespace="506a4531-3e15-4049-9185-2f6e9affc5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116aaa-56ba-4023-8b3b-76e14f52521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06a4531-3e15-4049-9185-2f6e9affc5fc"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5F1D77F-27F6-405F-AAC6-416C3D387954}">
  <ds:schemaRefs>
    <ds:schemaRef ds:uri="http://schemas.microsoft.com/sharepoint/v3/contenttype/forms"/>
  </ds:schemaRefs>
</ds:datastoreItem>
</file>

<file path=customXml/itemProps2.xml><?xml version="1.0" encoding="utf-8"?>
<ds:datastoreItem xmlns:ds="http://schemas.openxmlformats.org/officeDocument/2006/customXml" ds:itemID="{1DB3510B-74AC-452B-A200-BFE94588EC2F}">
  <ds:schemaRefs>
    <ds:schemaRef ds:uri="506a4531-3e15-4049-9185-2f6e9affc5fc"/>
    <ds:schemaRef ds:uri="a5116aaa-56ba-4023-8b3b-76e14f52521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4E3E156-FF24-4CFD-B88F-EF5353603AB8}">
  <ds:schemaRefs>
    <ds:schemaRef ds:uri="http://purl.org/dc/elements/1.1/"/>
    <ds:schemaRef ds:uri="a5116aaa-56ba-4023-8b3b-76e14f52521d"/>
    <ds:schemaRef ds:uri="506a4531-3e15-4049-9185-2f6e9affc5fc"/>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22</TotalTime>
  <Words>3161</Words>
  <Application>Microsoft Office PowerPoint</Application>
  <PresentationFormat>Widescreen</PresentationFormat>
  <Paragraphs>255</Paragraphs>
  <Slides>18</Slides>
  <Notes>18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18</vt:i4>
      </vt:variant>
    </vt:vector>
  </HeadingPairs>
  <TitlesOfParts>
    <vt:vector size="32" baseType="lpstr">
      <vt:lpstr>Arial</vt:lpstr>
      <vt:lpstr>Baskerville Old Face</vt:lpstr>
      <vt:lpstr>Calibri</vt:lpstr>
      <vt:lpstr>Courier New</vt:lpstr>
      <vt:lpstr>Ebrima</vt:lpstr>
      <vt:lpstr>Franklin Gothic Book</vt:lpstr>
      <vt:lpstr>Garamond</vt:lpstr>
      <vt:lpstr>Kozuka Gothic Pr6N EL</vt:lpstr>
      <vt:lpstr>Open Sans</vt:lpstr>
      <vt:lpstr>Source Sans Pro Light</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AbuSina</dc:creator>
  <cp:lastModifiedBy>Michael Wilt</cp:lastModifiedBy>
  <cp:revision>7</cp:revision>
  <dcterms:modified xsi:type="dcterms:W3CDTF">2018-07-03T19:52:34Z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0x0101003834F51EA0F14943A87677DBF59C6A44</vt:lpwstr>
  </property>
</Properties>
</file>