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5"/>
  </p:notesMasterIdLst>
  <p:sldIdLst>
    <p:sldId id="256" r:id="rId5"/>
    <p:sldId id="258" r:id="rId6"/>
    <p:sldId id="259" r:id="rId7"/>
    <p:sldId id="289" r:id="rId8"/>
    <p:sldId id="290" r:id="rId9"/>
    <p:sldId id="291" r:id="rId10"/>
    <p:sldId id="292" r:id="rId11"/>
    <p:sldId id="293" r:id="rId12"/>
    <p:sldId id="286" r:id="rId13"/>
    <p:sldId id="283" r:id="rId14"/>
    <p:sldId id="261" r:id="rId15"/>
    <p:sldId id="284" r:id="rId16"/>
    <p:sldId id="316" r:id="rId17"/>
    <p:sldId id="302" r:id="rId18"/>
    <p:sldId id="262" r:id="rId19"/>
    <p:sldId id="282" r:id="rId20"/>
    <p:sldId id="266" r:id="rId21"/>
    <p:sldId id="265" r:id="rId22"/>
    <p:sldId id="267" r:id="rId23"/>
    <p:sldId id="268" r:id="rId24"/>
    <p:sldId id="269" r:id="rId25"/>
    <p:sldId id="270" r:id="rId26"/>
    <p:sldId id="287" r:id="rId27"/>
    <p:sldId id="271" r:id="rId28"/>
    <p:sldId id="272" r:id="rId29"/>
    <p:sldId id="273" r:id="rId30"/>
    <p:sldId id="274" r:id="rId31"/>
    <p:sldId id="275" r:id="rId32"/>
    <p:sldId id="276"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4392" autoAdjust="0"/>
  </p:normalViewPr>
  <p:slideViewPr>
    <p:cSldViewPr snapToGrid="0">
      <p:cViewPr varScale="1">
        <p:scale>
          <a:sx n="62" d="100"/>
          <a:sy n="62" d="100"/>
        </p:scale>
        <p:origin x="241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4D8DC-6CC9-4BAB-B89F-268BCC2594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525010-3BFE-48B1-9508-6A1B16C79E5E}">
      <dgm:prSet custT="1"/>
      <dgm:spPr>
        <a:xfrm rot="10800000">
          <a:off x="1052408" y="2194043"/>
          <a:ext cx="7191582" cy="656336"/>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Borrower can purchase anywhere in Texas.</a:t>
          </a:r>
        </a:p>
      </dgm:t>
    </dgm:pt>
    <dgm:pt modelId="{A3546492-E190-4024-BBFD-5CD169BCFABA}" type="parTrans" cxnId="{CCDABBED-BB32-4A52-B55D-3F58937D2BCA}">
      <dgm:prSet/>
      <dgm:spPr/>
      <dgm:t>
        <a:bodyPr/>
        <a:lstStyle/>
        <a:p>
          <a:endParaRPr lang="en-US"/>
        </a:p>
      </dgm:t>
    </dgm:pt>
    <dgm:pt modelId="{7DCF3ACF-E06D-460E-A246-970FFBD7CB02}" type="sibTrans" cxnId="{CCDABBED-BB32-4A52-B55D-3F58937D2BCA}">
      <dgm:prSet/>
      <dgm:spPr/>
      <dgm:t>
        <a:bodyPr/>
        <a:lstStyle/>
        <a:p>
          <a:endParaRPr lang="en-US"/>
        </a:p>
      </dgm:t>
    </dgm:pt>
    <dgm:pt modelId="{0B7A9FEF-0A53-4F3A-989E-6FE774EBE116}">
      <dgm:prSet custT="1"/>
      <dgm:spPr>
        <a:xfrm rot="10800000">
          <a:off x="1052408" y="2915291"/>
          <a:ext cx="7191582" cy="685112"/>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i="1" u="sng" dirty="0">
              <a:solidFill>
                <a:sysClr val="window" lastClr="FFFFFF"/>
              </a:solidFill>
              <a:latin typeface="Cambria" panose="02040503050406030204" pitchFamily="18" charset="0"/>
              <a:ea typeface="+mn-ea"/>
              <a:cs typeface="+mn-cs"/>
            </a:rPr>
            <a:t>FREE</a:t>
          </a:r>
          <a:r>
            <a:rPr lang="en-US" sz="2400" b="1" dirty="0">
              <a:solidFill>
                <a:sysClr val="window" lastClr="FFFFFF"/>
              </a:solidFill>
              <a:latin typeface="Cambria" panose="02040503050406030204" pitchFamily="18" charset="0"/>
              <a:ea typeface="+mn-ea"/>
              <a:cs typeface="+mn-cs"/>
            </a:rPr>
            <a:t> MCC for Texas Heroes using non-bond DPA</a:t>
          </a:r>
          <a:endParaRPr lang="en-US" sz="2400" b="1" dirty="0">
            <a:solidFill>
              <a:sysClr val="window" lastClr="FFFFFF"/>
            </a:solidFill>
            <a:latin typeface="Calibri"/>
            <a:ea typeface="+mn-ea"/>
            <a:cs typeface="+mn-cs"/>
          </a:endParaRPr>
        </a:p>
      </dgm:t>
    </dgm:pt>
    <dgm:pt modelId="{DA8A767D-B18C-4412-990C-3CEE17018043}" type="parTrans" cxnId="{673CFEBF-1AFF-4CDB-81A5-A55976F0B0E6}">
      <dgm:prSet/>
      <dgm:spPr/>
      <dgm:t>
        <a:bodyPr/>
        <a:lstStyle/>
        <a:p>
          <a:endParaRPr lang="en-US"/>
        </a:p>
      </dgm:t>
    </dgm:pt>
    <dgm:pt modelId="{86296171-5FDC-4284-8792-3AF930A24F0E}" type="sibTrans" cxnId="{673CFEBF-1AFF-4CDB-81A5-A55976F0B0E6}">
      <dgm:prSet/>
      <dgm:spPr/>
      <dgm:t>
        <a:bodyPr/>
        <a:lstStyle/>
        <a:p>
          <a:endParaRPr lang="en-US"/>
        </a:p>
      </dgm:t>
    </dgm:pt>
    <dgm:pt modelId="{D93C7A52-5201-434A-BF4E-48032723784E}">
      <dgm:prSet custT="1"/>
      <dgm:spPr>
        <a:xfrm rot="10800000">
          <a:off x="1052408" y="3665315"/>
          <a:ext cx="7191582" cy="64814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Turnaround times are fast!</a:t>
          </a:r>
        </a:p>
      </dgm:t>
    </dgm:pt>
    <dgm:pt modelId="{46E5A637-F70F-4D22-9188-042BA9F1AF1A}" type="parTrans" cxnId="{CD3590B1-F63C-469D-9B49-66975C4BA68F}">
      <dgm:prSet/>
      <dgm:spPr/>
      <dgm:t>
        <a:bodyPr/>
        <a:lstStyle/>
        <a:p>
          <a:endParaRPr lang="en-US"/>
        </a:p>
      </dgm:t>
    </dgm:pt>
    <dgm:pt modelId="{9E435E6C-AA76-40E5-8E29-32950E53AC58}" type="sibTrans" cxnId="{CD3590B1-F63C-469D-9B49-66975C4BA68F}">
      <dgm:prSet/>
      <dgm:spPr/>
      <dgm:t>
        <a:bodyPr/>
        <a:lstStyle/>
        <a:p>
          <a:endParaRPr lang="en-US"/>
        </a:p>
      </dgm:t>
    </dgm:pt>
    <dgm:pt modelId="{A630CF27-F787-4356-A21E-0398E8AB294C}">
      <dgm:prSet custT="1"/>
      <dgm:spPr>
        <a:xfrm rot="10800000">
          <a:off x="1052408" y="149"/>
          <a:ext cx="7191582" cy="685307"/>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No need to be a first-time buyer to use TSAHC non-bond DPA</a:t>
          </a:r>
        </a:p>
      </dgm:t>
    </dgm:pt>
    <dgm:pt modelId="{5FF2EB77-6E37-4B2D-8F53-0DEADF9A0871}" type="parTrans" cxnId="{24128429-8F7D-4203-AFA6-B4FDC2F03574}">
      <dgm:prSet/>
      <dgm:spPr/>
      <dgm:t>
        <a:bodyPr/>
        <a:lstStyle/>
        <a:p>
          <a:endParaRPr lang="en-US"/>
        </a:p>
      </dgm:t>
    </dgm:pt>
    <dgm:pt modelId="{E8E2E3D1-2EFD-42B7-B2F8-7F40D5C1290E}" type="sibTrans" cxnId="{24128429-8F7D-4203-AFA6-B4FDC2F03574}">
      <dgm:prSet/>
      <dgm:spPr/>
      <dgm:t>
        <a:bodyPr/>
        <a:lstStyle/>
        <a:p>
          <a:endParaRPr lang="en-US"/>
        </a:p>
      </dgm:t>
    </dgm:pt>
    <dgm:pt modelId="{3A32A3D3-578E-43C9-BB60-5CF3CB0B2CBF}">
      <dgm:prSet custT="1"/>
      <dgm:spPr>
        <a:xfrm rot="10800000">
          <a:off x="1052408" y="750368"/>
          <a:ext cx="7191582" cy="648308"/>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2 DPA Options: TRUE GRANT </a:t>
          </a:r>
          <a:r>
            <a:rPr lang="en-US" sz="2000" b="1" u="sng" dirty="0">
              <a:solidFill>
                <a:sysClr val="window" lastClr="FFFFFF"/>
              </a:solidFill>
              <a:latin typeface="Cambria" panose="02040503050406030204" pitchFamily="18" charset="0"/>
              <a:ea typeface="+mn-ea"/>
              <a:cs typeface="+mn-cs"/>
            </a:rPr>
            <a:t>or</a:t>
          </a:r>
          <a:r>
            <a:rPr lang="en-US" sz="2400" b="1" u="none" dirty="0">
              <a:solidFill>
                <a:sysClr val="window" lastClr="FFFFFF"/>
              </a:solidFill>
              <a:latin typeface="Cambria" panose="02040503050406030204" pitchFamily="18" charset="0"/>
              <a:ea typeface="+mn-ea"/>
              <a:cs typeface="+mn-cs"/>
            </a:rPr>
            <a:t>  3-yr Deferred Forgivable 2</a:t>
          </a:r>
          <a:r>
            <a:rPr lang="en-US" sz="2400" b="1" u="none" baseline="30000" dirty="0">
              <a:solidFill>
                <a:sysClr val="window" lastClr="FFFFFF"/>
              </a:solidFill>
              <a:latin typeface="Cambria" panose="02040503050406030204" pitchFamily="18" charset="0"/>
              <a:ea typeface="+mn-ea"/>
              <a:cs typeface="+mn-cs"/>
            </a:rPr>
            <a:t>nd</a:t>
          </a:r>
          <a:r>
            <a:rPr lang="en-US" sz="2400" b="1" u="none" dirty="0">
              <a:solidFill>
                <a:sysClr val="window" lastClr="FFFFFF"/>
              </a:solidFill>
              <a:latin typeface="Cambria" panose="02040503050406030204" pitchFamily="18" charset="0"/>
              <a:ea typeface="+mn-ea"/>
              <a:cs typeface="+mn-cs"/>
            </a:rPr>
            <a:t> Lien</a:t>
          </a:r>
          <a:endParaRPr lang="en-US" sz="2400" b="1" dirty="0">
            <a:solidFill>
              <a:sysClr val="window" lastClr="FFFFFF"/>
            </a:solidFill>
            <a:latin typeface="Cambria" panose="02040503050406030204" pitchFamily="18" charset="0"/>
            <a:ea typeface="+mn-ea"/>
            <a:cs typeface="+mn-cs"/>
          </a:endParaRPr>
        </a:p>
      </dgm:t>
    </dgm:pt>
    <dgm:pt modelId="{B5F9AB2E-4355-4CC3-A917-4883F82A97FE}" type="parTrans" cxnId="{52E4A848-8846-4897-8506-3D0C2CE96948}">
      <dgm:prSet/>
      <dgm:spPr/>
      <dgm:t>
        <a:bodyPr/>
        <a:lstStyle/>
        <a:p>
          <a:endParaRPr lang="en-US"/>
        </a:p>
      </dgm:t>
    </dgm:pt>
    <dgm:pt modelId="{3EEB40BE-4D32-45E8-A98B-EA92CB610E8B}" type="sibTrans" cxnId="{52E4A848-8846-4897-8506-3D0C2CE96948}">
      <dgm:prSet/>
      <dgm:spPr/>
      <dgm:t>
        <a:bodyPr/>
        <a:lstStyle/>
        <a:p>
          <a:endParaRPr lang="en-US"/>
        </a:p>
      </dgm:t>
    </dgm:pt>
    <dgm:pt modelId="{2B0EE336-3353-4A86-8BCB-BCBD6AFC0ECA}">
      <dgm:prSet custT="1"/>
      <dgm:spPr>
        <a:xfrm rot="10800000">
          <a:off x="1053119" y="1463588"/>
          <a:ext cx="7190160" cy="665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Not required to stay in the home any number of years</a:t>
          </a:r>
          <a:endParaRPr lang="en-US" sz="2400" dirty="0">
            <a:solidFill>
              <a:sysClr val="window" lastClr="FFFFFF"/>
            </a:solidFill>
            <a:latin typeface="Cambria" panose="02040503050406030204" pitchFamily="18" charset="0"/>
            <a:ea typeface="+mn-ea"/>
            <a:cs typeface="+mn-cs"/>
          </a:endParaRPr>
        </a:p>
      </dgm:t>
    </dgm:pt>
    <dgm:pt modelId="{45EB92E3-9D69-406F-B6EF-EBBCFA6FA27D}" type="parTrans" cxnId="{A8EE71CD-B36A-40A2-80DB-D1A5D1B2372B}">
      <dgm:prSet/>
      <dgm:spPr/>
      <dgm:t>
        <a:bodyPr/>
        <a:lstStyle/>
        <a:p>
          <a:endParaRPr lang="en-US"/>
        </a:p>
      </dgm:t>
    </dgm:pt>
    <dgm:pt modelId="{2F6F4784-D4E1-4C7E-A964-1225073110D7}" type="sibTrans" cxnId="{A8EE71CD-B36A-40A2-80DB-D1A5D1B2372B}">
      <dgm:prSet/>
      <dgm:spPr/>
      <dgm:t>
        <a:bodyPr/>
        <a:lstStyle/>
        <a:p>
          <a:endParaRPr lang="en-US"/>
        </a:p>
      </dgm:t>
    </dgm:pt>
    <dgm:pt modelId="{429534E8-1635-4AB8-BA91-E3B9005BBD36}" type="pres">
      <dgm:prSet presAssocID="{6844D8DC-6CC9-4BAB-B89F-268BCC2594E1}" presName="linearFlow" presStyleCnt="0">
        <dgm:presLayoutVars>
          <dgm:dir/>
          <dgm:resizeHandles val="exact"/>
        </dgm:presLayoutVars>
      </dgm:prSet>
      <dgm:spPr/>
    </dgm:pt>
    <dgm:pt modelId="{0125F5FA-420F-4997-98A8-5BB3533F2E8E}" type="pres">
      <dgm:prSet presAssocID="{A630CF27-F787-4356-A21E-0398E8AB294C}" presName="composite" presStyleCnt="0"/>
      <dgm:spPr/>
    </dgm:pt>
    <dgm:pt modelId="{C703A222-A277-45D5-B856-31CA782EFE5C}" type="pres">
      <dgm:prSet presAssocID="{A630CF27-F787-4356-A21E-0398E8AB294C}" presName="imgShp" presStyleLbl="fgImgPlace1" presStyleIdx="0" presStyleCnt="6" custLinFactNeighborX="-72672" custLinFactNeighborY="-9356"/>
      <dgm:spPr>
        <a:xfrm>
          <a:off x="1448420" y="234077"/>
          <a:ext cx="217453" cy="2174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ln>
        <a:effectLst/>
      </dgm:spPr>
    </dgm:pt>
    <dgm:pt modelId="{32DEEC9A-D7EA-4952-A17F-BB96281A67EC}" type="pres">
      <dgm:prSet presAssocID="{A630CF27-F787-4356-A21E-0398E8AB294C}" presName="txShp" presStyleLbl="node1" presStyleIdx="0" presStyleCnt="6" custScaleX="120555" custScaleY="315152">
        <dgm:presLayoutVars>
          <dgm:bulletEnabled val="1"/>
        </dgm:presLayoutVars>
      </dgm:prSet>
      <dgm:spPr>
        <a:prstGeom prst="homePlate">
          <a:avLst/>
        </a:prstGeom>
      </dgm:spPr>
    </dgm:pt>
    <dgm:pt modelId="{0CB2A300-6E0E-4D94-8BB1-DDE7F8F5BAC9}" type="pres">
      <dgm:prSet presAssocID="{E8E2E3D1-2EFD-42B7-B2F8-7F40D5C1290E}" presName="spacing" presStyleCnt="0"/>
      <dgm:spPr/>
    </dgm:pt>
    <dgm:pt modelId="{7876392E-3EF4-4B54-BB3C-B712026B7EF5}" type="pres">
      <dgm:prSet presAssocID="{3A32A3D3-578E-43C9-BB60-5CF3CB0B2CBF}" presName="composite" presStyleCnt="0"/>
      <dgm:spPr/>
    </dgm:pt>
    <dgm:pt modelId="{C89C1EB2-BA2D-45AA-81E2-01929CEE48B6}" type="pres">
      <dgm:prSet presAssocID="{3A32A3D3-578E-43C9-BB60-5CF3CB0B2CBF}" presName="imgShp" presStyleLbl="fgImgPlace1" presStyleIdx="1" presStyleCnt="6" custLinFactNeighborX="-61198" custLinFactNeighborY="0"/>
      <dgm:spPr>
        <a:xfrm>
          <a:off x="1448420" y="965796"/>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DD0A921-8BBA-44D7-8383-4B4C5FBA24DA}" type="pres">
      <dgm:prSet presAssocID="{3A32A3D3-578E-43C9-BB60-5CF3CB0B2CBF}" presName="txShp" presStyleLbl="node1" presStyleIdx="1" presStyleCnt="6" custScaleX="120020" custScaleY="298137">
        <dgm:presLayoutVars>
          <dgm:bulletEnabled val="1"/>
        </dgm:presLayoutVars>
      </dgm:prSet>
      <dgm:spPr>
        <a:prstGeom prst="homePlate">
          <a:avLst/>
        </a:prstGeom>
      </dgm:spPr>
    </dgm:pt>
    <dgm:pt modelId="{3C73EACE-54A9-4D24-B409-8CED6D6C1510}" type="pres">
      <dgm:prSet presAssocID="{3EEB40BE-4D32-45E8-A98B-EA92CB610E8B}" presName="spacing" presStyleCnt="0"/>
      <dgm:spPr/>
    </dgm:pt>
    <dgm:pt modelId="{36788C4A-0F28-4B51-BFD9-2B12419BB6CC}" type="pres">
      <dgm:prSet presAssocID="{2B0EE336-3353-4A86-8BCB-BCBD6AFC0ECA}" presName="composite" presStyleCnt="0"/>
      <dgm:spPr/>
    </dgm:pt>
    <dgm:pt modelId="{A4D4F247-FDFE-4D26-9DC1-EFBFDC7D2A8F}" type="pres">
      <dgm:prSet presAssocID="{2B0EE336-3353-4A86-8BCB-BCBD6AFC0ECA}" presName="imgShp" presStyleLbl="fgImgPlace1" presStyleIdx="2" presStyleCnt="6" custLinFactNeighborX="-53548" custLinFactNeighborY="3825"/>
      <dgm:spPr>
        <a:xfrm>
          <a:off x="1448420" y="1687633"/>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FEF8BB6F-B814-48DD-9F89-B936201D9D08}" type="pres">
      <dgm:prSet presAssocID="{2B0EE336-3353-4A86-8BCB-BCBD6AFC0ECA}" presName="txShp" presStyleLbl="node1" presStyleIdx="2" presStyleCnt="6" custScaleX="119753" custScaleY="306063">
        <dgm:presLayoutVars>
          <dgm:bulletEnabled val="1"/>
        </dgm:presLayoutVars>
      </dgm:prSet>
      <dgm:spPr>
        <a:prstGeom prst="homePlate">
          <a:avLst/>
        </a:prstGeom>
      </dgm:spPr>
    </dgm:pt>
    <dgm:pt modelId="{450F9250-46DA-4343-879B-8206D490D2F4}" type="pres">
      <dgm:prSet presAssocID="{2F6F4784-D4E1-4C7E-A964-1225073110D7}" presName="spacing" presStyleCnt="0"/>
      <dgm:spPr/>
    </dgm:pt>
    <dgm:pt modelId="{02F1E3BC-37DD-4BFF-8F1A-08D1DA5E73F6}" type="pres">
      <dgm:prSet presAssocID="{59525010-3BFE-48B1-9508-6A1B16C79E5E}" presName="composite" presStyleCnt="0"/>
      <dgm:spPr/>
    </dgm:pt>
    <dgm:pt modelId="{B04759EC-FDCD-4B1E-97DC-91C7CF2EF1BC}" type="pres">
      <dgm:prSet presAssocID="{59525010-3BFE-48B1-9508-6A1B16C79E5E}" presName="imgShp" presStyleLbl="fgImgPlace1" presStyleIdx="3" presStyleCnt="6" custLinFactNeighborX="-61198" custLinFactNeighborY="-7650"/>
      <dgm:spPr>
        <a:xfrm>
          <a:off x="1448420" y="2413485"/>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C2869B87-E560-4DFC-849E-9768B2B93579}" type="pres">
      <dgm:prSet presAssocID="{59525010-3BFE-48B1-9508-6A1B16C79E5E}" presName="txShp" presStyleLbl="node1" presStyleIdx="3" presStyleCnt="6" custScaleX="118951" custScaleY="301829">
        <dgm:presLayoutVars>
          <dgm:bulletEnabled val="1"/>
        </dgm:presLayoutVars>
      </dgm:prSet>
      <dgm:spPr>
        <a:prstGeom prst="homePlate">
          <a:avLst/>
        </a:prstGeom>
      </dgm:spPr>
    </dgm:pt>
    <dgm:pt modelId="{D51CF720-F4BC-456E-8C93-1576E885A243}" type="pres">
      <dgm:prSet presAssocID="{7DCF3ACF-E06D-460E-A246-970FFBD7CB02}" presName="spacing" presStyleCnt="0"/>
      <dgm:spPr/>
    </dgm:pt>
    <dgm:pt modelId="{51C8FBAD-6C49-42A8-A92A-96D55E3D3BAC}" type="pres">
      <dgm:prSet presAssocID="{0B7A9FEF-0A53-4F3A-989E-6FE774EBE116}" presName="composite" presStyleCnt="0"/>
      <dgm:spPr/>
    </dgm:pt>
    <dgm:pt modelId="{465FC331-F35C-4FCC-8439-ED5D6BD1C715}" type="pres">
      <dgm:prSet presAssocID="{0B7A9FEF-0A53-4F3A-989E-6FE774EBE116}" presName="imgShp" presStyleLbl="fgImgPlace1" presStyleIdx="4" presStyleCnt="6" custLinFactNeighborX="-72671" custLinFactNeighborY="3825"/>
      <dgm:spPr>
        <a:xfrm>
          <a:off x="1448420" y="3149121"/>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27A75FE1-9400-41E3-890C-FC9EE5DCE567}" type="pres">
      <dgm:prSet presAssocID="{0B7A9FEF-0A53-4F3A-989E-6FE774EBE116}" presName="txShp" presStyleLbl="node1" presStyleIdx="4" presStyleCnt="6" custScaleX="119219" custScaleY="315062">
        <dgm:presLayoutVars>
          <dgm:bulletEnabled val="1"/>
        </dgm:presLayoutVars>
      </dgm:prSet>
      <dgm:spPr>
        <a:prstGeom prst="homePlate">
          <a:avLst/>
        </a:prstGeom>
      </dgm:spPr>
    </dgm:pt>
    <dgm:pt modelId="{5FCCB6BC-3EC8-441D-9827-F2D22A12CF24}" type="pres">
      <dgm:prSet presAssocID="{86296171-5FDC-4284-8792-3AF930A24F0E}" presName="spacing" presStyleCnt="0"/>
      <dgm:spPr/>
    </dgm:pt>
    <dgm:pt modelId="{BEE8D1AA-4357-4072-BA9D-F5EE5323924B}" type="pres">
      <dgm:prSet presAssocID="{D93C7A52-5201-434A-BF4E-48032723784E}" presName="composite" presStyleCnt="0"/>
      <dgm:spPr/>
    </dgm:pt>
    <dgm:pt modelId="{1345BEBD-202B-47ED-9D88-EB82FE758961}" type="pres">
      <dgm:prSet presAssocID="{D93C7A52-5201-434A-BF4E-48032723784E}" presName="imgShp" presStyleLbl="fgImgPlace1" presStyleIdx="5" presStyleCnt="6" custScaleX="104444" custScaleY="104317" custLinFactNeighborX="-84150"/>
      <dgm:spPr>
        <a:xfrm>
          <a:off x="1443588" y="3875968"/>
          <a:ext cx="227116" cy="2268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CC9F7C7-C877-4F35-934A-5B439FDC08E7}" type="pres">
      <dgm:prSet presAssocID="{D93C7A52-5201-434A-BF4E-48032723784E}" presName="txShp" presStyleLbl="node1" presStyleIdx="5" presStyleCnt="6" custScaleX="117883" custScaleY="298063">
        <dgm:presLayoutVars>
          <dgm:bulletEnabled val="1"/>
        </dgm:presLayoutVars>
      </dgm:prSet>
      <dgm:spPr>
        <a:prstGeom prst="homePlate">
          <a:avLst/>
        </a:prstGeom>
      </dgm:spPr>
    </dgm:pt>
  </dgm:ptLst>
  <dgm:cxnLst>
    <dgm:cxn modelId="{4190A228-431F-4672-B6C8-65CAA1064894}" type="presOf" srcId="{D93C7A52-5201-434A-BF4E-48032723784E}" destId="{1CC9F7C7-C877-4F35-934A-5B439FDC08E7}" srcOrd="0" destOrd="0" presId="urn:microsoft.com/office/officeart/2005/8/layout/vList3"/>
    <dgm:cxn modelId="{24128429-8F7D-4203-AFA6-B4FDC2F03574}" srcId="{6844D8DC-6CC9-4BAB-B89F-268BCC2594E1}" destId="{A630CF27-F787-4356-A21E-0398E8AB294C}" srcOrd="0" destOrd="0" parTransId="{5FF2EB77-6E37-4B2D-8F53-0DEADF9A0871}" sibTransId="{E8E2E3D1-2EFD-42B7-B2F8-7F40D5C1290E}"/>
    <dgm:cxn modelId="{4249132E-594F-41E8-89D1-BFBC46D061B6}" type="presOf" srcId="{0B7A9FEF-0A53-4F3A-989E-6FE774EBE116}" destId="{27A75FE1-9400-41E3-890C-FC9EE5DCE567}" srcOrd="0" destOrd="0" presId="urn:microsoft.com/office/officeart/2005/8/layout/vList3"/>
    <dgm:cxn modelId="{6B1A2933-97C7-4E39-BBCD-9A0703CBE4A1}" type="presOf" srcId="{59525010-3BFE-48B1-9508-6A1B16C79E5E}" destId="{C2869B87-E560-4DFC-849E-9768B2B93579}" srcOrd="0" destOrd="0" presId="urn:microsoft.com/office/officeart/2005/8/layout/vList3"/>
    <dgm:cxn modelId="{DA88A339-9B8A-4354-B4BB-EB2558A28E4D}" type="presOf" srcId="{6844D8DC-6CC9-4BAB-B89F-268BCC2594E1}" destId="{429534E8-1635-4AB8-BA91-E3B9005BBD36}" srcOrd="0" destOrd="0" presId="urn:microsoft.com/office/officeart/2005/8/layout/vList3"/>
    <dgm:cxn modelId="{FAC7B161-8E1E-477D-8D0D-CF1EF8A8527D}" type="presOf" srcId="{3A32A3D3-578E-43C9-BB60-5CF3CB0B2CBF}" destId="{1DD0A921-8BBA-44D7-8383-4B4C5FBA24DA}" srcOrd="0" destOrd="0" presId="urn:microsoft.com/office/officeart/2005/8/layout/vList3"/>
    <dgm:cxn modelId="{52E4A848-8846-4897-8506-3D0C2CE96948}" srcId="{6844D8DC-6CC9-4BAB-B89F-268BCC2594E1}" destId="{3A32A3D3-578E-43C9-BB60-5CF3CB0B2CBF}" srcOrd="1" destOrd="0" parTransId="{B5F9AB2E-4355-4CC3-A917-4883F82A97FE}" sibTransId="{3EEB40BE-4D32-45E8-A98B-EA92CB610E8B}"/>
    <dgm:cxn modelId="{FDCF474D-FE18-4756-831B-DDB42D0D4992}" type="presOf" srcId="{A630CF27-F787-4356-A21E-0398E8AB294C}" destId="{32DEEC9A-D7EA-4952-A17F-BB96281A67EC}" srcOrd="0" destOrd="0" presId="urn:microsoft.com/office/officeart/2005/8/layout/vList3"/>
    <dgm:cxn modelId="{CD3590B1-F63C-469D-9B49-66975C4BA68F}" srcId="{6844D8DC-6CC9-4BAB-B89F-268BCC2594E1}" destId="{D93C7A52-5201-434A-BF4E-48032723784E}" srcOrd="5" destOrd="0" parTransId="{46E5A637-F70F-4D22-9188-042BA9F1AF1A}" sibTransId="{9E435E6C-AA76-40E5-8E29-32950E53AC58}"/>
    <dgm:cxn modelId="{673CFEBF-1AFF-4CDB-81A5-A55976F0B0E6}" srcId="{6844D8DC-6CC9-4BAB-B89F-268BCC2594E1}" destId="{0B7A9FEF-0A53-4F3A-989E-6FE774EBE116}" srcOrd="4" destOrd="0" parTransId="{DA8A767D-B18C-4412-990C-3CEE17018043}" sibTransId="{86296171-5FDC-4284-8792-3AF930A24F0E}"/>
    <dgm:cxn modelId="{A8EE71CD-B36A-40A2-80DB-D1A5D1B2372B}" srcId="{6844D8DC-6CC9-4BAB-B89F-268BCC2594E1}" destId="{2B0EE336-3353-4A86-8BCB-BCBD6AFC0ECA}" srcOrd="2" destOrd="0" parTransId="{45EB92E3-9D69-406F-B6EF-EBBCFA6FA27D}" sibTransId="{2F6F4784-D4E1-4C7E-A964-1225073110D7}"/>
    <dgm:cxn modelId="{08FDB8EB-1C03-4049-B30E-BDAE0C192183}" type="presOf" srcId="{2B0EE336-3353-4A86-8BCB-BCBD6AFC0ECA}" destId="{FEF8BB6F-B814-48DD-9F89-B936201D9D08}" srcOrd="0" destOrd="0" presId="urn:microsoft.com/office/officeart/2005/8/layout/vList3"/>
    <dgm:cxn modelId="{CCDABBED-BB32-4A52-B55D-3F58937D2BCA}" srcId="{6844D8DC-6CC9-4BAB-B89F-268BCC2594E1}" destId="{59525010-3BFE-48B1-9508-6A1B16C79E5E}" srcOrd="3" destOrd="0" parTransId="{A3546492-E190-4024-BBFD-5CD169BCFABA}" sibTransId="{7DCF3ACF-E06D-460E-A246-970FFBD7CB02}"/>
    <dgm:cxn modelId="{26106E36-001B-4274-9C72-AF26A80D4152}" type="presParOf" srcId="{429534E8-1635-4AB8-BA91-E3B9005BBD36}" destId="{0125F5FA-420F-4997-98A8-5BB3533F2E8E}" srcOrd="0" destOrd="0" presId="urn:microsoft.com/office/officeart/2005/8/layout/vList3"/>
    <dgm:cxn modelId="{1CEA48DE-EEF2-4989-9215-A09FACECF4D3}" type="presParOf" srcId="{0125F5FA-420F-4997-98A8-5BB3533F2E8E}" destId="{C703A222-A277-45D5-B856-31CA782EFE5C}" srcOrd="0" destOrd="0" presId="urn:microsoft.com/office/officeart/2005/8/layout/vList3"/>
    <dgm:cxn modelId="{D86D53FD-5295-42F6-A769-1204E45C52F6}" type="presParOf" srcId="{0125F5FA-420F-4997-98A8-5BB3533F2E8E}" destId="{32DEEC9A-D7EA-4952-A17F-BB96281A67EC}" srcOrd="1" destOrd="0" presId="urn:microsoft.com/office/officeart/2005/8/layout/vList3"/>
    <dgm:cxn modelId="{B0C52289-0438-4F7E-9BAE-B0E9B90D97B7}" type="presParOf" srcId="{429534E8-1635-4AB8-BA91-E3B9005BBD36}" destId="{0CB2A300-6E0E-4D94-8BB1-DDE7F8F5BAC9}" srcOrd="1" destOrd="0" presId="urn:microsoft.com/office/officeart/2005/8/layout/vList3"/>
    <dgm:cxn modelId="{70958F26-6E1C-4BA1-9820-B52037FDBA4B}" type="presParOf" srcId="{429534E8-1635-4AB8-BA91-E3B9005BBD36}" destId="{7876392E-3EF4-4B54-BB3C-B712026B7EF5}" srcOrd="2" destOrd="0" presId="urn:microsoft.com/office/officeart/2005/8/layout/vList3"/>
    <dgm:cxn modelId="{24A64106-BD15-41CD-9968-5B9B42B0FD78}" type="presParOf" srcId="{7876392E-3EF4-4B54-BB3C-B712026B7EF5}" destId="{C89C1EB2-BA2D-45AA-81E2-01929CEE48B6}" srcOrd="0" destOrd="0" presId="urn:microsoft.com/office/officeart/2005/8/layout/vList3"/>
    <dgm:cxn modelId="{D8514E9A-3A52-475C-88B1-5B6AF0C82319}" type="presParOf" srcId="{7876392E-3EF4-4B54-BB3C-B712026B7EF5}" destId="{1DD0A921-8BBA-44D7-8383-4B4C5FBA24DA}" srcOrd="1" destOrd="0" presId="urn:microsoft.com/office/officeart/2005/8/layout/vList3"/>
    <dgm:cxn modelId="{D6582E79-A39A-45C8-9A46-35791643EB0E}" type="presParOf" srcId="{429534E8-1635-4AB8-BA91-E3B9005BBD36}" destId="{3C73EACE-54A9-4D24-B409-8CED6D6C1510}" srcOrd="3" destOrd="0" presId="urn:microsoft.com/office/officeart/2005/8/layout/vList3"/>
    <dgm:cxn modelId="{AEDB6BD6-632A-48EA-9C08-08C7E581698B}" type="presParOf" srcId="{429534E8-1635-4AB8-BA91-E3B9005BBD36}" destId="{36788C4A-0F28-4B51-BFD9-2B12419BB6CC}" srcOrd="4" destOrd="0" presId="urn:microsoft.com/office/officeart/2005/8/layout/vList3"/>
    <dgm:cxn modelId="{97C97CF5-DBCE-43E8-B8A7-D97F38F676A2}" type="presParOf" srcId="{36788C4A-0F28-4B51-BFD9-2B12419BB6CC}" destId="{A4D4F247-FDFE-4D26-9DC1-EFBFDC7D2A8F}" srcOrd="0" destOrd="0" presId="urn:microsoft.com/office/officeart/2005/8/layout/vList3"/>
    <dgm:cxn modelId="{43EA4BDD-792B-49D5-A83D-0B133D3BC719}" type="presParOf" srcId="{36788C4A-0F28-4B51-BFD9-2B12419BB6CC}" destId="{FEF8BB6F-B814-48DD-9F89-B936201D9D08}" srcOrd="1" destOrd="0" presId="urn:microsoft.com/office/officeart/2005/8/layout/vList3"/>
    <dgm:cxn modelId="{05ADCE11-3C56-4B38-81FB-7066F60A412B}" type="presParOf" srcId="{429534E8-1635-4AB8-BA91-E3B9005BBD36}" destId="{450F9250-46DA-4343-879B-8206D490D2F4}" srcOrd="5" destOrd="0" presId="urn:microsoft.com/office/officeart/2005/8/layout/vList3"/>
    <dgm:cxn modelId="{55AEF29F-1E3B-4168-883A-982E8C3B2749}" type="presParOf" srcId="{429534E8-1635-4AB8-BA91-E3B9005BBD36}" destId="{02F1E3BC-37DD-4BFF-8F1A-08D1DA5E73F6}" srcOrd="6" destOrd="0" presId="urn:microsoft.com/office/officeart/2005/8/layout/vList3"/>
    <dgm:cxn modelId="{98894A83-A6C4-495A-8026-C559E21D6171}" type="presParOf" srcId="{02F1E3BC-37DD-4BFF-8F1A-08D1DA5E73F6}" destId="{B04759EC-FDCD-4B1E-97DC-91C7CF2EF1BC}" srcOrd="0" destOrd="0" presId="urn:microsoft.com/office/officeart/2005/8/layout/vList3"/>
    <dgm:cxn modelId="{B7E2C029-2920-45F2-B019-A5C6FC9710EC}" type="presParOf" srcId="{02F1E3BC-37DD-4BFF-8F1A-08D1DA5E73F6}" destId="{C2869B87-E560-4DFC-849E-9768B2B93579}" srcOrd="1" destOrd="0" presId="urn:microsoft.com/office/officeart/2005/8/layout/vList3"/>
    <dgm:cxn modelId="{502A271F-90B6-453E-A8B3-D943430491DA}" type="presParOf" srcId="{429534E8-1635-4AB8-BA91-E3B9005BBD36}" destId="{D51CF720-F4BC-456E-8C93-1576E885A243}" srcOrd="7" destOrd="0" presId="urn:microsoft.com/office/officeart/2005/8/layout/vList3"/>
    <dgm:cxn modelId="{6C5C035D-584E-40B2-9A41-ACDCEBBD1B43}" type="presParOf" srcId="{429534E8-1635-4AB8-BA91-E3B9005BBD36}" destId="{51C8FBAD-6C49-42A8-A92A-96D55E3D3BAC}" srcOrd="8" destOrd="0" presId="urn:microsoft.com/office/officeart/2005/8/layout/vList3"/>
    <dgm:cxn modelId="{BC5458A0-4234-4BDE-A18A-243D1F3CD5F6}" type="presParOf" srcId="{51C8FBAD-6C49-42A8-A92A-96D55E3D3BAC}" destId="{465FC331-F35C-4FCC-8439-ED5D6BD1C715}" srcOrd="0" destOrd="0" presId="urn:microsoft.com/office/officeart/2005/8/layout/vList3"/>
    <dgm:cxn modelId="{0F092B21-5FE3-4340-B551-051CB8C65404}" type="presParOf" srcId="{51C8FBAD-6C49-42A8-A92A-96D55E3D3BAC}" destId="{27A75FE1-9400-41E3-890C-FC9EE5DCE567}" srcOrd="1" destOrd="0" presId="urn:microsoft.com/office/officeart/2005/8/layout/vList3"/>
    <dgm:cxn modelId="{F0261A28-4EAB-41EE-BEFE-358FFAD9E2E7}" type="presParOf" srcId="{429534E8-1635-4AB8-BA91-E3B9005BBD36}" destId="{5FCCB6BC-3EC8-441D-9827-F2D22A12CF24}" srcOrd="9" destOrd="0" presId="urn:microsoft.com/office/officeart/2005/8/layout/vList3"/>
    <dgm:cxn modelId="{6BD9449E-E267-4255-A1F9-414A3AF1CDDB}" type="presParOf" srcId="{429534E8-1635-4AB8-BA91-E3B9005BBD36}" destId="{BEE8D1AA-4357-4072-BA9D-F5EE5323924B}" srcOrd="10" destOrd="0" presId="urn:microsoft.com/office/officeart/2005/8/layout/vList3"/>
    <dgm:cxn modelId="{8B3B7175-E798-4EC5-AB80-16E33CBB4D58}" type="presParOf" srcId="{BEE8D1AA-4357-4072-BA9D-F5EE5323924B}" destId="{1345BEBD-202B-47ED-9D88-EB82FE758961}" srcOrd="0" destOrd="0" presId="urn:microsoft.com/office/officeart/2005/8/layout/vList3"/>
    <dgm:cxn modelId="{F41FB7EC-082F-4D5F-843C-A99506302A37}" type="presParOf" srcId="{BEE8D1AA-4357-4072-BA9D-F5EE5323924B}" destId="{1CC9F7C7-C877-4F35-934A-5B439FDC08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C9A-D7EA-4952-A17F-BB96281A67EC}">
      <dsp:nvSpPr>
        <dsp:cNvPr id="0" name=""/>
        <dsp:cNvSpPr/>
      </dsp:nvSpPr>
      <dsp:spPr>
        <a:xfrm rot="10800000">
          <a:off x="1244560" y="4110"/>
          <a:ext cx="10062594" cy="918811"/>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No need to be a first-time buyer to use TSAHC non-bond DPA</a:t>
          </a:r>
        </a:p>
      </dsp:txBody>
      <dsp:txXfrm rot="10800000">
        <a:off x="1474263" y="4110"/>
        <a:ext cx="9832891" cy="918811"/>
      </dsp:txXfrm>
    </dsp:sp>
    <dsp:sp modelId="{C703A222-A277-45D5-B856-31CA782EFE5C}">
      <dsp:nvSpPr>
        <dsp:cNvPr id="0" name=""/>
        <dsp:cNvSpPr/>
      </dsp:nvSpPr>
      <dsp:spPr>
        <a:xfrm>
          <a:off x="1744767" y="290466"/>
          <a:ext cx="291545" cy="2915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DD0A921-8BBA-44D7-8383-4B4C5FBA24DA}">
      <dsp:nvSpPr>
        <dsp:cNvPr id="0" name=""/>
        <dsp:cNvSpPr/>
      </dsp:nvSpPr>
      <dsp:spPr>
        <a:xfrm rot="10800000">
          <a:off x="1266888" y="1009950"/>
          <a:ext cx="10017938" cy="869204"/>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2 DPA Options: TRUE GRANT </a:t>
          </a:r>
          <a:r>
            <a:rPr lang="en-US" sz="2000" b="1" u="sng" kern="1200" dirty="0">
              <a:solidFill>
                <a:sysClr val="window" lastClr="FFFFFF"/>
              </a:solidFill>
              <a:latin typeface="Cambria" panose="02040503050406030204" pitchFamily="18" charset="0"/>
              <a:ea typeface="+mn-ea"/>
              <a:cs typeface="+mn-cs"/>
            </a:rPr>
            <a:t>or</a:t>
          </a:r>
          <a:r>
            <a:rPr lang="en-US" sz="2400" b="1" u="none" kern="1200" dirty="0">
              <a:solidFill>
                <a:sysClr val="window" lastClr="FFFFFF"/>
              </a:solidFill>
              <a:latin typeface="Cambria" panose="02040503050406030204" pitchFamily="18" charset="0"/>
              <a:ea typeface="+mn-ea"/>
              <a:cs typeface="+mn-cs"/>
            </a:rPr>
            <a:t>  3-yr Deferred Forgivable 2</a:t>
          </a:r>
          <a:r>
            <a:rPr lang="en-US" sz="2400" b="1" u="none" kern="1200" baseline="30000" dirty="0">
              <a:solidFill>
                <a:sysClr val="window" lastClr="FFFFFF"/>
              </a:solidFill>
              <a:latin typeface="Cambria" panose="02040503050406030204" pitchFamily="18" charset="0"/>
              <a:ea typeface="+mn-ea"/>
              <a:cs typeface="+mn-cs"/>
            </a:rPr>
            <a:t>nd</a:t>
          </a:r>
          <a:r>
            <a:rPr lang="en-US" sz="2400" b="1" u="none" kern="1200" dirty="0">
              <a:solidFill>
                <a:sysClr val="window" lastClr="FFFFFF"/>
              </a:solidFill>
              <a:latin typeface="Cambria" panose="02040503050406030204" pitchFamily="18" charset="0"/>
              <a:ea typeface="+mn-ea"/>
              <a:cs typeface="+mn-cs"/>
            </a:rPr>
            <a:t> Lien</a:t>
          </a:r>
          <a:endParaRPr lang="en-US" sz="2400" b="1" kern="1200" dirty="0">
            <a:solidFill>
              <a:sysClr val="window" lastClr="FFFFFF"/>
            </a:solidFill>
            <a:latin typeface="Cambria" panose="02040503050406030204" pitchFamily="18" charset="0"/>
            <a:ea typeface="+mn-ea"/>
            <a:cs typeface="+mn-cs"/>
          </a:endParaRPr>
        </a:p>
      </dsp:txBody>
      <dsp:txXfrm rot="10800000">
        <a:off x="1484189" y="1009950"/>
        <a:ext cx="9800637" cy="869204"/>
      </dsp:txXfrm>
    </dsp:sp>
    <dsp:sp modelId="{C89C1EB2-BA2D-45AA-81E2-01929CEE48B6}">
      <dsp:nvSpPr>
        <dsp:cNvPr id="0" name=""/>
        <dsp:cNvSpPr/>
      </dsp:nvSpPr>
      <dsp:spPr>
        <a:xfrm>
          <a:off x="1778219" y="1298780"/>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EF8BB6F-B814-48DD-9F89-B936201D9D08}">
      <dsp:nvSpPr>
        <dsp:cNvPr id="0" name=""/>
        <dsp:cNvSpPr/>
      </dsp:nvSpPr>
      <dsp:spPr>
        <a:xfrm rot="10800000">
          <a:off x="1278031" y="1966184"/>
          <a:ext cx="9995652" cy="8923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Not required to stay in the home any number of years</a:t>
          </a:r>
          <a:endParaRPr lang="en-US" sz="2400" kern="1200" dirty="0">
            <a:solidFill>
              <a:sysClr val="window" lastClr="FFFFFF"/>
            </a:solidFill>
            <a:latin typeface="Cambria" panose="02040503050406030204" pitchFamily="18" charset="0"/>
            <a:ea typeface="+mn-ea"/>
            <a:cs typeface="+mn-cs"/>
          </a:endParaRPr>
        </a:p>
      </dsp:txBody>
      <dsp:txXfrm rot="10800000">
        <a:off x="1501109" y="1966184"/>
        <a:ext cx="9772574" cy="892312"/>
      </dsp:txXfrm>
    </dsp:sp>
    <dsp:sp modelId="{A4D4F247-FDFE-4D26-9DC1-EFBFDC7D2A8F}">
      <dsp:nvSpPr>
        <dsp:cNvPr id="0" name=""/>
        <dsp:cNvSpPr/>
      </dsp:nvSpPr>
      <dsp:spPr>
        <a:xfrm>
          <a:off x="1800522" y="2277719"/>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2869B87-E560-4DFC-849E-9768B2B93579}">
      <dsp:nvSpPr>
        <dsp:cNvPr id="0" name=""/>
        <dsp:cNvSpPr/>
      </dsp:nvSpPr>
      <dsp:spPr>
        <a:xfrm rot="10800000">
          <a:off x="1311502" y="2945525"/>
          <a:ext cx="9928710" cy="879968"/>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Borrower can purchase anywhere in Texas.</a:t>
          </a:r>
        </a:p>
      </dsp:txBody>
      <dsp:txXfrm rot="10800000">
        <a:off x="1531494" y="2945525"/>
        <a:ext cx="9708718" cy="879968"/>
      </dsp:txXfrm>
    </dsp:sp>
    <dsp:sp modelId="{B04759EC-FDCD-4B1E-97DC-91C7CF2EF1BC}">
      <dsp:nvSpPr>
        <dsp:cNvPr id="0" name=""/>
        <dsp:cNvSpPr/>
      </dsp:nvSpPr>
      <dsp:spPr>
        <a:xfrm>
          <a:off x="1778219" y="3217433"/>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7A75FE1-9400-41E3-890C-FC9EE5DCE567}">
      <dsp:nvSpPr>
        <dsp:cNvPr id="0" name=""/>
        <dsp:cNvSpPr/>
      </dsp:nvSpPr>
      <dsp:spPr>
        <a:xfrm rot="10800000">
          <a:off x="1300317" y="3912522"/>
          <a:ext cx="9951080" cy="918549"/>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i="1" u="sng" kern="1200" dirty="0">
              <a:solidFill>
                <a:sysClr val="window" lastClr="FFFFFF"/>
              </a:solidFill>
              <a:latin typeface="Cambria" panose="02040503050406030204" pitchFamily="18" charset="0"/>
              <a:ea typeface="+mn-ea"/>
              <a:cs typeface="+mn-cs"/>
            </a:rPr>
            <a:t>FREE</a:t>
          </a:r>
          <a:r>
            <a:rPr lang="en-US" sz="2400" b="1" kern="1200" dirty="0">
              <a:solidFill>
                <a:sysClr val="window" lastClr="FFFFFF"/>
              </a:solidFill>
              <a:latin typeface="Cambria" panose="02040503050406030204" pitchFamily="18" charset="0"/>
              <a:ea typeface="+mn-ea"/>
              <a:cs typeface="+mn-cs"/>
            </a:rPr>
            <a:t> MCC for Texas Heroes using non-bond DPA</a:t>
          </a:r>
          <a:endParaRPr lang="en-US" sz="2400" b="1" kern="1200" dirty="0">
            <a:solidFill>
              <a:sysClr val="window" lastClr="FFFFFF"/>
            </a:solidFill>
            <a:latin typeface="Calibri"/>
            <a:ea typeface="+mn-ea"/>
            <a:cs typeface="+mn-cs"/>
          </a:endParaRPr>
        </a:p>
      </dsp:txBody>
      <dsp:txXfrm rot="10800000">
        <a:off x="1529954" y="3912522"/>
        <a:ext cx="9721443" cy="918549"/>
      </dsp:txXfrm>
    </dsp:sp>
    <dsp:sp modelId="{465FC331-F35C-4FCC-8439-ED5D6BD1C715}">
      <dsp:nvSpPr>
        <dsp:cNvPr id="0" name=""/>
        <dsp:cNvSpPr/>
      </dsp:nvSpPr>
      <dsp:spPr>
        <a:xfrm>
          <a:off x="1744770" y="4237175"/>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CC9F7C7-C877-4F35-934A-5B439FDC08E7}">
      <dsp:nvSpPr>
        <dsp:cNvPr id="0" name=""/>
        <dsp:cNvSpPr/>
      </dsp:nvSpPr>
      <dsp:spPr>
        <a:xfrm rot="10800000">
          <a:off x="1356075" y="4918100"/>
          <a:ext cx="9839565" cy="868989"/>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Turnaround times are fast!</a:t>
          </a:r>
        </a:p>
      </dsp:txBody>
      <dsp:txXfrm rot="10800000">
        <a:off x="1573322" y="4918100"/>
        <a:ext cx="9622318" cy="868989"/>
      </dsp:txXfrm>
    </dsp:sp>
    <dsp:sp modelId="{1345BEBD-202B-47ED-9D88-EB82FE758961}">
      <dsp:nvSpPr>
        <dsp:cNvPr id="0" name=""/>
        <dsp:cNvSpPr/>
      </dsp:nvSpPr>
      <dsp:spPr>
        <a:xfrm>
          <a:off x="1704826" y="5200528"/>
          <a:ext cx="304501" cy="3041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40CA-7FE7-4BE4-A7E8-E16AD62059A2}"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9C2E6-3952-4974-9D3E-9600F26954C9}" type="slidenum">
              <a:rPr lang="en-US" smtClean="0"/>
              <a:t>‹#›</a:t>
            </a:fld>
            <a:endParaRPr lang="en-US"/>
          </a:p>
        </p:txBody>
      </p:sp>
    </p:spTree>
    <p:extLst>
      <p:ext uri="{BB962C8B-B14F-4D97-AF65-F5344CB8AC3E}">
        <p14:creationId xmlns:p14="http://schemas.microsoft.com/office/powerpoint/2010/main" val="27374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to Texas</a:t>
            </a:r>
            <a:r>
              <a:rPr lang="en-US" altLang="en-US" baseline="0" dirty="0"/>
              <a:t> State Affordable Housing Corporation’s Home Buyer programs presentation. I am _________________ and I have been trained and certified by TSAHC to provide you with information regarding their programs. (Provide an introduction of yourself here and what you hope to accomplish by giving this training.)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LeVecque at jlevecque@tsahc.org for approval.</a:t>
            </a:r>
          </a:p>
        </p:txBody>
      </p:sp>
      <p:sp>
        <p:nvSpPr>
          <p:cNvPr id="4" name="Slide Number Placeholder 3"/>
          <p:cNvSpPr>
            <a:spLocks noGrp="1"/>
          </p:cNvSpPr>
          <p:nvPr>
            <p:ph type="sldNum" sz="quarter" idx="10"/>
          </p:nvPr>
        </p:nvSpPr>
        <p:spPr/>
        <p:txBody>
          <a:bodyPr/>
          <a:lstStyle/>
          <a:p>
            <a:fld id="{BA99C2E6-3952-4974-9D3E-9600F26954C9}" type="slidenum">
              <a:rPr lang="en-US" smtClean="0"/>
              <a:t>1</a:t>
            </a:fld>
            <a:endParaRPr lang="en-US"/>
          </a:p>
        </p:txBody>
      </p:sp>
    </p:spTree>
    <p:extLst>
      <p:ext uri="{BB962C8B-B14F-4D97-AF65-F5344CB8AC3E}">
        <p14:creationId xmlns:p14="http://schemas.microsoft.com/office/powerpoint/2010/main" val="189319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will have an option of anywhere from 3%-5% of down payment assistance available to you, depending on how much you need. The assistance amount is calculated based upon the total loan amount. As an example, if you are borrowing $100,000 then you could get $5,000 when choosing the 5% DPA option. This can be used to cover your down payment and/or closing costs. The amount of assistance you choose, determines the interest rate on your mortgage loan. If you choose the 3% down payment assistance option, then your mortgage loan interest rate will be lower than it would be if choosing the 6% down payment assistance option. Also, the best part is, you don’t have to be a first time home buyer which is required with most down payment assistance programs.</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10</a:t>
            </a:fld>
            <a:endParaRPr lang="en-US"/>
          </a:p>
        </p:txBody>
      </p:sp>
    </p:spTree>
    <p:extLst>
      <p:ext uri="{BB962C8B-B14F-4D97-AF65-F5344CB8AC3E}">
        <p14:creationId xmlns:p14="http://schemas.microsoft.com/office/powerpoint/2010/main" val="225529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 payment assistance comes in two forms. The grant assistance that they receive never needs to be repaid. There are no strings attached. They don’t have to purchase in any certain areas of Texas nor do they need to stay in the property for any period of time. It is a TRUE gift.</a:t>
            </a:r>
          </a:p>
          <a:p>
            <a:endParaRPr lang="en-US" dirty="0"/>
          </a:p>
          <a:p>
            <a:r>
              <a:rPr lang="en-US" dirty="0"/>
              <a:t>The 3-year deferred forgivable 2</a:t>
            </a:r>
            <a:r>
              <a:rPr lang="en-US" baseline="30000" dirty="0"/>
              <a:t>nd</a:t>
            </a:r>
            <a:r>
              <a:rPr lang="en-US" dirty="0"/>
              <a:t> lien is a great new option that became available on 12-2-19. This allows for someone to choose any of our loan types and any assistance level. It will provide a lower interest rate on the first lien than the grant options and it becomes a grant after 3 years.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11</a:t>
            </a:fld>
            <a:endParaRPr lang="en-US"/>
          </a:p>
        </p:txBody>
      </p:sp>
    </p:spTree>
    <p:extLst>
      <p:ext uri="{BB962C8B-B14F-4D97-AF65-F5344CB8AC3E}">
        <p14:creationId xmlns:p14="http://schemas.microsoft.com/office/powerpoint/2010/main" val="93399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TSAHC</a:t>
            </a:r>
            <a:r>
              <a:rPr lang="en-US" baseline="0" dirty="0"/>
              <a:t> is offering a limited time only Texas Heroes Bond program. This program offers a Hero a 4% DPA grant and a 5.05% interest rate on the mortgage loan which is the lowest interest rate of all of the government loan grant options available. Please note that you do have to be first time home buyer for this program. The definition of a first time home buyer is anyone who hasn’t had ownership interest in a primary residence in the last 3 years. </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12</a:t>
            </a:fld>
            <a:endParaRPr lang="en-US"/>
          </a:p>
        </p:txBody>
      </p:sp>
    </p:spTree>
    <p:extLst>
      <p:ext uri="{BB962C8B-B14F-4D97-AF65-F5344CB8AC3E}">
        <p14:creationId xmlns:p14="http://schemas.microsoft.com/office/powerpoint/2010/main" val="53468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For those wanting a conventional loan product, TSAHC offers a Fannie Mae conventional loan called the “HFA Preferred” which stands for “Housing Finance Agency Preferred” as well as a Freddie Mac product that is called HFA Advantage or “Housing Finance Agency Advantage”. These special conventional loans are only available to housing finance agencies like TSAHC. </a:t>
            </a:r>
          </a:p>
          <a:p>
            <a:endParaRPr lang="en-US" altLang="en-US" dirty="0">
              <a:latin typeface="Arial" panose="020B0604020202020204" pitchFamily="34" charset="0"/>
            </a:endParaRPr>
          </a:p>
          <a:p>
            <a:r>
              <a:rPr lang="en-US" altLang="en-US" dirty="0">
                <a:latin typeface="Arial" panose="020B0604020202020204" pitchFamily="34" charset="0"/>
              </a:rPr>
              <a:t>It is interesting to note the special perks it provides compared to FHA and a traditional conventional loan. </a:t>
            </a:r>
          </a:p>
          <a:p>
            <a:endParaRPr lang="en-US" altLang="en-US" dirty="0">
              <a:latin typeface="Arial" panose="020B0604020202020204" pitchFamily="34" charset="0"/>
            </a:endParaRPr>
          </a:p>
          <a:p>
            <a:r>
              <a:rPr lang="en-US" altLang="en-US" dirty="0">
                <a:latin typeface="Arial" panose="020B0604020202020204" pitchFamily="34" charset="0"/>
              </a:rPr>
              <a:t>The monthly mortgage insurance rates are much lower, no upfront mortgage insurance premium unlike FHA – saving your borrower on upfront closing costs or an increased loan amount, and no LLPAs unlike traditional conventional mortgages. Best of all, as you can see in this example, your borrower is able to cancel their MI saving them thousands of dollars compared to the “Life of Loan” mortgage insurance premium with an FHA loan.</a:t>
            </a:r>
          </a:p>
          <a:p>
            <a:endParaRPr lang="en-US" altLang="en-US" dirty="0">
              <a:latin typeface="Arial" panose="020B0604020202020204" pitchFamily="34" charset="0"/>
            </a:endParaRPr>
          </a:p>
          <a:p>
            <a:r>
              <a:rPr lang="en-US" altLang="en-US" dirty="0">
                <a:latin typeface="Arial" panose="020B0604020202020204" pitchFamily="34" charset="0"/>
              </a:rPr>
              <a:t>Yes, the interest rate on this loan product will be a bit higher than that of a FHA loan, however, please keep in mind that their monthly payment may not be much different given the lower monthly MI rates. The comparable monthly payments make this a competitive alternative to FHA.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13</a:t>
            </a:fld>
            <a:endParaRPr lang="en-US"/>
          </a:p>
        </p:txBody>
      </p:sp>
    </p:spTree>
    <p:extLst>
      <p:ext uri="{BB962C8B-B14F-4D97-AF65-F5344CB8AC3E}">
        <p14:creationId xmlns:p14="http://schemas.microsoft.com/office/powerpoint/2010/main" val="75827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compare all of the different assistance and loan options you have with TSAHC, we created a Loan Comparison calculator. You can compare up to 3 loans at once and it will demonstrate:</a:t>
            </a:r>
          </a:p>
          <a:p>
            <a:endParaRPr lang="en-US" dirty="0"/>
          </a:p>
          <a:p>
            <a:r>
              <a:rPr lang="en-US" dirty="0"/>
              <a:t>Minimum down payment required</a:t>
            </a:r>
          </a:p>
          <a:p>
            <a:r>
              <a:rPr lang="en-US" dirty="0"/>
              <a:t>TSAHC assistance amount</a:t>
            </a:r>
          </a:p>
          <a:p>
            <a:r>
              <a:rPr lang="en-US" dirty="0"/>
              <a:t>Additional/Surplus down payment needed</a:t>
            </a:r>
          </a:p>
          <a:p>
            <a:r>
              <a:rPr lang="en-US" dirty="0"/>
              <a:t>Monthly mortgage insurance premium</a:t>
            </a:r>
          </a:p>
          <a:p>
            <a:r>
              <a:rPr lang="en-US" dirty="0"/>
              <a:t>Combined monthly payment</a:t>
            </a:r>
          </a:p>
          <a:p>
            <a:endParaRPr lang="en-US" dirty="0"/>
          </a:p>
          <a:p>
            <a:r>
              <a:rPr lang="en-US" dirty="0"/>
              <a:t>Looking at all of these things will help you make an educated decision on what is best for the buyer.</a:t>
            </a:r>
          </a:p>
        </p:txBody>
      </p:sp>
      <p:sp>
        <p:nvSpPr>
          <p:cNvPr id="4" name="Slide Number Placeholder 3"/>
          <p:cNvSpPr>
            <a:spLocks noGrp="1"/>
          </p:cNvSpPr>
          <p:nvPr>
            <p:ph type="sldNum" sz="quarter" idx="5"/>
          </p:nvPr>
        </p:nvSpPr>
        <p:spPr/>
        <p:txBody>
          <a:bodyPr/>
          <a:lstStyle/>
          <a:p>
            <a:fld id="{BA99C2E6-3952-4974-9D3E-9600F26954C9}" type="slidenum">
              <a:rPr lang="en-US" smtClean="0"/>
              <a:t>14</a:t>
            </a:fld>
            <a:endParaRPr lang="en-US"/>
          </a:p>
        </p:txBody>
      </p:sp>
    </p:spTree>
    <p:extLst>
      <p:ext uri="{BB962C8B-B14F-4D97-AF65-F5344CB8AC3E}">
        <p14:creationId xmlns:p14="http://schemas.microsoft.com/office/powerpoint/2010/main" val="374169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form of assistance is my personal favorite and I like to call it the gift that keeps on giving. This special mortgage interest tax credit is called a Mortgage Credit Certificate or MCC. This is a first-time home buyer program only, with the definition of a first-time home buyer being anyone who hasn’t had ownership interest in a primary residence for the last 3 years. Keep in mind that</a:t>
            </a:r>
            <a:r>
              <a:rPr lang="en-US" baseline="0" dirty="0"/>
              <a:t> if you are a Qualified Veteran or buying in a targeted area, you don’t have to be a first time home buyer!</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Get the credit you deserve with TSAHC’s MCC!</a:t>
            </a:r>
          </a:p>
          <a:p>
            <a:r>
              <a:rPr lang="en-US" dirty="0"/>
              <a:t>As we discussed before, an MCC gives a homeowner the ability to claim an income tax credit equal to 20% of the mortgage interest paid each year. This credit may be used every year for the life of the loan, as long as you occupy the home as your principal residence. </a:t>
            </a:r>
          </a:p>
          <a:p>
            <a:r>
              <a:rPr lang="en-US" dirty="0"/>
              <a:t>Remember, this tax credit may be combined with TSAHC’s down payment assistance at the same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Plus, its free for Texas Heroes</a:t>
            </a:r>
            <a:r>
              <a:rPr lang="en-US" baseline="0" dirty="0"/>
              <a:t> who are also using TSAHC’s non-bond government loan down payment assistance! </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15</a:t>
            </a:fld>
            <a:endParaRPr lang="en-US"/>
          </a:p>
        </p:txBody>
      </p:sp>
    </p:spTree>
    <p:extLst>
      <p:ext uri="{BB962C8B-B14F-4D97-AF65-F5344CB8AC3E}">
        <p14:creationId xmlns:p14="http://schemas.microsoft.com/office/powerpoint/2010/main" val="318342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a:latin typeface="Times" pitchFamily="18" charset="0"/>
              </a:rPr>
              <a:t>In this example, the loan amount is 200k with a 5.75%</a:t>
            </a:r>
            <a:r>
              <a:rPr lang="en-US" altLang="en-US" baseline="0" dirty="0">
                <a:latin typeface="Times" pitchFamily="18" charset="0"/>
              </a:rPr>
              <a:t> interest rate. The amount of interest they’d spend in the first year is $11,500. 20% of $11,500 is $2,300. Therefore, their tax credit that first full year is equal to $2,300.</a:t>
            </a:r>
            <a:endParaRPr lang="en-US" altLang="en-US" dirty="0">
              <a:latin typeface="Times" pitchFamily="18" charset="0"/>
            </a:endParaRP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EF5705-01D2-410C-A1F0-2C7E2CAB954E}" type="slidenum">
              <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106170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 folks may</a:t>
            </a:r>
            <a:r>
              <a:rPr lang="en-US" baseline="0" dirty="0"/>
              <a:t> be thinking </a:t>
            </a:r>
            <a:r>
              <a:rPr lang="en-US" dirty="0"/>
              <a:t>that, everyone benefits from mortgage</a:t>
            </a:r>
            <a:r>
              <a:rPr lang="en-US" baseline="0" dirty="0"/>
              <a:t> interest on your income taxes </a:t>
            </a:r>
            <a:r>
              <a:rPr lang="en-US" dirty="0"/>
              <a:t>so why do I need an MCC?</a:t>
            </a:r>
            <a:r>
              <a:rPr lang="en-US" baseline="0" dirty="0"/>
              <a:t> This is true but only holders of an MCC benefit from the dollar for dollar credit that an MCC provides.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What’s the difference between a tax credit and a tax deduction?</a:t>
            </a:r>
            <a:r>
              <a:rPr lang="en-US" baseline="0" dirty="0"/>
              <a:t> </a:t>
            </a:r>
            <a:r>
              <a:rPr lang="en-US" dirty="0"/>
              <a:t>Tax credits provide a dollar-for-dollar reduction of income tax liability or taxes</a:t>
            </a:r>
            <a:r>
              <a:rPr lang="en-US" baseline="0" dirty="0"/>
              <a:t> </a:t>
            </a:r>
            <a:r>
              <a:rPr lang="en-US" dirty="0"/>
              <a:t>owed,</a:t>
            </a:r>
            <a:r>
              <a:rPr lang="en-US" baseline="0" dirty="0"/>
              <a:t> while t</a:t>
            </a:r>
            <a:r>
              <a:rPr lang="en-US" dirty="0"/>
              <a:t>ax deductions allow one to lower the amount of taxable income by the amount of the mortgage interest. As an example, if you pay $5,000 in mortgage interest and your income is $50,000,</a:t>
            </a:r>
            <a:r>
              <a:rPr lang="en-US" baseline="0" dirty="0"/>
              <a:t> you can reduce the amount of your taxable income by the amount of interest you paid, which would reduce your taxable income to $45,000. This is the amount of income you will pay income taxes on. A $2,300 deduction, for example, might reduce your tax bill by only $300 to $400. A $2,300 tax credit cuts your tax bill by $2,300.</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17</a:t>
            </a:fld>
            <a:endParaRPr lang="en-US"/>
          </a:p>
        </p:txBody>
      </p:sp>
    </p:spTree>
    <p:extLst>
      <p:ext uri="{BB962C8B-B14F-4D97-AF65-F5344CB8AC3E}">
        <p14:creationId xmlns:p14="http://schemas.microsoft.com/office/powerpoint/2010/main" val="41127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 MCC allows you to take advantage of both forms of savings: Using the previous example, you can take the remaining mortgage interest in the amount of $9,200 ($11,500 - $2,300 credit) plus any property taxes, etc. as a deduction. An MCC is still better, let’s see what a dollar for dollar reduction of your tax liability can do for you on the next slide.</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18</a:t>
            </a:fld>
            <a:endParaRPr lang="en-US"/>
          </a:p>
        </p:txBody>
      </p:sp>
    </p:spTree>
    <p:extLst>
      <p:ext uri="{BB962C8B-B14F-4D97-AF65-F5344CB8AC3E}">
        <p14:creationId xmlns:p14="http://schemas.microsoft.com/office/powerpoint/2010/main" val="71470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en-US" dirty="0">
                <a:solidFill>
                  <a:srgbClr val="000000"/>
                </a:solidFill>
                <a:latin typeface="Calibri" pitchFamily="34" charset="0"/>
                <a:ea typeface="Calibri" pitchFamily="34" charset="0"/>
                <a:cs typeface="Calibri" pitchFamily="34" charset="0"/>
              </a:rPr>
              <a:t>Let’s go over some fun examples on how the MCC works and how you might benefit from having an MCC. We have a lot of folks who say that they</a:t>
            </a:r>
            <a:r>
              <a:rPr lang="en-US" altLang="en-US" baseline="0" dirty="0">
                <a:solidFill>
                  <a:srgbClr val="000000"/>
                </a:solidFill>
                <a:latin typeface="Calibri" pitchFamily="34" charset="0"/>
                <a:ea typeface="Calibri" pitchFamily="34" charset="0"/>
                <a:cs typeface="Calibri" pitchFamily="34" charset="0"/>
              </a:rPr>
              <a:t> already </a:t>
            </a:r>
            <a:r>
              <a:rPr lang="en-US" altLang="en-US" dirty="0">
                <a:solidFill>
                  <a:srgbClr val="000000"/>
                </a:solidFill>
                <a:latin typeface="Calibri" pitchFamily="34" charset="0"/>
                <a:ea typeface="Calibri" pitchFamily="34" charset="0"/>
                <a:cs typeface="Calibri" pitchFamily="34" charset="0"/>
              </a:rPr>
              <a:t>receive a refund every year and they don't think they can benefit from the MCC. Well that's not always true, and I'll show you how. Let's say that this bucket represents our homebuyer Sally's income tax liability which happens to be $10,000 a year. Like most of us, Sally's employer has a portion of her paycheck set aside through her payroll income tax withholding, so that hopefully by the end of the year Sally will be able to cover her entire income tax liability. Fortunately for Sally, she had more than enough taken in payroll deductions to cover her $10,000 income tax liability. As you can see, once her bucket had $10,000, her remaining payroll deductions started over filling the bucket which resulted in a tax refund.</a:t>
            </a:r>
            <a:r>
              <a:rPr lang="en-US" altLang="en-US" baseline="0" dirty="0">
                <a:solidFill>
                  <a:srgbClr val="000000"/>
                </a:solidFill>
                <a:latin typeface="Calibri" pitchFamily="34" charset="0"/>
                <a:ea typeface="Calibri" pitchFamily="34" charset="0"/>
                <a:cs typeface="Calibri" pitchFamily="34" charset="0"/>
              </a:rPr>
              <a:t> I</a:t>
            </a:r>
            <a:r>
              <a:rPr lang="en-US" altLang="en-US" dirty="0">
                <a:solidFill>
                  <a:srgbClr val="000000"/>
                </a:solidFill>
                <a:latin typeface="Calibri" pitchFamily="34" charset="0"/>
                <a:ea typeface="Calibri" pitchFamily="34" charset="0"/>
                <a:cs typeface="Calibri" pitchFamily="34" charset="0"/>
              </a:rPr>
              <a:t>n this example, Sally paid too much and gets her own money back as a tax refund. Let's see how an MCC could help Sally. </a:t>
            </a:r>
            <a:endParaRPr lang="en-US" altLang="en-US" dirty="0">
              <a:latin typeface="Times" panose="02020603050405020304" pitchFamily="18" charset="0"/>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38FA51-6B2D-4CE1-914C-39BAA2ACD8F5}" type="slidenum">
              <a:rPr lang="en-US" altLang="en-US" sz="1200" smtClean="0"/>
              <a:pPr/>
              <a:t>19</a:t>
            </a:fld>
            <a:endParaRPr lang="en-US" altLang="en-US" sz="1200"/>
          </a:p>
        </p:txBody>
      </p:sp>
    </p:spTree>
    <p:extLst>
      <p:ext uri="{BB962C8B-B14F-4D97-AF65-F5344CB8AC3E}">
        <p14:creationId xmlns:p14="http://schemas.microsoft.com/office/powerpoint/2010/main" val="228839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those of you who are not familiar with the Texas State Affordable Housing Corporation, they are a statewide non-profit created at the direction of the Texas Legislature.  Their mission is to serve the housing needs of low-income and moderate income Texans. </a:t>
            </a:r>
          </a:p>
          <a:p>
            <a:pPr eaLnBrk="1" hangingPunct="1">
              <a:spcBef>
                <a:spcPct val="0"/>
              </a:spcBef>
            </a:pPr>
            <a:endParaRPr lang="en-US" altLang="en-US" dirty="0"/>
          </a:p>
          <a:p>
            <a:pPr algn="l" eaLnBrk="1" hangingPunct="1">
              <a:spcBef>
                <a:spcPct val="0"/>
              </a:spcBef>
            </a:pPr>
            <a:r>
              <a:rPr lang="en-US" altLang="en-US" dirty="0"/>
              <a:t>They have several programs including home buyer programs to help individuals and families buy a home in Texas. Those programs include the Homes for Texas Heroes Home Loan Program and the Home Sweet Texas Home Loan Program. </a:t>
            </a:r>
            <a:r>
              <a:rPr lang="en-US" altLang="en-US" b="0" u="none" dirty="0">
                <a:solidFill>
                  <a:srgbClr val="FF0000"/>
                </a:solidFill>
              </a:rPr>
              <a:t>The main difference between the two programs are the eligible</a:t>
            </a:r>
            <a:r>
              <a:rPr lang="en-US" altLang="en-US" b="0" u="none" baseline="0" dirty="0">
                <a:solidFill>
                  <a:srgbClr val="FF0000"/>
                </a:solidFill>
              </a:rPr>
              <a:t> </a:t>
            </a:r>
            <a:r>
              <a:rPr lang="en-US" altLang="en-US" b="0" u="none" dirty="0">
                <a:solidFill>
                  <a:srgbClr val="FF0000"/>
                </a:solidFill>
              </a:rPr>
              <a:t>professions</a:t>
            </a:r>
            <a:r>
              <a:rPr lang="en-US" altLang="en-US" b="0" u="none" baseline="0" dirty="0">
                <a:solidFill>
                  <a:srgbClr val="FF0000"/>
                </a:solidFill>
              </a:rPr>
              <a:t>. The Home Sweet Texas Home Loan Program is open to anyone regardless of profession. </a:t>
            </a:r>
            <a:r>
              <a:rPr lang="en-US" altLang="en-US" dirty="0"/>
              <a:t>Both programs require the individual or family to meet certain income limits for the county they are purchasing the home.</a:t>
            </a:r>
          </a:p>
          <a:p>
            <a:pPr algn="l" eaLnBrk="1" hangingPunct="1">
              <a:spcBef>
                <a:spcPct val="0"/>
              </a:spcBef>
            </a:pPr>
            <a:endParaRPr lang="en-US" altLang="en-US" dirty="0"/>
          </a:p>
          <a:p>
            <a:pPr algn="l" eaLnBrk="1" hangingPunct="1">
              <a:spcBef>
                <a:spcPct val="0"/>
              </a:spcBef>
            </a:pPr>
            <a:r>
              <a:rPr lang="en-US" altLang="en-US" dirty="0"/>
              <a:t>Through these programs they help nearly 10,000 families buy a home each year. </a:t>
            </a:r>
            <a:endParaRPr lang="en-US" altLang="en-US" b="0" u="none" dirty="0">
              <a:solidFill>
                <a:srgbClr val="FF0000"/>
              </a:solidFill>
            </a:endParaRPr>
          </a:p>
        </p:txBody>
      </p:sp>
      <p:sp>
        <p:nvSpPr>
          <p:cNvPr id="4" name="Slide Number Placeholder 3"/>
          <p:cNvSpPr>
            <a:spLocks noGrp="1"/>
          </p:cNvSpPr>
          <p:nvPr>
            <p:ph type="sldNum" sz="quarter" idx="10"/>
          </p:nvPr>
        </p:nvSpPr>
        <p:spPr/>
        <p:txBody>
          <a:bodyPr/>
          <a:lstStyle/>
          <a:p>
            <a:fld id="{BA99C2E6-3952-4974-9D3E-9600F26954C9}" type="slidenum">
              <a:rPr lang="en-US" smtClean="0"/>
              <a:t>2</a:t>
            </a:fld>
            <a:endParaRPr lang="en-US"/>
          </a:p>
        </p:txBody>
      </p:sp>
    </p:spTree>
    <p:extLst>
      <p:ext uri="{BB962C8B-B14F-4D97-AF65-F5344CB8AC3E}">
        <p14:creationId xmlns:p14="http://schemas.microsoft.com/office/powerpoint/2010/main" val="5716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lnSpc>
                <a:spcPct val="150000"/>
              </a:lnSpc>
            </a:pPr>
            <a:r>
              <a:rPr lang="en-US" dirty="0">
                <a:latin typeface="Times" charset="0"/>
              </a:rPr>
              <a:t>Let's say that Sally, again, has an income tax liability of $10,000 a year but this time she bought a new house as a first time home buyer and took advantage of the benefits of an MCC. Because Sally had an MCC, the $2300 MCC went into the bucket before any of her payroll deductions.</a:t>
            </a:r>
            <a:r>
              <a:rPr lang="en-US" baseline="0" dirty="0">
                <a:latin typeface="Times" charset="0"/>
              </a:rPr>
              <a:t> N</a:t>
            </a:r>
            <a:r>
              <a:rPr lang="en-US" dirty="0">
                <a:latin typeface="Times" charset="0"/>
              </a:rPr>
              <a:t>ow, her remaining tax liability is only $7700. It directly reduced what she owed dollar for dollar. Let's assume Sally has the same amount taken out of each paycheck from her employer. Remember the bucket started off with the $2300 from the MCC in it first, so it's $2300 fuller now and more of the money that is being deducted from her paycheck is falling out of the bucket. Sally has more than covered her remaining tax liability of $7700 because she kept her payroll deductions the same, which means her tax refund has also increased by $2300. So, in this example Sally paid too much and gets her own money back as a tax refund which</a:t>
            </a:r>
            <a:r>
              <a:rPr lang="en-US" baseline="0" dirty="0">
                <a:latin typeface="Times" charset="0"/>
              </a:rPr>
              <a:t> i</a:t>
            </a:r>
            <a:r>
              <a:rPr lang="en-US" dirty="0">
                <a:latin typeface="Times" charset="0"/>
              </a:rPr>
              <a:t>s now $2300 higher because of the MCC credit. Sally, instead, could update her W-4 form with her employer to reduce the amount of her payroll deductions by $191.67 a month. This is the $2,300 credit divided by 12. If Sally adjusts her W-4, then she will realize the credit every month by increasing her take home pay in the amount of $191.67.</a:t>
            </a:r>
            <a:endParaRPr lang="en-US" altLang="en-US" dirty="0">
              <a:latin typeface="Times" panose="02020603050405020304" pitchFamily="18" charset="0"/>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0845FB-C86F-4938-B48B-F0D2566C73C4}" type="slidenum">
              <a:rPr lang="en-US" altLang="en-US" sz="1200" smtClean="0"/>
              <a:pPr/>
              <a:t>20</a:t>
            </a:fld>
            <a:endParaRPr lang="en-US" altLang="en-US" sz="1200"/>
          </a:p>
        </p:txBody>
      </p:sp>
    </p:spTree>
    <p:extLst>
      <p:ext uri="{BB962C8B-B14F-4D97-AF65-F5344CB8AC3E}">
        <p14:creationId xmlns:p14="http://schemas.microsoft.com/office/powerpoint/2010/main" val="1022601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important that you check with a CPA to confirm that an</a:t>
            </a:r>
            <a:r>
              <a:rPr lang="en-US" altLang="en-US" baseline="0" dirty="0"/>
              <a:t> MCC </a:t>
            </a:r>
            <a:r>
              <a:rPr lang="en-US" altLang="en-US" dirty="0"/>
              <a:t>will benefit you.</a:t>
            </a:r>
            <a:r>
              <a:rPr lang="en-US" altLang="en-US" baseline="0" dirty="0"/>
              <a:t> A</a:t>
            </a:r>
            <a:r>
              <a:rPr lang="en-US" altLang="en-US" dirty="0"/>
              <a:t>nd, you</a:t>
            </a:r>
            <a:r>
              <a:rPr lang="en-US" altLang="en-US" baseline="0" dirty="0"/>
              <a:t> will also need to </a:t>
            </a:r>
            <a:r>
              <a:rPr lang="en-US" altLang="en-US" dirty="0"/>
              <a:t>claim</a:t>
            </a:r>
            <a:r>
              <a:rPr lang="en-US" altLang="en-US" baseline="0" dirty="0"/>
              <a:t> this credit every year on your tax return</a:t>
            </a:r>
            <a:r>
              <a:rPr lang="en-US" altLang="en-US" dirty="0"/>
              <a:t>. However, it will likely benefit</a:t>
            </a:r>
            <a:r>
              <a:rPr lang="en-US" altLang="en-US" baseline="0" dirty="0"/>
              <a:t> </a:t>
            </a:r>
            <a:r>
              <a:rPr lang="en-US" altLang="en-US" dirty="0"/>
              <a:t>you if you have a tax liability. The credit cannot be greater than your income tax liability</a:t>
            </a:r>
            <a:r>
              <a:rPr lang="en-US" altLang="en-US" baseline="0" dirty="0"/>
              <a:t> but a</a:t>
            </a:r>
            <a:r>
              <a:rPr lang="en-US" altLang="en-US" dirty="0"/>
              <a:t>ny unused tax credit can be carried forward up to three years. </a:t>
            </a:r>
          </a:p>
          <a:p>
            <a:endParaRPr lang="en-US" altLang="en-US" dirty="0"/>
          </a:p>
          <a:p>
            <a:r>
              <a:rPr lang="en-US" altLang="en-US" dirty="0"/>
              <a:t>A tax liability simply means that you owe taxes on your annual income. Most folks pay federal income taxes on their income, whether it is deducted from each pay check or paid at tax time on the tax return. </a:t>
            </a:r>
          </a:p>
          <a:p>
            <a:endParaRPr lang="en-US" altLang="en-US" dirty="0"/>
          </a:p>
          <a:p>
            <a:r>
              <a:rPr lang="en-US" altLang="en-US" dirty="0"/>
              <a:t>This program is a great benefit to first time buyers. Essentially, its as if you are getting a lower interest rate on the mortgage because you are getting some of the interest money back in the form of this tax credit! </a:t>
            </a:r>
          </a:p>
        </p:txBody>
      </p:sp>
      <p:sp>
        <p:nvSpPr>
          <p:cNvPr id="4" name="Slide Number Placeholder 3"/>
          <p:cNvSpPr>
            <a:spLocks noGrp="1"/>
          </p:cNvSpPr>
          <p:nvPr>
            <p:ph type="sldNum" sz="quarter" idx="10"/>
          </p:nvPr>
        </p:nvSpPr>
        <p:spPr/>
        <p:txBody>
          <a:bodyPr/>
          <a:lstStyle/>
          <a:p>
            <a:fld id="{BA99C2E6-3952-4974-9D3E-9600F26954C9}" type="slidenum">
              <a:rPr lang="en-US" smtClean="0"/>
              <a:t>21</a:t>
            </a:fld>
            <a:endParaRPr lang="en-US"/>
          </a:p>
        </p:txBody>
      </p:sp>
    </p:spTree>
    <p:extLst>
      <p:ext uri="{BB962C8B-B14F-4D97-AF65-F5344CB8AC3E}">
        <p14:creationId xmlns:p14="http://schemas.microsoft.com/office/powerpoint/2010/main" val="3902596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altLang="en-US" dirty="0">
                <a:latin typeface="Times" pitchFamily="18" charset="0"/>
              </a:rPr>
              <a:t>No need to be a first-time buyer to use TSAHC non-bond DPA</a:t>
            </a:r>
          </a:p>
          <a:p>
            <a:pPr marL="174982" indent="-174982">
              <a:buFontTx/>
              <a:buChar char="•"/>
            </a:pPr>
            <a:r>
              <a:rPr lang="en-US" altLang="en-US" dirty="0">
                <a:latin typeface="Times" pitchFamily="18" charset="0"/>
              </a:rPr>
              <a:t>2 DPA options,</a:t>
            </a:r>
            <a:r>
              <a:rPr lang="en-US" altLang="en-US" baseline="0" dirty="0">
                <a:latin typeface="Times" pitchFamily="18" charset="0"/>
              </a:rPr>
              <a:t> one </a:t>
            </a:r>
            <a:r>
              <a:rPr lang="en-US" altLang="en-US" dirty="0">
                <a:latin typeface="Times" pitchFamily="18" charset="0"/>
              </a:rPr>
              <a:t>is a TRUE GRANT, with no need to be repaid – EVER! Or the 3-year Deferred Forgivable 2</a:t>
            </a:r>
            <a:r>
              <a:rPr lang="en-US" altLang="en-US" baseline="30000" dirty="0">
                <a:latin typeface="Times" pitchFamily="18" charset="0"/>
              </a:rPr>
              <a:t>nd</a:t>
            </a:r>
            <a:r>
              <a:rPr lang="en-US" altLang="en-US" dirty="0">
                <a:latin typeface="Times" pitchFamily="18" charset="0"/>
              </a:rPr>
              <a:t> Lien. </a:t>
            </a:r>
          </a:p>
          <a:p>
            <a:pPr marL="174982" indent="-174982">
              <a:buFontTx/>
              <a:buChar char="•"/>
            </a:pPr>
            <a:r>
              <a:rPr lang="en-US" altLang="en-US" dirty="0">
                <a:latin typeface="Times" pitchFamily="18" charset="0"/>
              </a:rPr>
              <a:t>There is NO requirement to stay in the home any number of years</a:t>
            </a:r>
          </a:p>
          <a:p>
            <a:pPr marL="174982" indent="-174982">
              <a:buFontTx/>
              <a:buChar char="•"/>
            </a:pPr>
            <a:r>
              <a:rPr lang="en-US" altLang="en-US" dirty="0">
                <a:latin typeface="Times" pitchFamily="18" charset="0"/>
              </a:rPr>
              <a:t>A home buyer can purchase anywhere in the state of Texas</a:t>
            </a:r>
            <a:r>
              <a:rPr lang="en-US" altLang="en-US" baseline="0" dirty="0">
                <a:latin typeface="Times" pitchFamily="18" charset="0"/>
              </a:rPr>
              <a:t> because</a:t>
            </a:r>
            <a:r>
              <a:rPr lang="en-US" altLang="en-US" dirty="0">
                <a:latin typeface="Times" pitchFamily="18" charset="0"/>
              </a:rPr>
              <a:t> TSAHC is available STATEWIDE</a:t>
            </a:r>
          </a:p>
          <a:p>
            <a:pPr marL="174982" indent="-174982">
              <a:buFontTx/>
              <a:buChar char="•"/>
            </a:pPr>
            <a:r>
              <a:rPr lang="en-US" altLang="en-US" dirty="0">
                <a:latin typeface="Times" pitchFamily="18" charset="0"/>
              </a:rPr>
              <a:t>There is no minimum time on the job required for Texas Heroes to get the free MCC</a:t>
            </a:r>
          </a:p>
          <a:p>
            <a:pPr marL="174982" indent="-174982">
              <a:buFontTx/>
              <a:buChar char="•"/>
            </a:pPr>
            <a:r>
              <a:rPr lang="en-US" altLang="en-US" dirty="0">
                <a:latin typeface="Times" pitchFamily="18" charset="0"/>
              </a:rPr>
              <a:t>Turnaround times are fast! TSAHC’s  turn time is 2</a:t>
            </a:r>
            <a:r>
              <a:rPr lang="en-US" altLang="en-US" baseline="0" dirty="0">
                <a:latin typeface="Times" pitchFamily="18" charset="0"/>
              </a:rPr>
              <a:t> business days t</a:t>
            </a:r>
            <a:r>
              <a:rPr lang="en-US" altLang="en-US" dirty="0">
                <a:latin typeface="Times" pitchFamily="18" charset="0"/>
              </a:rPr>
              <a:t>o review a file so it likely</a:t>
            </a:r>
            <a:r>
              <a:rPr lang="en-US" altLang="en-US" baseline="0" dirty="0">
                <a:latin typeface="Times" pitchFamily="18" charset="0"/>
              </a:rPr>
              <a:t> will </a:t>
            </a:r>
            <a:r>
              <a:rPr lang="en-US" altLang="en-US" dirty="0">
                <a:latin typeface="Times" pitchFamily="18" charset="0"/>
              </a:rPr>
              <a:t>not take any longer than a traditional loan.</a:t>
            </a:r>
          </a:p>
        </p:txBody>
      </p:sp>
      <p:sp>
        <p:nvSpPr>
          <p:cNvPr id="4" name="Slide Number Placeholder 3"/>
          <p:cNvSpPr>
            <a:spLocks noGrp="1"/>
          </p:cNvSpPr>
          <p:nvPr>
            <p:ph type="sldNum" sz="quarter" idx="10"/>
          </p:nvPr>
        </p:nvSpPr>
        <p:spPr/>
        <p:txBody>
          <a:bodyPr/>
          <a:lstStyle/>
          <a:p>
            <a:fld id="{BA99C2E6-3952-4974-9D3E-9600F26954C9}" type="slidenum">
              <a:rPr lang="en-US" smtClean="0"/>
              <a:t>22</a:t>
            </a:fld>
            <a:endParaRPr lang="en-US"/>
          </a:p>
        </p:txBody>
      </p:sp>
    </p:spTree>
    <p:extLst>
      <p:ext uri="{BB962C8B-B14F-4D97-AF65-F5344CB8AC3E}">
        <p14:creationId xmlns:p14="http://schemas.microsoft.com/office/powerpoint/2010/main" val="202335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LOAN OFFICERS: This script or slide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REALTORS: This script or slide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LeVecque at jlevecque@tsahc.org for approval.</a:t>
            </a:r>
          </a:p>
          <a:p>
            <a:pPr eaLnBrk="1" hangingPunct="1"/>
            <a:endParaRPr lang="en-US" altLang="en-US" dirty="0"/>
          </a:p>
          <a:p>
            <a:pPr eaLnBrk="1" hangingPunct="1"/>
            <a:r>
              <a:rPr lang="en-US" altLang="en-US" dirty="0"/>
              <a:t>So how do you determine if you can use one or both of these programs?</a:t>
            </a:r>
          </a:p>
          <a:p>
            <a:pPr eaLnBrk="1" hangingPunct="1"/>
            <a:endParaRPr lang="en-US" altLang="en-US" dirty="0"/>
          </a:p>
          <a:p>
            <a:pPr eaLnBrk="1" hangingPunct="1"/>
            <a:r>
              <a:rPr lang="en-US" altLang="en-US" dirty="0"/>
              <a:t>First, Determine if your profession</a:t>
            </a:r>
            <a:r>
              <a:rPr lang="en-US" altLang="en-US" baseline="0" dirty="0"/>
              <a:t> meets the Heroes definitions listed here. Although, keep in mind, you may also qualify even if you don’t meet one of the Heroes professions.</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23</a:t>
            </a:fld>
            <a:endParaRPr lang="en-US"/>
          </a:p>
        </p:txBody>
      </p:sp>
    </p:spTree>
    <p:extLst>
      <p:ext uri="{BB962C8B-B14F-4D97-AF65-F5344CB8AC3E}">
        <p14:creationId xmlns:p14="http://schemas.microsoft.com/office/powerpoint/2010/main" val="225924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LOAN OFFICERS: This script or slide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REALTORS: This script or slide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LeVecque at jlevecque@tsahc.org for approval.</a:t>
            </a:r>
          </a:p>
          <a:p>
            <a:pPr eaLnBrk="1" hangingPunct="1"/>
            <a:endParaRPr lang="en-US" altLang="en-US" dirty="0"/>
          </a:p>
          <a:p>
            <a:pPr eaLnBrk="1" hangingPunct="1"/>
            <a:r>
              <a:rPr lang="en-US" altLang="en-US" dirty="0"/>
              <a:t>Next, visit www.ReadyToBuyATexasHome.com. </a:t>
            </a:r>
          </a:p>
          <a:p>
            <a:pPr eaLnBrk="1" hangingPunct="1"/>
            <a:r>
              <a:rPr lang="en-US" altLang="en-US" dirty="0"/>
              <a:t>Click on the “Home Buyers &amp; Renters” tab at the top of the page. </a:t>
            </a:r>
          </a:p>
          <a:p>
            <a:pPr eaLnBrk="1" hangingPunct="1"/>
            <a:r>
              <a:rPr lang="en-US" altLang="en-US" dirty="0"/>
              <a:t>You will see ‘Take the Eligibility Quiz’. </a:t>
            </a:r>
          </a:p>
          <a:p>
            <a:pPr eaLnBrk="1" hangingPunct="1"/>
            <a:r>
              <a:rPr lang="en-US" altLang="en-US" dirty="0"/>
              <a:t>This will walk you through the eligibility criteria with 4 easy questions.</a:t>
            </a:r>
          </a:p>
          <a:p>
            <a:pPr eaLnBrk="1" hangingPunct="1"/>
            <a:r>
              <a:rPr lang="en-US" altLang="en-US" dirty="0"/>
              <a:t>Should you not see your job title listed, no worries! Just choose “my</a:t>
            </a:r>
            <a:r>
              <a:rPr lang="en-US" altLang="en-US" baseline="0" dirty="0"/>
              <a:t> job title is not listed</a:t>
            </a:r>
            <a:r>
              <a:rPr lang="en-US" altLang="en-US" dirty="0"/>
              <a:t>”.</a:t>
            </a:r>
          </a:p>
          <a:p>
            <a:pPr eaLnBrk="1" hangingPunct="1"/>
            <a:r>
              <a:rPr lang="en-US" altLang="en-US" dirty="0"/>
              <a:t>You can also watch</a:t>
            </a:r>
            <a:r>
              <a:rPr lang="en-US" altLang="en-US" baseline="0" dirty="0"/>
              <a:t> a short video about the programs!</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24</a:t>
            </a:fld>
            <a:endParaRPr lang="en-US"/>
          </a:p>
        </p:txBody>
      </p:sp>
    </p:spTree>
    <p:extLst>
      <p:ext uri="{BB962C8B-B14F-4D97-AF65-F5344CB8AC3E}">
        <p14:creationId xmlns:p14="http://schemas.microsoft.com/office/powerpoint/2010/main" val="2259247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LOAN OFFICERS: This script or slide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REALTORS: This script or slide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LeVecque at jlevecque@tsahc.org for approval.</a:t>
            </a:r>
          </a:p>
          <a:p>
            <a:pPr eaLnBrk="1" hangingPunct="1"/>
            <a:endParaRPr lang="en-US" altLang="en-US" dirty="0"/>
          </a:p>
          <a:p>
            <a:pPr eaLnBrk="1" hangingPunct="1"/>
            <a:r>
              <a:rPr lang="en-US" altLang="en-US" dirty="0"/>
              <a:t>Next, should you qualify, your quiz results will tell you what your next steps will be in order to move forward. Please note that for the Down Payment Assistance program, certain credit scores and debt to income ratios are required. To learn more about them, click on the link provided.</a:t>
            </a:r>
          </a:p>
          <a:p>
            <a:pPr eaLnBrk="1" hangingPunct="1"/>
            <a:endParaRPr lang="en-US" altLang="en-US" dirty="0"/>
          </a:p>
          <a:p>
            <a:pPr eaLnBrk="1" hangingPunct="1"/>
            <a:r>
              <a:rPr lang="en-US" altLang="en-US" dirty="0"/>
              <a:t>Step 1:</a:t>
            </a:r>
          </a:p>
          <a:p>
            <a:pPr eaLnBrk="1" hangingPunct="1"/>
            <a:r>
              <a:rPr lang="en-US" altLang="en-US" dirty="0"/>
              <a:t>You will need to contact a preferred loan</a:t>
            </a:r>
            <a:r>
              <a:rPr lang="en-US" altLang="en-US" baseline="0" dirty="0"/>
              <a:t> officer</a:t>
            </a:r>
            <a:r>
              <a:rPr lang="en-US" altLang="en-US" dirty="0"/>
              <a:t> by clicking on the “View Lenders In Your Area” button. Choose a</a:t>
            </a:r>
            <a:r>
              <a:rPr lang="en-US" altLang="en-US" baseline="0" dirty="0"/>
              <a:t> preferred</a:t>
            </a:r>
            <a:r>
              <a:rPr lang="en-US" altLang="en-US" dirty="0"/>
              <a:t> loan officer from the list.</a:t>
            </a:r>
          </a:p>
          <a:p>
            <a:pPr eaLnBrk="1" hangingPunct="1"/>
            <a:r>
              <a:rPr lang="en-US" altLang="en-US" dirty="0"/>
              <a:t>Then, simply inform the loan officer that you would like to use one or both of TSAHC’s programs. The loan officer will walk you through the remainder of the process, ensuring that you qualify and will also submit an application for the assistance on your behalf. No direct application to TSAHC is required. Everything is done by the loan officer.</a:t>
            </a:r>
          </a:p>
          <a:p>
            <a:pPr eaLnBrk="1" hangingPunct="1"/>
            <a:endParaRPr lang="en-US" altLang="en-US" dirty="0"/>
          </a:p>
          <a:p>
            <a:pPr eaLnBrk="1" hangingPunct="1"/>
            <a:r>
              <a:rPr lang="en-US" altLang="en-US" dirty="0"/>
              <a:t>Step 2:</a:t>
            </a:r>
          </a:p>
          <a:p>
            <a:pPr eaLnBrk="1" hangingPunct="1"/>
            <a:r>
              <a:rPr lang="en-US" altLang="en-US" dirty="0"/>
              <a:t>Before closing on your home, you will need to complete a homebuyer education class. This class is extremely beneficial to you as a homeowner and will teach you all about the home buying process. You can find one in your area or online by clicking on the “Find a Home Buyer Education Course” button.</a:t>
            </a:r>
          </a:p>
        </p:txBody>
      </p:sp>
      <p:sp>
        <p:nvSpPr>
          <p:cNvPr id="4" name="Slide Number Placeholder 3"/>
          <p:cNvSpPr>
            <a:spLocks noGrp="1"/>
          </p:cNvSpPr>
          <p:nvPr>
            <p:ph type="sldNum" sz="quarter" idx="10"/>
          </p:nvPr>
        </p:nvSpPr>
        <p:spPr/>
        <p:txBody>
          <a:bodyPr/>
          <a:lstStyle/>
          <a:p>
            <a:fld id="{BA99C2E6-3952-4974-9D3E-9600F26954C9}" type="slidenum">
              <a:rPr lang="en-US" smtClean="0"/>
              <a:t>25</a:t>
            </a:fld>
            <a:endParaRPr lang="en-US"/>
          </a:p>
        </p:txBody>
      </p:sp>
    </p:spTree>
    <p:extLst>
      <p:ext uri="{BB962C8B-B14F-4D97-AF65-F5344CB8AC3E}">
        <p14:creationId xmlns:p14="http://schemas.microsoft.com/office/powerpoint/2010/main" val="1914140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LOAN OFFICERS: This script or slide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REALTORS: This script or slide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LeVecque at jlevecque@tsahc.org for approval.</a:t>
            </a:r>
          </a:p>
          <a:p>
            <a:pPr eaLnBrk="1" hangingPunct="1"/>
            <a:endParaRPr lang="en-US" altLang="en-US" dirty="0"/>
          </a:p>
          <a:p>
            <a:pPr eaLnBrk="1" hangingPunct="1"/>
            <a:r>
              <a:rPr lang="en-US" altLang="en-US" dirty="0"/>
              <a:t>When choosing a loan officer, know that TSAHC highlights loan officers who are knowledgeable and experienced in both the DPA and MCC programs.</a:t>
            </a:r>
          </a:p>
          <a:p>
            <a:pPr eaLnBrk="1" hangingPunct="1"/>
            <a:endParaRPr lang="en-US" altLang="en-US" dirty="0"/>
          </a:p>
          <a:p>
            <a:pPr eaLnBrk="1" hangingPunct="1"/>
            <a:r>
              <a:rPr lang="en-US" altLang="en-US" dirty="0"/>
              <a:t>The “Statewide Top Performing” section highlights loan officers who have done the most business with TSAHC statewide. Because of their extensive use of both the MCC and DPA programs, they are very knowledgeable about the process - providing a sense of confidence that a home buyer will have a good experience using either of TSAHC’s programs when working with them.</a:t>
            </a:r>
          </a:p>
          <a:p>
            <a:pPr eaLnBrk="1" hangingPunct="1"/>
            <a:endParaRPr lang="en-US" altLang="en-US" dirty="0"/>
          </a:p>
          <a:p>
            <a:pPr eaLnBrk="1" hangingPunct="1"/>
            <a:r>
              <a:rPr lang="en-US" altLang="en-US" dirty="0"/>
              <a:t>The same applies to the “Regional Top Performing Loan Officers” section that highlights loan officers who have done the most business with TSAHC in their particular region of Texas.</a:t>
            </a:r>
          </a:p>
          <a:p>
            <a:pPr eaLnBrk="1" hangingPunct="1"/>
            <a:endParaRPr lang="en-US" altLang="en-US" dirty="0"/>
          </a:p>
          <a:p>
            <a:pPr eaLnBrk="1" hangingPunct="1"/>
            <a:r>
              <a:rPr lang="en-US" altLang="en-US" dirty="0"/>
              <a:t>Also, in the “Preferred Loan Officers by County” section, you can find a list of loan officers that are approved in your county. These folks have helped at least four families use our programs in the past year.</a:t>
            </a:r>
          </a:p>
          <a:p>
            <a:pPr eaLnBrk="1" hangingPunct="1"/>
            <a:endParaRPr lang="en-US" altLang="en-US" dirty="0"/>
          </a:p>
          <a:p>
            <a:pPr eaLnBrk="1" hangingPunct="1"/>
            <a:r>
              <a:rPr lang="en-US" altLang="en-US" dirty="0"/>
              <a:t>And finally, the “Approved Mortgage Companies” section will help you see the companies that have been approved to use our programs in the state of Texas. Any loan officer working for one of these companies may help you purchase a home using TSAHC’s programs. If the loan officer is not yet familiar with TSAHC’s programs, simply put them in touch with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26</a:t>
            </a:fld>
            <a:endParaRPr lang="en-US"/>
          </a:p>
        </p:txBody>
      </p:sp>
    </p:spTree>
    <p:extLst>
      <p:ext uri="{BB962C8B-B14F-4D97-AF65-F5344CB8AC3E}">
        <p14:creationId xmlns:p14="http://schemas.microsoft.com/office/powerpoint/2010/main" val="47536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Home</a:t>
            </a:r>
            <a:r>
              <a:rPr lang="en-US" altLang="en-US" baseline="0" dirty="0"/>
              <a:t> buyers</a:t>
            </a:r>
            <a:r>
              <a:rPr lang="en-US" altLang="en-US" dirty="0"/>
              <a:t> need to complete a homebuyer education course prior to closing on the home loan. </a:t>
            </a:r>
          </a:p>
          <a:p>
            <a:pPr eaLnBrk="1" hangingPunct="1"/>
            <a:r>
              <a:rPr lang="en-US" altLang="en-US" dirty="0"/>
              <a:t>When choosing a Home Buyer Education class, you have the option of taking an “Online Class” or an “In-Person Class”. The 3 online options that TSAHC allows are listed in the “Online Classes” section. Please just choose one to take and that will suffice. Should you like an “In-Person” class, you can find one near you by clicking on the “Find a Class Near You” button. </a:t>
            </a:r>
          </a:p>
        </p:txBody>
      </p:sp>
      <p:sp>
        <p:nvSpPr>
          <p:cNvPr id="4" name="Slide Number Placeholder 3"/>
          <p:cNvSpPr>
            <a:spLocks noGrp="1"/>
          </p:cNvSpPr>
          <p:nvPr>
            <p:ph type="sldNum" sz="quarter" idx="10"/>
          </p:nvPr>
        </p:nvSpPr>
        <p:spPr/>
        <p:txBody>
          <a:bodyPr/>
          <a:lstStyle/>
          <a:p>
            <a:fld id="{BA99C2E6-3952-4974-9D3E-9600F26954C9}" type="slidenum">
              <a:rPr lang="en-US" smtClean="0"/>
              <a:t>27</a:t>
            </a:fld>
            <a:endParaRPr lang="en-US"/>
          </a:p>
        </p:txBody>
      </p:sp>
    </p:spTree>
    <p:extLst>
      <p:ext uri="{BB962C8B-B14F-4D97-AF65-F5344CB8AC3E}">
        <p14:creationId xmlns:p14="http://schemas.microsoft.com/office/powerpoint/2010/main" val="3029212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a:t>
            </a:r>
            <a:r>
              <a:rPr kumimoji="0" lang="en-US" altLang="en-US" sz="2000" b="1" i="0" u="sng" strike="noStrike" kern="1200" cap="none" spc="0" normalizeH="0" baseline="0" noProof="0" dirty="0">
                <a:ln>
                  <a:noFill/>
                </a:ln>
                <a:solidFill>
                  <a:prstClr val="black"/>
                </a:solidFill>
                <a:effectLst/>
                <a:uLnTx/>
                <a:uFillTx/>
                <a:latin typeface="+mn-lt"/>
                <a:ea typeface="+mn-ea"/>
                <a:cs typeface="+mn-cs"/>
              </a:rPr>
              <a:t>This script or slide </a:t>
            </a:r>
            <a:r>
              <a:rPr lang="en-US" altLang="en-US" b="1" u="sng" baseline="0" dirty="0"/>
              <a:t>may be modified and additional slides added</a:t>
            </a:r>
            <a:r>
              <a:rPr lang="en-US" altLang="en-US" b="1" u="sng" dirty="0"/>
              <a:t> </a:t>
            </a:r>
            <a:r>
              <a:rPr lang="en-US" altLang="en-US" b="1" u="sng" baseline="0" dirty="0"/>
              <a:t>to promote your preferred Realtor.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a:t>
            </a:r>
            <a:r>
              <a:rPr kumimoji="0" lang="en-US" altLang="en-US" sz="2000" b="1" i="0" u="sng" strike="noStrike" kern="1200" cap="none" spc="0" normalizeH="0" baseline="0" noProof="0" dirty="0">
                <a:ln>
                  <a:noFill/>
                </a:ln>
                <a:solidFill>
                  <a:prstClr val="black"/>
                </a:solidFill>
                <a:effectLst/>
                <a:uLnTx/>
                <a:uFillTx/>
                <a:latin typeface="+mn-lt"/>
                <a:ea typeface="+mn-ea"/>
                <a:cs typeface="+mn-cs"/>
              </a:rPr>
              <a:t>This script or slide </a:t>
            </a:r>
            <a:r>
              <a:rPr kumimoji="0" lang="en-US" altLang="en-US" sz="1200" b="1" i="0" u="sng" strike="noStrike" kern="1200" cap="none" spc="0" normalizeH="0" baseline="0" noProof="0" dirty="0">
                <a:ln>
                  <a:noFill/>
                </a:ln>
                <a:solidFill>
                  <a:prstClr val="black"/>
                </a:solidFill>
                <a:effectLst/>
                <a:uLnTx/>
                <a:uFillTx/>
                <a:latin typeface="+mn-lt"/>
                <a:ea typeface="+mn-ea"/>
                <a:cs typeface="+mn-cs"/>
              </a:rPr>
              <a:t>may be modified and additional slides added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LeVecque at jlevecque@tsahc.org for approval.</a:t>
            </a:r>
          </a:p>
          <a:p>
            <a:pPr eaLnBrk="1" hangingPunct="1"/>
            <a:endParaRPr lang="en-US" altLang="en-US" b="1" u="sng" dirty="0"/>
          </a:p>
          <a:p>
            <a:pPr eaLnBrk="1" hangingPunct="1"/>
            <a:r>
              <a:rPr lang="en-US" altLang="en-US" dirty="0"/>
              <a:t>TSAHC does not require you to work with a REALTOR® that has been approved by TSAHC. However, if you are looking for a REALTOR®, TSAHC offers several resources to help you find one familiar with TSAHC’s down payment assistance and mortgage tax credit programs. Use this search tool to find a REALTOR® in your area that has participated in trainings offered by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28</a:t>
            </a:fld>
            <a:endParaRPr lang="en-US"/>
          </a:p>
        </p:txBody>
      </p:sp>
    </p:spTree>
    <p:extLst>
      <p:ext uri="{BB962C8B-B14F-4D97-AF65-F5344CB8AC3E}">
        <p14:creationId xmlns:p14="http://schemas.microsoft.com/office/powerpoint/2010/main" val="1573302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Again, when visiting the Home Buyers and Renters section of www.ReadyToBuyATexasHome.com, you will find:</a:t>
            </a:r>
          </a:p>
          <a:p>
            <a:endParaRPr lang="en-US" altLang="en-US" dirty="0"/>
          </a:p>
          <a:p>
            <a:r>
              <a:rPr lang="en-US" altLang="en-US" dirty="0"/>
              <a:t>The Eligibility Quiz</a:t>
            </a:r>
          </a:p>
          <a:p>
            <a:r>
              <a:rPr lang="en-US" altLang="en-US" dirty="0"/>
              <a:t>Information for the Loans with Down Payment Assistance program</a:t>
            </a:r>
          </a:p>
          <a:p>
            <a:r>
              <a:rPr lang="en-US" altLang="en-US" dirty="0"/>
              <a:t>More information about the Mortgage Credit Certificate program</a:t>
            </a:r>
          </a:p>
          <a:p>
            <a:r>
              <a:rPr lang="en-US" altLang="en-US" dirty="0"/>
              <a:t>Many consumer resources including a “Steps to Buying a Home” page and webinar and the Texas Mortgage Calculator</a:t>
            </a:r>
          </a:p>
        </p:txBody>
      </p:sp>
      <p:sp>
        <p:nvSpPr>
          <p:cNvPr id="4" name="Slide Number Placeholder 3"/>
          <p:cNvSpPr>
            <a:spLocks noGrp="1"/>
          </p:cNvSpPr>
          <p:nvPr>
            <p:ph type="sldNum" sz="quarter" idx="10"/>
          </p:nvPr>
        </p:nvSpPr>
        <p:spPr/>
        <p:txBody>
          <a:bodyPr/>
          <a:lstStyle/>
          <a:p>
            <a:fld id="{BA99C2E6-3952-4974-9D3E-9600F26954C9}" type="slidenum">
              <a:rPr lang="en-US" smtClean="0"/>
              <a:t>29</a:t>
            </a:fld>
            <a:endParaRPr lang="en-US"/>
          </a:p>
        </p:txBody>
      </p:sp>
    </p:spTree>
    <p:extLst>
      <p:ext uri="{BB962C8B-B14F-4D97-AF65-F5344CB8AC3E}">
        <p14:creationId xmlns:p14="http://schemas.microsoft.com/office/powerpoint/2010/main" val="183013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Homes for Texas Heroes Home Loan Program is open to k-12 public school teachers, corrections officers, EMS personnel,</a:t>
            </a:r>
            <a:r>
              <a:rPr lang="en-US" baseline="0" dirty="0"/>
              <a:t> </a:t>
            </a:r>
            <a:r>
              <a:rPr lang="en-US" dirty="0"/>
              <a:t>fire fighters, police officers, public school librarians, public school</a:t>
            </a:r>
            <a:r>
              <a:rPr lang="en-US" baseline="0" dirty="0"/>
              <a:t> counselors, public school nurses, and </a:t>
            </a:r>
            <a:r>
              <a:rPr lang="en-US" dirty="0"/>
              <a:t>veterans/active</a:t>
            </a:r>
            <a:r>
              <a:rPr lang="en-US" baseline="0" dirty="0"/>
              <a:t> military</a:t>
            </a:r>
            <a:r>
              <a:rPr lang="en-US" dirty="0"/>
              <a:t> . </a:t>
            </a:r>
            <a:r>
              <a:rPr lang="en-US" baseline="0" dirty="0"/>
              <a:t>These professions were selected by the Texas Legislature as professions for which the state wanted to make home buying programs available.</a:t>
            </a:r>
          </a:p>
        </p:txBody>
      </p:sp>
      <p:sp>
        <p:nvSpPr>
          <p:cNvPr id="4" name="Slide Number Placeholder 3"/>
          <p:cNvSpPr>
            <a:spLocks noGrp="1"/>
          </p:cNvSpPr>
          <p:nvPr>
            <p:ph type="sldNum" sz="quarter" idx="10"/>
          </p:nvPr>
        </p:nvSpPr>
        <p:spPr/>
        <p:txBody>
          <a:bodyPr/>
          <a:lstStyle/>
          <a:p>
            <a:fld id="{BA99C2E6-3952-4974-9D3E-9600F26954C9}" type="slidenum">
              <a:rPr lang="en-US" smtClean="0"/>
              <a:t>3</a:t>
            </a:fld>
            <a:endParaRPr lang="en-US"/>
          </a:p>
        </p:txBody>
      </p:sp>
    </p:spTree>
    <p:extLst>
      <p:ext uri="{BB962C8B-B14F-4D97-AF65-F5344CB8AC3E}">
        <p14:creationId xmlns:p14="http://schemas.microsoft.com/office/powerpoint/2010/main" val="2807323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 want to thank you for your time today. I hope you are excited about the opportunity these programs may provide you to become a homeowner. I’m happy to answer any questions you might have for me at this time. If</a:t>
            </a:r>
            <a:r>
              <a:rPr lang="en-US" altLang="en-US" baseline="0" dirty="0"/>
              <a:t> you have further questions, feel free to contact me with the following contact information. Should you want to talk to TSAHC directly, they may be contacted at the homeownership hotline, (877) 508-4611 or you may email them at Homeownership@tsahc.org.</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30</a:t>
            </a:fld>
            <a:endParaRPr lang="en-US"/>
          </a:p>
        </p:txBody>
      </p:sp>
    </p:spTree>
    <p:extLst>
      <p:ext uri="{BB962C8B-B14F-4D97-AF65-F5344CB8AC3E}">
        <p14:creationId xmlns:p14="http://schemas.microsoft.com/office/powerpoint/2010/main" val="374734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Professional Educator means a full-time, public school kindergarten</a:t>
            </a:r>
            <a:r>
              <a:rPr lang="en-US" baseline="0" dirty="0"/>
              <a:t> through 12</a:t>
            </a:r>
            <a:r>
              <a:rPr lang="en-US" baseline="30000" dirty="0"/>
              <a:t>th</a:t>
            </a:r>
            <a:r>
              <a:rPr lang="en-US" baseline="0" dirty="0"/>
              <a:t> grade: </a:t>
            </a:r>
          </a:p>
          <a:p>
            <a:pPr>
              <a:defRPr/>
            </a:pPr>
            <a:r>
              <a:rPr lang="en-US" dirty="0"/>
              <a:t>• classroom teacher, </a:t>
            </a:r>
          </a:p>
          <a:p>
            <a:pPr>
              <a:defRPr/>
            </a:pPr>
            <a:r>
              <a:rPr lang="en-US" dirty="0"/>
              <a:t>• teacher aide, </a:t>
            </a:r>
          </a:p>
          <a:p>
            <a:pPr>
              <a:defRPr/>
            </a:pPr>
            <a:r>
              <a:rPr lang="en-US" dirty="0"/>
              <a:t>• school librarian, </a:t>
            </a:r>
          </a:p>
          <a:p>
            <a:pPr>
              <a:defRPr/>
            </a:pPr>
            <a:r>
              <a:rPr lang="en-US" dirty="0"/>
              <a:t>• school counselor certified under Subchapter B, Chapter 21, Education Code, or </a:t>
            </a:r>
          </a:p>
          <a:p>
            <a:pPr>
              <a:defRPr/>
            </a:pPr>
            <a:r>
              <a:rPr lang="en-US" dirty="0"/>
              <a:t>• school nurse. </a:t>
            </a:r>
          </a:p>
          <a:p>
            <a:pPr>
              <a:defRPr/>
            </a:pPr>
            <a:r>
              <a:rPr lang="en-US" b="1" baseline="0" dirty="0"/>
              <a:t>(This slide may be deleted if presenting to a specific profession)</a:t>
            </a:r>
          </a:p>
        </p:txBody>
      </p:sp>
      <p:sp>
        <p:nvSpPr>
          <p:cNvPr id="4" name="Slide Number Placeholder 3"/>
          <p:cNvSpPr>
            <a:spLocks noGrp="1"/>
          </p:cNvSpPr>
          <p:nvPr>
            <p:ph type="sldNum" sz="quarter" idx="10"/>
          </p:nvPr>
        </p:nvSpPr>
        <p:spPr/>
        <p:txBody>
          <a:bodyPr/>
          <a:lstStyle/>
          <a:p>
            <a:fld id="{BA99C2E6-3952-4974-9D3E-9600F26954C9}" type="slidenum">
              <a:rPr lang="en-US" smtClean="0"/>
              <a:t>4</a:t>
            </a:fld>
            <a:endParaRPr lang="en-US"/>
          </a:p>
        </p:txBody>
      </p:sp>
    </p:spTree>
    <p:extLst>
      <p:ext uri="{BB962C8B-B14F-4D97-AF65-F5344CB8AC3E}">
        <p14:creationId xmlns:p14="http://schemas.microsoft.com/office/powerpoint/2010/main" val="364546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Peace or Police Officer </a:t>
            </a:r>
            <a:r>
              <a:rPr lang="en-US" dirty="0"/>
              <a:t>means a person elected, employed, or appointed as a full-time peace/police officer under Article 2.12, Code of Criminal Procedure, Section 51.212 or 51.214, Education Code, or other law. Peace officers are licensed through the Texas Commission on Law Enforcement (TCOLE). </a:t>
            </a:r>
          </a:p>
          <a:p>
            <a:pPr>
              <a:defRPr/>
            </a:pPr>
            <a:endParaRPr lang="en-US" b="1" dirty="0"/>
          </a:p>
          <a:p>
            <a:pPr>
              <a:defRPr/>
            </a:pPr>
            <a:r>
              <a:rPr lang="en-US" b="1" dirty="0"/>
              <a:t>Public Security Officer </a:t>
            </a:r>
            <a:r>
              <a:rPr lang="en-US" dirty="0"/>
              <a:t>means a person employed or appointed full-time as an armed security officer by this state or a political subdivision of this state. The term does not include a security officer employed by a private security company that contracts with this state or a political subdivision of this state to provide security services for the entity. Public security officers must be licensed through the Texas Commission on Law Enforcement (TCOLE). </a:t>
            </a:r>
          </a:p>
          <a:p>
            <a:pPr>
              <a:defRPr/>
            </a:pPr>
            <a:r>
              <a:rPr lang="en-US" b="1" baseline="0" dirty="0"/>
              <a:t>(This slide may be deleted if presenting to a specific profession)</a:t>
            </a:r>
          </a:p>
        </p:txBody>
      </p:sp>
      <p:sp>
        <p:nvSpPr>
          <p:cNvPr id="4" name="Slide Number Placeholder 3"/>
          <p:cNvSpPr>
            <a:spLocks noGrp="1"/>
          </p:cNvSpPr>
          <p:nvPr>
            <p:ph type="sldNum" sz="quarter" idx="10"/>
          </p:nvPr>
        </p:nvSpPr>
        <p:spPr/>
        <p:txBody>
          <a:bodyPr/>
          <a:lstStyle/>
          <a:p>
            <a:fld id="{BA99C2E6-3952-4974-9D3E-9600F26954C9}" type="slidenum">
              <a:rPr lang="en-US" smtClean="0"/>
              <a:t>5</a:t>
            </a:fld>
            <a:endParaRPr lang="en-US"/>
          </a:p>
        </p:txBody>
      </p:sp>
    </p:spTree>
    <p:extLst>
      <p:ext uri="{BB962C8B-B14F-4D97-AF65-F5344CB8AC3E}">
        <p14:creationId xmlns:p14="http://schemas.microsoft.com/office/powerpoint/2010/main" val="357045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Corrections Officer </a:t>
            </a:r>
            <a:r>
              <a:rPr lang="en-US" dirty="0"/>
              <a:t>means all full-time employees of the Texas Department of Criminal Justice (TDCJ) who receive hazardous duty pay. Hazardous duty pay employees must have a VOE through TDCJ. </a:t>
            </a:r>
          </a:p>
          <a:p>
            <a:pPr>
              <a:defRPr/>
            </a:pPr>
            <a:endParaRPr lang="en-US" dirty="0"/>
          </a:p>
          <a:p>
            <a:pPr>
              <a:defRPr/>
            </a:pPr>
            <a:r>
              <a:rPr lang="en-US" b="1" dirty="0"/>
              <a:t>Juvenile Corrections Officer </a:t>
            </a:r>
            <a:r>
              <a:rPr lang="en-US" dirty="0"/>
              <a:t>means all full-time employees of the Texas Juvenile Justice Department (TJJD) who receive hazardous duty pay. Juvenile corrections officers must have a VOE through TJJD. </a:t>
            </a:r>
          </a:p>
          <a:p>
            <a:pPr>
              <a:defRPr/>
            </a:pPr>
            <a:endParaRPr lang="en-US" baseline="0" dirty="0"/>
          </a:p>
          <a:p>
            <a:pPr>
              <a:defRPr/>
            </a:pPr>
            <a:r>
              <a:rPr lang="en-US" b="1" dirty="0"/>
              <a:t>County Jailer </a:t>
            </a:r>
            <a:r>
              <a:rPr lang="en-US" dirty="0"/>
              <a:t>means a person employed full-time as a county jail guard under Section 85.005, Local Government Code. County jailers must be licensed through the Texas Commission on Law Enforcement (TCOLE).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(This slide may be deleted if presenting to a specific profession)</a:t>
            </a:r>
          </a:p>
          <a:p>
            <a:pPr>
              <a:defRPr/>
            </a:pPr>
            <a:endParaRPr lang="en-US" baseline="0" dirty="0"/>
          </a:p>
          <a:p>
            <a:pPr>
              <a:defRPr/>
            </a:pPr>
            <a:endParaRPr lang="en-US" baseline="0" dirty="0"/>
          </a:p>
        </p:txBody>
      </p:sp>
      <p:sp>
        <p:nvSpPr>
          <p:cNvPr id="4" name="Slide Number Placeholder 3"/>
          <p:cNvSpPr>
            <a:spLocks noGrp="1"/>
          </p:cNvSpPr>
          <p:nvPr>
            <p:ph type="sldNum" sz="quarter" idx="10"/>
          </p:nvPr>
        </p:nvSpPr>
        <p:spPr/>
        <p:txBody>
          <a:bodyPr/>
          <a:lstStyle/>
          <a:p>
            <a:fld id="{BA99C2E6-3952-4974-9D3E-9600F26954C9}" type="slidenum">
              <a:rPr lang="en-US" smtClean="0"/>
              <a:t>6</a:t>
            </a:fld>
            <a:endParaRPr lang="en-US"/>
          </a:p>
        </p:txBody>
      </p:sp>
    </p:spTree>
    <p:extLst>
      <p:ext uri="{BB962C8B-B14F-4D97-AF65-F5344CB8AC3E}">
        <p14:creationId xmlns:p14="http://schemas.microsoft.com/office/powerpoint/2010/main" val="13435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Fire Fighter </a:t>
            </a:r>
            <a:r>
              <a:rPr lang="en-US" dirty="0"/>
              <a:t>means a member of a fire department who performs a function listed in Section 419.021(3)(c), Government Code. Permanent, full-time fire department employees who are not secretaries, stenographers, clerks, budget analysts, or similar support staff persons or other administrative employees and who are assigned duties in one or more of the following categories: </a:t>
            </a:r>
          </a:p>
          <a:p>
            <a:pPr>
              <a:defRPr/>
            </a:pPr>
            <a:r>
              <a:rPr lang="en-US" dirty="0"/>
              <a:t>• fire suppression; </a:t>
            </a:r>
          </a:p>
          <a:p>
            <a:pPr>
              <a:defRPr/>
            </a:pPr>
            <a:r>
              <a:rPr lang="en-US" dirty="0"/>
              <a:t>• fire inspection; </a:t>
            </a:r>
          </a:p>
          <a:p>
            <a:pPr>
              <a:defRPr/>
            </a:pPr>
            <a:r>
              <a:rPr lang="en-US" dirty="0"/>
              <a:t>• fire and arson investigation; </a:t>
            </a:r>
          </a:p>
          <a:p>
            <a:pPr>
              <a:defRPr/>
            </a:pPr>
            <a:r>
              <a:rPr lang="en-US" dirty="0"/>
              <a:t>• marine firefighting; </a:t>
            </a:r>
          </a:p>
          <a:p>
            <a:pPr>
              <a:defRPr/>
            </a:pPr>
            <a:r>
              <a:rPr lang="en-US" dirty="0"/>
              <a:t>• aircraft rescue and firefighting; </a:t>
            </a:r>
          </a:p>
          <a:p>
            <a:pPr>
              <a:defRPr/>
            </a:pPr>
            <a:r>
              <a:rPr lang="en-US" dirty="0"/>
              <a:t>• fire training; </a:t>
            </a:r>
          </a:p>
          <a:p>
            <a:pPr>
              <a:defRPr/>
            </a:pPr>
            <a:r>
              <a:rPr lang="en-US" dirty="0"/>
              <a:t>• fire education; </a:t>
            </a:r>
          </a:p>
          <a:p>
            <a:pPr>
              <a:defRPr/>
            </a:pPr>
            <a:r>
              <a:rPr lang="en-US" dirty="0"/>
              <a:t>• fire administration; and </a:t>
            </a:r>
          </a:p>
          <a:p>
            <a:pPr>
              <a:defRPr/>
            </a:pPr>
            <a:r>
              <a:rPr lang="en-US" dirty="0"/>
              <a:t>• Any other position necessarily or customarily related to fire prevention or suppression.</a:t>
            </a:r>
          </a:p>
          <a:p>
            <a:pPr>
              <a:defRPr/>
            </a:pPr>
            <a:endParaRPr lang="en-US" baseline="0" dirty="0"/>
          </a:p>
          <a:p>
            <a:pPr>
              <a:defRPr/>
            </a:pPr>
            <a:r>
              <a:rPr lang="en-US" b="1" dirty="0"/>
              <a:t>Emergency Medical Services Personnel</a:t>
            </a:r>
            <a:r>
              <a:rPr lang="en-US" dirty="0"/>
              <a:t> has the meaning assigned by Section 773.003, Health and Safety Code. Emergency medical services personnel means a full-time: </a:t>
            </a:r>
          </a:p>
          <a:p>
            <a:pPr>
              <a:defRPr/>
            </a:pPr>
            <a:r>
              <a:rPr lang="en-US" dirty="0"/>
              <a:t>• emergency care attendant; </a:t>
            </a:r>
          </a:p>
          <a:p>
            <a:pPr>
              <a:defRPr/>
            </a:pPr>
            <a:r>
              <a:rPr lang="en-US" dirty="0"/>
              <a:t>• emergency medical technicians; </a:t>
            </a:r>
          </a:p>
          <a:p>
            <a:pPr>
              <a:defRPr/>
            </a:pPr>
            <a:r>
              <a:rPr lang="en-US" dirty="0"/>
              <a:t>• emergency medical technicians-intermediate; </a:t>
            </a:r>
          </a:p>
          <a:p>
            <a:pPr>
              <a:defRPr/>
            </a:pPr>
            <a:r>
              <a:rPr lang="en-US" dirty="0"/>
              <a:t>• emergency medical technicians-paramedic; or </a:t>
            </a:r>
          </a:p>
          <a:p>
            <a:pPr>
              <a:defRPr/>
            </a:pPr>
            <a:r>
              <a:rPr lang="en-US" dirty="0"/>
              <a:t>• licensed paramedic.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(This slide may be deleted if presenting to a specific profession)</a:t>
            </a:r>
          </a:p>
          <a:p>
            <a:pPr>
              <a:defRPr/>
            </a:pPr>
            <a:endParaRPr lang="en-US" baseline="0" dirty="0"/>
          </a:p>
        </p:txBody>
      </p:sp>
      <p:sp>
        <p:nvSpPr>
          <p:cNvPr id="4" name="Slide Number Placeholder 3"/>
          <p:cNvSpPr>
            <a:spLocks noGrp="1"/>
          </p:cNvSpPr>
          <p:nvPr>
            <p:ph type="sldNum" sz="quarter" idx="10"/>
          </p:nvPr>
        </p:nvSpPr>
        <p:spPr/>
        <p:txBody>
          <a:bodyPr/>
          <a:lstStyle/>
          <a:p>
            <a:fld id="{BA99C2E6-3952-4974-9D3E-9600F26954C9}" type="slidenum">
              <a:rPr lang="en-US" smtClean="0"/>
              <a:t>7</a:t>
            </a:fld>
            <a:endParaRPr lang="en-US"/>
          </a:p>
        </p:txBody>
      </p:sp>
    </p:spTree>
    <p:extLst>
      <p:ext uri="{BB962C8B-B14F-4D97-AF65-F5344CB8AC3E}">
        <p14:creationId xmlns:p14="http://schemas.microsoft.com/office/powerpoint/2010/main" val="15695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Veteran </a:t>
            </a:r>
            <a:r>
              <a:rPr kumimoji="0" lang="en-US" sz="1200" b="0" i="0" u="none" strike="noStrike" kern="1200" cap="none" spc="0" normalizeH="0" baseline="0" noProof="0" dirty="0">
                <a:ln>
                  <a:noFill/>
                </a:ln>
                <a:solidFill>
                  <a:prstClr val="black"/>
                </a:solidFill>
                <a:effectLst/>
                <a:uLnTx/>
                <a:uFillTx/>
                <a:latin typeface="+mn-lt"/>
                <a:ea typeface="+mn-ea"/>
                <a:cs typeface="+mn-cs"/>
              </a:rPr>
              <a:t>means a person who was h</a:t>
            </a:r>
            <a:r>
              <a:rPr lang="en-US" dirty="0" err="1"/>
              <a:t>onorably</a:t>
            </a:r>
            <a:r>
              <a:rPr lang="en-US" baseline="0" dirty="0"/>
              <a:t> discharged and who</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a:defRPr/>
            </a:pPr>
            <a:r>
              <a:rPr lang="en-US" dirty="0"/>
              <a:t>•served more than 90 days on active duty in the Army, Navy, Air Force, Coast Guard, United States Public Health Service or Marine Corps of the United States, or </a:t>
            </a:r>
          </a:p>
          <a:p>
            <a:pPr>
              <a:defRPr/>
            </a:pPr>
            <a:r>
              <a:rPr lang="en-US" dirty="0"/>
              <a:t>• has enlisted or received an appointment in the Texas National Guard, or </a:t>
            </a:r>
          </a:p>
          <a:p>
            <a:pPr>
              <a:defRPr/>
            </a:pPr>
            <a:r>
              <a:rPr lang="en-US" dirty="0"/>
              <a:t>• served in the armed forces of the Republic of Vietnam between February 28, 1961 and May 7, 1975;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Veteran’s under this definition also qualify for exemption from the first time home buyer requirement on the bond DPA or the MCC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Active Duty Military </a:t>
            </a:r>
            <a:r>
              <a:rPr lang="en-US" dirty="0"/>
              <a:t>means a person who is serving on active duty, at the time of application and assigned to a military base or facility in Texas, and has officially designated Texas as the applicant’s home of record.</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Active Duty Military</a:t>
            </a:r>
            <a:r>
              <a:rPr lang="en-US" b="1" dirty="0"/>
              <a:t> </a:t>
            </a:r>
            <a:r>
              <a:rPr lang="en-US" b="1" u="sng" dirty="0"/>
              <a:t>do not </a:t>
            </a:r>
            <a:r>
              <a:rPr lang="en-US" b="1" dirty="0"/>
              <a:t>qualify for exemption from the first time home buyer requirement on the bond DPA or the MCC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(This slide may be deleted if presenting to a specific profession)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endParaRPr lang="en-US" baseline="0" dirty="0"/>
          </a:p>
        </p:txBody>
      </p:sp>
      <p:sp>
        <p:nvSpPr>
          <p:cNvPr id="4" name="Slide Number Placeholder 3"/>
          <p:cNvSpPr>
            <a:spLocks noGrp="1"/>
          </p:cNvSpPr>
          <p:nvPr>
            <p:ph type="sldNum" sz="quarter" idx="10"/>
          </p:nvPr>
        </p:nvSpPr>
        <p:spPr/>
        <p:txBody>
          <a:bodyPr/>
          <a:lstStyle/>
          <a:p>
            <a:fld id="{BA99C2E6-3952-4974-9D3E-9600F26954C9}" type="slidenum">
              <a:rPr lang="en-US" smtClean="0"/>
              <a:t>8</a:t>
            </a:fld>
            <a:endParaRPr lang="en-US"/>
          </a:p>
        </p:txBody>
      </p:sp>
    </p:spTree>
    <p:extLst>
      <p:ext uri="{BB962C8B-B14F-4D97-AF65-F5344CB8AC3E}">
        <p14:creationId xmlns:p14="http://schemas.microsoft.com/office/powerpoint/2010/main" val="175038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TSAHC offers two types of assistance to help home buyers under the Homes for Texas Heroes home loan programs </a:t>
            </a:r>
            <a:r>
              <a:rPr lang="en-US" baseline="0" dirty="0"/>
              <a:t>statewide with no limitation on location.</a:t>
            </a:r>
          </a:p>
          <a:p>
            <a:pPr>
              <a:defRPr/>
            </a:pPr>
            <a:endParaRPr lang="en-US" baseline="0" dirty="0"/>
          </a:p>
          <a:p>
            <a:pPr>
              <a:defRPr/>
            </a:pPr>
            <a:r>
              <a:rPr lang="en-US" baseline="0" dirty="0"/>
              <a:t>The first type of assistance, is a low interest rate mortgage loan with down payment assistance attached to the loan. The loan is a 30 year fixed rate mortgage loan and may be an FHA, VA, USDA or Conventional mortgage loan. The assistance may be used for your down payment and/or to help cover your closing costs.</a:t>
            </a:r>
          </a:p>
          <a:p>
            <a:pPr>
              <a:defRPr/>
            </a:pPr>
            <a:endParaRPr lang="en-US" baseline="0" dirty="0"/>
          </a:p>
          <a:p>
            <a:pPr>
              <a:defRPr/>
            </a:pPr>
            <a:r>
              <a:rPr lang="en-US" baseline="0" dirty="0"/>
              <a:t>The second type of assistance, is a special mortgage interest income tax credit. This income tax credit will help reduce the amount of income taxes you owe the IRS by as much as 20% of the interest you paid that year, and every year, as long as you live in the home.  By reducing the amount of income taxes you owe, this increases your take home pay which may be used to help you pay for your mortgage payment. </a:t>
            </a:r>
          </a:p>
          <a:p>
            <a:pPr>
              <a:defRPr/>
            </a:pPr>
            <a:endParaRPr lang="en-US" baseline="0" dirty="0"/>
          </a:p>
          <a:p>
            <a:pPr>
              <a:defRPr/>
            </a:pPr>
            <a:r>
              <a:rPr lang="en-US" baseline="0" dirty="0"/>
              <a:t>This tax credit may be combined with the non-bond down payment assistance, too. So, not only does TSAHC help you get into your home with the down payment assistance but they also provide an income tax credit which may help you pay your monthly payments.</a:t>
            </a:r>
          </a:p>
          <a:p>
            <a:pPr>
              <a:defRPr/>
            </a:pPr>
            <a:endParaRPr lang="en-US" baseline="0" dirty="0"/>
          </a:p>
          <a:p>
            <a:pPr>
              <a:defRPr/>
            </a:pPr>
            <a:r>
              <a:rPr lang="en-US" baseline="0" dirty="0"/>
              <a:t>I will provide more detail for both types of assistance on the next slides.</a:t>
            </a:r>
          </a:p>
        </p:txBody>
      </p:sp>
      <p:sp>
        <p:nvSpPr>
          <p:cNvPr id="4" name="Slide Number Placeholder 3"/>
          <p:cNvSpPr>
            <a:spLocks noGrp="1"/>
          </p:cNvSpPr>
          <p:nvPr>
            <p:ph type="sldNum" sz="quarter" idx="10"/>
          </p:nvPr>
        </p:nvSpPr>
        <p:spPr/>
        <p:txBody>
          <a:bodyPr/>
          <a:lstStyle/>
          <a:p>
            <a:fld id="{BA99C2E6-3952-4974-9D3E-9600F26954C9}" type="slidenum">
              <a:rPr lang="en-US" smtClean="0"/>
              <a:t>9</a:t>
            </a:fld>
            <a:endParaRPr lang="en-US"/>
          </a:p>
        </p:txBody>
      </p:sp>
    </p:spTree>
    <p:extLst>
      <p:ext uri="{BB962C8B-B14F-4D97-AF65-F5344CB8AC3E}">
        <p14:creationId xmlns:p14="http://schemas.microsoft.com/office/powerpoint/2010/main" val="280732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DFE43-E906-410D-AFA4-45CAC7CA0E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410228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0881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99448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4" descr="15_TSAHC_PPT_V8_FNL-1.jpg                                      02222054Macintosh HD                   7C2621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42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34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2B11266-383B-435F-8200-DC12899122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123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DE8F8F-8360-4279-BCAA-A1FB6A62ED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577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4318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600" y="1295400"/>
            <a:ext cx="4318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2C256C4-C9CC-47C3-A11C-97D91FB229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083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2B23DED-2C58-444C-82EF-3A48ABB776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86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1C8B98-AA77-40FC-9A7F-B26214939B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7759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B02DA0-AE47-4ABA-9511-0419CF8573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873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BA3A19-6005-4D7B-9C01-A7AB57CC0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373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661521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CCDC5C2-5B35-4E6F-98A1-B16E304D82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922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208861A-B0E3-4EFA-AD52-9269139869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6741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27970F5-5BC4-4688-8767-C99707BAE4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4968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2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381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0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845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036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70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36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DFE43-E906-410D-AFA4-45CAC7CA0E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864347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8"/>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02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699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033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1" y="274646"/>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6"/>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534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940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803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615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58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113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06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DFE43-E906-410D-AFA4-45CAC7CA0E1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693980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8"/>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0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532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984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1" y="274646"/>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6"/>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01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DFE43-E906-410D-AFA4-45CAC7CA0E18}"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1995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DFE43-E906-410D-AFA4-45CAC7CA0E18}"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5076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FE43-E906-410D-AFA4-45CAC7CA0E18}"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7391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7166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0116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FE43-E906-410D-AFA4-45CAC7CA0E18}" type="datetimeFigureOut">
              <a:rPr lang="en-US" smtClean="0"/>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CDEF-ABF9-4BBF-9D8F-7832256AABD3}" type="slidenum">
              <a:rPr lang="en-US" smtClean="0"/>
              <a:t>‹#›</a:t>
            </a:fld>
            <a:endParaRPr lang="en-US"/>
          </a:p>
        </p:txBody>
      </p:sp>
    </p:spTree>
    <p:extLst>
      <p:ext uri="{BB962C8B-B14F-4D97-AF65-F5344CB8AC3E}">
        <p14:creationId xmlns:p14="http://schemas.microsoft.com/office/powerpoint/2010/main" val="11071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5_TSAHC_PPT_V8_FNL-2.jpg                                      02222054Macintosh HD                   7C2621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14288"/>
            <a:ext cx="122428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45720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29540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fld id="{A6B294EE-2815-4AAD-9D13-41E896671A00}"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
        <p:nvSpPr>
          <p:cNvPr id="2" name="Line 11"/>
          <p:cNvSpPr>
            <a:spLocks noChangeShapeType="1"/>
          </p:cNvSpPr>
          <p:nvPr userDrawn="1"/>
        </p:nvSpPr>
        <p:spPr bwMode="auto">
          <a:xfrm>
            <a:off x="914400" y="990600"/>
            <a:ext cx="10363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pitchFamily="18" charset="0"/>
            </a:endParaRPr>
          </a:p>
        </p:txBody>
      </p:sp>
    </p:spTree>
    <p:extLst>
      <p:ext uri="{BB962C8B-B14F-4D97-AF65-F5344CB8AC3E}">
        <p14:creationId xmlns:p14="http://schemas.microsoft.com/office/powerpoint/2010/main" val="2555873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rgbClr val="E31B23"/>
          </a:solidFill>
          <a:latin typeface="+mj-lt"/>
          <a:ea typeface="+mj-ea"/>
          <a:cs typeface="+mj-cs"/>
        </a:defRPr>
      </a:lvl1pPr>
      <a:lvl2pPr algn="l" rtl="0" eaLnBrk="0" fontAlgn="base" hangingPunct="0">
        <a:spcBef>
          <a:spcPct val="0"/>
        </a:spcBef>
        <a:spcAft>
          <a:spcPct val="0"/>
        </a:spcAft>
        <a:defRPr sz="3000">
          <a:solidFill>
            <a:srgbClr val="E31B23"/>
          </a:solidFill>
          <a:latin typeface="Museo Slab 500" charset="0"/>
        </a:defRPr>
      </a:lvl2pPr>
      <a:lvl3pPr algn="l" rtl="0" eaLnBrk="0" fontAlgn="base" hangingPunct="0">
        <a:spcBef>
          <a:spcPct val="0"/>
        </a:spcBef>
        <a:spcAft>
          <a:spcPct val="0"/>
        </a:spcAft>
        <a:defRPr sz="3000">
          <a:solidFill>
            <a:srgbClr val="E31B23"/>
          </a:solidFill>
          <a:latin typeface="Museo Slab 500" charset="0"/>
        </a:defRPr>
      </a:lvl3pPr>
      <a:lvl4pPr algn="l" rtl="0" eaLnBrk="0" fontAlgn="base" hangingPunct="0">
        <a:spcBef>
          <a:spcPct val="0"/>
        </a:spcBef>
        <a:spcAft>
          <a:spcPct val="0"/>
        </a:spcAft>
        <a:defRPr sz="3000">
          <a:solidFill>
            <a:srgbClr val="E31B23"/>
          </a:solidFill>
          <a:latin typeface="Museo Slab 500" charset="0"/>
        </a:defRPr>
      </a:lvl4pPr>
      <a:lvl5pPr algn="l" rtl="0" eaLnBrk="0" fontAlgn="base" hangingPunct="0">
        <a:spcBef>
          <a:spcPct val="0"/>
        </a:spcBef>
        <a:spcAft>
          <a:spcPct val="0"/>
        </a:spcAft>
        <a:defRPr sz="3000">
          <a:solidFill>
            <a:srgbClr val="E31B23"/>
          </a:solidFill>
          <a:latin typeface="Museo Slab 500" charset="0"/>
        </a:defRPr>
      </a:lvl5pPr>
      <a:lvl6pPr marL="457200" algn="l" rtl="0" fontAlgn="base">
        <a:spcBef>
          <a:spcPct val="0"/>
        </a:spcBef>
        <a:spcAft>
          <a:spcPct val="0"/>
        </a:spcAft>
        <a:defRPr sz="3000">
          <a:solidFill>
            <a:srgbClr val="E31B23"/>
          </a:solidFill>
          <a:latin typeface="Museo Slab 500" charset="0"/>
        </a:defRPr>
      </a:lvl6pPr>
      <a:lvl7pPr marL="914400" algn="l" rtl="0" fontAlgn="base">
        <a:spcBef>
          <a:spcPct val="0"/>
        </a:spcBef>
        <a:spcAft>
          <a:spcPct val="0"/>
        </a:spcAft>
        <a:defRPr sz="3000">
          <a:solidFill>
            <a:srgbClr val="E31B23"/>
          </a:solidFill>
          <a:latin typeface="Museo Slab 500" charset="0"/>
        </a:defRPr>
      </a:lvl7pPr>
      <a:lvl8pPr marL="1371600" algn="l" rtl="0" fontAlgn="base">
        <a:spcBef>
          <a:spcPct val="0"/>
        </a:spcBef>
        <a:spcAft>
          <a:spcPct val="0"/>
        </a:spcAft>
        <a:defRPr sz="3000">
          <a:solidFill>
            <a:srgbClr val="E31B23"/>
          </a:solidFill>
          <a:latin typeface="Museo Slab 500" charset="0"/>
        </a:defRPr>
      </a:lvl8pPr>
      <a:lvl9pPr marL="1828800" algn="l" rtl="0" fontAlgn="base">
        <a:spcBef>
          <a:spcPct val="0"/>
        </a:spcBef>
        <a:spcAft>
          <a:spcPct val="0"/>
        </a:spcAft>
        <a:defRPr sz="3000">
          <a:solidFill>
            <a:srgbClr val="E31B23"/>
          </a:solidFill>
          <a:latin typeface="Museo Slab 500"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35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34637-62A5-49E3-94C6-850E2FD56672}"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F73B3-6B10-4181-B0C7-BEA2D773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5849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mailto:Homeownership@TSAHC.org" TargetMode="External"/><Relationship Id="rId4" Type="http://schemas.openxmlformats.org/officeDocument/2006/relationships/hyperlink" Target="http://www.readytobuyatexashom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74" y="2861717"/>
            <a:ext cx="1038736" cy="3168709"/>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6095" y="5986347"/>
            <a:ext cx="1364580" cy="74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5801556" y="2670461"/>
            <a:ext cx="1208709" cy="316048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6917" y="-281014"/>
            <a:ext cx="4787153" cy="3018557"/>
          </a:xfrm>
          <a:prstGeom prst="rect">
            <a:avLst/>
          </a:prstGeom>
        </p:spPr>
      </p:pic>
      <p:sp>
        <p:nvSpPr>
          <p:cNvPr id="6" name="Rectangle 5"/>
          <p:cNvSpPr/>
          <p:nvPr/>
        </p:nvSpPr>
        <p:spPr>
          <a:xfrm>
            <a:off x="1707776" y="6074670"/>
            <a:ext cx="9112809" cy="369332"/>
          </a:xfrm>
          <a:prstGeom prst="rect">
            <a:avLst/>
          </a:prstGeom>
        </p:spPr>
        <p:txBody>
          <a:bodyPr wrap="square">
            <a:spAutoFit/>
          </a:bodyPr>
          <a:lstStyle/>
          <a:p>
            <a:r>
              <a:rPr lang="en-US" altLang="en-US" i="1" dirty="0">
                <a:solidFill>
                  <a:srgbClr val="000000"/>
                </a:solidFill>
                <a:latin typeface="Cambria" panose="02040503050406030204" pitchFamily="18" charset="0"/>
                <a:cs typeface="Calibri" panose="020F0502020204030204" pitchFamily="34" charset="0"/>
              </a:rPr>
              <a:t>Homes for Texas Heroes is a program of the Texas State Affordable Housing Corporation.</a:t>
            </a:r>
            <a:endParaRPr lang="en-US" i="1"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9569" y="2617092"/>
            <a:ext cx="1792590" cy="336925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9773" y="2861717"/>
            <a:ext cx="1508840" cy="3036308"/>
          </a:xfrm>
          <a:prstGeom prst="rect">
            <a:avLst/>
          </a:prstGeom>
        </p:spPr>
      </p:pic>
      <p:pic>
        <p:nvPicPr>
          <p:cNvPr id="10" name="Picture 9"/>
          <p:cNvPicPr>
            <a:picLocks noChangeAspect="1"/>
          </p:cNvPicPr>
          <p:nvPr/>
        </p:nvPicPr>
        <p:blipFill>
          <a:blip r:embed="rId9"/>
          <a:stretch>
            <a:fillRect/>
          </a:stretch>
        </p:blipFill>
        <p:spPr>
          <a:xfrm>
            <a:off x="9496050" y="2802133"/>
            <a:ext cx="1153781" cy="306020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0865" y="2737543"/>
            <a:ext cx="1138366" cy="3055406"/>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04171" y="2791595"/>
            <a:ext cx="970525" cy="3106430"/>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0585" y="2550138"/>
            <a:ext cx="1137759" cy="3242811"/>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03124" y="2685072"/>
            <a:ext cx="1356543" cy="3177270"/>
          </a:xfrm>
          <a:prstGeom prst="rect">
            <a:avLst/>
          </a:prstGeom>
        </p:spPr>
      </p:pic>
    </p:spTree>
    <p:extLst>
      <p:ext uri="{BB962C8B-B14F-4D97-AF65-F5344CB8AC3E}">
        <p14:creationId xmlns:p14="http://schemas.microsoft.com/office/powerpoint/2010/main" val="2318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891888" y="870408"/>
            <a:ext cx="889334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800100" indent="-3429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ts val="600"/>
              </a:spcBef>
              <a:spcAft>
                <a:spcPts val="600"/>
              </a:spcAft>
              <a:buFontTx/>
              <a:buNone/>
            </a:pPr>
            <a:r>
              <a:rPr lang="en-US" altLang="en-US" sz="2400" dirty="0">
                <a:solidFill>
                  <a:srgbClr val="000000"/>
                </a:solidFill>
                <a:latin typeface="Cambria" panose="02040503050406030204" pitchFamily="18" charset="0"/>
                <a:cs typeface="Calibri" panose="020F0502020204030204" pitchFamily="34" charset="0"/>
              </a:rPr>
              <a:t>Several options are available to your borrower:</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 </a:t>
            </a:r>
          </a:p>
          <a:p>
            <a:pPr fontAlgn="ctr">
              <a:spcBef>
                <a:spcPts val="600"/>
              </a:spcBef>
            </a:pPr>
            <a:r>
              <a:rPr lang="en-US" altLang="en-US" sz="2400" dirty="0">
                <a:solidFill>
                  <a:srgbClr val="000000"/>
                </a:solidFill>
                <a:latin typeface="Cambria" panose="02040503050406030204" pitchFamily="18" charset="0"/>
                <a:cs typeface="Calibri" panose="020F0502020204030204" pitchFamily="34" charset="0"/>
              </a:rPr>
              <a:t>Assistance % is based upon total loan amount     </a:t>
            </a:r>
          </a:p>
          <a:p>
            <a:pPr fontAlgn="ctr">
              <a:spcBef>
                <a:spcPts val="600"/>
              </a:spcBef>
              <a:buFontTx/>
              <a:buNone/>
            </a:pPr>
            <a:r>
              <a:rPr lang="en-US" altLang="en-US" sz="2400" dirty="0">
                <a:solidFill>
                  <a:srgbClr val="000000"/>
                </a:solidFill>
                <a:latin typeface="Cambria" panose="02040503050406030204" pitchFamily="18" charset="0"/>
                <a:cs typeface="Calibri" panose="020F0502020204030204" pitchFamily="34" charset="0"/>
              </a:rPr>
              <a:t>     (i.e.: 5% of $100,000 = $5,000)</a:t>
            </a:r>
          </a:p>
          <a:p>
            <a:pPr>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     </a:t>
            </a:r>
          </a:p>
          <a:p>
            <a:pPr>
              <a:spcBef>
                <a:spcPct val="0"/>
              </a:spcBef>
            </a:pPr>
            <a:r>
              <a:rPr lang="en-US" altLang="en-US" sz="2400" dirty="0">
                <a:solidFill>
                  <a:srgbClr val="000000"/>
                </a:solidFill>
                <a:latin typeface="Cambria" panose="02040503050406030204" pitchFamily="18" charset="0"/>
                <a:cs typeface="Calibri" panose="020F0502020204030204" pitchFamily="34" charset="0"/>
              </a:rPr>
              <a:t>Can be used to cover down payment and/or closing costs</a:t>
            </a:r>
          </a:p>
          <a:p>
            <a:pPr>
              <a:spcBef>
                <a:spcPct val="0"/>
              </a:spcBef>
            </a:pPr>
            <a:endParaRPr lang="en-US" altLang="en-US" sz="2400" dirty="0">
              <a:solidFill>
                <a:srgbClr val="000000"/>
              </a:solidFill>
              <a:latin typeface="Cambria" panose="02040503050406030204" pitchFamily="18" charset="0"/>
              <a:cs typeface="Calibri" panose="020F0502020204030204" pitchFamily="34" charset="0"/>
            </a:endParaRPr>
          </a:p>
          <a:p>
            <a:pPr>
              <a:spcBef>
                <a:spcPct val="0"/>
              </a:spcBef>
            </a:pPr>
            <a:r>
              <a:rPr lang="en-US" altLang="en-US" sz="2400" dirty="0">
                <a:solidFill>
                  <a:srgbClr val="000000"/>
                </a:solidFill>
                <a:latin typeface="Cambria" panose="02040503050406030204" pitchFamily="18" charset="0"/>
                <a:cs typeface="Calibri" panose="020F0502020204030204" pitchFamily="34" charset="0"/>
              </a:rPr>
              <a:t>Fixed interest rate determined by DPA assistance amount</a:t>
            </a:r>
          </a:p>
          <a:p>
            <a:pPr>
              <a:spcBef>
                <a:spcPct val="0"/>
              </a:spcBef>
              <a:buNone/>
            </a:pPr>
            <a:endParaRPr lang="en-US" altLang="en-US" sz="2400" dirty="0">
              <a:solidFill>
                <a:srgbClr val="000000"/>
              </a:solidFill>
              <a:latin typeface="Cambria" panose="02040503050406030204" pitchFamily="18" charset="0"/>
              <a:cs typeface="Calibri" panose="020F0502020204030204" pitchFamily="34" charset="0"/>
            </a:endParaRPr>
          </a:p>
          <a:p>
            <a:pPr>
              <a:spcBef>
                <a:spcPct val="0"/>
              </a:spcBef>
            </a:pPr>
            <a:r>
              <a:rPr lang="en-US" altLang="en-US" sz="2400" dirty="0">
                <a:solidFill>
                  <a:srgbClr val="000000"/>
                </a:solidFill>
                <a:latin typeface="Cambria" panose="02040503050406030204" pitchFamily="18" charset="0"/>
                <a:cs typeface="Calibri" panose="020F0502020204030204" pitchFamily="34" charset="0"/>
              </a:rPr>
              <a:t>No need to be first-time buyer (Unless using Heroes Bond)</a:t>
            </a:r>
          </a:p>
          <a:p>
            <a:pPr>
              <a:spcBef>
                <a:spcPct val="0"/>
              </a:spcBef>
            </a:pPr>
            <a:endParaRPr lang="en-US" altLang="en-US" sz="2400" dirty="0">
              <a:solidFill>
                <a:prstClr val="black"/>
              </a:solidFill>
              <a:latin typeface="Cambria" panose="02040503050406030204" pitchFamily="18"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fontAlgn="ctr">
              <a:spcBef>
                <a:spcPts val="600"/>
              </a:spcBef>
              <a:spcAft>
                <a:spcPts val="600"/>
              </a:spcAft>
            </a:pPr>
            <a:endParaRPr lang="en-US" altLang="en-US" sz="1600" dirty="0">
              <a:solidFill>
                <a:srgbClr val="000000"/>
              </a:solidFill>
              <a:latin typeface="Calibri" panose="020F0502020204030204" pitchFamily="34" charset="0"/>
              <a:cs typeface="Calibri" panose="020F0502020204030204" pitchFamily="34" charset="0"/>
            </a:endParaRPr>
          </a:p>
          <a:p>
            <a:pPr lvl="1" fontAlgn="ctr">
              <a:spcBef>
                <a:spcPts val="600"/>
              </a:spcBef>
              <a:spcAft>
                <a:spcPts val="600"/>
              </a:spcAft>
              <a:buFontTx/>
              <a:buChar char="•"/>
            </a:pPr>
            <a:endParaRPr lang="en-US" altLang="en-US" dirty="0">
              <a:solidFill>
                <a:srgbClr val="000000"/>
              </a:solidFill>
              <a:latin typeface="Calibri" panose="020F0502020204030204" pitchFamily="34" charset="0"/>
              <a:cs typeface="Calibri" panose="020F0502020204030204" pitchFamily="34" charset="0"/>
            </a:endParaRPr>
          </a:p>
          <a:p>
            <a:pPr>
              <a:buFontTx/>
              <a:buNone/>
            </a:pPr>
            <a:endParaRPr lang="en-US" altLang="en-US" sz="1600" dirty="0">
              <a:solidFill>
                <a:srgbClr val="000000"/>
              </a:solidFill>
              <a:latin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90762874"/>
              </p:ext>
            </p:extLst>
          </p:nvPr>
        </p:nvGraphicFramePr>
        <p:xfrm>
          <a:off x="228601" y="1447800"/>
          <a:ext cx="11513456" cy="1251857"/>
        </p:xfrm>
        <a:graphic>
          <a:graphicData uri="http://schemas.openxmlformats.org/drawingml/2006/table">
            <a:tbl>
              <a:tblPr firstRow="1" firstCol="1" bandRow="1"/>
              <a:tblGrid>
                <a:gridCol w="3791575">
                  <a:extLst>
                    <a:ext uri="{9D8B030D-6E8A-4147-A177-3AD203B41FA5}">
                      <a16:colId xmlns:a16="http://schemas.microsoft.com/office/drawing/2014/main" val="20000"/>
                    </a:ext>
                  </a:extLst>
                </a:gridCol>
                <a:gridCol w="3986016">
                  <a:extLst>
                    <a:ext uri="{9D8B030D-6E8A-4147-A177-3AD203B41FA5}">
                      <a16:colId xmlns:a16="http://schemas.microsoft.com/office/drawing/2014/main" val="20001"/>
                    </a:ext>
                  </a:extLst>
                </a:gridCol>
                <a:gridCol w="3735865">
                  <a:extLst>
                    <a:ext uri="{9D8B030D-6E8A-4147-A177-3AD203B41FA5}">
                      <a16:colId xmlns:a16="http://schemas.microsoft.com/office/drawing/2014/main" val="20002"/>
                    </a:ext>
                  </a:extLst>
                </a:gridCol>
              </a:tblGrid>
              <a:tr h="12518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3% Assistance</a:t>
                      </a:r>
                      <a:endParaRPr lang="en-US" sz="3000" dirty="0">
                        <a:effectLst/>
                        <a:latin typeface="Cambria" panose="02040503050406030204" pitchFamily="18" charset="0"/>
                        <a:ea typeface="Times New Roman"/>
                        <a:cs typeface="Times New Roman"/>
                      </a:endParaRPr>
                    </a:p>
                  </a:txBody>
                  <a:tcPr marL="68397" marR="6839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4% Assistance</a:t>
                      </a:r>
                      <a:endParaRPr lang="en-US" sz="3000" dirty="0">
                        <a:effectLst/>
                        <a:latin typeface="Cambria" panose="02040503050406030204" pitchFamily="18" charset="0"/>
                        <a:ea typeface="Times New Roman"/>
                        <a:cs typeface="Times New Roman"/>
                      </a:endParaRPr>
                    </a:p>
                  </a:txBody>
                  <a:tcPr marL="68397" marR="6839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5% Assistance</a:t>
                      </a:r>
                      <a:endParaRPr lang="en-US" sz="3000" dirty="0">
                        <a:effectLst/>
                        <a:latin typeface="Cambria" panose="02040503050406030204" pitchFamily="18" charset="0"/>
                        <a:ea typeface="Times New Roman"/>
                        <a:cs typeface="Times New Roman"/>
                      </a:endParaRPr>
                    </a:p>
                  </a:txBody>
                  <a:tcPr marL="68397" marR="68397"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2603505867"/>
      </p:ext>
    </p:extLst>
  </p:cSld>
  <p:clrMapOvr>
    <a:masterClrMapping/>
  </p:clrMapOvr>
  <mc:AlternateContent xmlns:mc="http://schemas.openxmlformats.org/markup-compatibility/2006" xmlns:p14="http://schemas.microsoft.com/office/powerpoint/2010/main">
    <mc:Choice Requires="p14">
      <p:transition spd="slow" p14:dur="2000" advTm="89871"/>
    </mc:Choice>
    <mc:Fallback xmlns="">
      <p:transition spd="slow" advTm="89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1000"/>
                                        <p:tgtEl>
                                          <p:spTgt spid="10">
                                            <p:txEl>
                                              <p:pRg st="6" end="6"/>
                                            </p:txEl>
                                          </p:spTgt>
                                        </p:tgtEl>
                                      </p:cBhvr>
                                    </p:animEffect>
                                    <p:anim calcmode="lin" valueType="num">
                                      <p:cBhvr>
                                        <p:cTn id="1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animEffect transition="in" filter="fade">
                                      <p:cBhvr>
                                        <p:cTn id="24" dur="1000"/>
                                        <p:tgtEl>
                                          <p:spTgt spid="10">
                                            <p:txEl>
                                              <p:pRg st="7" end="7"/>
                                            </p:txEl>
                                          </p:spTgt>
                                        </p:tgtEl>
                                      </p:cBhvr>
                                    </p:animEffect>
                                    <p:anim calcmode="lin" valueType="num">
                                      <p:cBhvr>
                                        <p:cTn id="25"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1000"/>
                                        <p:tgtEl>
                                          <p:spTgt spid="10">
                                            <p:txEl>
                                              <p:pRg st="9" end="9"/>
                                            </p:txEl>
                                          </p:spTgt>
                                        </p:tgtEl>
                                      </p:cBhvr>
                                    </p:animEffect>
                                    <p:anim calcmode="lin" valueType="num">
                                      <p:cBhvr>
                                        <p:cTn id="32"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11" end="11"/>
                                            </p:txEl>
                                          </p:spTgt>
                                        </p:tgtEl>
                                        <p:attrNameLst>
                                          <p:attrName>style.visibility</p:attrName>
                                        </p:attrNameLst>
                                      </p:cBhvr>
                                      <p:to>
                                        <p:strVal val="visible"/>
                                      </p:to>
                                    </p:set>
                                    <p:animEffect transition="in" filter="fade">
                                      <p:cBhvr>
                                        <p:cTn id="38" dur="1000"/>
                                        <p:tgtEl>
                                          <p:spTgt spid="10">
                                            <p:txEl>
                                              <p:pRg st="11" end="11"/>
                                            </p:txEl>
                                          </p:spTgt>
                                        </p:tgtEl>
                                      </p:cBhvr>
                                    </p:animEffect>
                                    <p:anim calcmode="lin" valueType="num">
                                      <p:cBhvr>
                                        <p:cTn id="39"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8DAB9F5-B9E7-4D7D-882F-77C65F81CCD7}"/>
              </a:ext>
            </a:extLst>
          </p:cNvPr>
          <p:cNvGraphicFramePr>
            <a:graphicFrameLocks noGrp="1"/>
          </p:cNvGraphicFramePr>
          <p:nvPr/>
        </p:nvGraphicFramePr>
        <p:xfrm>
          <a:off x="121653" y="1151493"/>
          <a:ext cx="11948694" cy="5605387"/>
        </p:xfrm>
        <a:graphic>
          <a:graphicData uri="http://schemas.openxmlformats.org/drawingml/2006/table">
            <a:tbl>
              <a:tblPr firstRow="1" firstCol="1" bandRow="1"/>
              <a:tblGrid>
                <a:gridCol w="5974347">
                  <a:extLst>
                    <a:ext uri="{9D8B030D-6E8A-4147-A177-3AD203B41FA5}">
                      <a16:colId xmlns:a16="http://schemas.microsoft.com/office/drawing/2014/main" val="20000"/>
                    </a:ext>
                  </a:extLst>
                </a:gridCol>
                <a:gridCol w="5974347">
                  <a:extLst>
                    <a:ext uri="{9D8B030D-6E8A-4147-A177-3AD203B41FA5}">
                      <a16:colId xmlns:a16="http://schemas.microsoft.com/office/drawing/2014/main" val="20001"/>
                    </a:ext>
                  </a:extLst>
                </a:gridCol>
              </a:tblGrid>
              <a:tr h="15820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3000" b="1" dirty="0">
                          <a:latin typeface="Cambria" panose="02040503050406030204" pitchFamily="18" charset="0"/>
                        </a:rPr>
                        <a:t>Option 1: </a:t>
                      </a:r>
                    </a:p>
                    <a:p>
                      <a:pPr algn="ctr"/>
                      <a:r>
                        <a:rPr lang="en-US" sz="3000" b="1" dirty="0">
                          <a:latin typeface="Cambria" panose="02040503050406030204" pitchFamily="18" charset="0"/>
                        </a:rPr>
                        <a:t>Grant</a:t>
                      </a: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Cambria" panose="02040503050406030204" pitchFamily="18" charset="0"/>
                        </a:rPr>
                        <a:t>Option</a:t>
                      </a:r>
                      <a:r>
                        <a:rPr lang="en-US" sz="3000" b="1" baseline="0" dirty="0">
                          <a:latin typeface="Cambria" panose="02040503050406030204" pitchFamily="18" charset="0"/>
                        </a:rPr>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3-year Deferred Forgivable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2</a:t>
                      </a:r>
                      <a:r>
                        <a:rPr lang="en-US" sz="3000" b="1" baseline="30000" dirty="0">
                          <a:latin typeface="Cambria" panose="02040503050406030204" pitchFamily="18" charset="0"/>
                        </a:rPr>
                        <a:t>nd</a:t>
                      </a:r>
                      <a:r>
                        <a:rPr lang="en-US" sz="3000" b="1" baseline="0" dirty="0">
                          <a:latin typeface="Cambria" panose="02040503050406030204" pitchFamily="18" charset="0"/>
                        </a:rPr>
                        <a:t> Lien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3942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VA, USDA only</a:t>
                      </a:r>
                    </a:p>
                    <a:p>
                      <a:pPr>
                        <a:lnSpc>
                          <a:spcPct val="100000"/>
                        </a:lnSpc>
                      </a:pPr>
                      <a:endParaRPr lang="en-US" sz="240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True </a:t>
                      </a:r>
                      <a:r>
                        <a:rPr lang="en-US" altLang="en-US" sz="2400" b="1" u="sng" dirty="0">
                          <a:solidFill>
                            <a:srgbClr val="000000"/>
                          </a:solidFill>
                          <a:latin typeface="Cambria" panose="02040503050406030204" pitchFamily="18" charset="0"/>
                          <a:cs typeface="Calibri" panose="020F0502020204030204" pitchFamily="34" charset="0"/>
                        </a:rPr>
                        <a:t>gift</a:t>
                      </a:r>
                      <a:r>
                        <a:rPr lang="en-US" altLang="en-US" sz="2400" dirty="0">
                          <a:solidFill>
                            <a:srgbClr val="000000"/>
                          </a:solidFill>
                          <a:latin typeface="Cambria" panose="02040503050406030204" pitchFamily="18" charset="0"/>
                          <a:cs typeface="Calibri" panose="020F0502020204030204" pitchFamily="34" charset="0"/>
                        </a:rPr>
                        <a:t> that never needs to be repaid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mbria" panose="02040503050406030204" pitchFamily="18" charset="0"/>
                          <a:cs typeface="Calibri" panose="020F0502020204030204" pitchFamily="34" charset="0"/>
                        </a:rPr>
                        <a:t>3%</a:t>
                      </a:r>
                      <a:r>
                        <a:rPr lang="en-US" sz="2400" baseline="0" dirty="0">
                          <a:solidFill>
                            <a:srgbClr val="000000"/>
                          </a:solidFill>
                          <a:latin typeface="Cambria" panose="02040503050406030204" pitchFamily="18" charset="0"/>
                          <a:cs typeface="Calibri" panose="020F0502020204030204" pitchFamily="34" charset="0"/>
                        </a:rPr>
                        <a:t> , 4% or 5% DPA options</a:t>
                      </a:r>
                      <a:endParaRPr lang="en-US" sz="2400" dirty="0">
                        <a:latin typeface="Cambria" panose="02040503050406030204" pitchFamily="18" charset="0"/>
                      </a:endParaRP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USDA, VA or HFA Conventional Loan (HFA Preferred or HFA Advantage)</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0% interest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No monthly payments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 Fully forgiven 3 years from closing</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dirty="0">
                          <a:latin typeface="Cambria" panose="02040503050406030204" pitchFamily="18" charset="0"/>
                        </a:rPr>
                        <a:t>Lower</a:t>
                      </a:r>
                      <a:r>
                        <a:rPr lang="en-US" sz="2400" baseline="0" dirty="0">
                          <a:latin typeface="Cambria" panose="02040503050406030204" pitchFamily="18" charset="0"/>
                        </a:rPr>
                        <a:t> </a:t>
                      </a:r>
                      <a:r>
                        <a:rPr lang="en-US" sz="2400" dirty="0">
                          <a:latin typeface="Cambria" panose="02040503050406030204" pitchFamily="18" charset="0"/>
                        </a:rPr>
                        <a:t>interest</a:t>
                      </a:r>
                      <a:r>
                        <a:rPr lang="en-US" sz="2400" baseline="0" dirty="0">
                          <a:latin typeface="Cambria" panose="02040503050406030204" pitchFamily="18" charset="0"/>
                        </a:rPr>
                        <a:t> rates than grant </a:t>
                      </a:r>
                    </a:p>
                    <a:p>
                      <a:pPr marL="342900" indent="-342900">
                        <a:spcBef>
                          <a:spcPts val="1200"/>
                        </a:spcBef>
                        <a:spcAft>
                          <a:spcPts val="1200"/>
                        </a:spcAft>
                        <a:buFont typeface="Arial" panose="020B0604020202020204" pitchFamily="34" charset="0"/>
                        <a:buChar char="•"/>
                      </a:pPr>
                      <a:r>
                        <a:rPr lang="en-US" sz="2400" baseline="0" dirty="0">
                          <a:effectLst/>
                          <a:latin typeface="Cambria" panose="02040503050406030204" pitchFamily="18" charset="0"/>
                          <a:ea typeface="Calibri"/>
                          <a:cs typeface="Times New Roman"/>
                        </a:rPr>
                        <a:t>3%, 4%, or 5% DPA options</a:t>
                      </a:r>
                      <a:endParaRPr lang="en-US" sz="24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8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423127924"/>
              </p:ext>
            </p:extLst>
          </p:nvPr>
        </p:nvGraphicFramePr>
        <p:xfrm>
          <a:off x="30162" y="1081668"/>
          <a:ext cx="12161838" cy="680226"/>
        </p:xfrm>
        <a:graphic>
          <a:graphicData uri="http://schemas.openxmlformats.org/drawingml/2006/table">
            <a:tbl>
              <a:tblPr firstRow="1" firstCol="1" bandRow="1"/>
              <a:tblGrid>
                <a:gridCol w="12161838">
                  <a:extLst>
                    <a:ext uri="{9D8B030D-6E8A-4147-A177-3AD203B41FA5}">
                      <a16:colId xmlns:a16="http://schemas.microsoft.com/office/drawing/2014/main" val="20000"/>
                    </a:ext>
                  </a:extLst>
                </a:gridCol>
              </a:tblGrid>
              <a:tr h="6802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algn="ctr"/>
                      <a:r>
                        <a:rPr lang="en-US" sz="3000" b="1" dirty="0">
                          <a:latin typeface="Cambria" panose="02040503050406030204" pitchFamily="18" charset="0"/>
                        </a:rPr>
                        <a:t>Homes for</a:t>
                      </a:r>
                      <a:r>
                        <a:rPr lang="en-US" sz="3000" b="1" baseline="0" dirty="0">
                          <a:latin typeface="Cambria" panose="02040503050406030204" pitchFamily="18" charset="0"/>
                        </a:rPr>
                        <a:t> Texas</a:t>
                      </a:r>
                      <a:r>
                        <a:rPr lang="en-US" sz="3000" b="1" dirty="0">
                          <a:latin typeface="Cambria" panose="02040503050406030204" pitchFamily="18" charset="0"/>
                        </a:rPr>
                        <a:t> Heroes Bond</a:t>
                      </a:r>
                      <a:r>
                        <a:rPr lang="en-US" sz="3000" b="1" baseline="0" dirty="0">
                          <a:latin typeface="Cambria" panose="02040503050406030204" pitchFamily="18" charset="0"/>
                        </a:rPr>
                        <a:t> </a:t>
                      </a:r>
                      <a:r>
                        <a:rPr lang="en-US" sz="3000" b="1" dirty="0">
                          <a:latin typeface="Cambria" panose="02040503050406030204" pitchFamily="18" charset="0"/>
                        </a:rPr>
                        <a:t>(Limited Availability)</a:t>
                      </a:r>
                      <a:endParaRPr lang="en-US" sz="3000" b="1" baseline="0"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415984" y="2830560"/>
            <a:ext cx="6665698" cy="4247317"/>
          </a:xfrm>
          <a:prstGeom prst="rect">
            <a:avLst/>
          </a:prstGeom>
        </p:spPr>
        <p:txBody>
          <a:bodyPr wrap="square">
            <a:spAutoFit/>
          </a:bodyPr>
          <a:lstStyle/>
          <a:p>
            <a:pPr marL="342900" indent="-342900" fontAlgn="ctr">
              <a:lnSpc>
                <a:spcPct val="150000"/>
              </a:lnSpc>
              <a:buFontTx/>
              <a:buChar char="•"/>
              <a:defRPr/>
            </a:pPr>
            <a:r>
              <a:rPr lang="en-US" sz="2000" kern="0" dirty="0">
                <a:solidFill>
                  <a:srgbClr val="000000"/>
                </a:solidFill>
                <a:latin typeface="Cambria" panose="02040503050406030204" pitchFamily="18" charset="0"/>
                <a:ea typeface="Cambria" panose="02040503050406030204" pitchFamily="18" charset="0"/>
                <a:cs typeface="Calibri" pitchFamily="34" charset="0"/>
              </a:rPr>
              <a:t>Government loans only</a:t>
            </a:r>
          </a:p>
          <a:p>
            <a:pPr marL="342900" indent="-342900" fontAlgn="ctr">
              <a:lnSpc>
                <a:spcPct val="150000"/>
              </a:lnSpc>
              <a:buFontTx/>
              <a:buChar char="•"/>
              <a:defRPr/>
            </a:pPr>
            <a:r>
              <a:rPr lang="en-US" sz="2000" kern="0" dirty="0">
                <a:solidFill>
                  <a:srgbClr val="000000"/>
                </a:solidFill>
                <a:latin typeface="Cambria" panose="02040503050406030204" pitchFamily="18" charset="0"/>
                <a:ea typeface="Cambria" panose="02040503050406030204" pitchFamily="18" charset="0"/>
                <a:cs typeface="Calibri" pitchFamily="34" charset="0"/>
              </a:rPr>
              <a:t>Offers a lower interest rate</a:t>
            </a:r>
          </a:p>
          <a:p>
            <a:pPr marL="342900" indent="-342900" fontAlgn="ctr">
              <a:lnSpc>
                <a:spcPct val="150000"/>
              </a:lnSpc>
              <a:buFontTx/>
              <a:buChar char="•"/>
              <a:defRPr/>
            </a:pPr>
            <a:r>
              <a:rPr lang="en-US" sz="2000" kern="0" dirty="0">
                <a:solidFill>
                  <a:srgbClr val="000000"/>
                </a:solidFill>
                <a:latin typeface="Cambria" panose="02040503050406030204" pitchFamily="18" charset="0"/>
                <a:ea typeface="Cambria" panose="02040503050406030204" pitchFamily="18" charset="0"/>
                <a:cs typeface="Calibri" pitchFamily="34" charset="0"/>
              </a:rPr>
              <a:t>4% assistance is a grant with recapture tax implications</a:t>
            </a:r>
          </a:p>
          <a:p>
            <a:pPr marL="342900" indent="-342900" fontAlgn="ctr">
              <a:lnSpc>
                <a:spcPct val="150000"/>
              </a:lnSpc>
              <a:buFontTx/>
              <a:buChar char="•"/>
              <a:defRPr/>
            </a:pPr>
            <a:r>
              <a:rPr lang="en-US" sz="2000" kern="0" dirty="0">
                <a:solidFill>
                  <a:srgbClr val="000000"/>
                </a:solidFill>
                <a:latin typeface="Cambria" panose="02040503050406030204" pitchFamily="18" charset="0"/>
                <a:ea typeface="Cambria" panose="02040503050406030204" pitchFamily="18" charset="0"/>
                <a:cs typeface="Calibri" pitchFamily="34" charset="0"/>
              </a:rPr>
              <a:t>This cannot be combined with an MCC</a:t>
            </a:r>
          </a:p>
          <a:p>
            <a:pPr marL="342900" indent="-342900" fontAlgn="ctr">
              <a:lnSpc>
                <a:spcPct val="150000"/>
              </a:lnSpc>
              <a:buFontTx/>
              <a:buChar char="•"/>
              <a:defRPr/>
            </a:pPr>
            <a:r>
              <a:rPr lang="en-US" sz="2000" kern="0" dirty="0">
                <a:solidFill>
                  <a:srgbClr val="000000"/>
                </a:solidFill>
                <a:latin typeface="Cambria" panose="02040503050406030204" pitchFamily="18" charset="0"/>
                <a:ea typeface="Cambria" panose="02040503050406030204" pitchFamily="18" charset="0"/>
                <a:cs typeface="Calibri" pitchFamily="34" charset="0"/>
              </a:rPr>
              <a:t>This is available for a limited time only and offered solely to Texas Heroes purchasing their first home</a:t>
            </a:r>
          </a:p>
          <a:p>
            <a:pPr marL="342900" indent="-342900" fontAlgn="ctr">
              <a:lnSpc>
                <a:spcPct val="150000"/>
              </a:lnSpc>
              <a:buFontTx/>
              <a:buChar char="•"/>
              <a:defRPr/>
            </a:pPr>
            <a:r>
              <a:rPr lang="en-US" altLang="en-US" sz="2000" dirty="0">
                <a:solidFill>
                  <a:srgbClr val="000000"/>
                </a:solidFill>
                <a:latin typeface="Cambria" panose="02040503050406030204" pitchFamily="18" charset="0"/>
                <a:cs typeface="Calibri" panose="020F0502020204030204" pitchFamily="34" charset="0"/>
              </a:rPr>
              <a:t>Only currently available in targeted areas</a:t>
            </a:r>
          </a:p>
          <a:p>
            <a:pPr marL="342900" indent="-342900" fontAlgn="ctr">
              <a:lnSpc>
                <a:spcPct val="150000"/>
              </a:lnSpc>
              <a:buFontTx/>
              <a:buChar char="•"/>
              <a:defRPr/>
            </a:pPr>
            <a:endParaRPr lang="en-US" sz="2400" kern="0" dirty="0">
              <a:solidFill>
                <a:srgbClr val="000000"/>
              </a:solidFill>
              <a:latin typeface="Cambria" panose="02040503050406030204" pitchFamily="18" charset="0"/>
              <a:ea typeface="Cambria" panose="02040503050406030204" pitchFamily="18" charset="0"/>
              <a:cs typeface="Calibri" pitchFamily="34" charset="0"/>
            </a:endParaRPr>
          </a:p>
          <a:p>
            <a:pPr marL="342900" indent="-342900" fontAlgn="ctr">
              <a:lnSpc>
                <a:spcPct val="150000"/>
              </a:lnSpc>
              <a:buFontTx/>
              <a:buChar char="•"/>
              <a:defRPr/>
            </a:pPr>
            <a:endParaRPr lang="en-US" sz="1600" kern="0" dirty="0">
              <a:solidFill>
                <a:srgbClr val="000000"/>
              </a:solidFill>
              <a:cs typeface="Calibri" pitchFamily="34" charset="0"/>
            </a:endParaRPr>
          </a:p>
        </p:txBody>
      </p:sp>
      <p:sp>
        <p:nvSpPr>
          <p:cNvPr id="10" name="Content Placeholder 5"/>
          <p:cNvSpPr txBox="1">
            <a:spLocks/>
          </p:cNvSpPr>
          <p:nvPr/>
        </p:nvSpPr>
        <p:spPr bwMode="auto">
          <a:xfrm>
            <a:off x="544711" y="1864006"/>
            <a:ext cx="10851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TSAHC is currently offering a low interest rate </a:t>
            </a:r>
            <a:r>
              <a:rPr lang="en-US" altLang="en-US" sz="2400" i="1" dirty="0">
                <a:solidFill>
                  <a:srgbClr val="000000"/>
                </a:solidFill>
                <a:latin typeface="Cambria" panose="02040503050406030204" pitchFamily="18" charset="0"/>
                <a:cs typeface="Calibri" panose="020F0502020204030204" pitchFamily="34" charset="0"/>
              </a:rPr>
              <a:t>Homes for Texas Heroes Bond</a:t>
            </a:r>
            <a:r>
              <a:rPr lang="en-US" altLang="en-US" sz="2400" dirty="0">
                <a:solidFill>
                  <a:srgbClr val="000000"/>
                </a:solidFill>
                <a:latin typeface="Cambria" panose="02040503050406030204" pitchFamily="18" charset="0"/>
                <a:cs typeface="Calibri" panose="020F0502020204030204" pitchFamily="34" charset="0"/>
              </a:rPr>
              <a:t>. It is limited to Texas Heroes and offers 4% assistance similar to the grant, EXCEPT:</a:t>
            </a:r>
            <a:endParaRPr lang="en-US" altLang="en-US" sz="2400" dirty="0">
              <a:solidFill>
                <a:srgbClr val="000000"/>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412" y="3261139"/>
            <a:ext cx="3644152" cy="2297833"/>
          </a:xfrm>
          <a:prstGeom prst="rect">
            <a:avLst/>
          </a:prstGeom>
        </p:spPr>
      </p:pic>
    </p:spTree>
    <p:extLst>
      <p:ext uri="{BB962C8B-B14F-4D97-AF65-F5344CB8AC3E}">
        <p14:creationId xmlns:p14="http://schemas.microsoft.com/office/powerpoint/2010/main" val="319564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15081" y="900928"/>
          <a:ext cx="12161838" cy="1240439"/>
        </p:xfrm>
        <a:graphic>
          <a:graphicData uri="http://schemas.openxmlformats.org/drawingml/2006/table">
            <a:tbl>
              <a:tblPr firstRow="1" firstCol="1" bandRow="1"/>
              <a:tblGrid>
                <a:gridCol w="12161838">
                  <a:extLst>
                    <a:ext uri="{9D8B030D-6E8A-4147-A177-3AD203B41FA5}">
                      <a16:colId xmlns:a16="http://schemas.microsoft.com/office/drawing/2014/main" val="20000"/>
                    </a:ext>
                  </a:extLst>
                </a:gridCol>
              </a:tblGrid>
              <a:tr h="1240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algn="ctr"/>
                      <a:endParaRPr lang="en-US" sz="2000" b="1" dirty="0">
                        <a:latin typeface="Cambria" panose="02040503050406030204" pitchFamily="18" charset="0"/>
                      </a:endParaRPr>
                    </a:p>
                    <a:p>
                      <a:pPr algn="ctr"/>
                      <a:r>
                        <a:rPr lang="en-US" sz="3000" b="1" dirty="0">
                          <a:latin typeface="Cambria" panose="02040503050406030204" pitchFamily="18" charset="0"/>
                        </a:rPr>
                        <a:t>HFA Conventional Loan</a:t>
                      </a:r>
                      <a:endParaRPr lang="en-US" sz="3000" b="1" baseline="0"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891889" y="2615166"/>
            <a:ext cx="11023446" cy="4593565"/>
          </a:xfrm>
          <a:prstGeom prst="rect">
            <a:avLst/>
          </a:prstGeom>
        </p:spPr>
        <p:txBody>
          <a:bodyPr wrap="square">
            <a:spAutoFit/>
          </a:bodyPr>
          <a:lstStyle/>
          <a:p>
            <a:pPr fontAlgn="ctr">
              <a:defRPr/>
            </a:pPr>
            <a:endParaRPr lang="en-US" sz="2400" kern="0" dirty="0">
              <a:solidFill>
                <a:srgbClr val="000000"/>
              </a:solidFill>
              <a:latin typeface="Cambria" panose="02040503050406030204" pitchFamily="18" charset="0"/>
              <a:cs typeface="Calibri" pitchFamily="34" charset="0"/>
            </a:endParaRP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Only 3% down payment required</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You can use either:</a:t>
            </a:r>
          </a:p>
          <a:p>
            <a:pPr marL="800100" lvl="1"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Fannie Mae’s </a:t>
            </a:r>
            <a:r>
              <a:rPr lang="en-US" sz="2400" b="1" kern="0" dirty="0">
                <a:solidFill>
                  <a:srgbClr val="000000"/>
                </a:solidFill>
                <a:latin typeface="Cambria" panose="02040503050406030204" pitchFamily="18" charset="0"/>
                <a:cs typeface="Calibri" pitchFamily="34" charset="0"/>
              </a:rPr>
              <a:t>HFA Preferred</a:t>
            </a:r>
            <a:endParaRPr lang="en-US" sz="2400" b="1" i="1" kern="0" dirty="0">
              <a:solidFill>
                <a:srgbClr val="000000"/>
              </a:solidFill>
              <a:latin typeface="Cambria" panose="02040503050406030204" pitchFamily="18" charset="0"/>
              <a:cs typeface="Calibri" pitchFamily="34" charset="0"/>
            </a:endParaRPr>
          </a:p>
          <a:p>
            <a:pPr marL="800100" lvl="1"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Freddie Mac’s </a:t>
            </a:r>
            <a:r>
              <a:rPr lang="en-US" sz="2400" b="1" kern="0" dirty="0">
                <a:solidFill>
                  <a:srgbClr val="000000"/>
                </a:solidFill>
                <a:latin typeface="Cambria" panose="02040503050406030204" pitchFamily="18" charset="0"/>
                <a:cs typeface="Calibri" pitchFamily="34" charset="0"/>
              </a:rPr>
              <a:t>HFA Advantage</a:t>
            </a:r>
          </a:p>
          <a:p>
            <a:pPr marL="342900" indent="-342900" fontAlgn="ctr">
              <a:lnSpc>
                <a:spcPct val="150000"/>
              </a:lnSpc>
              <a:buFontTx/>
              <a:buChar char="•"/>
              <a:defRPr/>
            </a:pPr>
            <a:r>
              <a:rPr lang="en-US" sz="2400" i="1" kern="0" dirty="0">
                <a:solidFill>
                  <a:srgbClr val="000000"/>
                </a:solidFill>
                <a:latin typeface="Cambria" panose="02040503050406030204" pitchFamily="18" charset="0"/>
                <a:cs typeface="Calibri" pitchFamily="34" charset="0"/>
              </a:rPr>
              <a:t>AUS Requirements: </a:t>
            </a:r>
            <a:r>
              <a:rPr lang="en-US" sz="2400" kern="0" dirty="0">
                <a:solidFill>
                  <a:srgbClr val="000000"/>
                </a:solidFill>
                <a:latin typeface="Cambria" panose="02040503050406030204" pitchFamily="18" charset="0"/>
                <a:cs typeface="Calibri" pitchFamily="34" charset="0"/>
              </a:rPr>
              <a:t>DU required on Fannie -- LPA required on Freddie</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No upfront Mortgage Insurance (MI) premium</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MI can be cancelled</a:t>
            </a:r>
          </a:p>
          <a:p>
            <a:pPr fontAlgn="ctr">
              <a:lnSpc>
                <a:spcPct val="150000"/>
              </a:lnSpc>
              <a:defRPr/>
            </a:pPr>
            <a:endParaRPr lang="en-US" sz="1100" b="1" kern="0" dirty="0">
              <a:solidFill>
                <a:srgbClr val="000000"/>
              </a:solidFill>
              <a:latin typeface="Cambria" panose="02040503050406030204" pitchFamily="18" charset="0"/>
              <a:cs typeface="Calibri" pitchFamily="34" charset="0"/>
            </a:endParaRPr>
          </a:p>
        </p:txBody>
      </p:sp>
      <p:sp>
        <p:nvSpPr>
          <p:cNvPr id="10" name="Content Placeholder 5"/>
          <p:cNvSpPr txBox="1">
            <a:spLocks/>
          </p:cNvSpPr>
          <p:nvPr/>
        </p:nvSpPr>
        <p:spPr bwMode="auto">
          <a:xfrm>
            <a:off x="891889" y="2199668"/>
            <a:ext cx="1050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ct val="0"/>
              </a:spcBef>
              <a:buNone/>
            </a:pPr>
            <a:r>
              <a:rPr lang="en-US" altLang="en-US" sz="2400" dirty="0">
                <a:solidFill>
                  <a:srgbClr val="000000"/>
                </a:solidFill>
                <a:latin typeface="Cambria" panose="02040503050406030204" pitchFamily="18" charset="0"/>
                <a:cs typeface="Calibri" panose="020F0502020204030204" pitchFamily="34" charset="0"/>
              </a:rPr>
              <a:t>TSAHC offers an HFA Conventional loan that have all the benefits of a traditional conventional loan with some added perks: </a:t>
            </a:r>
            <a:endParaRPr lang="en-US" alt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TSAHC Loan Comparison Calculator</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040522"/>
            <a:ext cx="4277710" cy="4247317"/>
          </a:xfrm>
          <a:prstGeom prst="rect">
            <a:avLst/>
          </a:prstGeom>
          <a:noFill/>
        </p:spPr>
        <p:txBody>
          <a:bodyPr wrap="square" rtlCol="0">
            <a:spAutoFit/>
          </a:bodyPr>
          <a:lstStyle/>
          <a:p>
            <a:pPr>
              <a:lnSpc>
                <a:spcPct val="150000"/>
              </a:lnSpc>
            </a:pPr>
            <a:r>
              <a:rPr lang="en-US" dirty="0">
                <a:latin typeface="Cambria" panose="02040503050406030204" pitchFamily="18" charset="0"/>
              </a:rPr>
              <a:t>Example: 680 FICO, $170,000 sales price, 3% DPA</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difference in down payment</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MI differences</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payments</a:t>
            </a:r>
            <a:endParaRPr lang="en-US" sz="2400" dirty="0"/>
          </a:p>
          <a:p>
            <a:pPr marL="285750" indent="-285750">
              <a:lnSpc>
                <a:spcPct val="150000"/>
              </a:lnSpc>
              <a:buFont typeface="Arial" panose="020B0604020202020204" pitchFamily="34" charset="0"/>
              <a:buChar char="•"/>
            </a:pPr>
            <a:endParaRPr lang="en-US" sz="2400" dirty="0">
              <a:latin typeface="Cambria" panose="02040503050406030204" pitchFamily="18" charset="0"/>
            </a:endParaRPr>
          </a:p>
        </p:txBody>
      </p:sp>
      <p:sp>
        <p:nvSpPr>
          <p:cNvPr id="4" name="Left-Right Arrow 3"/>
          <p:cNvSpPr/>
          <p:nvPr/>
        </p:nvSpPr>
        <p:spPr>
          <a:xfrm>
            <a:off x="5040258" y="1863373"/>
            <a:ext cx="973777" cy="37364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83526" y="753740"/>
            <a:ext cx="6145784" cy="6104260"/>
          </a:xfrm>
          <a:prstGeom prst="rect">
            <a:avLst/>
          </a:prstGeom>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309" y="651164"/>
            <a:ext cx="4572000" cy="11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3726873"/>
            <a:ext cx="3676876" cy="6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081" y="5892412"/>
            <a:ext cx="3565229" cy="68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4960703"/>
            <a:ext cx="3676876" cy="5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1000"/>
                                        <p:tgtEl>
                                          <p:spTgt spid="7">
                                            <p:txEl>
                                              <p:pRg st="3" end="3"/>
                                            </p:txEl>
                                          </p:spTgt>
                                        </p:tgtEl>
                                      </p:cBhvr>
                                    </p:animEffect>
                                    <p:anim calcmode="lin" valueType="num">
                                      <p:cBhvr>
                                        <p:cTn id="5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52399" y="886119"/>
            <a:ext cx="11706521" cy="5806911"/>
            <a:chOff x="198033" y="1196975"/>
            <a:chExt cx="7729942" cy="2294532"/>
          </a:xfrm>
        </p:grpSpPr>
        <p:grpSp>
          <p:nvGrpSpPr>
            <p:cNvPr id="10" name="Group 14"/>
            <p:cNvGrpSpPr>
              <a:grpSpLocks/>
            </p:cNvGrpSpPr>
            <p:nvPr/>
          </p:nvGrpSpPr>
          <p:grpSpPr bwMode="auto">
            <a:xfrm>
              <a:off x="685800" y="1196975"/>
              <a:ext cx="7189788" cy="2232025"/>
              <a:chOff x="1567356" y="601408"/>
              <a:chExt cx="7318489" cy="3292983"/>
            </a:xfrm>
          </p:grpSpPr>
          <p:sp>
            <p:nvSpPr>
              <p:cNvPr id="13" name="Pentagon 12"/>
              <p:cNvSpPr/>
              <p:nvPr/>
            </p:nvSpPr>
            <p:spPr>
              <a:xfrm rot="10800000">
                <a:off x="1566903" y="601408"/>
                <a:ext cx="7319526" cy="3293519"/>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9371" y="601408"/>
                <a:ext cx="6497059" cy="3293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latin typeface="Calibri"/>
                </a:endParaRPr>
              </a:p>
            </p:txBody>
          </p:sp>
        </p:grpSp>
        <p:sp>
          <p:nvSpPr>
            <p:cNvPr id="11" name="Content Placeholder 2"/>
            <p:cNvSpPr txBox="1">
              <a:spLocks/>
            </p:cNvSpPr>
            <p:nvPr/>
          </p:nvSpPr>
          <p:spPr bwMode="auto">
            <a:xfrm>
              <a:off x="2285958" y="1350741"/>
              <a:ext cx="5642017" cy="21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lnSpc>
                  <a:spcPct val="150000"/>
                </a:lnSpc>
                <a:spcAft>
                  <a:spcPts val="600"/>
                </a:spcAft>
                <a:buFontTx/>
                <a:buNone/>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marL="285750" indent="-285750" eaLnBrk="1" hangingPunct="1">
                <a:spcBef>
                  <a:spcPts val="0"/>
                </a:spcBef>
                <a:defRPr/>
              </a:pPr>
              <a:r>
                <a:rPr lang="en-US" altLang="en-US" sz="3000" dirty="0">
                  <a:solidFill>
                    <a:srgbClr val="000000"/>
                  </a:solidFill>
                  <a:latin typeface="Cambria" panose="02040503050406030204" pitchFamily="18" charset="0"/>
                  <a:ea typeface="Calibri" pitchFamily="34" charset="0"/>
                  <a:cs typeface="Calibri" pitchFamily="34" charset="0"/>
                </a:rPr>
                <a:t>First-time buyers only </a:t>
              </a:r>
            </a:p>
            <a:p>
              <a:pPr eaLnBrk="1" hangingPunct="1">
                <a:spcBef>
                  <a:spcPts val="0"/>
                </a:spcBef>
                <a:spcAft>
                  <a:spcPts val="600"/>
                </a:spcAft>
                <a:buFontTx/>
                <a:buNone/>
                <a:defRPr/>
              </a:pPr>
              <a:r>
                <a:rPr lang="en-US" altLang="en-US" sz="3000" i="1" dirty="0">
                  <a:solidFill>
                    <a:srgbClr val="000000"/>
                  </a:solidFill>
                  <a:latin typeface="Cambria" panose="02040503050406030204" pitchFamily="18" charset="0"/>
                  <a:ea typeface="Calibri" pitchFamily="34" charset="0"/>
                  <a:cs typeface="Calibri" pitchFamily="34" charset="0"/>
                </a:rPr>
                <a:t>  (Waived for Qualified Veterans and Targeted Areas)</a:t>
              </a:r>
              <a:endParaRPr lang="en-US" altLang="en-US" sz="3000" dirty="0">
                <a:solidFill>
                  <a:srgbClr val="000000"/>
                </a:solidFill>
                <a:latin typeface="Cambria" panose="02040503050406030204" pitchFamily="18" charset="0"/>
                <a:ea typeface="Calibri" pitchFamily="34" charset="0"/>
                <a:cs typeface="Calibri" pitchFamily="34" charset="0"/>
              </a:endParaRP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Annual tax credit with no maximum value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Must occupy the home as principal residence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Debt-to-income ratio reduced so buying power increased</a:t>
              </a:r>
            </a:p>
            <a:p>
              <a:pPr marL="285750" indent="-285750" eaLnBrk="1" hangingPunct="1">
                <a:spcAft>
                  <a:spcPts val="600"/>
                </a:spcAft>
                <a:defRPr/>
              </a:pPr>
              <a:r>
                <a:rPr lang="en-US" altLang="en-US" sz="3000" dirty="0">
                  <a:solidFill>
                    <a:srgbClr val="000000"/>
                  </a:solidFill>
                  <a:latin typeface="Cambria" panose="02040503050406030204" pitchFamily="18" charset="0"/>
                </a:rPr>
                <a:t>FREE for Texas Heroes using our non-Bond government DPA products</a:t>
              </a:r>
            </a:p>
          </p:txBody>
        </p:sp>
        <p:sp>
          <p:nvSpPr>
            <p:cNvPr id="12" name="Oval 11"/>
            <p:cNvSpPr/>
            <p:nvPr/>
          </p:nvSpPr>
          <p:spPr>
            <a:xfrm>
              <a:off x="198033" y="2038304"/>
              <a:ext cx="1411555" cy="828133"/>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0222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C2BA7A-897D-4685-9893-455A26EDDC09}" type="slidenum">
              <a:rPr kumimoji="0" lang="en-US" altLang="en-US" sz="1400" b="0" i="0" u="none" strike="noStrike" kern="1200" cap="none" spc="0" normalizeH="0" baseline="0" noProof="0">
                <a:ln>
                  <a:noFill/>
                </a:ln>
                <a:solidFill>
                  <a:srgbClr val="000000"/>
                </a:solidFill>
                <a:effectLst/>
                <a:uLnTx/>
                <a:uFillTx/>
                <a:latin typeface="Museo Slab 50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altLang="en-US" sz="1400" b="0" i="0" u="none" strike="noStrike" kern="1200" cap="none" spc="0" normalizeH="0" baseline="0" noProof="0" dirty="0">
              <a:ln>
                <a:noFill/>
              </a:ln>
              <a:solidFill>
                <a:srgbClr val="000000"/>
              </a:solidFill>
              <a:effectLst/>
              <a:uLnTx/>
              <a:uFillTx/>
              <a:latin typeface="Museo Slab 500"/>
              <a:ea typeface="+mn-ea"/>
              <a:cs typeface="+mn-cs"/>
            </a:endParaRPr>
          </a:p>
        </p:txBody>
      </p:sp>
      <p:sp>
        <p:nvSpPr>
          <p:cNvPr id="12291" name="Title 1"/>
          <p:cNvSpPr>
            <a:spLocks noGrp="1"/>
          </p:cNvSpPr>
          <p:nvPr>
            <p:ph type="title"/>
          </p:nvPr>
        </p:nvSpPr>
        <p:spPr>
          <a:xfrm>
            <a:off x="774700" y="416869"/>
            <a:ext cx="8229600" cy="1143000"/>
          </a:xfrm>
        </p:spPr>
        <p:txBody>
          <a:bodyPr/>
          <a:lstStyle/>
          <a:p>
            <a:pPr eaLnBrk="1" hangingPunct="1"/>
            <a:r>
              <a:rPr lang="en-US" altLang="en-US" sz="3600" b="1" dirty="0">
                <a:solidFill>
                  <a:schemeClr val="tx1"/>
                </a:solidFill>
                <a:latin typeface="Cambria" panose="02040503050406030204" pitchFamily="18" charset="0"/>
                <a:ea typeface="Cambria" panose="02040503050406030204" pitchFamily="18" charset="0"/>
              </a:rPr>
              <a:t>Mortgage Interest Tax Credits</a:t>
            </a:r>
          </a:p>
        </p:txBody>
      </p:sp>
      <p:sp>
        <p:nvSpPr>
          <p:cNvPr id="12292" name="Content Placeholder 2"/>
          <p:cNvSpPr txBox="1">
            <a:spLocks/>
          </p:cNvSpPr>
          <p:nvPr/>
        </p:nvSpPr>
        <p:spPr bwMode="auto">
          <a:xfrm>
            <a:off x="914400" y="1096676"/>
            <a:ext cx="1046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itchFamily="34" charset="0"/>
                <a:ea typeface="Calibri" pitchFamily="34" charset="0"/>
                <a:cs typeface="Calibri" pitchFamily="34" charset="0"/>
              </a:rPr>
              <a:t>Mortgage Credit Certificate (MCC):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itchFamily="34" charset="0"/>
              </a:rPr>
              <a:t>Equal to 20% of the mortgage interest paid per year.</a:t>
            </a:r>
          </a:p>
        </p:txBody>
      </p:sp>
      <p:sp>
        <p:nvSpPr>
          <p:cNvPr id="2" name="Rectangle 1"/>
          <p:cNvSpPr/>
          <p:nvPr/>
        </p:nvSpPr>
        <p:spPr>
          <a:xfrm>
            <a:off x="3373548" y="4753451"/>
            <a:ext cx="4519249" cy="169277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pitchFamily="18" charset="0"/>
              </a:rPr>
              <a:t>2</a:t>
            </a:r>
            <a:r>
              <a:rPr kumimoji="0" lang="en-US" sz="5400" b="1" i="0" u="none" strike="noStrike" kern="1200" cap="none" spc="0" normalizeH="0" baseline="0" noProof="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uLnTx/>
                <a:uFillTx/>
                <a:latin typeface="Times" pitchFamily="18" charset="0"/>
                <a:ea typeface="+mn-ea"/>
                <a:cs typeface="+mn-cs"/>
              </a:rPr>
              <a:t>0%=$2,300</a:t>
            </a:r>
            <a:r>
              <a:rPr kumimoji="0" lang="en-US" sz="5400" b="1" i="0" u="none" strike="noStrike" kern="1200" cap="none" spc="0" normalizeH="0" baseline="30000" noProof="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uLnTx/>
                <a:uFillTx/>
                <a:latin typeface="Times" pitchFamily="18" charset="0"/>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32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pitchFamily="18" charset="0"/>
            </a:endParaRPr>
          </a:p>
          <a:p>
            <a:pPr lvl="0" algn="ctr" eaLnBrk="0" fontAlgn="base" hangingPunct="0">
              <a:spcBef>
                <a:spcPct val="0"/>
              </a:spcBef>
              <a:spcAft>
                <a:spcPct val="0"/>
              </a:spcAft>
              <a:defRPr/>
            </a:pPr>
            <a:r>
              <a:rPr lang="en-US" dirty="0">
                <a:solidFill>
                  <a:srgbClr val="000000"/>
                </a:solidFill>
                <a:effectLst>
                  <a:outerShdw blurRad="38100" dist="38100" dir="2700000" algn="tl">
                    <a:srgbClr val="000000">
                      <a:alpha val="43137"/>
                    </a:srgbClr>
                  </a:outerShdw>
                </a:effectLst>
              </a:rPr>
              <a:t>*No Longer Limited to a Maximum Amount</a:t>
            </a:r>
          </a:p>
        </p:txBody>
      </p:sp>
      <p:graphicFrame>
        <p:nvGraphicFramePr>
          <p:cNvPr id="11" name="Table 10"/>
          <p:cNvGraphicFramePr>
            <a:graphicFrameLocks noGrp="1"/>
          </p:cNvGraphicFramePr>
          <p:nvPr>
            <p:extLst>
              <p:ext uri="{D42A27DB-BD31-4B8C-83A1-F6EECF244321}">
                <p14:modId xmlns:p14="http://schemas.microsoft.com/office/powerpoint/2010/main" val="271549667"/>
              </p:ext>
            </p:extLst>
          </p:nvPr>
        </p:nvGraphicFramePr>
        <p:xfrm>
          <a:off x="1275885" y="2657504"/>
          <a:ext cx="8934915" cy="1747163"/>
        </p:xfrm>
        <a:graphic>
          <a:graphicData uri="http://schemas.openxmlformats.org/drawingml/2006/table">
            <a:tbl>
              <a:tblPr firstRow="1" bandRow="1"/>
              <a:tblGrid>
                <a:gridCol w="8934915">
                  <a:extLst>
                    <a:ext uri="{9D8B030D-6E8A-4147-A177-3AD203B41FA5}">
                      <a16:colId xmlns:a16="http://schemas.microsoft.com/office/drawing/2014/main" val="20000"/>
                    </a:ext>
                  </a:extLst>
                </a:gridCol>
              </a:tblGrid>
              <a:tr h="37117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dirty="0">
                          <a:latin typeface="Calibri" panose="020F0502020204030204" pitchFamily="34" charset="0"/>
                          <a:cs typeface="Calibri" panose="020F0502020204030204" pitchFamily="34" charset="0"/>
                        </a:rPr>
                        <a:t>Credit</a:t>
                      </a:r>
                      <a:r>
                        <a:rPr lang="en-US" sz="2000" baseline="0" dirty="0">
                          <a:latin typeface="Calibri" panose="020F0502020204030204" pitchFamily="34" charset="0"/>
                          <a:cs typeface="Calibri" panose="020F0502020204030204" pitchFamily="34" charset="0"/>
                        </a:rPr>
                        <a:t> Example</a:t>
                      </a:r>
                      <a:endParaRPr lang="en-US" sz="2000" dirty="0">
                        <a:latin typeface="Calibri" panose="020F0502020204030204" pitchFamily="34" charset="0"/>
                        <a:cs typeface="Calibri" panose="020F0502020204030204" pitchFamily="34" charset="0"/>
                      </a:endParaRPr>
                    </a:p>
                  </a:txBody>
                  <a:tcPr marL="91431" marR="91431" marT="45751" marB="457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260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Loan Amount                                                                                                        $200,000</a:t>
                      </a:r>
                    </a:p>
                  </a:txBody>
                  <a:tcPr marL="91431" marR="91431" marT="45751" marB="45751"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r h="4437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Interest</a:t>
                      </a:r>
                      <a:r>
                        <a:rPr lang="en-US" sz="2000" baseline="0" dirty="0">
                          <a:latin typeface="Calibri" panose="020F0502020204030204" pitchFamily="34" charset="0"/>
                          <a:cs typeface="Calibri" panose="020F0502020204030204" pitchFamily="34" charset="0"/>
                        </a:rPr>
                        <a:t> Rate                                                                                                        x      5.75%</a:t>
                      </a:r>
                      <a:endParaRPr lang="en-US" sz="2000" dirty="0">
                        <a:latin typeface="Calibri" panose="020F0502020204030204" pitchFamily="34" charset="0"/>
                        <a:cs typeface="Calibri" panose="020F0502020204030204" pitchFamily="34" charset="0"/>
                      </a:endParaRPr>
                    </a:p>
                  </a:txBody>
                  <a:tcPr marL="91431" marR="91431" marT="45751" marB="45751"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2"/>
                  </a:ext>
                </a:extLst>
              </a:tr>
              <a:tr h="510838">
                <a:tc>
                  <a:txBody>
                    <a:bodyPr/>
                    <a:lstStyle/>
                    <a:p>
                      <a:r>
                        <a:rPr lang="en-US" sz="2000" b="1" dirty="0">
                          <a:latin typeface="Calibri" panose="020F0502020204030204" pitchFamily="34" charset="0"/>
                          <a:cs typeface="Calibri" panose="020F0502020204030204" pitchFamily="34" charset="0"/>
                        </a:rPr>
                        <a:t>Interest</a:t>
                      </a:r>
                      <a:r>
                        <a:rPr lang="en-US" sz="2000" b="1" baseline="0" dirty="0">
                          <a:latin typeface="Calibri" panose="020F0502020204030204" pitchFamily="34" charset="0"/>
                          <a:cs typeface="Calibri" panose="020F0502020204030204" pitchFamily="34" charset="0"/>
                        </a:rPr>
                        <a:t> Paid in 1</a:t>
                      </a:r>
                      <a:r>
                        <a:rPr lang="en-US" sz="2000" b="1" baseline="30000" dirty="0">
                          <a:latin typeface="Calibri" panose="020F0502020204030204" pitchFamily="34" charset="0"/>
                          <a:cs typeface="Calibri" panose="020F0502020204030204" pitchFamily="34" charset="0"/>
                        </a:rPr>
                        <a:t>st</a:t>
                      </a:r>
                      <a:r>
                        <a:rPr lang="en-US" sz="2000" b="1" baseline="0" dirty="0">
                          <a:latin typeface="Calibri" panose="020F0502020204030204" pitchFamily="34" charset="0"/>
                          <a:cs typeface="Calibri" panose="020F0502020204030204" pitchFamily="34" charset="0"/>
                        </a:rPr>
                        <a:t> Full Year                                                                                    $11,500</a:t>
                      </a:r>
                      <a:endParaRPr lang="en-US" sz="2000" b="1" dirty="0">
                        <a:latin typeface="Calibri" panose="020F0502020204030204" pitchFamily="34" charset="0"/>
                        <a:cs typeface="Calibri" panose="020F0502020204030204" pitchFamily="34" charset="0"/>
                      </a:endParaRPr>
                    </a:p>
                  </a:txBody>
                  <a:tcPr marL="91431" marR="91431" marT="45751" marB="45751" anchor="b">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C294"/>
                    </a:solidFill>
                  </a:tcPr>
                </a:tc>
                <a:extLst>
                  <a:ext uri="{0D108BD9-81ED-4DB2-BD59-A6C34878D82A}">
                    <a16:rowId xmlns:a16="http://schemas.microsoft.com/office/drawing/2014/main" val="4060800114"/>
                  </a:ext>
                </a:extLst>
              </a:tr>
            </a:tbl>
          </a:graphicData>
        </a:graphic>
      </p:graphicFrame>
    </p:spTree>
    <p:custDataLst>
      <p:tags r:id="rId1"/>
    </p:custDataLst>
    <p:extLst>
      <p:ext uri="{BB962C8B-B14F-4D97-AF65-F5344CB8AC3E}">
        <p14:creationId xmlns:p14="http://schemas.microsoft.com/office/powerpoint/2010/main" val="4272112940"/>
      </p:ext>
    </p:extLst>
  </p:cSld>
  <p:clrMapOvr>
    <a:masterClrMapping/>
  </p:clrMapOvr>
  <mc:AlternateContent xmlns:mc="http://schemas.openxmlformats.org/markup-compatibility/2006" xmlns:p14="http://schemas.microsoft.com/office/powerpoint/2010/main">
    <mc:Choice Requires="p14">
      <p:transition spd="slow" p14:dur="2000" advTm="44428"/>
    </mc:Choice>
    <mc:Fallback xmlns="">
      <p:transition spd="slow" advTm="4442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4462" y="1065229"/>
            <a:ext cx="11045159" cy="5476973"/>
            <a:chOff x="1219976" y="683131"/>
            <a:chExt cx="8228841" cy="3203060"/>
          </a:xfrm>
        </p:grpSpPr>
        <p:sp>
          <p:nvSpPr>
            <p:cNvPr id="16" name="Pentagon 15"/>
            <p:cNvSpPr/>
            <p:nvPr/>
          </p:nvSpPr>
          <p:spPr>
            <a:xfrm rot="10800000">
              <a:off x="1219976" y="683131"/>
              <a:ext cx="8228841" cy="3203060"/>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7" name="Pentagon 4"/>
            <p:cNvSpPr/>
            <p:nvPr/>
          </p:nvSpPr>
          <p:spPr>
            <a:xfrm rot="21600000">
              <a:off x="2020741" y="683131"/>
              <a:ext cx="7428076" cy="3203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39450" tIns="60960" rIns="113792" bIns="60960" numCol="1" spcCol="1270" anchor="t" anchorCtr="0">
              <a:noAutofit/>
            </a:bodyPr>
            <a:lstStyle/>
            <a:p>
              <a:pPr lvl="0" algn="l" defTabSz="711200" rtl="0">
                <a:lnSpc>
                  <a:spcPct val="90000"/>
                </a:lnSpc>
                <a:spcBef>
                  <a:spcPct val="0"/>
                </a:spcBef>
                <a:spcAft>
                  <a:spcPct val="35000"/>
                </a:spcAft>
              </a:pPr>
              <a:endParaRPr lang="en-US" sz="1600" b="1" kern="1200" dirty="0">
                <a:solidFill>
                  <a:sysClr val="windowText" lastClr="000000">
                    <a:hueOff val="0"/>
                    <a:satOff val="0"/>
                    <a:lumOff val="0"/>
                    <a:alphaOff val="0"/>
                  </a:sysClr>
                </a:solidFill>
                <a:latin typeface="Calibri"/>
                <a:ea typeface="+mn-ea"/>
                <a:cs typeface="+mn-cs"/>
              </a:endParaRP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What’s the difference between a tax credit </a:t>
              </a: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and a tax deduction?</a:t>
              </a: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spcAft>
                  <a:spcPct val="35000"/>
                </a:spcAft>
              </a:pPr>
              <a:endParaRPr lang="en-US" sz="6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Credits = Reduction of tax liability </a:t>
              </a:r>
            </a:p>
            <a:p>
              <a:pPr marL="0" marR="0" lvl="1" indent="0" algn="l" defTabSz="914400" rtl="0" eaLnBrk="1" fontAlgn="auto" latinLnBrk="0" hangingPunct="1">
                <a:lnSpc>
                  <a:spcPct val="100000"/>
                </a:lnSpc>
                <a:spcBef>
                  <a:spcPct val="0"/>
                </a:spcBef>
                <a:spcAft>
                  <a:spcPts val="0"/>
                </a:spcAft>
                <a:buClrTx/>
                <a:buSzTx/>
                <a:tabLst/>
                <a:defRPr/>
              </a:pPr>
              <a:r>
                <a:rPr lang="en-US" sz="3000" dirty="0">
                  <a:solidFill>
                    <a:sysClr val="windowText" lastClr="000000">
                      <a:hueOff val="0"/>
                      <a:satOff val="0"/>
                      <a:lumOff val="0"/>
                      <a:alphaOff val="0"/>
                    </a:sysClr>
                  </a:solidFill>
                  <a:latin typeface="Cambria" panose="02040503050406030204" pitchFamily="18" charset="0"/>
                </a:rPr>
                <a:t>			</a:t>
              </a:r>
              <a:r>
                <a:rPr lang="en-US" sz="3000" kern="1200" dirty="0">
                  <a:solidFill>
                    <a:sysClr val="windowText" lastClr="000000">
                      <a:hueOff val="0"/>
                      <a:satOff val="0"/>
                      <a:lumOff val="0"/>
                      <a:alphaOff val="0"/>
                    </a:sysClr>
                  </a:solidFill>
                  <a:latin typeface="Cambria" panose="02040503050406030204" pitchFamily="18" charset="0"/>
                  <a:ea typeface="+mn-ea"/>
                  <a:cs typeface="+mn-cs"/>
                </a:rPr>
                <a:t>or taxes owed</a:t>
              </a:r>
            </a:p>
            <a:p>
              <a:pPr marL="0" marR="0" lvl="1" indent="0" algn="l" defTabSz="914400" rtl="0" eaLnBrk="1" fontAlgn="auto" latinLnBrk="0" hangingPunct="1">
                <a:lnSpc>
                  <a:spcPct val="100000"/>
                </a:lnSpc>
                <a:spcBef>
                  <a:spcPct val="0"/>
                </a:spcBef>
                <a:spcAft>
                  <a:spcPts val="0"/>
                </a:spcAft>
                <a:buClrTx/>
                <a:buSzTx/>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Deductions = Reduction of taxable income</a:t>
              </a:r>
            </a:p>
            <a:p>
              <a:pPr marL="114300" lvl="1" indent="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Calibri"/>
                <a:ea typeface="+mn-ea"/>
                <a:cs typeface="+mn-cs"/>
              </a:endParaRPr>
            </a:p>
          </p:txBody>
        </p:sp>
      </p:grpSp>
      <p:sp>
        <p:nvSpPr>
          <p:cNvPr id="18" name="Oval 17"/>
          <p:cNvSpPr/>
          <p:nvPr/>
        </p:nvSpPr>
        <p:spPr>
          <a:xfrm>
            <a:off x="122233" y="2796733"/>
            <a:ext cx="2093065" cy="1954376"/>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58266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9"/>
          <p:cNvGrpSpPr>
            <a:grpSpLocks/>
          </p:cNvGrpSpPr>
          <p:nvPr/>
        </p:nvGrpSpPr>
        <p:grpSpPr bwMode="auto">
          <a:xfrm>
            <a:off x="235669" y="1027522"/>
            <a:ext cx="11018488" cy="7262851"/>
            <a:chOff x="1295481" y="1986859"/>
            <a:chExt cx="10961667" cy="2754462"/>
          </a:xfrm>
        </p:grpSpPr>
        <p:sp>
          <p:nvSpPr>
            <p:cNvPr id="10" name="Pentagon 9"/>
            <p:cNvSpPr/>
            <p:nvPr/>
          </p:nvSpPr>
          <p:spPr>
            <a:xfrm rot="10800000">
              <a:off x="1295481" y="1986859"/>
              <a:ext cx="10809885" cy="2106571"/>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1" name="Pentagon 4"/>
            <p:cNvSpPr/>
            <p:nvPr/>
          </p:nvSpPr>
          <p:spPr>
            <a:xfrm>
              <a:off x="2986418" y="1992411"/>
              <a:ext cx="9270730" cy="27489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615" tIns="60960" rIns="113792" bIns="60960"/>
            <a:lstStyle>
              <a:lvl1pPr defTabSz="711200">
                <a:defRPr sz="2400">
                  <a:solidFill>
                    <a:schemeClr val="tx1"/>
                  </a:solidFill>
                  <a:latin typeface="Times" pitchFamily="18" charset="0"/>
                </a:defRPr>
              </a:lvl1pPr>
              <a:lvl2pPr marL="285750" indent="-285750" defTabSz="711200">
                <a:defRPr sz="2400">
                  <a:solidFill>
                    <a:schemeClr val="tx1"/>
                  </a:solidFill>
                  <a:latin typeface="Times" pitchFamily="18" charset="0"/>
                </a:defRPr>
              </a:lvl2pPr>
              <a:lvl3pPr marL="1143000" indent="-228600" defTabSz="711200">
                <a:defRPr sz="2400">
                  <a:solidFill>
                    <a:schemeClr val="tx1"/>
                  </a:solidFill>
                  <a:latin typeface="Times" pitchFamily="18" charset="0"/>
                </a:defRPr>
              </a:lvl3pPr>
              <a:lvl4pPr marL="1600200" indent="-228600" defTabSz="711200">
                <a:defRPr sz="2400">
                  <a:solidFill>
                    <a:schemeClr val="tx1"/>
                  </a:solidFill>
                  <a:latin typeface="Times" pitchFamily="18" charset="0"/>
                </a:defRPr>
              </a:lvl4pPr>
              <a:lvl5pPr marL="2057400" indent="-228600" defTabSz="711200">
                <a:defRPr sz="2400">
                  <a:solidFill>
                    <a:schemeClr val="tx1"/>
                  </a:solidFill>
                  <a:latin typeface="Times" pitchFamily="18" charset="0"/>
                </a:defRPr>
              </a:lvl5pPr>
              <a:lvl6pPr marL="2514600" indent="-228600" defTabSz="711200" eaLnBrk="0" fontAlgn="base" hangingPunct="0">
                <a:spcBef>
                  <a:spcPct val="0"/>
                </a:spcBef>
                <a:spcAft>
                  <a:spcPct val="0"/>
                </a:spcAft>
                <a:defRPr sz="2400">
                  <a:solidFill>
                    <a:schemeClr val="tx1"/>
                  </a:solidFill>
                  <a:latin typeface="Times" pitchFamily="18" charset="0"/>
                </a:defRPr>
              </a:lvl6pPr>
              <a:lvl7pPr marL="2971800" indent="-228600" defTabSz="711200" eaLnBrk="0" fontAlgn="base" hangingPunct="0">
                <a:spcBef>
                  <a:spcPct val="0"/>
                </a:spcBef>
                <a:spcAft>
                  <a:spcPct val="0"/>
                </a:spcAft>
                <a:defRPr sz="2400">
                  <a:solidFill>
                    <a:schemeClr val="tx1"/>
                  </a:solidFill>
                  <a:latin typeface="Times" pitchFamily="18" charset="0"/>
                </a:defRPr>
              </a:lvl7pPr>
              <a:lvl8pPr marL="3429000" indent="-228600" defTabSz="711200" eaLnBrk="0" fontAlgn="base" hangingPunct="0">
                <a:spcBef>
                  <a:spcPct val="0"/>
                </a:spcBef>
                <a:spcAft>
                  <a:spcPct val="0"/>
                </a:spcAft>
                <a:defRPr sz="2400">
                  <a:solidFill>
                    <a:schemeClr val="tx1"/>
                  </a:solidFill>
                  <a:latin typeface="Times" pitchFamily="18" charset="0"/>
                </a:defRPr>
              </a:lvl8pPr>
              <a:lvl9pPr marL="3886200" indent="-228600" defTabSz="711200" eaLnBrk="0" fontAlgn="base" hangingPunct="0">
                <a:spcBef>
                  <a:spcPct val="0"/>
                </a:spcBef>
                <a:spcAft>
                  <a:spcPct val="0"/>
                </a:spcAft>
                <a:defRPr sz="2400">
                  <a:solidFill>
                    <a:schemeClr val="tx1"/>
                  </a:solidFill>
                  <a:latin typeface="Times" pitchFamily="18" charset="0"/>
                </a:defRPr>
              </a:lvl9pPr>
            </a:lstStyle>
            <a:p>
              <a:pPr>
                <a:lnSpc>
                  <a:spcPct val="90000"/>
                </a:lnSpc>
                <a:spcAft>
                  <a:spcPct val="35000"/>
                </a:spcAft>
                <a:defRPr/>
              </a:pPr>
              <a:endParaRPr lang="en-US" altLang="en-US" sz="1600" b="1" dirty="0">
                <a:solidFill>
                  <a:srgbClr val="000000"/>
                </a:solidFill>
                <a:latin typeface="Calibri" pitchFamily="34" charset="0"/>
              </a:endParaRPr>
            </a:p>
            <a:p>
              <a:pPr>
                <a:defRPr/>
              </a:pPr>
              <a:r>
                <a:rPr lang="en-US" altLang="en-US" b="1" dirty="0">
                  <a:solidFill>
                    <a:srgbClr val="000000"/>
                  </a:solidFill>
                  <a:latin typeface="Cambria" panose="02040503050406030204" pitchFamily="18" charset="0"/>
                </a:rPr>
                <a:t>An MCC allows you to take </a:t>
              </a:r>
            </a:p>
            <a:p>
              <a:pPr>
                <a:defRPr/>
              </a:pPr>
              <a:r>
                <a:rPr lang="en-US" altLang="en-US" b="1" dirty="0">
                  <a:solidFill>
                    <a:srgbClr val="000000"/>
                  </a:solidFill>
                  <a:latin typeface="Cambria" panose="02040503050406030204" pitchFamily="18" charset="0"/>
                </a:rPr>
                <a:t>advantage of both forms of savings:</a:t>
              </a:r>
            </a:p>
            <a:p>
              <a:pPr>
                <a:spcAft>
                  <a:spcPct val="35000"/>
                </a:spcAft>
                <a:defRPr/>
              </a:pPr>
              <a:endParaRPr lang="en-US" altLang="en-US" b="1" dirty="0">
                <a:solidFill>
                  <a:srgbClr val="000000"/>
                </a:solidFill>
                <a:latin typeface="Cambria" panose="02040503050406030204" pitchFamily="18" charset="0"/>
              </a:endParaRPr>
            </a:p>
            <a:p>
              <a:pPr lvl="1">
                <a:buFont typeface="Arial" charset="0"/>
                <a:buChar char="•"/>
                <a:defRPr/>
              </a:pPr>
              <a:r>
                <a:rPr lang="en-US" altLang="en-US" dirty="0">
                  <a:solidFill>
                    <a:srgbClr val="000000"/>
                  </a:solidFill>
                  <a:latin typeface="Cambria" panose="02040503050406030204" pitchFamily="18" charset="0"/>
                </a:rPr>
                <a:t>All home owners may take </a:t>
              </a:r>
            </a:p>
            <a:p>
              <a:pPr marL="0" lvl="1" indent="0">
                <a:defRPr/>
              </a:pPr>
              <a:r>
                <a:rPr lang="en-US" altLang="en-US" dirty="0">
                  <a:solidFill>
                    <a:srgbClr val="000000"/>
                  </a:solidFill>
                  <a:latin typeface="Cambria" panose="02040503050406030204" pitchFamily="18" charset="0"/>
                </a:rPr>
                <a:t>    deductions but tax credits are only </a:t>
              </a:r>
            </a:p>
            <a:p>
              <a:pPr marL="0" lvl="1" indent="0">
                <a:defRPr/>
              </a:pPr>
              <a:r>
                <a:rPr lang="en-US" altLang="en-US" dirty="0">
                  <a:solidFill>
                    <a:srgbClr val="000000"/>
                  </a:solidFill>
                  <a:latin typeface="Cambria" panose="02040503050406030204" pitchFamily="18" charset="0"/>
                </a:rPr>
                <a:t>    available to holders of an MCC.</a:t>
              </a:r>
            </a:p>
            <a:p>
              <a:pPr marL="0" lvl="1" indent="0">
                <a:spcAft>
                  <a:spcPct val="15000"/>
                </a:spcAft>
                <a:defRPr/>
              </a:pPr>
              <a:endParaRPr lang="en-US" altLang="en-US" dirty="0">
                <a:solidFill>
                  <a:srgbClr val="000000"/>
                </a:solidFill>
                <a:latin typeface="Cambria" panose="02040503050406030204" pitchFamily="18" charset="0"/>
              </a:endParaRPr>
            </a:p>
            <a:p>
              <a:pPr lvl="1">
                <a:buFont typeface="Arial" charset="0"/>
                <a:buChar char="•"/>
                <a:defRPr/>
              </a:pPr>
              <a:r>
                <a:rPr lang="en-US" altLang="en-US" dirty="0">
                  <a:solidFill>
                    <a:srgbClr val="000000"/>
                  </a:solidFill>
                  <a:latin typeface="Cambria" panose="02040503050406030204" pitchFamily="18" charset="0"/>
                </a:rPr>
                <a:t>In this example, they can take the remaining mortgage interest in the amount of </a:t>
              </a:r>
              <a:r>
                <a:rPr lang="en-US" altLang="en-US" b="1" dirty="0">
                  <a:solidFill>
                    <a:srgbClr val="000000"/>
                  </a:solidFill>
                  <a:latin typeface="Cambria" panose="02040503050406030204" pitchFamily="18" charset="0"/>
                </a:rPr>
                <a:t>$9,200 ($11,500 - $2,300 credit) </a:t>
              </a:r>
              <a:r>
                <a:rPr lang="en-US" altLang="en-US" dirty="0">
                  <a:solidFill>
                    <a:srgbClr val="000000"/>
                  </a:solidFill>
                  <a:latin typeface="Cambria" panose="02040503050406030204" pitchFamily="18" charset="0"/>
                </a:rPr>
                <a:t>plus any property taxes, etc. </a:t>
              </a:r>
            </a:p>
            <a:p>
              <a:pPr marL="0" lvl="1" indent="0">
                <a:defRPr/>
              </a:pPr>
              <a:r>
                <a:rPr lang="en-US" altLang="en-US" dirty="0">
                  <a:solidFill>
                    <a:srgbClr val="000000"/>
                  </a:solidFill>
                  <a:latin typeface="Cambria" panose="02040503050406030204" pitchFamily="18" charset="0"/>
                </a:rPr>
                <a:t>     as a deduction.</a:t>
              </a:r>
            </a:p>
          </p:txBody>
        </p:sp>
      </p:grpSp>
      <p:sp>
        <p:nvSpPr>
          <p:cNvPr id="12" name="Oval 11"/>
          <p:cNvSpPr/>
          <p:nvPr/>
        </p:nvSpPr>
        <p:spPr>
          <a:xfrm>
            <a:off x="83100" y="2795703"/>
            <a:ext cx="1953089" cy="1870565"/>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171230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C929B7-0CF3-4478-AE90-9CD9C375605B}" type="slidenum">
              <a:rPr lang="en-US" altLang="en-US" sz="900">
                <a:solidFill>
                  <a:srgbClr val="000000"/>
                </a:solidFill>
                <a:latin typeface="Museo Slab 500" pitchFamily="50" charset="0"/>
              </a:rPr>
              <a:pPr/>
              <a:t>19</a:t>
            </a:fld>
            <a:endParaRPr lang="en-US" altLang="en-US" sz="900">
              <a:solidFill>
                <a:srgbClr val="000000"/>
              </a:solidFill>
              <a:latin typeface="Museo Slab 500" pitchFamily="50" charset="0"/>
            </a:endParaRP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392" y="1475776"/>
            <a:ext cx="3918865" cy="538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0723" y="3939034"/>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32" y="2309309"/>
            <a:ext cx="1565645" cy="9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255572" y="2487170"/>
            <a:ext cx="1405982" cy="8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801653"/>
            <a:ext cx="1415616" cy="8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22222" y="2500940"/>
            <a:ext cx="1419400" cy="89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262982" y="2530026"/>
            <a:ext cx="1582483" cy="99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180713" y="2544403"/>
            <a:ext cx="1385987" cy="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270552" y="2749953"/>
            <a:ext cx="1542842" cy="9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55441" y="2527161"/>
            <a:ext cx="1337379" cy="8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159200" y="5576725"/>
            <a:ext cx="1453590" cy="9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6589385" y="5145053"/>
            <a:ext cx="1443831" cy="9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54294" y="1896740"/>
            <a:ext cx="3012184"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Tax Withholding</a:t>
            </a:r>
          </a:p>
        </p:txBody>
      </p:sp>
      <p:sp>
        <p:nvSpPr>
          <p:cNvPr id="47" name="Rectangle 46"/>
          <p:cNvSpPr/>
          <p:nvPr/>
        </p:nvSpPr>
        <p:spPr>
          <a:xfrm>
            <a:off x="7848755" y="3922936"/>
            <a:ext cx="3362011"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Paid too much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they get a refund</a:t>
            </a:r>
          </a:p>
        </p:txBody>
      </p:sp>
      <p:cxnSp>
        <p:nvCxnSpPr>
          <p:cNvPr id="18" name="Straight Arrow Connector 17"/>
          <p:cNvCxnSpPr>
            <a:cxnSpLocks noChangeShapeType="1"/>
            <a:stCxn id="47" idx="2"/>
          </p:cNvCxnSpPr>
          <p:nvPr/>
        </p:nvCxnSpPr>
        <p:spPr bwMode="auto">
          <a:xfrm flipH="1">
            <a:off x="8267753" y="4938599"/>
            <a:ext cx="1262008" cy="621021"/>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
        <p:nvSpPr>
          <p:cNvPr id="24" name="Content Placeholder 2"/>
          <p:cNvSpPr txBox="1">
            <a:spLocks/>
          </p:cNvSpPr>
          <p:nvPr/>
        </p:nvSpPr>
        <p:spPr bwMode="auto">
          <a:xfrm>
            <a:off x="919762" y="560000"/>
            <a:ext cx="10644151" cy="9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Home buyer receives a refund every year? They may still benefit.</a:t>
            </a:r>
          </a:p>
          <a:p>
            <a:pPr eaLnBrk="1" hangingPunct="1">
              <a:spcBef>
                <a:spcPct val="20000"/>
              </a:spcBef>
            </a:pPr>
            <a:endParaRPr lang="en-US" alt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8260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14356"/>
                                        </p:tgtEl>
                                        <p:attrNameLst>
                                          <p:attrName>style.visibility</p:attrName>
                                        </p:attrNameLst>
                                      </p:cBhvr>
                                      <p:to>
                                        <p:strVal val="visible"/>
                                      </p:to>
                                    </p:set>
                                    <p:anim calcmode="lin" valueType="num">
                                      <p:cBhvr additive="base">
                                        <p:cTn id="41" dur="500" fill="hold"/>
                                        <p:tgtEl>
                                          <p:spTgt spid="14356"/>
                                        </p:tgtEl>
                                        <p:attrNameLst>
                                          <p:attrName>ppt_x</p:attrName>
                                        </p:attrNameLst>
                                      </p:cBhvr>
                                      <p:tavLst>
                                        <p:tav tm="0">
                                          <p:val>
                                            <p:strVal val="0-#ppt_w/2"/>
                                          </p:val>
                                        </p:tav>
                                        <p:tav tm="100000">
                                          <p:val>
                                            <p:strVal val="#ppt_x"/>
                                          </p:val>
                                        </p:tav>
                                      </p:tavLst>
                                    </p:anim>
                                    <p:anim calcmode="lin" valueType="num">
                                      <p:cBhvr additive="base">
                                        <p:cTn id="42"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About TSAHC</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0238" t="43301" r="20872" b="31174"/>
          <a:stretch>
            <a:fillRect/>
          </a:stretch>
        </p:blipFill>
        <p:spPr bwMode="auto">
          <a:xfrm>
            <a:off x="2038866" y="4666523"/>
            <a:ext cx="8430869" cy="21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l="20476" t="31003" r="21429" b="38899"/>
          <a:stretch>
            <a:fillRect/>
          </a:stretch>
        </p:blipFill>
        <p:spPr bwMode="auto">
          <a:xfrm>
            <a:off x="2032883" y="2078046"/>
            <a:ext cx="8436852" cy="263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1"/>
          <p:cNvSpPr txBox="1">
            <a:spLocks noChangeArrowheads="1"/>
          </p:cNvSpPr>
          <p:nvPr/>
        </p:nvSpPr>
        <p:spPr bwMode="auto">
          <a:xfrm>
            <a:off x="878982" y="877717"/>
            <a:ext cx="102226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TSAHC is a 501(c)3 nonprofit organization.  Our mission is to serve the housing needs of low-income Texans and other underserved populations.  We fulfill our mission through our concept of:</a:t>
            </a:r>
          </a:p>
        </p:txBody>
      </p:sp>
    </p:spTree>
    <p:extLst>
      <p:ext uri="{BB962C8B-B14F-4D97-AF65-F5344CB8AC3E}">
        <p14:creationId xmlns:p14="http://schemas.microsoft.com/office/powerpoint/2010/main" val="380759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CF4969-DBA3-4367-B214-4FD7F36FFAC3}" type="slidenum">
              <a:rPr lang="en-US" altLang="en-US" sz="900">
                <a:solidFill>
                  <a:srgbClr val="000000"/>
                </a:solidFill>
                <a:latin typeface="Museo Slab 500" pitchFamily="50" charset="0"/>
              </a:rPr>
              <a:pPr/>
              <a:t>20</a:t>
            </a:fld>
            <a:endParaRPr lang="en-US" altLang="en-US" sz="900">
              <a:solidFill>
                <a:srgbClr val="000000"/>
              </a:solidFill>
              <a:latin typeface="Museo Slab 500" pitchFamily="50" charset="0"/>
            </a:endParaRPr>
          </a:p>
        </p:txBody>
      </p:sp>
      <p:sp>
        <p:nvSpPr>
          <p:cNvPr id="49156" name="Content Placeholder 2"/>
          <p:cNvSpPr txBox="1">
            <a:spLocks/>
          </p:cNvSpPr>
          <p:nvPr/>
        </p:nvSpPr>
        <p:spPr bwMode="auto">
          <a:xfrm>
            <a:off x="878982" y="538721"/>
            <a:ext cx="822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rPr>
              <a:t>Effect of an MCC on income tax liability</a:t>
            </a: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2932" y="1473760"/>
            <a:ext cx="3920409" cy="53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51248" y="4076302"/>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72" y="2300107"/>
            <a:ext cx="1473129" cy="92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332029" y="2413901"/>
            <a:ext cx="1472144" cy="9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785533"/>
            <a:ext cx="1441323" cy="9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58684" y="2540480"/>
            <a:ext cx="1372213" cy="8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444548" y="2598344"/>
            <a:ext cx="1413695"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217319" y="2666207"/>
            <a:ext cx="1243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459576" y="2640899"/>
            <a:ext cx="1454848" cy="9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99820" y="2613820"/>
            <a:ext cx="1241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401352" y="570970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7062796" y="4920258"/>
            <a:ext cx="1409307" cy="88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65848" y="1825731"/>
            <a:ext cx="3187476" cy="147732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Tax Withholding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stayed the same</a:t>
            </a:r>
          </a:p>
        </p:txBody>
      </p:sp>
      <p:sp>
        <p:nvSpPr>
          <p:cNvPr id="47" name="Rectangle 46"/>
          <p:cNvSpPr/>
          <p:nvPr/>
        </p:nvSpPr>
        <p:spPr>
          <a:xfrm>
            <a:off x="7944359" y="2954590"/>
            <a:ext cx="3838423"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Borrower refund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increased by $2,300!</a:t>
            </a:r>
          </a:p>
        </p:txBody>
      </p:sp>
      <p:cxnSp>
        <p:nvCxnSpPr>
          <p:cNvPr id="18" name="Straight Arrow Connector 17"/>
          <p:cNvCxnSpPr>
            <a:cxnSpLocks noChangeShapeType="1"/>
          </p:cNvCxnSpPr>
          <p:nvPr/>
        </p:nvCxnSpPr>
        <p:spPr bwMode="auto">
          <a:xfrm flipH="1">
            <a:off x="9153334" y="3945008"/>
            <a:ext cx="667463" cy="947723"/>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3392" y="613840"/>
            <a:ext cx="2584450" cy="27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447" y="2214071"/>
            <a:ext cx="1436370" cy="90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713" y="4813743"/>
            <a:ext cx="1318876" cy="8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141">
            <a:off x="6544814" y="5761885"/>
            <a:ext cx="1370634" cy="86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7679">
            <a:off x="6746422" y="5307471"/>
            <a:ext cx="1383369" cy="8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4926">
            <a:off x="8133213" y="5929329"/>
            <a:ext cx="1346863" cy="84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4605">
            <a:off x="6873692" y="5673997"/>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0550">
            <a:off x="7968663" y="5169557"/>
            <a:ext cx="1243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15735">
            <a:off x="8392231" y="5170571"/>
            <a:ext cx="1434270" cy="9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35078">
            <a:off x="8030332" y="5575563"/>
            <a:ext cx="1418590" cy="8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20352" y="1788915"/>
            <a:ext cx="6358407" cy="1015663"/>
          </a:xfrm>
          <a:prstGeom prst="rect">
            <a:avLst/>
          </a:prstGeom>
          <a:solidFill>
            <a:schemeClr val="bg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The $2,300 MCC goes in the bucket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before payroll deductions</a:t>
            </a:r>
          </a:p>
        </p:txBody>
      </p:sp>
      <p:sp>
        <p:nvSpPr>
          <p:cNvPr id="48" name="Rectangle 47"/>
          <p:cNvSpPr/>
          <p:nvPr/>
        </p:nvSpPr>
        <p:spPr>
          <a:xfrm>
            <a:off x="4710117" y="4040238"/>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Remaining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$7,700</a:t>
            </a:r>
          </a:p>
        </p:txBody>
      </p:sp>
      <p:cxnSp>
        <p:nvCxnSpPr>
          <p:cNvPr id="49" name="Straight Connector 4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984775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xit" presetSubtype="0" fill="hold" nodeType="clickEffect">
                                  <p:stCondLst>
                                    <p:cond delay="0"/>
                                  </p:stCondLst>
                                  <p:childTnLst>
                                    <p:anim calcmode="lin" valueType="num">
                                      <p:cBhvr>
                                        <p:cTn id="10" dur="1000"/>
                                        <p:tgtEl>
                                          <p:spTgt spid="46"/>
                                        </p:tgtEl>
                                        <p:attrNameLst>
                                          <p:attrName>ppt_w</p:attrName>
                                        </p:attrNameLst>
                                      </p:cBhvr>
                                      <p:tavLst>
                                        <p:tav tm="0">
                                          <p:val>
                                            <p:strVal val="ppt_w"/>
                                          </p:val>
                                        </p:tav>
                                        <p:tav tm="100000">
                                          <p:val>
                                            <p:fltVal val="0"/>
                                          </p:val>
                                        </p:tav>
                                      </p:tavLst>
                                    </p:anim>
                                    <p:anim calcmode="lin" valueType="num">
                                      <p:cBhvr>
                                        <p:cTn id="11" dur="1000"/>
                                        <p:tgtEl>
                                          <p:spTgt spid="46"/>
                                        </p:tgtEl>
                                        <p:attrNameLst>
                                          <p:attrName>ppt_h</p:attrName>
                                        </p:attrNameLst>
                                      </p:cBhvr>
                                      <p:tavLst>
                                        <p:tav tm="0">
                                          <p:val>
                                            <p:strVal val="ppt_h"/>
                                          </p:val>
                                        </p:tav>
                                        <p:tav tm="100000">
                                          <p:val>
                                            <p:fltVal val="0"/>
                                          </p:val>
                                        </p:tav>
                                      </p:tavLst>
                                    </p:anim>
                                    <p:anim calcmode="lin" valueType="num">
                                      <p:cBhvr>
                                        <p:cTn id="12" dur="1000"/>
                                        <p:tgtEl>
                                          <p:spTgt spid="46"/>
                                        </p:tgtEl>
                                        <p:attrNameLst>
                                          <p:attrName>style.rotation</p:attrName>
                                        </p:attrNameLst>
                                      </p:cBhvr>
                                      <p:tavLst>
                                        <p:tav tm="0">
                                          <p:val>
                                            <p:fltVal val="0"/>
                                          </p:val>
                                        </p:tav>
                                        <p:tav tm="100000">
                                          <p:val>
                                            <p:fltVal val="90"/>
                                          </p:val>
                                        </p:tav>
                                      </p:tavLst>
                                    </p:anim>
                                    <p:animEffect transition="out" filter="fade">
                                      <p:cBhvr>
                                        <p:cTn id="13" dur="1000"/>
                                        <p:tgtEl>
                                          <p:spTgt spid="46"/>
                                        </p:tgtEl>
                                      </p:cBhvr>
                                    </p:animEffect>
                                    <p:set>
                                      <p:cBhvr>
                                        <p:cTn id="14" dur="1" fill="hold">
                                          <p:stCondLst>
                                            <p:cond delay="999"/>
                                          </p:stCondLst>
                                        </p:cTn>
                                        <p:tgtEl>
                                          <p:spTgt spid="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nodeType="clickEffect">
                                  <p:stCondLst>
                                    <p:cond delay="0"/>
                                  </p:stCondLst>
                                  <p:childTnLst>
                                    <p:anim calcmode="lin" valueType="num">
                                      <p:cBhvr additive="base">
                                        <p:cTn id="36" dur="500"/>
                                        <p:tgtEl>
                                          <p:spTgt spid="7"/>
                                        </p:tgtEl>
                                        <p:attrNameLst>
                                          <p:attrName>ppt_y</p:attrName>
                                        </p:attrNameLst>
                                      </p:cBhvr>
                                      <p:tavLst>
                                        <p:tav tm="0">
                                          <p:val>
                                            <p:strVal val="#ppt_y"/>
                                          </p:val>
                                        </p:tav>
                                        <p:tav tm="100000">
                                          <p:val>
                                            <p:strVal val="#ppt_y+#ppt_h*1.125000"/>
                                          </p:val>
                                        </p:tav>
                                      </p:tavLst>
                                    </p:anim>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1+#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9" fill="hold" nodeType="clickEffect">
                                  <p:stCondLst>
                                    <p:cond delay="0"/>
                                  </p:stCondLst>
                                  <p:childTnLst>
                                    <p:set>
                                      <p:cBhvr>
                                        <p:cTn id="84" dur="1" fill="hold">
                                          <p:stCondLst>
                                            <p:cond delay="0"/>
                                          </p:stCondLst>
                                        </p:cTn>
                                        <p:tgtEl>
                                          <p:spTgt spid="14356"/>
                                        </p:tgtEl>
                                        <p:attrNameLst>
                                          <p:attrName>style.visibility</p:attrName>
                                        </p:attrNameLst>
                                      </p:cBhvr>
                                      <p:to>
                                        <p:strVal val="visible"/>
                                      </p:to>
                                    </p:set>
                                    <p:anim calcmode="lin" valueType="num">
                                      <p:cBhvr additive="base">
                                        <p:cTn id="85" dur="500" fill="hold"/>
                                        <p:tgtEl>
                                          <p:spTgt spid="14356"/>
                                        </p:tgtEl>
                                        <p:attrNameLst>
                                          <p:attrName>ppt_x</p:attrName>
                                        </p:attrNameLst>
                                      </p:cBhvr>
                                      <p:tavLst>
                                        <p:tav tm="0">
                                          <p:val>
                                            <p:strVal val="0-#ppt_w/2"/>
                                          </p:val>
                                        </p:tav>
                                        <p:tav tm="100000">
                                          <p:val>
                                            <p:strVal val="#ppt_x"/>
                                          </p:val>
                                        </p:tav>
                                      </p:tavLst>
                                    </p:anim>
                                    <p:anim calcmode="lin" valueType="num">
                                      <p:cBhvr additive="base">
                                        <p:cTn id="86"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0-#ppt_w/2"/>
                                          </p:val>
                                        </p:tav>
                                        <p:tav tm="100000">
                                          <p:val>
                                            <p:strVal val="#ppt_x"/>
                                          </p:val>
                                        </p:tav>
                                      </p:tavLst>
                                    </p:anim>
                                    <p:anim calcmode="lin" valueType="num">
                                      <p:cBhvr additive="base">
                                        <p:cTn id="10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7" presetClass="entr" presetSubtype="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7" presetClass="entr" presetSubtype="0" fill="hold"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7" presetClass="entr" presetSubtype="0" fill="hold" nodeType="click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1000"/>
                                        <p:tgtEl>
                                          <p:spTgt spid="30"/>
                                        </p:tgtEl>
                                      </p:cBhvr>
                                    </p:animEffect>
                                    <p:anim calcmode="lin" valueType="num">
                                      <p:cBhvr>
                                        <p:cTn id="145" dur="1000" fill="hold"/>
                                        <p:tgtEl>
                                          <p:spTgt spid="30"/>
                                        </p:tgtEl>
                                        <p:attrNameLst>
                                          <p:attrName>ppt_x</p:attrName>
                                        </p:attrNameLst>
                                      </p:cBhvr>
                                      <p:tavLst>
                                        <p:tav tm="0">
                                          <p:val>
                                            <p:strVal val="#ppt_x"/>
                                          </p:val>
                                        </p:tav>
                                        <p:tav tm="100000">
                                          <p:val>
                                            <p:strVal val="#ppt_x"/>
                                          </p:val>
                                        </p:tav>
                                      </p:tavLst>
                                    </p:anim>
                                    <p:anim calcmode="lin" valueType="num">
                                      <p:cBhvr>
                                        <p:cTn id="1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1000"/>
                                        <p:tgtEl>
                                          <p:spTgt spid="31"/>
                                        </p:tgtEl>
                                      </p:cBhvr>
                                    </p:animEffect>
                                    <p:anim calcmode="lin" valueType="num">
                                      <p:cBhvr>
                                        <p:cTn id="152" dur="1000" fill="hold"/>
                                        <p:tgtEl>
                                          <p:spTgt spid="31"/>
                                        </p:tgtEl>
                                        <p:attrNameLst>
                                          <p:attrName>ppt_x</p:attrName>
                                        </p:attrNameLst>
                                      </p:cBhvr>
                                      <p:tavLst>
                                        <p:tav tm="0">
                                          <p:val>
                                            <p:strVal val="#ppt_x"/>
                                          </p:val>
                                        </p:tav>
                                        <p:tav tm="100000">
                                          <p:val>
                                            <p:strVal val="#ppt_x"/>
                                          </p:val>
                                        </p:tav>
                                      </p:tavLst>
                                    </p:anim>
                                    <p:anim calcmode="lin" valueType="num">
                                      <p:cBhvr>
                                        <p:cTn id="1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7" presetClass="entr" presetSubtype="0" fill="hold" nodeType="click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7"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1000"/>
                                        <p:tgtEl>
                                          <p:spTgt spid="41"/>
                                        </p:tgtEl>
                                      </p:cBhvr>
                                    </p:animEffect>
                                    <p:anim calcmode="lin" valueType="num">
                                      <p:cBhvr>
                                        <p:cTn id="166" dur="1000" fill="hold"/>
                                        <p:tgtEl>
                                          <p:spTgt spid="41"/>
                                        </p:tgtEl>
                                        <p:attrNameLst>
                                          <p:attrName>ppt_x</p:attrName>
                                        </p:attrNameLst>
                                      </p:cBhvr>
                                      <p:tavLst>
                                        <p:tav tm="0">
                                          <p:val>
                                            <p:strVal val="#ppt_x"/>
                                          </p:val>
                                        </p:tav>
                                        <p:tav tm="100000">
                                          <p:val>
                                            <p:strVal val="#ppt_x"/>
                                          </p:val>
                                        </p:tav>
                                      </p:tavLst>
                                    </p:anim>
                                    <p:anim calcmode="lin" valueType="num">
                                      <p:cBhvr>
                                        <p:cTn id="16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7" presetClass="entr" presetSubtype="0" fill="hold"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1000"/>
                                        <p:tgtEl>
                                          <p:spTgt spid="43"/>
                                        </p:tgtEl>
                                      </p:cBhvr>
                                    </p:animEffect>
                                    <p:anim calcmode="lin" valueType="num">
                                      <p:cBhvr>
                                        <p:cTn id="173" dur="1000" fill="hold"/>
                                        <p:tgtEl>
                                          <p:spTgt spid="43"/>
                                        </p:tgtEl>
                                        <p:attrNameLst>
                                          <p:attrName>ppt_x</p:attrName>
                                        </p:attrNameLst>
                                      </p:cBhvr>
                                      <p:tavLst>
                                        <p:tav tm="0">
                                          <p:val>
                                            <p:strVal val="#ppt_x"/>
                                          </p:val>
                                        </p:tav>
                                        <p:tav tm="100000">
                                          <p:val>
                                            <p:strVal val="#ppt_x"/>
                                          </p:val>
                                        </p:tav>
                                      </p:tavLst>
                                    </p:anim>
                                    <p:anim calcmode="lin" valueType="num">
                                      <p:cBhvr>
                                        <p:cTn id="1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7" presetClass="entr" presetSubtype="0" fill="hold"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1000"/>
                                        <p:tgtEl>
                                          <p:spTgt spid="45"/>
                                        </p:tgtEl>
                                      </p:cBhvr>
                                    </p:animEffect>
                                    <p:anim calcmode="lin" valueType="num">
                                      <p:cBhvr>
                                        <p:cTn id="180" dur="1000" fill="hold"/>
                                        <p:tgtEl>
                                          <p:spTgt spid="45"/>
                                        </p:tgtEl>
                                        <p:attrNameLst>
                                          <p:attrName>ppt_x</p:attrName>
                                        </p:attrNameLst>
                                      </p:cBhvr>
                                      <p:tavLst>
                                        <p:tav tm="0">
                                          <p:val>
                                            <p:strVal val="#ppt_x"/>
                                          </p:val>
                                        </p:tav>
                                        <p:tav tm="100000">
                                          <p:val>
                                            <p:strVal val="#ppt_x"/>
                                          </p:val>
                                        </p:tav>
                                      </p:tavLst>
                                    </p:anim>
                                    <p:anim calcmode="lin" valueType="num">
                                      <p:cBhvr>
                                        <p:cTn id="18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ntr" presetSubtype="16" fill="hold" nodeType="clickEffect">
                                  <p:stCondLst>
                                    <p:cond delay="0"/>
                                  </p:stCondLst>
                                  <p:childTnLst>
                                    <p:set>
                                      <p:cBhvr>
                                        <p:cTn id="185" dur="1" fill="hold">
                                          <p:stCondLst>
                                            <p:cond delay="0"/>
                                          </p:stCondLst>
                                        </p:cTn>
                                        <p:tgtEl>
                                          <p:spTgt spid="47"/>
                                        </p:tgtEl>
                                        <p:attrNameLst>
                                          <p:attrName>style.visibility</p:attrName>
                                        </p:attrNameLst>
                                      </p:cBhvr>
                                      <p:to>
                                        <p:strVal val="visible"/>
                                      </p:to>
                                    </p:set>
                                    <p:anim calcmode="lin" valueType="num">
                                      <p:cBhvr>
                                        <p:cTn id="186" dur="500" fill="hold"/>
                                        <p:tgtEl>
                                          <p:spTgt spid="47"/>
                                        </p:tgtEl>
                                        <p:attrNameLst>
                                          <p:attrName>ppt_w</p:attrName>
                                        </p:attrNameLst>
                                      </p:cBhvr>
                                      <p:tavLst>
                                        <p:tav tm="0">
                                          <p:val>
                                            <p:fltVal val="0"/>
                                          </p:val>
                                        </p:tav>
                                        <p:tav tm="100000">
                                          <p:val>
                                            <p:strVal val="#ppt_w"/>
                                          </p:val>
                                        </p:tav>
                                      </p:tavLst>
                                    </p:anim>
                                    <p:anim calcmode="lin" valueType="num">
                                      <p:cBhvr>
                                        <p:cTn id="187" dur="500" fill="hold"/>
                                        <p:tgtEl>
                                          <p:spTgt spid="47"/>
                                        </p:tgtEl>
                                        <p:attrNameLst>
                                          <p:attrName>ppt_h</p:attrName>
                                        </p:attrNameLst>
                                      </p:cBhvr>
                                      <p:tavLst>
                                        <p:tav tm="0">
                                          <p:val>
                                            <p:fltVal val="0"/>
                                          </p:val>
                                        </p:tav>
                                        <p:tav tm="100000">
                                          <p:val>
                                            <p:strVal val="#ppt_h"/>
                                          </p:val>
                                        </p:tav>
                                      </p:tavLst>
                                    </p:anim>
                                    <p:animEffect transition="in" filter="fade">
                                      <p:cBhvr>
                                        <p:cTn id="188" dur="500"/>
                                        <p:tgtEl>
                                          <p:spTgt spid="4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1" presetClass="entr" presetSubtype="0" fill="hold" nodeType="click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p:cTn id="193" dur="1000" fill="hold"/>
                                        <p:tgtEl>
                                          <p:spTgt spid="18"/>
                                        </p:tgtEl>
                                        <p:attrNameLst>
                                          <p:attrName>ppt_w</p:attrName>
                                        </p:attrNameLst>
                                      </p:cBhvr>
                                      <p:tavLst>
                                        <p:tav tm="0">
                                          <p:val>
                                            <p:fltVal val="0"/>
                                          </p:val>
                                        </p:tav>
                                        <p:tav tm="100000">
                                          <p:val>
                                            <p:strVal val="#ppt_w"/>
                                          </p:val>
                                        </p:tav>
                                      </p:tavLst>
                                    </p:anim>
                                    <p:anim calcmode="lin" valueType="num">
                                      <p:cBhvr>
                                        <p:cTn id="194" dur="1000" fill="hold"/>
                                        <p:tgtEl>
                                          <p:spTgt spid="18"/>
                                        </p:tgtEl>
                                        <p:attrNameLst>
                                          <p:attrName>ppt_h</p:attrName>
                                        </p:attrNameLst>
                                      </p:cBhvr>
                                      <p:tavLst>
                                        <p:tav tm="0">
                                          <p:val>
                                            <p:fltVal val="0"/>
                                          </p:val>
                                        </p:tav>
                                        <p:tav tm="100000">
                                          <p:val>
                                            <p:strVal val="#ppt_h"/>
                                          </p:val>
                                        </p:tav>
                                      </p:tavLst>
                                    </p:anim>
                                    <p:anim calcmode="lin" valueType="num">
                                      <p:cBhvr>
                                        <p:cTn id="195" dur="1000" fill="hold"/>
                                        <p:tgtEl>
                                          <p:spTgt spid="18"/>
                                        </p:tgtEl>
                                        <p:attrNameLst>
                                          <p:attrName>style.rotation</p:attrName>
                                        </p:attrNameLst>
                                      </p:cBhvr>
                                      <p:tavLst>
                                        <p:tav tm="0">
                                          <p:val>
                                            <p:fltVal val="90"/>
                                          </p:val>
                                        </p:tav>
                                        <p:tav tm="100000">
                                          <p:val>
                                            <p:fltVal val="0"/>
                                          </p:val>
                                        </p:tav>
                                      </p:tavLst>
                                    </p:anim>
                                    <p:animEffect transition="in" filter="fade">
                                      <p:cBhvr>
                                        <p:cTn id="19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p:nvGrpSpPr>
        <p:grpSpPr bwMode="auto">
          <a:xfrm>
            <a:off x="251355" y="1100664"/>
            <a:ext cx="11436947" cy="5266269"/>
            <a:chOff x="420225" y="1196974"/>
            <a:chExt cx="7455363" cy="3146426"/>
          </a:xfrm>
        </p:grpSpPr>
        <p:grpSp>
          <p:nvGrpSpPr>
            <p:cNvPr id="10" name="Group 14"/>
            <p:cNvGrpSpPr>
              <a:grpSpLocks/>
            </p:cNvGrpSpPr>
            <p:nvPr/>
          </p:nvGrpSpPr>
          <p:grpSpPr bwMode="auto">
            <a:xfrm>
              <a:off x="685800" y="1196975"/>
              <a:ext cx="7189788" cy="3146425"/>
              <a:chOff x="1567356" y="601408"/>
              <a:chExt cx="7318489" cy="3292983"/>
            </a:xfrm>
          </p:grpSpPr>
          <p:sp>
            <p:nvSpPr>
              <p:cNvPr id="13" name="Pentagon 12"/>
              <p:cNvSpPr/>
              <p:nvPr/>
            </p:nvSpPr>
            <p:spPr>
              <a:xfrm rot="10800000">
                <a:off x="1566879" y="601408"/>
                <a:ext cx="7318948" cy="3292983"/>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8986" y="601408"/>
                <a:ext cx="6496841" cy="329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endParaRPr>
              </a:p>
            </p:txBody>
          </p:sp>
        </p:grpSp>
        <p:sp>
          <p:nvSpPr>
            <p:cNvPr id="11" name="Content Placeholder 2"/>
            <p:cNvSpPr txBox="1">
              <a:spLocks/>
            </p:cNvSpPr>
            <p:nvPr/>
          </p:nvSpPr>
          <p:spPr bwMode="auto">
            <a:xfrm>
              <a:off x="2574999" y="1196974"/>
              <a:ext cx="5300571" cy="29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buFontTx/>
                <a:buNone/>
                <a:defRPr/>
              </a:pPr>
              <a:endParaRPr lang="en-US" altLang="en-US" sz="1600" b="1" dirty="0">
                <a:solidFill>
                  <a:srgbClr val="000000"/>
                </a:solidFill>
                <a:latin typeface="Calibri" pitchFamily="34" charset="0"/>
                <a:ea typeface="Calibri" pitchFamily="34" charset="0"/>
                <a:cs typeface="Calibri" pitchFamily="34" charset="0"/>
              </a:endParaRPr>
            </a:p>
            <a:p>
              <a:pPr eaLnBrk="1" hangingPunct="1">
                <a:spcBef>
                  <a:spcPts val="0"/>
                </a:spcBef>
                <a:buFontTx/>
                <a:buNone/>
                <a:defRPr/>
              </a:pPr>
              <a:r>
                <a:rPr lang="en-US" altLang="en-US" sz="3000" b="1" dirty="0">
                  <a:solidFill>
                    <a:srgbClr val="000000"/>
                  </a:solidFill>
                  <a:latin typeface="Calibri" pitchFamily="34" charset="0"/>
                  <a:ea typeface="Calibri" pitchFamily="34" charset="0"/>
                  <a:cs typeface="Calibri" pitchFamily="34" charset="0"/>
                </a:rPr>
                <a:t>It’s your responsibility to claim the mortgage interest credit.</a:t>
              </a:r>
            </a:p>
            <a:p>
              <a:pPr eaLnBrk="1" hangingPunct="1">
                <a:spcBef>
                  <a:spcPts val="0"/>
                </a:spcBef>
                <a:buFontTx/>
                <a:buNone/>
                <a:defRPr/>
              </a:pPr>
              <a:endParaRPr lang="en-US" altLang="en-US" sz="3000" b="1"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Claimed on federal income tax return</a:t>
              </a:r>
            </a:p>
            <a:p>
              <a:pPr eaLnBrk="1" hangingPunct="1">
                <a:spcBef>
                  <a:spcPts val="0"/>
                </a:spcBef>
                <a:buNone/>
                <a:defRPr/>
              </a:pPr>
              <a:endParaRPr lang="en-US" altLang="en-US" sz="3000"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The credit cannot be greater than your income tax liability.</a:t>
              </a:r>
            </a:p>
            <a:p>
              <a:pPr eaLnBrk="1" hangingPunct="1">
                <a:spcBef>
                  <a:spcPts val="0"/>
                </a:spcBef>
                <a:buNone/>
                <a:defRPr/>
              </a:pPr>
              <a:endParaRPr lang="en-US" altLang="en-US" sz="3000"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Any unused credit can be carried forward up to three years.</a:t>
              </a:r>
            </a:p>
            <a:p>
              <a:pPr eaLnBrk="1" hangingPunct="1">
                <a:buFontTx/>
                <a:buNone/>
                <a:defRPr/>
              </a:pPr>
              <a:endParaRPr lang="en-US" altLang="en-US" sz="1600" dirty="0">
                <a:solidFill>
                  <a:srgbClr val="000000"/>
                </a:solidFill>
                <a:latin typeface="Calibri" pitchFamily="34" charset="0"/>
              </a:endParaRPr>
            </a:p>
          </p:txBody>
        </p:sp>
        <p:sp>
          <p:nvSpPr>
            <p:cNvPr id="12" name="Oval 11"/>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335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Important Takeaways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912793004"/>
              </p:ext>
            </p:extLst>
          </p:nvPr>
        </p:nvGraphicFramePr>
        <p:xfrm>
          <a:off x="-285573" y="889001"/>
          <a:ext cx="12551716"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703A222-A277-45D5-B856-31CA782EFE5C}"/>
                                            </p:graphicEl>
                                          </p:spTgt>
                                        </p:tgtEl>
                                        <p:attrNameLst>
                                          <p:attrName>style.visibility</p:attrName>
                                        </p:attrNameLst>
                                      </p:cBhvr>
                                      <p:to>
                                        <p:strVal val="visible"/>
                                      </p:to>
                                    </p:set>
                                    <p:animEffect transition="in" filter="fade">
                                      <p:cBhvr>
                                        <p:cTn id="7" dur="1000"/>
                                        <p:tgtEl>
                                          <p:spTgt spid="6">
                                            <p:graphicEl>
                                              <a:dgm id="{C703A222-A277-45D5-B856-31CA782EFE5C}"/>
                                            </p:graphicEl>
                                          </p:spTgt>
                                        </p:tgtEl>
                                      </p:cBhvr>
                                    </p:animEffect>
                                    <p:anim calcmode="lin" valueType="num">
                                      <p:cBhvr>
                                        <p:cTn id="8" dur="1000" fill="hold"/>
                                        <p:tgtEl>
                                          <p:spTgt spid="6">
                                            <p:graphicEl>
                                              <a:dgm id="{C703A222-A277-45D5-B856-31CA782EFE5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703A222-A277-45D5-B856-31CA782EFE5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2DEEC9A-D7EA-4952-A17F-BB96281A67EC}"/>
                                            </p:graphicEl>
                                          </p:spTgt>
                                        </p:tgtEl>
                                        <p:attrNameLst>
                                          <p:attrName>style.visibility</p:attrName>
                                        </p:attrNameLst>
                                      </p:cBhvr>
                                      <p:to>
                                        <p:strVal val="visible"/>
                                      </p:to>
                                    </p:set>
                                    <p:animEffect transition="in" filter="fade">
                                      <p:cBhvr>
                                        <p:cTn id="12" dur="1000"/>
                                        <p:tgtEl>
                                          <p:spTgt spid="6">
                                            <p:graphicEl>
                                              <a:dgm id="{32DEEC9A-D7EA-4952-A17F-BB96281A67EC}"/>
                                            </p:graphicEl>
                                          </p:spTgt>
                                        </p:tgtEl>
                                      </p:cBhvr>
                                    </p:animEffect>
                                    <p:anim calcmode="lin" valueType="num">
                                      <p:cBhvr>
                                        <p:cTn id="13" dur="1000" fill="hold"/>
                                        <p:tgtEl>
                                          <p:spTgt spid="6">
                                            <p:graphicEl>
                                              <a:dgm id="{32DEEC9A-D7EA-4952-A17F-BB96281A67EC}"/>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2DEEC9A-D7EA-4952-A17F-BB96281A67E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C89C1EB2-BA2D-45AA-81E2-01929CEE48B6}"/>
                                            </p:graphicEl>
                                          </p:spTgt>
                                        </p:tgtEl>
                                        <p:attrNameLst>
                                          <p:attrName>style.visibility</p:attrName>
                                        </p:attrNameLst>
                                      </p:cBhvr>
                                      <p:to>
                                        <p:strVal val="visible"/>
                                      </p:to>
                                    </p:set>
                                    <p:animEffect transition="in" filter="fade">
                                      <p:cBhvr>
                                        <p:cTn id="19" dur="1000"/>
                                        <p:tgtEl>
                                          <p:spTgt spid="6">
                                            <p:graphicEl>
                                              <a:dgm id="{C89C1EB2-BA2D-45AA-81E2-01929CEE48B6}"/>
                                            </p:graphicEl>
                                          </p:spTgt>
                                        </p:tgtEl>
                                      </p:cBhvr>
                                    </p:animEffect>
                                    <p:anim calcmode="lin" valueType="num">
                                      <p:cBhvr>
                                        <p:cTn id="20" dur="1000" fill="hold"/>
                                        <p:tgtEl>
                                          <p:spTgt spid="6">
                                            <p:graphicEl>
                                              <a:dgm id="{C89C1EB2-BA2D-45AA-81E2-01929CEE48B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C89C1EB2-BA2D-45AA-81E2-01929CEE48B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1DD0A921-8BBA-44D7-8383-4B4C5FBA24DA}"/>
                                            </p:graphicEl>
                                          </p:spTgt>
                                        </p:tgtEl>
                                        <p:attrNameLst>
                                          <p:attrName>style.visibility</p:attrName>
                                        </p:attrNameLst>
                                      </p:cBhvr>
                                      <p:to>
                                        <p:strVal val="visible"/>
                                      </p:to>
                                    </p:set>
                                    <p:animEffect transition="in" filter="fade">
                                      <p:cBhvr>
                                        <p:cTn id="24" dur="1000"/>
                                        <p:tgtEl>
                                          <p:spTgt spid="6">
                                            <p:graphicEl>
                                              <a:dgm id="{1DD0A921-8BBA-44D7-8383-4B4C5FBA24DA}"/>
                                            </p:graphicEl>
                                          </p:spTgt>
                                        </p:tgtEl>
                                      </p:cBhvr>
                                    </p:animEffect>
                                    <p:anim calcmode="lin" valueType="num">
                                      <p:cBhvr>
                                        <p:cTn id="25" dur="1000" fill="hold"/>
                                        <p:tgtEl>
                                          <p:spTgt spid="6">
                                            <p:graphicEl>
                                              <a:dgm id="{1DD0A921-8BBA-44D7-8383-4B4C5FBA24DA}"/>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1DD0A921-8BBA-44D7-8383-4B4C5FBA24D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4D4F247-FDFE-4D26-9DC1-EFBFDC7D2A8F}"/>
                                            </p:graphicEl>
                                          </p:spTgt>
                                        </p:tgtEl>
                                        <p:attrNameLst>
                                          <p:attrName>style.visibility</p:attrName>
                                        </p:attrNameLst>
                                      </p:cBhvr>
                                      <p:to>
                                        <p:strVal val="visible"/>
                                      </p:to>
                                    </p:set>
                                    <p:animEffect transition="in" filter="fade">
                                      <p:cBhvr>
                                        <p:cTn id="31" dur="1000"/>
                                        <p:tgtEl>
                                          <p:spTgt spid="6">
                                            <p:graphicEl>
                                              <a:dgm id="{A4D4F247-FDFE-4D26-9DC1-EFBFDC7D2A8F}"/>
                                            </p:graphicEl>
                                          </p:spTgt>
                                        </p:tgtEl>
                                      </p:cBhvr>
                                    </p:animEffect>
                                    <p:anim calcmode="lin" valueType="num">
                                      <p:cBhvr>
                                        <p:cTn id="32" dur="1000" fill="hold"/>
                                        <p:tgtEl>
                                          <p:spTgt spid="6">
                                            <p:graphicEl>
                                              <a:dgm id="{A4D4F247-FDFE-4D26-9DC1-EFBFDC7D2A8F}"/>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4D4F247-FDFE-4D26-9DC1-EFBFDC7D2A8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FEF8BB6F-B814-48DD-9F89-B936201D9D08}"/>
                                            </p:graphicEl>
                                          </p:spTgt>
                                        </p:tgtEl>
                                        <p:attrNameLst>
                                          <p:attrName>style.visibility</p:attrName>
                                        </p:attrNameLst>
                                      </p:cBhvr>
                                      <p:to>
                                        <p:strVal val="visible"/>
                                      </p:to>
                                    </p:set>
                                    <p:animEffect transition="in" filter="fade">
                                      <p:cBhvr>
                                        <p:cTn id="36" dur="1000"/>
                                        <p:tgtEl>
                                          <p:spTgt spid="6">
                                            <p:graphicEl>
                                              <a:dgm id="{FEF8BB6F-B814-48DD-9F89-B936201D9D08}"/>
                                            </p:graphicEl>
                                          </p:spTgt>
                                        </p:tgtEl>
                                      </p:cBhvr>
                                    </p:animEffect>
                                    <p:anim calcmode="lin" valueType="num">
                                      <p:cBhvr>
                                        <p:cTn id="37" dur="1000" fill="hold"/>
                                        <p:tgtEl>
                                          <p:spTgt spid="6">
                                            <p:graphicEl>
                                              <a:dgm id="{FEF8BB6F-B814-48DD-9F89-B936201D9D08}"/>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FEF8BB6F-B814-48DD-9F89-B936201D9D0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B04759EC-FDCD-4B1E-97DC-91C7CF2EF1BC}"/>
                                            </p:graphicEl>
                                          </p:spTgt>
                                        </p:tgtEl>
                                        <p:attrNameLst>
                                          <p:attrName>style.visibility</p:attrName>
                                        </p:attrNameLst>
                                      </p:cBhvr>
                                      <p:to>
                                        <p:strVal val="visible"/>
                                      </p:to>
                                    </p:set>
                                    <p:animEffect transition="in" filter="fade">
                                      <p:cBhvr>
                                        <p:cTn id="43" dur="1000"/>
                                        <p:tgtEl>
                                          <p:spTgt spid="6">
                                            <p:graphicEl>
                                              <a:dgm id="{B04759EC-FDCD-4B1E-97DC-91C7CF2EF1BC}"/>
                                            </p:graphicEl>
                                          </p:spTgt>
                                        </p:tgtEl>
                                      </p:cBhvr>
                                    </p:animEffect>
                                    <p:anim calcmode="lin" valueType="num">
                                      <p:cBhvr>
                                        <p:cTn id="44" dur="1000" fill="hold"/>
                                        <p:tgtEl>
                                          <p:spTgt spid="6">
                                            <p:graphicEl>
                                              <a:dgm id="{B04759EC-FDCD-4B1E-97DC-91C7CF2EF1BC}"/>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04759EC-FDCD-4B1E-97DC-91C7CF2EF1B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C2869B87-E560-4DFC-849E-9768B2B93579}"/>
                                            </p:graphicEl>
                                          </p:spTgt>
                                        </p:tgtEl>
                                        <p:attrNameLst>
                                          <p:attrName>style.visibility</p:attrName>
                                        </p:attrNameLst>
                                      </p:cBhvr>
                                      <p:to>
                                        <p:strVal val="visible"/>
                                      </p:to>
                                    </p:set>
                                    <p:animEffect transition="in" filter="fade">
                                      <p:cBhvr>
                                        <p:cTn id="48" dur="1000"/>
                                        <p:tgtEl>
                                          <p:spTgt spid="6">
                                            <p:graphicEl>
                                              <a:dgm id="{C2869B87-E560-4DFC-849E-9768B2B93579}"/>
                                            </p:graphicEl>
                                          </p:spTgt>
                                        </p:tgtEl>
                                      </p:cBhvr>
                                    </p:animEffect>
                                    <p:anim calcmode="lin" valueType="num">
                                      <p:cBhvr>
                                        <p:cTn id="49" dur="1000" fill="hold"/>
                                        <p:tgtEl>
                                          <p:spTgt spid="6">
                                            <p:graphicEl>
                                              <a:dgm id="{C2869B87-E560-4DFC-849E-9768B2B93579}"/>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C2869B87-E560-4DFC-849E-9768B2B93579}"/>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graphicEl>
                                              <a:dgm id="{465FC331-F35C-4FCC-8439-ED5D6BD1C715}"/>
                                            </p:graphicEl>
                                          </p:spTgt>
                                        </p:tgtEl>
                                        <p:attrNameLst>
                                          <p:attrName>style.visibility</p:attrName>
                                        </p:attrNameLst>
                                      </p:cBhvr>
                                      <p:to>
                                        <p:strVal val="visible"/>
                                      </p:to>
                                    </p:set>
                                    <p:animEffect transition="in" filter="fade">
                                      <p:cBhvr>
                                        <p:cTn id="55" dur="1000"/>
                                        <p:tgtEl>
                                          <p:spTgt spid="6">
                                            <p:graphicEl>
                                              <a:dgm id="{465FC331-F35C-4FCC-8439-ED5D6BD1C715}"/>
                                            </p:graphicEl>
                                          </p:spTgt>
                                        </p:tgtEl>
                                      </p:cBhvr>
                                    </p:animEffect>
                                    <p:anim calcmode="lin" valueType="num">
                                      <p:cBhvr>
                                        <p:cTn id="56" dur="1000" fill="hold"/>
                                        <p:tgtEl>
                                          <p:spTgt spid="6">
                                            <p:graphicEl>
                                              <a:dgm id="{465FC331-F35C-4FCC-8439-ED5D6BD1C715}"/>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465FC331-F35C-4FCC-8439-ED5D6BD1C71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graphicEl>
                                              <a:dgm id="{27A75FE1-9400-41E3-890C-FC9EE5DCE567}"/>
                                            </p:graphicEl>
                                          </p:spTgt>
                                        </p:tgtEl>
                                        <p:attrNameLst>
                                          <p:attrName>style.visibility</p:attrName>
                                        </p:attrNameLst>
                                      </p:cBhvr>
                                      <p:to>
                                        <p:strVal val="visible"/>
                                      </p:to>
                                    </p:set>
                                    <p:animEffect transition="in" filter="fade">
                                      <p:cBhvr>
                                        <p:cTn id="60" dur="1000"/>
                                        <p:tgtEl>
                                          <p:spTgt spid="6">
                                            <p:graphicEl>
                                              <a:dgm id="{27A75FE1-9400-41E3-890C-FC9EE5DCE567}"/>
                                            </p:graphicEl>
                                          </p:spTgt>
                                        </p:tgtEl>
                                      </p:cBhvr>
                                    </p:animEffect>
                                    <p:anim calcmode="lin" valueType="num">
                                      <p:cBhvr>
                                        <p:cTn id="61" dur="1000" fill="hold"/>
                                        <p:tgtEl>
                                          <p:spTgt spid="6">
                                            <p:graphicEl>
                                              <a:dgm id="{27A75FE1-9400-41E3-890C-FC9EE5DCE567}"/>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27A75FE1-9400-41E3-890C-FC9EE5DCE567}"/>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graphicEl>
                                              <a:dgm id="{1345BEBD-202B-47ED-9D88-EB82FE758961}"/>
                                            </p:graphicEl>
                                          </p:spTgt>
                                        </p:tgtEl>
                                        <p:attrNameLst>
                                          <p:attrName>style.visibility</p:attrName>
                                        </p:attrNameLst>
                                      </p:cBhvr>
                                      <p:to>
                                        <p:strVal val="visible"/>
                                      </p:to>
                                    </p:set>
                                    <p:animEffect transition="in" filter="fade">
                                      <p:cBhvr>
                                        <p:cTn id="67" dur="1000"/>
                                        <p:tgtEl>
                                          <p:spTgt spid="6">
                                            <p:graphicEl>
                                              <a:dgm id="{1345BEBD-202B-47ED-9D88-EB82FE758961}"/>
                                            </p:graphicEl>
                                          </p:spTgt>
                                        </p:tgtEl>
                                      </p:cBhvr>
                                    </p:animEffect>
                                    <p:anim calcmode="lin" valueType="num">
                                      <p:cBhvr>
                                        <p:cTn id="68" dur="1000" fill="hold"/>
                                        <p:tgtEl>
                                          <p:spTgt spid="6">
                                            <p:graphicEl>
                                              <a:dgm id="{1345BEBD-202B-47ED-9D88-EB82FE758961}"/>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1345BEBD-202B-47ED-9D88-EB82FE758961}"/>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graphicEl>
                                              <a:dgm id="{1CC9F7C7-C877-4F35-934A-5B439FDC08E7}"/>
                                            </p:graphicEl>
                                          </p:spTgt>
                                        </p:tgtEl>
                                        <p:attrNameLst>
                                          <p:attrName>style.visibility</p:attrName>
                                        </p:attrNameLst>
                                      </p:cBhvr>
                                      <p:to>
                                        <p:strVal val="visible"/>
                                      </p:to>
                                    </p:set>
                                    <p:animEffect transition="in" filter="fade">
                                      <p:cBhvr>
                                        <p:cTn id="72" dur="1000"/>
                                        <p:tgtEl>
                                          <p:spTgt spid="6">
                                            <p:graphicEl>
                                              <a:dgm id="{1CC9F7C7-C877-4F35-934A-5B439FDC08E7}"/>
                                            </p:graphicEl>
                                          </p:spTgt>
                                        </p:tgtEl>
                                      </p:cBhvr>
                                    </p:animEffect>
                                    <p:anim calcmode="lin" valueType="num">
                                      <p:cBhvr>
                                        <p:cTn id="73" dur="1000" fill="hold"/>
                                        <p:tgtEl>
                                          <p:spTgt spid="6">
                                            <p:graphicEl>
                                              <a:dgm id="{1CC9F7C7-C877-4F35-934A-5B439FDC08E7}"/>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1CC9F7C7-C877-4F35-934A-5B439FDC08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23</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91" y="903262"/>
            <a:ext cx="8533819" cy="4839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29" y="1059366"/>
            <a:ext cx="7963776" cy="4934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606" y="1137433"/>
            <a:ext cx="8197352" cy="5006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717" y="1252761"/>
            <a:ext cx="7859642" cy="5203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914" y="5203556"/>
            <a:ext cx="2039787" cy="107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5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1000"/>
                                        <p:tgtEl>
                                          <p:spTgt spid="3077"/>
                                        </p:tgtEl>
                                      </p:cBhvr>
                                    </p:animEffect>
                                    <p:anim calcmode="lin" valueType="num">
                                      <p:cBhvr>
                                        <p:cTn id="29" dur="1000" fill="hold"/>
                                        <p:tgtEl>
                                          <p:spTgt spid="3077"/>
                                        </p:tgtEl>
                                        <p:attrNameLst>
                                          <p:attrName>ppt_x</p:attrName>
                                        </p:attrNameLst>
                                      </p:cBhvr>
                                      <p:tavLst>
                                        <p:tav tm="0">
                                          <p:val>
                                            <p:strVal val="#ppt_x"/>
                                          </p:val>
                                        </p:tav>
                                        <p:tav tm="100000">
                                          <p:val>
                                            <p:strVal val="#ppt_x"/>
                                          </p:val>
                                        </p:tav>
                                      </p:tavLst>
                                    </p:anim>
                                    <p:anim calcmode="lin" valueType="num">
                                      <p:cBhvr>
                                        <p:cTn id="3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24</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1. Take the Eligibility Quiz   </a:t>
            </a:r>
          </a:p>
        </p:txBody>
      </p:sp>
      <p:pic>
        <p:nvPicPr>
          <p:cNvPr id="2" name="Picture 1"/>
          <p:cNvPicPr>
            <a:picLocks noChangeAspect="1"/>
          </p:cNvPicPr>
          <p:nvPr/>
        </p:nvPicPr>
        <p:blipFill>
          <a:blip r:embed="rId4"/>
          <a:stretch>
            <a:fillRect/>
          </a:stretch>
        </p:blipFill>
        <p:spPr>
          <a:xfrm>
            <a:off x="1479924" y="1906611"/>
            <a:ext cx="9020719" cy="4829554"/>
          </a:xfrm>
          <a:prstGeom prst="rect">
            <a:avLst/>
          </a:prstGeom>
          <a:ln>
            <a:noFill/>
          </a:ln>
          <a:effectLst>
            <a:outerShdw blurRad="292100" dist="139700" dir="2700000" algn="tl" rotWithShape="0">
              <a:srgbClr val="333333">
                <a:alpha val="65000"/>
              </a:srgbClr>
            </a:outerShdw>
          </a:effectLst>
        </p:spPr>
      </p:pic>
      <p:sp>
        <p:nvSpPr>
          <p:cNvPr id="11" name="Right Arrow 10"/>
          <p:cNvSpPr/>
          <p:nvPr/>
        </p:nvSpPr>
        <p:spPr>
          <a:xfrm rot="1184956">
            <a:off x="177389" y="3775237"/>
            <a:ext cx="2083418" cy="540598"/>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pic>
        <p:nvPicPr>
          <p:cNvPr id="3" name="Picture 2"/>
          <p:cNvPicPr>
            <a:picLocks noChangeAspect="1"/>
          </p:cNvPicPr>
          <p:nvPr/>
        </p:nvPicPr>
        <p:blipFill>
          <a:blip r:embed="rId5"/>
          <a:stretch>
            <a:fillRect/>
          </a:stretch>
        </p:blipFill>
        <p:spPr>
          <a:xfrm>
            <a:off x="2488327" y="2908711"/>
            <a:ext cx="9344914" cy="3727800"/>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2569442" y="3834509"/>
            <a:ext cx="3505200" cy="1454150"/>
          </a:xfrm>
          <a:prstGeom prst="ellipse">
            <a:avLst/>
          </a:prstGeom>
          <a:no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sp>
        <p:nvSpPr>
          <p:cNvPr id="12" name="Right Arrow 11"/>
          <p:cNvSpPr/>
          <p:nvPr/>
        </p:nvSpPr>
        <p:spPr>
          <a:xfrm rot="2218472">
            <a:off x="6581360" y="3879250"/>
            <a:ext cx="1794812" cy="578357"/>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43235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25</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2. Carefully read your quiz results for additional details and next steps.</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4" name="Picture 13"/>
          <p:cNvPicPr>
            <a:picLocks noChangeAspect="1"/>
          </p:cNvPicPr>
          <p:nvPr/>
        </p:nvPicPr>
        <p:blipFill rotWithShape="1">
          <a:blip r:embed="rId4"/>
          <a:srcRect t="2285" b="2067"/>
          <a:stretch/>
        </p:blipFill>
        <p:spPr>
          <a:xfrm>
            <a:off x="2288373" y="1858950"/>
            <a:ext cx="7403821" cy="479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26</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3. Contact an Approved Lender to Apply.</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2007716" y="1858950"/>
            <a:ext cx="7403821" cy="4794593"/>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1105573" y="4101015"/>
            <a:ext cx="1131887" cy="739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012" t="10390" r="40662"/>
          <a:stretch/>
        </p:blipFill>
        <p:spPr bwMode="auto">
          <a:xfrm>
            <a:off x="5732013" y="1841707"/>
            <a:ext cx="4250187" cy="481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296277" y="1623587"/>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5439624" y="2892671"/>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5367196" y="4138565"/>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5439624" y="5362876"/>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17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27</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Take a Home Buyer Education Course (Online or In Person)</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4365344" y="1866598"/>
            <a:ext cx="7403821" cy="4794593"/>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10744200" y="4385780"/>
            <a:ext cx="1219200" cy="5143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a:srcRect l="19258" t="9445" r="15223" b="5785"/>
          <a:stretch/>
        </p:blipFill>
        <p:spPr bwMode="auto">
          <a:xfrm>
            <a:off x="401619" y="1866598"/>
            <a:ext cx="6588223" cy="47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90992" y="3498009"/>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93875" y="4920911"/>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303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28</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Find a Participating Realtor</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1" name="Picture 10"/>
          <p:cNvPicPr>
            <a:picLocks noChangeAspect="1"/>
          </p:cNvPicPr>
          <p:nvPr/>
        </p:nvPicPr>
        <p:blipFill>
          <a:blip r:embed="rId4"/>
          <a:stretch>
            <a:fillRect/>
          </a:stretch>
        </p:blipFill>
        <p:spPr>
          <a:xfrm>
            <a:off x="347871" y="1858950"/>
            <a:ext cx="7176880" cy="486352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1967629" y="5572978"/>
            <a:ext cx="1524000" cy="304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13" y="2545394"/>
            <a:ext cx="8695187" cy="367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90" y="1858950"/>
            <a:ext cx="8862010" cy="41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29</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0000FF"/>
                </a:solidFill>
                <a:latin typeface="Cambria" panose="02040503050406030204" pitchFamily="18" charset="0"/>
                <a:hlinkClick r:id="rId3"/>
              </a:rPr>
              <a:t>www.ReadyToBuyATexasHome.com</a:t>
            </a:r>
            <a:endParaRPr lang="en-US" altLang="en-US" sz="3400" b="1" dirty="0">
              <a:latin typeface="Cambria" panose="02040503050406030204" pitchFamily="18" charset="0"/>
            </a:endParaRPr>
          </a:p>
        </p:txBody>
      </p:sp>
      <p:pic>
        <p:nvPicPr>
          <p:cNvPr id="14" name="Picture 13"/>
          <p:cNvPicPr>
            <a:picLocks noChangeAspect="1"/>
          </p:cNvPicPr>
          <p:nvPr/>
        </p:nvPicPr>
        <p:blipFill>
          <a:blip r:embed="rId4"/>
          <a:stretch>
            <a:fillRect/>
          </a:stretch>
        </p:blipFill>
        <p:spPr>
          <a:xfrm>
            <a:off x="1200582" y="851140"/>
            <a:ext cx="9750855" cy="5870335"/>
          </a:xfrm>
          <a:prstGeom prst="rect">
            <a:avLst/>
          </a:prstGeom>
        </p:spPr>
      </p:pic>
      <p:cxnSp>
        <p:nvCxnSpPr>
          <p:cNvPr id="16" name="Straight Arrow Connector 15"/>
          <p:cNvCxnSpPr/>
          <p:nvPr/>
        </p:nvCxnSpPr>
        <p:spPr>
          <a:xfrm>
            <a:off x="2762250" y="301386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62250" y="459501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610600" y="5895975"/>
            <a:ext cx="1371600" cy="6429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Home Buyer Programs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29" y="1058737"/>
            <a:ext cx="8726812" cy="519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173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Questions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81013" y="981075"/>
            <a:ext cx="4358035" cy="2381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44226" y="3511266"/>
            <a:ext cx="8839200" cy="1015663"/>
          </a:xfrm>
          <a:prstGeom prst="rect">
            <a:avLst/>
          </a:prstGeom>
          <a:noFill/>
        </p:spPr>
        <p:txBody>
          <a:bodyPr wrap="square" rtlCol="0">
            <a:spAutoFit/>
          </a:bodyPr>
          <a:lstStyle/>
          <a:p>
            <a:pPr algn="ctr"/>
            <a:r>
              <a:rPr lang="en-US" sz="2400" dirty="0">
                <a:latin typeface="Cambria" panose="02040503050406030204" pitchFamily="18" charset="0"/>
              </a:rPr>
              <a:t>ENTER YOUR CONTACT INFORMATION HERE</a:t>
            </a:r>
          </a:p>
          <a:p>
            <a:pPr algn="ctr"/>
            <a:endParaRPr lang="en-US" dirty="0"/>
          </a:p>
          <a:p>
            <a:pPr algn="ctr"/>
            <a:endParaRPr lang="en-US" dirty="0"/>
          </a:p>
        </p:txBody>
      </p:sp>
      <p:sp>
        <p:nvSpPr>
          <p:cNvPr id="13" name="TextBox 6"/>
          <p:cNvSpPr txBox="1">
            <a:spLocks noChangeArrowheads="1"/>
          </p:cNvSpPr>
          <p:nvPr/>
        </p:nvSpPr>
        <p:spPr bwMode="auto">
          <a:xfrm>
            <a:off x="3099714" y="4752070"/>
            <a:ext cx="775697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Visit </a:t>
            </a:r>
            <a:r>
              <a:rPr lang="en-US" altLang="en-US" sz="2400" dirty="0">
                <a:solidFill>
                  <a:prstClr val="black"/>
                </a:solidFill>
                <a:latin typeface="Cambria" panose="02040503050406030204" pitchFamily="18" charset="0"/>
                <a:hlinkClick r:id="rId4"/>
              </a:rPr>
              <a:t>www.ReadyToBuyATexasHome.com</a:t>
            </a:r>
            <a:endParaRPr lang="en-US" altLang="en-US" sz="2400" dirty="0">
              <a:solidFill>
                <a:prstClr val="black"/>
              </a:solidFill>
              <a:latin typeface="Cambria" panose="02040503050406030204" pitchFamily="18" charset="0"/>
            </a:endParaRP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Call TSAHC’s Homeownership Hotline: (877) 508-4611</a:t>
            </a: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Email </a:t>
            </a:r>
            <a:r>
              <a:rPr lang="en-US" altLang="en-US" sz="2400" dirty="0">
                <a:solidFill>
                  <a:prstClr val="black"/>
                </a:solidFill>
                <a:latin typeface="Cambria" panose="02040503050406030204" pitchFamily="18" charset="0"/>
                <a:hlinkClick r:id="rId5"/>
              </a:rPr>
              <a:t>Homeownership@TSAHC.org</a:t>
            </a:r>
            <a:r>
              <a:rPr lang="en-US" altLang="en-US" sz="24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391784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latin typeface="Cambria" panose="02040503050406030204" pitchFamily="18" charset="0"/>
              </a:rPr>
              <a:t>Who Qualifies?</a:t>
            </a: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9419196" y="1215613"/>
            <a:ext cx="1920845" cy="50947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376" y="901092"/>
            <a:ext cx="3045290" cy="5723760"/>
          </a:xfrm>
          <a:prstGeom prst="rect">
            <a:avLst/>
          </a:prstGeom>
        </p:spPr>
      </p:pic>
      <p:sp>
        <p:nvSpPr>
          <p:cNvPr id="4" name="TextBox 3"/>
          <p:cNvSpPr txBox="1"/>
          <p:nvPr/>
        </p:nvSpPr>
        <p:spPr>
          <a:xfrm>
            <a:off x="685800" y="1527408"/>
            <a:ext cx="5568501"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tx1">
                    <a:lumMod val="75000"/>
                    <a:lumOff val="25000"/>
                  </a:schemeClr>
                </a:solidFill>
              </a:rPr>
              <a:t>Public School Teachers</a:t>
            </a:r>
            <a:br>
              <a:rPr lang="en-US" sz="3200" dirty="0">
                <a:solidFill>
                  <a:schemeClr val="tx1">
                    <a:lumMod val="75000"/>
                    <a:lumOff val="25000"/>
                  </a:schemeClr>
                </a:solidFill>
              </a:rPr>
            </a:br>
            <a:endParaRPr lang="en-US" sz="3200" dirty="0">
              <a:solidFill>
                <a:schemeClr val="tx1">
                  <a:lumMod val="75000"/>
                  <a:lumOff val="25000"/>
                </a:schemeClr>
              </a:solidFill>
            </a:endParaRPr>
          </a:p>
          <a:p>
            <a:pPr marL="457200" indent="-457200">
              <a:buFont typeface="Arial" panose="020B0604020202020204" pitchFamily="34" charset="0"/>
              <a:buChar char="•"/>
            </a:pPr>
            <a:r>
              <a:rPr lang="en-US" sz="3200" dirty="0">
                <a:solidFill>
                  <a:schemeClr val="tx1">
                    <a:lumMod val="75000"/>
                    <a:lumOff val="25000"/>
                  </a:schemeClr>
                </a:solidFill>
              </a:rPr>
              <a:t>Public School Teacher Aides</a:t>
            </a:r>
            <a:br>
              <a:rPr lang="en-US" sz="3200" dirty="0">
                <a:solidFill>
                  <a:schemeClr val="tx1">
                    <a:lumMod val="75000"/>
                    <a:lumOff val="25000"/>
                  </a:schemeClr>
                </a:solidFill>
              </a:rPr>
            </a:br>
            <a:endParaRPr lang="en-US" sz="3200" dirty="0">
              <a:solidFill>
                <a:schemeClr val="tx1">
                  <a:lumMod val="75000"/>
                  <a:lumOff val="25000"/>
                </a:schemeClr>
              </a:solidFill>
            </a:endParaRPr>
          </a:p>
          <a:p>
            <a:pPr marL="457200" indent="-457200">
              <a:buFont typeface="Arial" panose="020B0604020202020204" pitchFamily="34" charset="0"/>
              <a:buChar char="•"/>
            </a:pPr>
            <a:r>
              <a:rPr lang="en-US" sz="3200" dirty="0">
                <a:solidFill>
                  <a:schemeClr val="tx1">
                    <a:lumMod val="75000"/>
                    <a:lumOff val="25000"/>
                  </a:schemeClr>
                </a:solidFill>
              </a:rPr>
              <a:t>Public School Librarians</a:t>
            </a:r>
            <a:br>
              <a:rPr lang="en-US" sz="3200" dirty="0">
                <a:solidFill>
                  <a:schemeClr val="tx1">
                    <a:lumMod val="75000"/>
                    <a:lumOff val="25000"/>
                  </a:schemeClr>
                </a:solidFill>
              </a:rPr>
            </a:br>
            <a:endParaRPr lang="en-US" sz="3200" dirty="0">
              <a:solidFill>
                <a:schemeClr val="tx1">
                  <a:lumMod val="75000"/>
                  <a:lumOff val="25000"/>
                </a:schemeClr>
              </a:solidFill>
            </a:endParaRPr>
          </a:p>
          <a:p>
            <a:pPr marL="457200" indent="-457200">
              <a:buFont typeface="Arial" panose="020B0604020202020204" pitchFamily="34" charset="0"/>
              <a:buChar char="•"/>
            </a:pPr>
            <a:r>
              <a:rPr lang="en-US" sz="3200" dirty="0">
                <a:solidFill>
                  <a:schemeClr val="tx1">
                    <a:lumMod val="75000"/>
                    <a:lumOff val="25000"/>
                  </a:schemeClr>
                </a:solidFill>
              </a:rPr>
              <a:t>Public School Counselors </a:t>
            </a:r>
            <a:br>
              <a:rPr lang="en-US" sz="3200" dirty="0">
                <a:solidFill>
                  <a:schemeClr val="tx1">
                    <a:lumMod val="75000"/>
                    <a:lumOff val="25000"/>
                  </a:schemeClr>
                </a:solidFill>
              </a:rPr>
            </a:br>
            <a:endParaRPr lang="en-US" sz="3200" dirty="0">
              <a:solidFill>
                <a:schemeClr val="tx1">
                  <a:lumMod val="75000"/>
                  <a:lumOff val="25000"/>
                </a:schemeClr>
              </a:solidFill>
            </a:endParaRPr>
          </a:p>
          <a:p>
            <a:pPr marL="457200" indent="-457200">
              <a:buFont typeface="Arial" panose="020B0604020202020204" pitchFamily="34" charset="0"/>
              <a:buChar char="•"/>
            </a:pPr>
            <a:r>
              <a:rPr lang="en-US" sz="3200" dirty="0">
                <a:solidFill>
                  <a:schemeClr val="tx1">
                    <a:lumMod val="75000"/>
                    <a:lumOff val="25000"/>
                  </a:schemeClr>
                </a:solidFill>
              </a:rPr>
              <a:t>Public School Nurses</a:t>
            </a:r>
          </a:p>
        </p:txBody>
      </p:sp>
    </p:spTree>
    <p:extLst>
      <p:ext uri="{BB962C8B-B14F-4D97-AF65-F5344CB8AC3E}">
        <p14:creationId xmlns:p14="http://schemas.microsoft.com/office/powerpoint/2010/main" val="80903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latin typeface="Cambria" panose="02040503050406030204" pitchFamily="18" charset="0"/>
              </a:rPr>
              <a:t>Who Qualifies?</a:t>
            </a: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783" y="962170"/>
            <a:ext cx="1876719" cy="572501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8502" y="847563"/>
            <a:ext cx="1976722" cy="5305577"/>
          </a:xfrm>
          <a:prstGeom prst="rect">
            <a:avLst/>
          </a:prstGeom>
        </p:spPr>
      </p:pic>
      <p:sp>
        <p:nvSpPr>
          <p:cNvPr id="2" name="Rectangle 1"/>
          <p:cNvSpPr/>
          <p:nvPr/>
        </p:nvSpPr>
        <p:spPr>
          <a:xfrm>
            <a:off x="732863" y="2042209"/>
            <a:ext cx="6096000" cy="2554545"/>
          </a:xfrm>
          <a:prstGeom prst="rect">
            <a:avLst/>
          </a:prstGeom>
        </p:spPr>
        <p:txBody>
          <a:bodyPr>
            <a:spAutoFit/>
          </a:bodyPr>
          <a:lstStyle/>
          <a:p>
            <a:pPr marL="457200" indent="-457200">
              <a:buFont typeface="Arial" panose="020B0604020202020204" pitchFamily="34" charset="0"/>
              <a:buChar char="•"/>
            </a:pPr>
            <a:r>
              <a:rPr lang="en-US" sz="4000" dirty="0">
                <a:solidFill>
                  <a:schemeClr val="tx1">
                    <a:lumMod val="75000"/>
                    <a:lumOff val="25000"/>
                  </a:schemeClr>
                </a:solidFill>
              </a:rPr>
              <a:t>Peace or Police Officer</a:t>
            </a:r>
            <a:br>
              <a:rPr lang="en-US" sz="4000" dirty="0">
                <a:solidFill>
                  <a:schemeClr val="tx1">
                    <a:lumMod val="75000"/>
                    <a:lumOff val="25000"/>
                  </a:schemeClr>
                </a:solidFill>
              </a:rPr>
            </a:br>
            <a:endParaRPr lang="en-US" sz="4000" dirty="0">
              <a:solidFill>
                <a:schemeClr val="tx1">
                  <a:lumMod val="75000"/>
                  <a:lumOff val="25000"/>
                </a:schemeClr>
              </a:solidFill>
            </a:endParaRPr>
          </a:p>
          <a:p>
            <a:pPr marL="457200" indent="-457200">
              <a:buFont typeface="Arial" panose="020B0604020202020204" pitchFamily="34" charset="0"/>
              <a:buChar char="•"/>
            </a:pPr>
            <a:r>
              <a:rPr lang="en-US" sz="4000" dirty="0">
                <a:solidFill>
                  <a:schemeClr val="tx1">
                    <a:lumMod val="75000"/>
                    <a:lumOff val="25000"/>
                  </a:schemeClr>
                </a:solidFill>
              </a:rPr>
              <a:t>Public Security Officer</a:t>
            </a:r>
            <a:br>
              <a:rPr lang="en-US" sz="4000" dirty="0">
                <a:solidFill>
                  <a:schemeClr val="tx1">
                    <a:lumMod val="75000"/>
                    <a:lumOff val="25000"/>
                  </a:schemeClr>
                </a:solidFill>
              </a:rPr>
            </a:b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50449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latin typeface="Cambria" panose="02040503050406030204" pitchFamily="18" charset="0"/>
              </a:rPr>
              <a:t>Who Qualifies?</a:t>
            </a: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516" y="887506"/>
            <a:ext cx="1865329" cy="5970494"/>
          </a:xfrm>
          <a:prstGeom prst="rect">
            <a:avLst/>
          </a:prstGeom>
        </p:spPr>
      </p:pic>
      <p:sp>
        <p:nvSpPr>
          <p:cNvPr id="6" name="Rectangle 5"/>
          <p:cNvSpPr/>
          <p:nvPr/>
        </p:nvSpPr>
        <p:spPr>
          <a:xfrm>
            <a:off x="732862" y="2042209"/>
            <a:ext cx="6528549" cy="3785652"/>
          </a:xfrm>
          <a:prstGeom prst="rect">
            <a:avLst/>
          </a:prstGeom>
        </p:spPr>
        <p:txBody>
          <a:bodyPr wrap="square">
            <a:spAutoFit/>
          </a:bodyPr>
          <a:lstStyle/>
          <a:p>
            <a:pPr marL="457200" indent="-457200">
              <a:buFont typeface="Arial" panose="020B0604020202020204" pitchFamily="34" charset="0"/>
              <a:buChar char="•"/>
            </a:pPr>
            <a:r>
              <a:rPr lang="en-US" sz="4000" dirty="0">
                <a:solidFill>
                  <a:schemeClr val="tx1">
                    <a:lumMod val="75000"/>
                    <a:lumOff val="25000"/>
                  </a:schemeClr>
                </a:solidFill>
              </a:rPr>
              <a:t>Corrections Officer</a:t>
            </a:r>
            <a:br>
              <a:rPr lang="en-US" sz="4000" dirty="0">
                <a:solidFill>
                  <a:schemeClr val="tx1">
                    <a:lumMod val="75000"/>
                    <a:lumOff val="25000"/>
                  </a:schemeClr>
                </a:solidFill>
              </a:rPr>
            </a:br>
            <a:endParaRPr lang="en-US" sz="4000" dirty="0">
              <a:solidFill>
                <a:schemeClr val="tx1">
                  <a:lumMod val="75000"/>
                  <a:lumOff val="25000"/>
                </a:schemeClr>
              </a:solidFill>
            </a:endParaRPr>
          </a:p>
          <a:p>
            <a:pPr marL="457200" indent="-457200">
              <a:buFont typeface="Arial" panose="020B0604020202020204" pitchFamily="34" charset="0"/>
              <a:buChar char="•"/>
            </a:pPr>
            <a:r>
              <a:rPr lang="en-US" sz="4000" dirty="0">
                <a:solidFill>
                  <a:schemeClr val="tx1">
                    <a:lumMod val="75000"/>
                    <a:lumOff val="25000"/>
                  </a:schemeClr>
                </a:solidFill>
              </a:rPr>
              <a:t>Juvenile Corrections Officer</a:t>
            </a:r>
          </a:p>
          <a:p>
            <a:pPr marL="457200" indent="-457200">
              <a:buFont typeface="Arial" panose="020B0604020202020204" pitchFamily="34" charset="0"/>
              <a:buChar char="•"/>
            </a:pPr>
            <a:endParaRPr lang="en-US" sz="4000" dirty="0">
              <a:solidFill>
                <a:schemeClr val="tx1">
                  <a:lumMod val="75000"/>
                  <a:lumOff val="25000"/>
                </a:schemeClr>
              </a:solidFill>
            </a:endParaRPr>
          </a:p>
          <a:p>
            <a:pPr marL="457200" indent="-457200">
              <a:buFont typeface="Arial" panose="020B0604020202020204" pitchFamily="34" charset="0"/>
              <a:buChar char="•"/>
            </a:pPr>
            <a:r>
              <a:rPr lang="en-US" sz="4000" dirty="0">
                <a:solidFill>
                  <a:schemeClr val="tx1">
                    <a:lumMod val="75000"/>
                    <a:lumOff val="25000"/>
                  </a:schemeClr>
                </a:solidFill>
              </a:rPr>
              <a:t>County Jailer</a:t>
            </a:r>
            <a:br>
              <a:rPr lang="en-US" sz="4000" dirty="0">
                <a:solidFill>
                  <a:schemeClr val="tx1">
                    <a:lumMod val="75000"/>
                    <a:lumOff val="25000"/>
                  </a:schemeClr>
                </a:solidFill>
              </a:rPr>
            </a:b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62051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latin typeface="Cambria" panose="02040503050406030204" pitchFamily="18" charset="0"/>
              </a:rPr>
              <a:t>Who Qualifies?</a:t>
            </a: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41" y="1044921"/>
            <a:ext cx="2271018" cy="5319138"/>
          </a:xfrm>
          <a:prstGeom prst="rect">
            <a:avLst/>
          </a:prstGeom>
        </p:spPr>
      </p:pic>
      <p:sp>
        <p:nvSpPr>
          <p:cNvPr id="2" name="Rectangle 1"/>
          <p:cNvSpPr/>
          <p:nvPr/>
        </p:nvSpPr>
        <p:spPr>
          <a:xfrm>
            <a:off x="713681" y="1896740"/>
            <a:ext cx="6467047" cy="4247317"/>
          </a:xfrm>
          <a:prstGeom prst="rect">
            <a:avLst/>
          </a:prstGeom>
        </p:spPr>
        <p:txBody>
          <a:bodyPr wrap="square">
            <a:spAutoFit/>
          </a:bodyPr>
          <a:lstStyle/>
          <a:p>
            <a:pPr marL="457200" indent="-457200">
              <a:buFont typeface="Arial" panose="020B0604020202020204" pitchFamily="34" charset="0"/>
              <a:buChar char="•"/>
            </a:pPr>
            <a:r>
              <a:rPr lang="en-US" sz="3600" dirty="0">
                <a:solidFill>
                  <a:schemeClr val="tx1">
                    <a:lumMod val="75000"/>
                    <a:lumOff val="25000"/>
                  </a:schemeClr>
                </a:solidFill>
              </a:rPr>
              <a:t>Fire Fighter</a:t>
            </a:r>
          </a:p>
          <a:p>
            <a:endParaRPr lang="en-US" sz="3600" dirty="0">
              <a:solidFill>
                <a:schemeClr val="tx1">
                  <a:lumMod val="75000"/>
                  <a:lumOff val="25000"/>
                </a:schemeClr>
              </a:solidFill>
            </a:endParaRPr>
          </a:p>
          <a:p>
            <a:pPr marL="457200" indent="-457200">
              <a:buFont typeface="Arial" panose="020B0604020202020204" pitchFamily="34" charset="0"/>
              <a:buChar char="•"/>
            </a:pPr>
            <a:r>
              <a:rPr lang="en-US" sz="3600" dirty="0">
                <a:solidFill>
                  <a:schemeClr val="tx1">
                    <a:lumMod val="75000"/>
                    <a:lumOff val="25000"/>
                  </a:schemeClr>
                </a:solidFill>
              </a:rPr>
              <a:t>Emergency Care Attendant</a:t>
            </a:r>
          </a:p>
          <a:p>
            <a:endParaRPr lang="en-US" sz="3600" dirty="0">
              <a:solidFill>
                <a:schemeClr val="tx1">
                  <a:lumMod val="75000"/>
                  <a:lumOff val="25000"/>
                </a:schemeClr>
              </a:solidFill>
            </a:endParaRPr>
          </a:p>
          <a:p>
            <a:pPr marL="457200" indent="-457200">
              <a:buFont typeface="Arial" panose="020B0604020202020204" pitchFamily="34" charset="0"/>
              <a:buChar char="•"/>
            </a:pPr>
            <a:r>
              <a:rPr lang="en-US" sz="3600" dirty="0">
                <a:solidFill>
                  <a:schemeClr val="tx1">
                    <a:lumMod val="75000"/>
                    <a:lumOff val="25000"/>
                  </a:schemeClr>
                </a:solidFill>
              </a:rPr>
              <a:t>Emergency Medical Technician</a:t>
            </a:r>
          </a:p>
          <a:p>
            <a:endParaRPr lang="en-US" sz="3600" dirty="0">
              <a:solidFill>
                <a:schemeClr val="tx1">
                  <a:lumMod val="75000"/>
                  <a:lumOff val="25000"/>
                </a:schemeClr>
              </a:solidFill>
            </a:endParaRPr>
          </a:p>
          <a:p>
            <a:pPr marL="457200" indent="-457200">
              <a:buFont typeface="Arial" panose="020B0604020202020204" pitchFamily="34" charset="0"/>
              <a:buChar char="•"/>
            </a:pPr>
            <a:r>
              <a:rPr lang="en-US" sz="3600" dirty="0">
                <a:solidFill>
                  <a:schemeClr val="tx1">
                    <a:lumMod val="75000"/>
                    <a:lumOff val="25000"/>
                  </a:schemeClr>
                </a:solidFill>
              </a:rPr>
              <a:t>Licensed Paramedic</a:t>
            </a:r>
            <a:br>
              <a:rPr lang="en-US" dirty="0">
                <a:solidFill>
                  <a:schemeClr val="tx1">
                    <a:lumMod val="75000"/>
                    <a:lumOff val="25000"/>
                  </a:schemeClr>
                </a:solidFill>
              </a:rPr>
            </a:br>
            <a:endParaRPr lang="en-US"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247" y="1044921"/>
            <a:ext cx="2729753" cy="5493208"/>
          </a:xfrm>
          <a:prstGeom prst="rect">
            <a:avLst/>
          </a:prstGeom>
        </p:spPr>
      </p:pic>
    </p:spTree>
    <p:extLst>
      <p:ext uri="{BB962C8B-B14F-4D97-AF65-F5344CB8AC3E}">
        <p14:creationId xmlns:p14="http://schemas.microsoft.com/office/powerpoint/2010/main" val="154073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latin typeface="Cambria" panose="02040503050406030204" pitchFamily="18" charset="0"/>
              </a:rPr>
              <a:t>Who Qualifies?</a:t>
            </a: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547" y="1026093"/>
            <a:ext cx="1920688" cy="583190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0005" y="892538"/>
            <a:ext cx="1920845" cy="5474743"/>
          </a:xfrm>
          <a:prstGeom prst="rect">
            <a:avLst/>
          </a:prstGeom>
        </p:spPr>
      </p:pic>
      <p:sp>
        <p:nvSpPr>
          <p:cNvPr id="7" name="Rectangle 6"/>
          <p:cNvSpPr/>
          <p:nvPr/>
        </p:nvSpPr>
        <p:spPr>
          <a:xfrm>
            <a:off x="732863" y="2042209"/>
            <a:ext cx="6096000" cy="2554545"/>
          </a:xfrm>
          <a:prstGeom prst="rect">
            <a:avLst/>
          </a:prstGeom>
        </p:spPr>
        <p:txBody>
          <a:bodyPr>
            <a:spAutoFit/>
          </a:bodyPr>
          <a:lstStyle/>
          <a:p>
            <a:pPr marL="457200" indent="-457200">
              <a:buFont typeface="Arial" panose="020B0604020202020204" pitchFamily="34" charset="0"/>
              <a:buChar char="•"/>
            </a:pPr>
            <a:r>
              <a:rPr lang="en-US" sz="4000" dirty="0">
                <a:solidFill>
                  <a:schemeClr val="tx1">
                    <a:lumMod val="75000"/>
                    <a:lumOff val="25000"/>
                  </a:schemeClr>
                </a:solidFill>
              </a:rPr>
              <a:t>Veteran</a:t>
            </a:r>
            <a:br>
              <a:rPr lang="en-US" sz="4000" dirty="0">
                <a:solidFill>
                  <a:schemeClr val="tx1">
                    <a:lumMod val="75000"/>
                    <a:lumOff val="25000"/>
                  </a:schemeClr>
                </a:solidFill>
              </a:rPr>
            </a:br>
            <a:endParaRPr lang="en-US" sz="4000" dirty="0">
              <a:solidFill>
                <a:schemeClr val="tx1">
                  <a:lumMod val="75000"/>
                  <a:lumOff val="25000"/>
                </a:schemeClr>
              </a:solidFill>
            </a:endParaRPr>
          </a:p>
          <a:p>
            <a:pPr marL="457200" indent="-457200">
              <a:buFont typeface="Arial" panose="020B0604020202020204" pitchFamily="34" charset="0"/>
              <a:buChar char="•"/>
            </a:pPr>
            <a:r>
              <a:rPr lang="en-US" sz="4000" dirty="0">
                <a:solidFill>
                  <a:schemeClr val="tx1">
                    <a:lumMod val="75000"/>
                    <a:lumOff val="25000"/>
                  </a:schemeClr>
                </a:solidFill>
              </a:rPr>
              <a:t>Active Military</a:t>
            </a:r>
            <a:br>
              <a:rPr lang="en-US" sz="4000" dirty="0">
                <a:solidFill>
                  <a:schemeClr val="tx1">
                    <a:lumMod val="75000"/>
                    <a:lumOff val="25000"/>
                  </a:schemeClr>
                </a:solidFill>
              </a:rPr>
            </a:b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66475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Home Buyer Programs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878981" y="906140"/>
            <a:ext cx="102226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spcAft>
                <a:spcPts val="1200"/>
              </a:spcAft>
              <a:buFontTx/>
              <a:buNone/>
            </a:pPr>
            <a:r>
              <a:rPr lang="en-US" altLang="en-US" sz="2400" dirty="0">
                <a:solidFill>
                  <a:srgbClr val="000000"/>
                </a:solidFill>
                <a:latin typeface="Cambria" panose="02040503050406030204" pitchFamily="18" charset="0"/>
              </a:rPr>
              <a:t>Two types of assistance are offered to home buyers through the Homes for Texas Heroes Program STATEWIDE.</a:t>
            </a:r>
          </a:p>
        </p:txBody>
      </p:sp>
      <p:sp>
        <p:nvSpPr>
          <p:cNvPr id="14" name="Rectangle 13"/>
          <p:cNvSpPr/>
          <p:nvPr/>
        </p:nvSpPr>
        <p:spPr>
          <a:xfrm>
            <a:off x="878980" y="2456474"/>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2" name="Picture 1"/>
          <p:cNvPicPr>
            <a:picLocks noChangeAspect="1"/>
          </p:cNvPicPr>
          <p:nvPr/>
        </p:nvPicPr>
        <p:blipFill>
          <a:blip r:embed="rId3"/>
          <a:stretch>
            <a:fillRect/>
          </a:stretch>
        </p:blipFill>
        <p:spPr>
          <a:xfrm>
            <a:off x="1243177" y="2157330"/>
            <a:ext cx="7599163" cy="1279067"/>
          </a:xfrm>
          <a:prstGeom prst="rect">
            <a:avLst/>
          </a:prstGeom>
        </p:spPr>
      </p:pic>
      <p:sp>
        <p:nvSpPr>
          <p:cNvPr id="17" name="Rectangle 16"/>
          <p:cNvSpPr/>
          <p:nvPr/>
        </p:nvSpPr>
        <p:spPr>
          <a:xfrm>
            <a:off x="878981" y="4754549"/>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3" name="Picture 2"/>
          <p:cNvPicPr>
            <a:picLocks noChangeAspect="1"/>
          </p:cNvPicPr>
          <p:nvPr/>
        </p:nvPicPr>
        <p:blipFill>
          <a:blip r:embed="rId4"/>
          <a:stretch>
            <a:fillRect/>
          </a:stretch>
        </p:blipFill>
        <p:spPr>
          <a:xfrm>
            <a:off x="1243177" y="4422308"/>
            <a:ext cx="7599163" cy="1279067"/>
          </a:xfrm>
          <a:prstGeom prst="rect">
            <a:avLst/>
          </a:prstGeom>
        </p:spPr>
      </p:pic>
    </p:spTree>
    <p:extLst>
      <p:ext uri="{BB962C8B-B14F-4D97-AF65-F5344CB8AC3E}">
        <p14:creationId xmlns:p14="http://schemas.microsoft.com/office/powerpoint/2010/main" val="2604277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6|17.4|19.9|12.8"/>
</p:tagLst>
</file>

<file path=ppt/tags/tag2.xml><?xml version="1.0" encoding="utf-8"?>
<p:tagLst xmlns:a="http://schemas.openxmlformats.org/drawingml/2006/main" xmlns:r="http://schemas.openxmlformats.org/officeDocument/2006/relationships" xmlns:p="http://schemas.openxmlformats.org/presentationml/2006/main">
  <p:tag name="TIMING" val="|29.3|8.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useo Slab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5436</Words>
  <Application>Microsoft Office PowerPoint</Application>
  <PresentationFormat>Widescreen</PresentationFormat>
  <Paragraphs>411</Paragraphs>
  <Slides>30</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Arial</vt:lpstr>
      <vt:lpstr>Calibri</vt:lpstr>
      <vt:lpstr>Calibri Light</vt:lpstr>
      <vt:lpstr>Cambria</vt:lpstr>
      <vt:lpstr>Museo Slab 500</vt:lpstr>
      <vt:lpstr>Myriad Pro</vt:lpstr>
      <vt:lpstr>Times</vt:lpstr>
      <vt:lpstr>Wingdings</vt:lpstr>
      <vt:lpstr>Office Theme</vt:lpstr>
      <vt:lpstr>Blank Presentation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Mortgage Interest Tax Credits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Holsinger</dc:creator>
  <cp:lastModifiedBy>Laura J. Ross</cp:lastModifiedBy>
  <cp:revision>68</cp:revision>
  <dcterms:created xsi:type="dcterms:W3CDTF">2018-03-28T17:54:00Z</dcterms:created>
  <dcterms:modified xsi:type="dcterms:W3CDTF">2020-11-06T17:11:36Z</dcterms:modified>
</cp:coreProperties>
</file>