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78" r:id="rId7"/>
    <p:sldId id="262" r:id="rId8"/>
    <p:sldId id="263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580" autoAdjust="0"/>
  </p:normalViewPr>
  <p:slideViewPr>
    <p:cSldViewPr snapToGrid="0">
      <p:cViewPr varScale="1">
        <p:scale>
          <a:sx n="96" d="100"/>
          <a:sy n="96" d="100"/>
        </p:scale>
        <p:origin x="10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44D8DC-6CC9-4BAB-B89F-268BCC2594E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525010-3BFE-48B1-9508-6A1B16C79E5E}">
      <dgm:prSet custT="1"/>
      <dgm:spPr>
        <a:xfrm rot="10800000">
          <a:off x="1052408" y="2194043"/>
          <a:ext cx="7191582" cy="656336"/>
        </a:xfrm>
        <a:solidFill>
          <a:srgbClr val="F7964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TSAHC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es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para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todo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el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estado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de Texas.</a:t>
          </a:r>
        </a:p>
      </dgm:t>
    </dgm:pt>
    <dgm:pt modelId="{A3546492-E190-4024-BBFD-5CD169BCFABA}" type="parTrans" cxnId="{CCDABBED-BB32-4A52-B55D-3F58937D2BCA}">
      <dgm:prSet/>
      <dgm:spPr/>
      <dgm:t>
        <a:bodyPr/>
        <a:lstStyle/>
        <a:p>
          <a:endParaRPr lang="en-US"/>
        </a:p>
      </dgm:t>
    </dgm:pt>
    <dgm:pt modelId="{7DCF3ACF-E06D-460E-A246-970FFBD7CB02}" type="sibTrans" cxnId="{CCDABBED-BB32-4A52-B55D-3F58937D2BCA}">
      <dgm:prSet/>
      <dgm:spPr/>
      <dgm:t>
        <a:bodyPr/>
        <a:lstStyle/>
        <a:p>
          <a:endParaRPr lang="en-US"/>
        </a:p>
      </dgm:t>
    </dgm:pt>
    <dgm:pt modelId="{0B7A9FEF-0A53-4F3A-989E-6FE774EBE116}">
      <dgm:prSet custT="1"/>
      <dgm:spPr>
        <a:xfrm rot="10800000">
          <a:off x="1052408" y="2915291"/>
          <a:ext cx="7191582" cy="685112"/>
        </a:xfr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400" b="1" i="1" u="sng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GRATIS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MCC para Texas Heroes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usando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la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asistencia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para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enganches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de TSAHC</a:t>
          </a:r>
        </a:p>
      </dgm:t>
    </dgm:pt>
    <dgm:pt modelId="{DA8A767D-B18C-4412-990C-3CEE17018043}" type="parTrans" cxnId="{673CFEBF-1AFF-4CDB-81A5-A55976F0B0E6}">
      <dgm:prSet/>
      <dgm:spPr/>
      <dgm:t>
        <a:bodyPr/>
        <a:lstStyle/>
        <a:p>
          <a:endParaRPr lang="en-US"/>
        </a:p>
      </dgm:t>
    </dgm:pt>
    <dgm:pt modelId="{86296171-5FDC-4284-8792-3AF930A24F0E}" type="sibTrans" cxnId="{673CFEBF-1AFF-4CDB-81A5-A55976F0B0E6}">
      <dgm:prSet/>
      <dgm:spPr/>
      <dgm:t>
        <a:bodyPr/>
        <a:lstStyle/>
        <a:p>
          <a:endParaRPr lang="en-US"/>
        </a:p>
      </dgm:t>
    </dgm:pt>
    <dgm:pt modelId="{D93C7A52-5201-434A-BF4E-48032723784E}">
      <dgm:prSet custT="1"/>
      <dgm:spPr>
        <a:xfrm rot="10800000">
          <a:off x="1052408" y="3665315"/>
          <a:ext cx="7191582" cy="648147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¡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Cierres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de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préstamos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son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rápidos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! </a:t>
          </a:r>
        </a:p>
      </dgm:t>
    </dgm:pt>
    <dgm:pt modelId="{46E5A637-F70F-4D22-9188-042BA9F1AF1A}" type="parTrans" cxnId="{CD3590B1-F63C-469D-9B49-66975C4BA68F}">
      <dgm:prSet/>
      <dgm:spPr/>
      <dgm:t>
        <a:bodyPr/>
        <a:lstStyle/>
        <a:p>
          <a:endParaRPr lang="en-US"/>
        </a:p>
      </dgm:t>
    </dgm:pt>
    <dgm:pt modelId="{9E435E6C-AA76-40E5-8E29-32950E53AC58}" type="sibTrans" cxnId="{CD3590B1-F63C-469D-9B49-66975C4BA68F}">
      <dgm:prSet/>
      <dgm:spPr/>
      <dgm:t>
        <a:bodyPr/>
        <a:lstStyle/>
        <a:p>
          <a:endParaRPr lang="en-US"/>
        </a:p>
      </dgm:t>
    </dgm:pt>
    <dgm:pt modelId="{A630CF27-F787-4356-A21E-0398E8AB294C}">
      <dgm:prSet custT="1"/>
      <dgm:spPr>
        <a:xfrm rot="10800000">
          <a:off x="1052408" y="149"/>
          <a:ext cx="7191582" cy="685307"/>
        </a:xfrm>
        <a:solidFill>
          <a:srgbClr val="F7964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Para la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asistencia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para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enganches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, no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necesita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ser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</a:p>
        <a:p>
          <a:pPr rtl="0"/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comprador de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primera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vez</a:t>
          </a:r>
          <a:endParaRPr lang="en-US" sz="2400" b="1" dirty="0">
            <a:solidFill>
              <a:sysClr val="window" lastClr="FFFFFF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5FF2EB77-6E37-4B2D-8F53-0DEADF9A0871}" type="parTrans" cxnId="{24128429-8F7D-4203-AFA6-B4FDC2F03574}">
      <dgm:prSet/>
      <dgm:spPr/>
      <dgm:t>
        <a:bodyPr/>
        <a:lstStyle/>
        <a:p>
          <a:endParaRPr lang="en-US"/>
        </a:p>
      </dgm:t>
    </dgm:pt>
    <dgm:pt modelId="{E8E2E3D1-2EFD-42B7-B2F8-7F40D5C1290E}" type="sibTrans" cxnId="{24128429-8F7D-4203-AFA6-B4FDC2F03574}">
      <dgm:prSet/>
      <dgm:spPr/>
      <dgm:t>
        <a:bodyPr/>
        <a:lstStyle/>
        <a:p>
          <a:endParaRPr lang="en-US"/>
        </a:p>
      </dgm:t>
    </dgm:pt>
    <dgm:pt modelId="{3A32A3D3-578E-43C9-BB60-5CF3CB0B2CBF}">
      <dgm:prSet custT="1"/>
      <dgm:spPr>
        <a:xfrm rot="10800000">
          <a:off x="1052408" y="750368"/>
          <a:ext cx="7191582" cy="648308"/>
        </a:xfr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2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Opciones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: REGALO </a:t>
          </a:r>
          <a:r>
            <a:rPr lang="en-US" sz="2000" b="1" u="sng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o</a:t>
          </a:r>
          <a:r>
            <a:rPr lang="en-US" sz="2400" b="1" u="none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Gravamen Segundo </a:t>
          </a:r>
          <a:r>
            <a:rPr lang="en-US" sz="2400" b="1" u="none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perdonable</a:t>
          </a:r>
          <a:r>
            <a:rPr lang="en-US" sz="2400" b="1" u="none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de 3 </a:t>
          </a:r>
          <a:r>
            <a:rPr lang="en-US" sz="2400" b="1" u="none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anos</a:t>
          </a:r>
          <a:endParaRPr lang="en-US" sz="2400" b="1" dirty="0">
            <a:solidFill>
              <a:sysClr val="window" lastClr="FFFFFF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B5F9AB2E-4355-4CC3-A917-4883F82A97FE}" type="parTrans" cxnId="{52E4A848-8846-4897-8506-3D0C2CE96948}">
      <dgm:prSet/>
      <dgm:spPr/>
      <dgm:t>
        <a:bodyPr/>
        <a:lstStyle/>
        <a:p>
          <a:endParaRPr lang="en-US"/>
        </a:p>
      </dgm:t>
    </dgm:pt>
    <dgm:pt modelId="{3EEB40BE-4D32-45E8-A98B-EA92CB610E8B}" type="sibTrans" cxnId="{52E4A848-8846-4897-8506-3D0C2CE96948}">
      <dgm:prSet/>
      <dgm:spPr/>
      <dgm:t>
        <a:bodyPr/>
        <a:lstStyle/>
        <a:p>
          <a:endParaRPr lang="en-US"/>
        </a:p>
      </dgm:t>
    </dgm:pt>
    <dgm:pt modelId="{2B0EE336-3353-4A86-8BCB-BCBD6AFC0ECA}">
      <dgm:prSet custT="1"/>
      <dgm:spPr>
        <a:xfrm rot="10800000">
          <a:off x="1053119" y="1463588"/>
          <a:ext cx="7190160" cy="665543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No require que viva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en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su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casa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por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cierto</a:t>
          </a:r>
          <a:r>
            <a:rPr lang="en-US" sz="2400" b="1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en-US" sz="2400" b="1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tiempo</a:t>
          </a:r>
          <a:endParaRPr lang="en-US" sz="2400" dirty="0">
            <a:solidFill>
              <a:sysClr val="window" lastClr="FFFFFF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45EB92E3-9D69-406F-B6EF-EBBCFA6FA27D}" type="parTrans" cxnId="{A8EE71CD-B36A-40A2-80DB-D1A5D1B2372B}">
      <dgm:prSet/>
      <dgm:spPr/>
      <dgm:t>
        <a:bodyPr/>
        <a:lstStyle/>
        <a:p>
          <a:endParaRPr lang="en-US"/>
        </a:p>
      </dgm:t>
    </dgm:pt>
    <dgm:pt modelId="{2F6F4784-D4E1-4C7E-A964-1225073110D7}" type="sibTrans" cxnId="{A8EE71CD-B36A-40A2-80DB-D1A5D1B2372B}">
      <dgm:prSet/>
      <dgm:spPr/>
      <dgm:t>
        <a:bodyPr/>
        <a:lstStyle/>
        <a:p>
          <a:endParaRPr lang="en-US"/>
        </a:p>
      </dgm:t>
    </dgm:pt>
    <dgm:pt modelId="{429534E8-1635-4AB8-BA91-E3B9005BBD36}" type="pres">
      <dgm:prSet presAssocID="{6844D8DC-6CC9-4BAB-B89F-268BCC2594E1}" presName="linearFlow" presStyleCnt="0">
        <dgm:presLayoutVars>
          <dgm:dir/>
          <dgm:resizeHandles val="exact"/>
        </dgm:presLayoutVars>
      </dgm:prSet>
      <dgm:spPr/>
    </dgm:pt>
    <dgm:pt modelId="{0125F5FA-420F-4997-98A8-5BB3533F2E8E}" type="pres">
      <dgm:prSet presAssocID="{A630CF27-F787-4356-A21E-0398E8AB294C}" presName="composite" presStyleCnt="0"/>
      <dgm:spPr/>
    </dgm:pt>
    <dgm:pt modelId="{C703A222-A277-45D5-B856-31CA782EFE5C}" type="pres">
      <dgm:prSet presAssocID="{A630CF27-F787-4356-A21E-0398E8AB294C}" presName="imgShp" presStyleLbl="fgImgPlace1" presStyleIdx="0" presStyleCnt="6"/>
      <dgm:spPr>
        <a:xfrm>
          <a:off x="1448420" y="234077"/>
          <a:ext cx="217453" cy="21745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32DEEC9A-D7EA-4952-A17F-BB96281A67EC}" type="pres">
      <dgm:prSet presAssocID="{A630CF27-F787-4356-A21E-0398E8AB294C}" presName="txShp" presStyleLbl="node1" presStyleIdx="0" presStyleCnt="6" custScaleX="116329" custScaleY="315152">
        <dgm:presLayoutVars>
          <dgm:bulletEnabled val="1"/>
        </dgm:presLayoutVars>
      </dgm:prSet>
      <dgm:spPr>
        <a:prstGeom prst="homePlate">
          <a:avLst/>
        </a:prstGeom>
      </dgm:spPr>
    </dgm:pt>
    <dgm:pt modelId="{0CB2A300-6E0E-4D94-8BB1-DDE7F8F5BAC9}" type="pres">
      <dgm:prSet presAssocID="{E8E2E3D1-2EFD-42B7-B2F8-7F40D5C1290E}" presName="spacing" presStyleCnt="0"/>
      <dgm:spPr/>
    </dgm:pt>
    <dgm:pt modelId="{7876392E-3EF4-4B54-BB3C-B712026B7EF5}" type="pres">
      <dgm:prSet presAssocID="{3A32A3D3-578E-43C9-BB60-5CF3CB0B2CBF}" presName="composite" presStyleCnt="0"/>
      <dgm:spPr/>
    </dgm:pt>
    <dgm:pt modelId="{C89C1EB2-BA2D-45AA-81E2-01929CEE48B6}" type="pres">
      <dgm:prSet presAssocID="{3A32A3D3-578E-43C9-BB60-5CF3CB0B2CBF}" presName="imgShp" presStyleLbl="fgImgPlace1" presStyleIdx="1" presStyleCnt="6"/>
      <dgm:spPr>
        <a:xfrm>
          <a:off x="1448420" y="965796"/>
          <a:ext cx="217453" cy="21745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1DD0A921-8BBA-44D7-8383-4B4C5FBA24DA}" type="pres">
      <dgm:prSet presAssocID="{3A32A3D3-578E-43C9-BB60-5CF3CB0B2CBF}" presName="txShp" presStyleLbl="node1" presStyleIdx="1" presStyleCnt="6" custScaleX="116329" custScaleY="298137">
        <dgm:presLayoutVars>
          <dgm:bulletEnabled val="1"/>
        </dgm:presLayoutVars>
      </dgm:prSet>
      <dgm:spPr>
        <a:prstGeom prst="homePlate">
          <a:avLst/>
        </a:prstGeom>
      </dgm:spPr>
    </dgm:pt>
    <dgm:pt modelId="{3C73EACE-54A9-4D24-B409-8CED6D6C1510}" type="pres">
      <dgm:prSet presAssocID="{3EEB40BE-4D32-45E8-A98B-EA92CB610E8B}" presName="spacing" presStyleCnt="0"/>
      <dgm:spPr/>
    </dgm:pt>
    <dgm:pt modelId="{36788C4A-0F28-4B51-BFD9-2B12419BB6CC}" type="pres">
      <dgm:prSet presAssocID="{2B0EE336-3353-4A86-8BCB-BCBD6AFC0ECA}" presName="composite" presStyleCnt="0"/>
      <dgm:spPr/>
    </dgm:pt>
    <dgm:pt modelId="{A4D4F247-FDFE-4D26-9DC1-EFBFDC7D2A8F}" type="pres">
      <dgm:prSet presAssocID="{2B0EE336-3353-4A86-8BCB-BCBD6AFC0ECA}" presName="imgShp" presStyleLbl="fgImgPlace1" presStyleIdx="2" presStyleCnt="6"/>
      <dgm:spPr>
        <a:xfrm>
          <a:off x="1448420" y="1687633"/>
          <a:ext cx="217453" cy="21745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FEF8BB6F-B814-48DD-9F89-B936201D9D08}" type="pres">
      <dgm:prSet presAssocID="{2B0EE336-3353-4A86-8BCB-BCBD6AFC0ECA}" presName="txShp" presStyleLbl="node1" presStyleIdx="2" presStyleCnt="6" custScaleX="116306" custScaleY="306063">
        <dgm:presLayoutVars>
          <dgm:bulletEnabled val="1"/>
        </dgm:presLayoutVars>
      </dgm:prSet>
      <dgm:spPr>
        <a:prstGeom prst="homePlate">
          <a:avLst/>
        </a:prstGeom>
      </dgm:spPr>
    </dgm:pt>
    <dgm:pt modelId="{450F9250-46DA-4343-879B-8206D490D2F4}" type="pres">
      <dgm:prSet presAssocID="{2F6F4784-D4E1-4C7E-A964-1225073110D7}" presName="spacing" presStyleCnt="0"/>
      <dgm:spPr/>
    </dgm:pt>
    <dgm:pt modelId="{02F1E3BC-37DD-4BFF-8F1A-08D1DA5E73F6}" type="pres">
      <dgm:prSet presAssocID="{59525010-3BFE-48B1-9508-6A1B16C79E5E}" presName="composite" presStyleCnt="0"/>
      <dgm:spPr/>
    </dgm:pt>
    <dgm:pt modelId="{B04759EC-FDCD-4B1E-97DC-91C7CF2EF1BC}" type="pres">
      <dgm:prSet presAssocID="{59525010-3BFE-48B1-9508-6A1B16C79E5E}" presName="imgShp" presStyleLbl="fgImgPlace1" presStyleIdx="3" presStyleCnt="6"/>
      <dgm:spPr>
        <a:xfrm>
          <a:off x="1448420" y="2413485"/>
          <a:ext cx="217453" cy="21745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C2869B87-E560-4DFC-849E-9768B2B93579}" type="pres">
      <dgm:prSet presAssocID="{59525010-3BFE-48B1-9508-6A1B16C79E5E}" presName="txShp" presStyleLbl="node1" presStyleIdx="3" presStyleCnt="6" custScaleX="116329" custScaleY="301829">
        <dgm:presLayoutVars>
          <dgm:bulletEnabled val="1"/>
        </dgm:presLayoutVars>
      </dgm:prSet>
      <dgm:spPr>
        <a:prstGeom prst="homePlate">
          <a:avLst/>
        </a:prstGeom>
      </dgm:spPr>
    </dgm:pt>
    <dgm:pt modelId="{D51CF720-F4BC-456E-8C93-1576E885A243}" type="pres">
      <dgm:prSet presAssocID="{7DCF3ACF-E06D-460E-A246-970FFBD7CB02}" presName="spacing" presStyleCnt="0"/>
      <dgm:spPr/>
    </dgm:pt>
    <dgm:pt modelId="{51C8FBAD-6C49-42A8-A92A-96D55E3D3BAC}" type="pres">
      <dgm:prSet presAssocID="{0B7A9FEF-0A53-4F3A-989E-6FE774EBE116}" presName="composite" presStyleCnt="0"/>
      <dgm:spPr/>
    </dgm:pt>
    <dgm:pt modelId="{465FC331-F35C-4FCC-8439-ED5D6BD1C715}" type="pres">
      <dgm:prSet presAssocID="{0B7A9FEF-0A53-4F3A-989E-6FE774EBE116}" presName="imgShp" presStyleLbl="fgImgPlace1" presStyleIdx="4" presStyleCnt="6"/>
      <dgm:spPr>
        <a:xfrm>
          <a:off x="1448420" y="3149121"/>
          <a:ext cx="217453" cy="21745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27A75FE1-9400-41E3-890C-FC9EE5DCE567}" type="pres">
      <dgm:prSet presAssocID="{0B7A9FEF-0A53-4F3A-989E-6FE774EBE116}" presName="txShp" presStyleLbl="node1" presStyleIdx="4" presStyleCnt="6" custScaleX="116329" custScaleY="315062">
        <dgm:presLayoutVars>
          <dgm:bulletEnabled val="1"/>
        </dgm:presLayoutVars>
      </dgm:prSet>
      <dgm:spPr>
        <a:prstGeom prst="homePlate">
          <a:avLst/>
        </a:prstGeom>
      </dgm:spPr>
    </dgm:pt>
    <dgm:pt modelId="{5FCCB6BC-3EC8-441D-9827-F2D22A12CF24}" type="pres">
      <dgm:prSet presAssocID="{86296171-5FDC-4284-8792-3AF930A24F0E}" presName="spacing" presStyleCnt="0"/>
      <dgm:spPr/>
    </dgm:pt>
    <dgm:pt modelId="{BEE8D1AA-4357-4072-BA9D-F5EE5323924B}" type="pres">
      <dgm:prSet presAssocID="{D93C7A52-5201-434A-BF4E-48032723784E}" presName="composite" presStyleCnt="0"/>
      <dgm:spPr/>
    </dgm:pt>
    <dgm:pt modelId="{1345BEBD-202B-47ED-9D88-EB82FE758961}" type="pres">
      <dgm:prSet presAssocID="{D93C7A52-5201-434A-BF4E-48032723784E}" presName="imgShp" presStyleLbl="fgImgPlace1" presStyleIdx="5" presStyleCnt="6" custScaleX="104444" custScaleY="104317"/>
      <dgm:spPr>
        <a:xfrm>
          <a:off x="1443588" y="3875968"/>
          <a:ext cx="227116" cy="22684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1CC9F7C7-C877-4F35-934A-5B439FDC08E7}" type="pres">
      <dgm:prSet presAssocID="{D93C7A52-5201-434A-BF4E-48032723784E}" presName="txShp" presStyleLbl="node1" presStyleIdx="5" presStyleCnt="6" custScaleX="116329" custScaleY="298063">
        <dgm:presLayoutVars>
          <dgm:bulletEnabled val="1"/>
        </dgm:presLayoutVars>
      </dgm:prSet>
      <dgm:spPr>
        <a:prstGeom prst="homePlate">
          <a:avLst/>
        </a:prstGeom>
      </dgm:spPr>
    </dgm:pt>
  </dgm:ptLst>
  <dgm:cxnLst>
    <dgm:cxn modelId="{4190A228-431F-4672-B6C8-65CAA1064894}" type="presOf" srcId="{D93C7A52-5201-434A-BF4E-48032723784E}" destId="{1CC9F7C7-C877-4F35-934A-5B439FDC08E7}" srcOrd="0" destOrd="0" presId="urn:microsoft.com/office/officeart/2005/8/layout/vList3"/>
    <dgm:cxn modelId="{24128429-8F7D-4203-AFA6-B4FDC2F03574}" srcId="{6844D8DC-6CC9-4BAB-B89F-268BCC2594E1}" destId="{A630CF27-F787-4356-A21E-0398E8AB294C}" srcOrd="0" destOrd="0" parTransId="{5FF2EB77-6E37-4B2D-8F53-0DEADF9A0871}" sibTransId="{E8E2E3D1-2EFD-42B7-B2F8-7F40D5C1290E}"/>
    <dgm:cxn modelId="{4249132E-594F-41E8-89D1-BFBC46D061B6}" type="presOf" srcId="{0B7A9FEF-0A53-4F3A-989E-6FE774EBE116}" destId="{27A75FE1-9400-41E3-890C-FC9EE5DCE567}" srcOrd="0" destOrd="0" presId="urn:microsoft.com/office/officeart/2005/8/layout/vList3"/>
    <dgm:cxn modelId="{6B1A2933-97C7-4E39-BBCD-9A0703CBE4A1}" type="presOf" srcId="{59525010-3BFE-48B1-9508-6A1B16C79E5E}" destId="{C2869B87-E560-4DFC-849E-9768B2B93579}" srcOrd="0" destOrd="0" presId="urn:microsoft.com/office/officeart/2005/8/layout/vList3"/>
    <dgm:cxn modelId="{DA88A339-9B8A-4354-B4BB-EB2558A28E4D}" type="presOf" srcId="{6844D8DC-6CC9-4BAB-B89F-268BCC2594E1}" destId="{429534E8-1635-4AB8-BA91-E3B9005BBD36}" srcOrd="0" destOrd="0" presId="urn:microsoft.com/office/officeart/2005/8/layout/vList3"/>
    <dgm:cxn modelId="{FAC7B161-8E1E-477D-8D0D-CF1EF8A8527D}" type="presOf" srcId="{3A32A3D3-578E-43C9-BB60-5CF3CB0B2CBF}" destId="{1DD0A921-8BBA-44D7-8383-4B4C5FBA24DA}" srcOrd="0" destOrd="0" presId="urn:microsoft.com/office/officeart/2005/8/layout/vList3"/>
    <dgm:cxn modelId="{52E4A848-8846-4897-8506-3D0C2CE96948}" srcId="{6844D8DC-6CC9-4BAB-B89F-268BCC2594E1}" destId="{3A32A3D3-578E-43C9-BB60-5CF3CB0B2CBF}" srcOrd="1" destOrd="0" parTransId="{B5F9AB2E-4355-4CC3-A917-4883F82A97FE}" sibTransId="{3EEB40BE-4D32-45E8-A98B-EA92CB610E8B}"/>
    <dgm:cxn modelId="{FDCF474D-FE18-4756-831B-DDB42D0D4992}" type="presOf" srcId="{A630CF27-F787-4356-A21E-0398E8AB294C}" destId="{32DEEC9A-D7EA-4952-A17F-BB96281A67EC}" srcOrd="0" destOrd="0" presId="urn:microsoft.com/office/officeart/2005/8/layout/vList3"/>
    <dgm:cxn modelId="{CD3590B1-F63C-469D-9B49-66975C4BA68F}" srcId="{6844D8DC-6CC9-4BAB-B89F-268BCC2594E1}" destId="{D93C7A52-5201-434A-BF4E-48032723784E}" srcOrd="5" destOrd="0" parTransId="{46E5A637-F70F-4D22-9188-042BA9F1AF1A}" sibTransId="{9E435E6C-AA76-40E5-8E29-32950E53AC58}"/>
    <dgm:cxn modelId="{673CFEBF-1AFF-4CDB-81A5-A55976F0B0E6}" srcId="{6844D8DC-6CC9-4BAB-B89F-268BCC2594E1}" destId="{0B7A9FEF-0A53-4F3A-989E-6FE774EBE116}" srcOrd="4" destOrd="0" parTransId="{DA8A767D-B18C-4412-990C-3CEE17018043}" sibTransId="{86296171-5FDC-4284-8792-3AF930A24F0E}"/>
    <dgm:cxn modelId="{A8EE71CD-B36A-40A2-80DB-D1A5D1B2372B}" srcId="{6844D8DC-6CC9-4BAB-B89F-268BCC2594E1}" destId="{2B0EE336-3353-4A86-8BCB-BCBD6AFC0ECA}" srcOrd="2" destOrd="0" parTransId="{45EB92E3-9D69-406F-B6EF-EBBCFA6FA27D}" sibTransId="{2F6F4784-D4E1-4C7E-A964-1225073110D7}"/>
    <dgm:cxn modelId="{08FDB8EB-1C03-4049-B30E-BDAE0C192183}" type="presOf" srcId="{2B0EE336-3353-4A86-8BCB-BCBD6AFC0ECA}" destId="{FEF8BB6F-B814-48DD-9F89-B936201D9D08}" srcOrd="0" destOrd="0" presId="urn:microsoft.com/office/officeart/2005/8/layout/vList3"/>
    <dgm:cxn modelId="{CCDABBED-BB32-4A52-B55D-3F58937D2BCA}" srcId="{6844D8DC-6CC9-4BAB-B89F-268BCC2594E1}" destId="{59525010-3BFE-48B1-9508-6A1B16C79E5E}" srcOrd="3" destOrd="0" parTransId="{A3546492-E190-4024-BBFD-5CD169BCFABA}" sibTransId="{7DCF3ACF-E06D-460E-A246-970FFBD7CB02}"/>
    <dgm:cxn modelId="{26106E36-001B-4274-9C72-AF26A80D4152}" type="presParOf" srcId="{429534E8-1635-4AB8-BA91-E3B9005BBD36}" destId="{0125F5FA-420F-4997-98A8-5BB3533F2E8E}" srcOrd="0" destOrd="0" presId="urn:microsoft.com/office/officeart/2005/8/layout/vList3"/>
    <dgm:cxn modelId="{1CEA48DE-EEF2-4989-9215-A09FACECF4D3}" type="presParOf" srcId="{0125F5FA-420F-4997-98A8-5BB3533F2E8E}" destId="{C703A222-A277-45D5-B856-31CA782EFE5C}" srcOrd="0" destOrd="0" presId="urn:microsoft.com/office/officeart/2005/8/layout/vList3"/>
    <dgm:cxn modelId="{D86D53FD-5295-42F6-A769-1204E45C52F6}" type="presParOf" srcId="{0125F5FA-420F-4997-98A8-5BB3533F2E8E}" destId="{32DEEC9A-D7EA-4952-A17F-BB96281A67EC}" srcOrd="1" destOrd="0" presId="urn:microsoft.com/office/officeart/2005/8/layout/vList3"/>
    <dgm:cxn modelId="{B0C52289-0438-4F7E-9BAE-B0E9B90D97B7}" type="presParOf" srcId="{429534E8-1635-4AB8-BA91-E3B9005BBD36}" destId="{0CB2A300-6E0E-4D94-8BB1-DDE7F8F5BAC9}" srcOrd="1" destOrd="0" presId="urn:microsoft.com/office/officeart/2005/8/layout/vList3"/>
    <dgm:cxn modelId="{70958F26-6E1C-4BA1-9820-B52037FDBA4B}" type="presParOf" srcId="{429534E8-1635-4AB8-BA91-E3B9005BBD36}" destId="{7876392E-3EF4-4B54-BB3C-B712026B7EF5}" srcOrd="2" destOrd="0" presId="urn:microsoft.com/office/officeart/2005/8/layout/vList3"/>
    <dgm:cxn modelId="{24A64106-BD15-41CD-9968-5B9B42B0FD78}" type="presParOf" srcId="{7876392E-3EF4-4B54-BB3C-B712026B7EF5}" destId="{C89C1EB2-BA2D-45AA-81E2-01929CEE48B6}" srcOrd="0" destOrd="0" presId="urn:microsoft.com/office/officeart/2005/8/layout/vList3"/>
    <dgm:cxn modelId="{D8514E9A-3A52-475C-88B1-5B6AF0C82319}" type="presParOf" srcId="{7876392E-3EF4-4B54-BB3C-B712026B7EF5}" destId="{1DD0A921-8BBA-44D7-8383-4B4C5FBA24DA}" srcOrd="1" destOrd="0" presId="urn:microsoft.com/office/officeart/2005/8/layout/vList3"/>
    <dgm:cxn modelId="{D6582E79-A39A-45C8-9A46-35791643EB0E}" type="presParOf" srcId="{429534E8-1635-4AB8-BA91-E3B9005BBD36}" destId="{3C73EACE-54A9-4D24-B409-8CED6D6C1510}" srcOrd="3" destOrd="0" presId="urn:microsoft.com/office/officeart/2005/8/layout/vList3"/>
    <dgm:cxn modelId="{AEDB6BD6-632A-48EA-9C08-08C7E581698B}" type="presParOf" srcId="{429534E8-1635-4AB8-BA91-E3B9005BBD36}" destId="{36788C4A-0F28-4B51-BFD9-2B12419BB6CC}" srcOrd="4" destOrd="0" presId="urn:microsoft.com/office/officeart/2005/8/layout/vList3"/>
    <dgm:cxn modelId="{97C97CF5-DBCE-43E8-B8A7-D97F38F676A2}" type="presParOf" srcId="{36788C4A-0F28-4B51-BFD9-2B12419BB6CC}" destId="{A4D4F247-FDFE-4D26-9DC1-EFBFDC7D2A8F}" srcOrd="0" destOrd="0" presId="urn:microsoft.com/office/officeart/2005/8/layout/vList3"/>
    <dgm:cxn modelId="{43EA4BDD-792B-49D5-A83D-0B133D3BC719}" type="presParOf" srcId="{36788C4A-0F28-4B51-BFD9-2B12419BB6CC}" destId="{FEF8BB6F-B814-48DD-9F89-B936201D9D08}" srcOrd="1" destOrd="0" presId="urn:microsoft.com/office/officeart/2005/8/layout/vList3"/>
    <dgm:cxn modelId="{05ADCE11-3C56-4B38-81FB-7066F60A412B}" type="presParOf" srcId="{429534E8-1635-4AB8-BA91-E3B9005BBD36}" destId="{450F9250-46DA-4343-879B-8206D490D2F4}" srcOrd="5" destOrd="0" presId="urn:microsoft.com/office/officeart/2005/8/layout/vList3"/>
    <dgm:cxn modelId="{55AEF29F-1E3B-4168-883A-982E8C3B2749}" type="presParOf" srcId="{429534E8-1635-4AB8-BA91-E3B9005BBD36}" destId="{02F1E3BC-37DD-4BFF-8F1A-08D1DA5E73F6}" srcOrd="6" destOrd="0" presId="urn:microsoft.com/office/officeart/2005/8/layout/vList3"/>
    <dgm:cxn modelId="{98894A83-A6C4-495A-8026-C559E21D6171}" type="presParOf" srcId="{02F1E3BC-37DD-4BFF-8F1A-08D1DA5E73F6}" destId="{B04759EC-FDCD-4B1E-97DC-91C7CF2EF1BC}" srcOrd="0" destOrd="0" presId="urn:microsoft.com/office/officeart/2005/8/layout/vList3"/>
    <dgm:cxn modelId="{B7E2C029-2920-45F2-B019-A5C6FC9710EC}" type="presParOf" srcId="{02F1E3BC-37DD-4BFF-8F1A-08D1DA5E73F6}" destId="{C2869B87-E560-4DFC-849E-9768B2B93579}" srcOrd="1" destOrd="0" presId="urn:microsoft.com/office/officeart/2005/8/layout/vList3"/>
    <dgm:cxn modelId="{502A271F-90B6-453E-A8B3-D943430491DA}" type="presParOf" srcId="{429534E8-1635-4AB8-BA91-E3B9005BBD36}" destId="{D51CF720-F4BC-456E-8C93-1576E885A243}" srcOrd="7" destOrd="0" presId="urn:microsoft.com/office/officeart/2005/8/layout/vList3"/>
    <dgm:cxn modelId="{6C5C035D-584E-40B2-9A41-ACDCEBBD1B43}" type="presParOf" srcId="{429534E8-1635-4AB8-BA91-E3B9005BBD36}" destId="{51C8FBAD-6C49-42A8-A92A-96D55E3D3BAC}" srcOrd="8" destOrd="0" presId="urn:microsoft.com/office/officeart/2005/8/layout/vList3"/>
    <dgm:cxn modelId="{BC5458A0-4234-4BDE-A18A-243D1F3CD5F6}" type="presParOf" srcId="{51C8FBAD-6C49-42A8-A92A-96D55E3D3BAC}" destId="{465FC331-F35C-4FCC-8439-ED5D6BD1C715}" srcOrd="0" destOrd="0" presId="urn:microsoft.com/office/officeart/2005/8/layout/vList3"/>
    <dgm:cxn modelId="{0F092B21-5FE3-4340-B551-051CB8C65404}" type="presParOf" srcId="{51C8FBAD-6C49-42A8-A92A-96D55E3D3BAC}" destId="{27A75FE1-9400-41E3-890C-FC9EE5DCE567}" srcOrd="1" destOrd="0" presId="urn:microsoft.com/office/officeart/2005/8/layout/vList3"/>
    <dgm:cxn modelId="{F0261A28-4EAB-41EE-BEFE-358FFAD9E2E7}" type="presParOf" srcId="{429534E8-1635-4AB8-BA91-E3B9005BBD36}" destId="{5FCCB6BC-3EC8-441D-9827-F2D22A12CF24}" srcOrd="9" destOrd="0" presId="urn:microsoft.com/office/officeart/2005/8/layout/vList3"/>
    <dgm:cxn modelId="{6BD9449E-E267-4255-A1F9-414A3AF1CDDB}" type="presParOf" srcId="{429534E8-1635-4AB8-BA91-E3B9005BBD36}" destId="{BEE8D1AA-4357-4072-BA9D-F5EE5323924B}" srcOrd="10" destOrd="0" presId="urn:microsoft.com/office/officeart/2005/8/layout/vList3"/>
    <dgm:cxn modelId="{8B3B7175-E798-4EC5-AB80-16E33CBB4D58}" type="presParOf" srcId="{BEE8D1AA-4357-4072-BA9D-F5EE5323924B}" destId="{1345BEBD-202B-47ED-9D88-EB82FE758961}" srcOrd="0" destOrd="0" presId="urn:microsoft.com/office/officeart/2005/8/layout/vList3"/>
    <dgm:cxn modelId="{F41FB7EC-082F-4D5F-843C-A99506302A37}" type="presParOf" srcId="{BEE8D1AA-4357-4072-BA9D-F5EE5323924B}" destId="{1CC9F7C7-C877-4F35-934A-5B439FDC08E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EEC9A-D7EA-4952-A17F-BB96281A67EC}">
      <dsp:nvSpPr>
        <dsp:cNvPr id="0" name=""/>
        <dsp:cNvSpPr/>
      </dsp:nvSpPr>
      <dsp:spPr>
        <a:xfrm rot="10800000">
          <a:off x="1420930" y="4110"/>
          <a:ext cx="9709854" cy="918811"/>
        </a:xfrm>
        <a:prstGeom prst="homePlate">
          <a:avLst/>
        </a:prstGeom>
        <a:solidFill>
          <a:srgbClr val="F7964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563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Para la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asistencia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para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enganches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, no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necesita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ser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comprador de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primera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vez</a:t>
          </a:r>
          <a:endParaRPr lang="en-US" sz="2400" b="1" kern="1200" dirty="0">
            <a:solidFill>
              <a:sysClr val="window" lastClr="FFFFFF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 rot="10800000">
        <a:off x="1650633" y="4110"/>
        <a:ext cx="9480151" cy="918811"/>
      </dsp:txXfrm>
    </dsp:sp>
    <dsp:sp modelId="{C703A222-A277-45D5-B856-31CA782EFE5C}">
      <dsp:nvSpPr>
        <dsp:cNvPr id="0" name=""/>
        <dsp:cNvSpPr/>
      </dsp:nvSpPr>
      <dsp:spPr>
        <a:xfrm>
          <a:off x="1956639" y="317743"/>
          <a:ext cx="291545" cy="29154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0A921-8BBA-44D7-8383-4B4C5FBA24DA}">
      <dsp:nvSpPr>
        <dsp:cNvPr id="0" name=""/>
        <dsp:cNvSpPr/>
      </dsp:nvSpPr>
      <dsp:spPr>
        <a:xfrm rot="10800000">
          <a:off x="1420930" y="1009950"/>
          <a:ext cx="9709854" cy="869204"/>
        </a:xfrm>
        <a:prstGeom prst="homePlate">
          <a:avLst/>
        </a:prstGeo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563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2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Opciones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: REGALO </a:t>
          </a:r>
          <a:r>
            <a:rPr lang="en-US" sz="2000" b="1" u="sng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o</a:t>
          </a:r>
          <a:r>
            <a:rPr lang="en-US" sz="2400" b="1" u="none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Gravamen Segundo </a:t>
          </a:r>
          <a:r>
            <a:rPr lang="en-US" sz="2400" b="1" u="none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perdonable</a:t>
          </a:r>
          <a:r>
            <a:rPr lang="en-US" sz="2400" b="1" u="none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de 3 </a:t>
          </a:r>
          <a:r>
            <a:rPr lang="en-US" sz="2400" b="1" u="none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anos</a:t>
          </a:r>
          <a:endParaRPr lang="en-US" sz="2400" b="1" kern="1200" dirty="0">
            <a:solidFill>
              <a:sysClr val="window" lastClr="FFFFFF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 rot="10800000">
        <a:off x="1638231" y="1009950"/>
        <a:ext cx="9492553" cy="869204"/>
      </dsp:txXfrm>
    </dsp:sp>
    <dsp:sp modelId="{C89C1EB2-BA2D-45AA-81E2-01929CEE48B6}">
      <dsp:nvSpPr>
        <dsp:cNvPr id="0" name=""/>
        <dsp:cNvSpPr/>
      </dsp:nvSpPr>
      <dsp:spPr>
        <a:xfrm>
          <a:off x="1956639" y="1298780"/>
          <a:ext cx="291545" cy="29154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8BB6F-B814-48DD-9F89-B936201D9D08}">
      <dsp:nvSpPr>
        <dsp:cNvPr id="0" name=""/>
        <dsp:cNvSpPr/>
      </dsp:nvSpPr>
      <dsp:spPr>
        <a:xfrm rot="10800000">
          <a:off x="1421890" y="1966184"/>
          <a:ext cx="9707935" cy="892312"/>
        </a:xfrm>
        <a:prstGeom prst="homePlat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563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No require que viva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en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su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casa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por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cierto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tiempo</a:t>
          </a:r>
          <a:endParaRPr lang="en-US" sz="2400" kern="1200" dirty="0">
            <a:solidFill>
              <a:sysClr val="window" lastClr="FFFFFF"/>
            </a:solidFill>
            <a:latin typeface="Cambria" panose="02040503050406030204" pitchFamily="18" charset="0"/>
            <a:ea typeface="+mn-ea"/>
            <a:cs typeface="+mn-cs"/>
          </a:endParaRPr>
        </a:p>
      </dsp:txBody>
      <dsp:txXfrm rot="10800000">
        <a:off x="1644968" y="1966184"/>
        <a:ext cx="9484857" cy="892312"/>
      </dsp:txXfrm>
    </dsp:sp>
    <dsp:sp modelId="{A4D4F247-FDFE-4D26-9DC1-EFBFDC7D2A8F}">
      <dsp:nvSpPr>
        <dsp:cNvPr id="0" name=""/>
        <dsp:cNvSpPr/>
      </dsp:nvSpPr>
      <dsp:spPr>
        <a:xfrm>
          <a:off x="1956639" y="2266567"/>
          <a:ext cx="291545" cy="29154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69B87-E560-4DFC-849E-9768B2B93579}">
      <dsp:nvSpPr>
        <dsp:cNvPr id="0" name=""/>
        <dsp:cNvSpPr/>
      </dsp:nvSpPr>
      <dsp:spPr>
        <a:xfrm rot="10800000">
          <a:off x="1420930" y="2945525"/>
          <a:ext cx="9709854" cy="879968"/>
        </a:xfrm>
        <a:prstGeom prst="homePlate">
          <a:avLst/>
        </a:prstGeom>
        <a:solidFill>
          <a:srgbClr val="F79646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563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TSAHC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es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para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todo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el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estado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de Texas.</a:t>
          </a:r>
        </a:p>
      </dsp:txBody>
      <dsp:txXfrm rot="10800000">
        <a:off x="1640922" y="2945525"/>
        <a:ext cx="9489862" cy="879968"/>
      </dsp:txXfrm>
    </dsp:sp>
    <dsp:sp modelId="{B04759EC-FDCD-4B1E-97DC-91C7CF2EF1BC}">
      <dsp:nvSpPr>
        <dsp:cNvPr id="0" name=""/>
        <dsp:cNvSpPr/>
      </dsp:nvSpPr>
      <dsp:spPr>
        <a:xfrm>
          <a:off x="1956639" y="3239736"/>
          <a:ext cx="291545" cy="29154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A75FE1-9400-41E3-890C-FC9EE5DCE567}">
      <dsp:nvSpPr>
        <dsp:cNvPr id="0" name=""/>
        <dsp:cNvSpPr/>
      </dsp:nvSpPr>
      <dsp:spPr>
        <a:xfrm rot="10800000">
          <a:off x="1420930" y="3912522"/>
          <a:ext cx="9709854" cy="918549"/>
        </a:xfrm>
        <a:prstGeom prst="homePlate">
          <a:avLst/>
        </a:prstGeo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563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i="1" u="sng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GRATIS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MCC para Texas Heroes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usando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</a:t>
          </a:r>
        </a:p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la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asistencia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para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enganches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de TSAHC</a:t>
          </a:r>
        </a:p>
      </dsp:txBody>
      <dsp:txXfrm rot="10800000">
        <a:off x="1650567" y="3912522"/>
        <a:ext cx="9480217" cy="918549"/>
      </dsp:txXfrm>
    </dsp:sp>
    <dsp:sp modelId="{465FC331-F35C-4FCC-8439-ED5D6BD1C715}">
      <dsp:nvSpPr>
        <dsp:cNvPr id="0" name=""/>
        <dsp:cNvSpPr/>
      </dsp:nvSpPr>
      <dsp:spPr>
        <a:xfrm>
          <a:off x="1956639" y="4226024"/>
          <a:ext cx="291545" cy="29154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9F7C7-C877-4F35-934A-5B439FDC08E7}">
      <dsp:nvSpPr>
        <dsp:cNvPr id="0" name=""/>
        <dsp:cNvSpPr/>
      </dsp:nvSpPr>
      <dsp:spPr>
        <a:xfrm rot="10800000">
          <a:off x="1420930" y="4918100"/>
          <a:ext cx="9709854" cy="868989"/>
        </a:xfrm>
        <a:prstGeom prst="homePlat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563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¡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Cierres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de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préstamos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 son </a:t>
          </a:r>
          <a:r>
            <a:rPr lang="en-US" sz="2400" b="1" kern="1200" dirty="0" err="1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rápidos</a:t>
          </a:r>
          <a:r>
            <a:rPr lang="en-US" sz="2400" b="1" kern="1200" dirty="0">
              <a:solidFill>
                <a:sysClr val="window" lastClr="FFFFFF"/>
              </a:solidFill>
              <a:latin typeface="Cambria" panose="02040503050406030204" pitchFamily="18" charset="0"/>
              <a:ea typeface="+mn-ea"/>
              <a:cs typeface="+mn-cs"/>
            </a:rPr>
            <a:t>! </a:t>
          </a:r>
        </a:p>
      </dsp:txBody>
      <dsp:txXfrm rot="10800000">
        <a:off x="1638177" y="4918100"/>
        <a:ext cx="9492607" cy="868989"/>
      </dsp:txXfrm>
    </dsp:sp>
    <dsp:sp modelId="{1345BEBD-202B-47ED-9D88-EB82FE758961}">
      <dsp:nvSpPr>
        <dsp:cNvPr id="0" name=""/>
        <dsp:cNvSpPr/>
      </dsp:nvSpPr>
      <dsp:spPr>
        <a:xfrm>
          <a:off x="1950161" y="5200528"/>
          <a:ext cx="304501" cy="30413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040CA-7FE7-4BE4-A7E8-E16AD62059A2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9C2E6-3952-4974-9D3E-9600F2695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49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err="1"/>
              <a:t>Bienvenidos</a:t>
            </a:r>
            <a:r>
              <a:rPr lang="en-US" altLang="en-US" dirty="0"/>
              <a:t> a la </a:t>
            </a:r>
            <a:r>
              <a:rPr lang="en-US" altLang="en-US" dirty="0" err="1"/>
              <a:t>presentacion</a:t>
            </a:r>
            <a:r>
              <a:rPr lang="en-US" altLang="en-US" dirty="0"/>
              <a:t> de </a:t>
            </a:r>
            <a:r>
              <a:rPr lang="en-US" altLang="en-US" dirty="0" err="1"/>
              <a:t>los</a:t>
            </a:r>
            <a:r>
              <a:rPr lang="en-US" altLang="en-US" dirty="0"/>
              <a:t> </a:t>
            </a:r>
            <a:r>
              <a:rPr lang="en-US" altLang="en-US" dirty="0" err="1"/>
              <a:t>programas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</a:rPr>
              <a:t>de </a:t>
            </a:r>
            <a:r>
              <a:rPr lang="en-US" altLang="en-US" dirty="0" err="1">
                <a:solidFill>
                  <a:srgbClr val="FF0000"/>
                </a:solidFill>
              </a:rPr>
              <a:t>asistencia</a:t>
            </a:r>
            <a:r>
              <a:rPr lang="en-US" altLang="en-US" dirty="0">
                <a:solidFill>
                  <a:srgbClr val="FF0000"/>
                </a:solidFill>
              </a:rPr>
              <a:t> para </a:t>
            </a:r>
            <a:r>
              <a:rPr lang="en-US" altLang="en-US" dirty="0" err="1"/>
              <a:t>compradores</a:t>
            </a:r>
            <a:r>
              <a:rPr lang="en-US" altLang="en-US" dirty="0"/>
              <a:t> de casa del Texas</a:t>
            </a:r>
            <a:r>
              <a:rPr lang="en-US" altLang="en-US" baseline="0" dirty="0"/>
              <a:t> State Affordable Housing Corporation’s. </a:t>
            </a:r>
            <a:r>
              <a:rPr lang="en-US" altLang="en-US" baseline="0" dirty="0" err="1"/>
              <a:t>Mi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nombre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es</a:t>
            </a:r>
            <a:r>
              <a:rPr lang="en-US" altLang="en-US" baseline="0" dirty="0"/>
              <a:t> Mariela Romero y he </a:t>
            </a:r>
            <a:r>
              <a:rPr lang="en-US" altLang="en-US" baseline="0" dirty="0" err="1"/>
              <a:t>sido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entrenada</a:t>
            </a:r>
            <a:r>
              <a:rPr lang="en-US" altLang="en-US" baseline="0" dirty="0"/>
              <a:t> y </a:t>
            </a:r>
            <a:r>
              <a:rPr lang="en-US" altLang="en-US" baseline="0" dirty="0" err="1"/>
              <a:t>certificada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por</a:t>
            </a:r>
            <a:r>
              <a:rPr lang="en-US" altLang="en-US" baseline="0" dirty="0"/>
              <a:t> TSAHC para </a:t>
            </a:r>
            <a:r>
              <a:rPr lang="en-US" altLang="en-US" baseline="0" dirty="0" err="1"/>
              <a:t>proporcionar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informacion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sobre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sus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programas</a:t>
            </a:r>
            <a:r>
              <a:rPr lang="en-US" altLang="en-US" baseline="0" dirty="0"/>
              <a:t>. (Provide an introduction of yourself here and what you hope to accomplish by giving this training.)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modification to the slides must be approved by TSAHC. Please email Joniel Crim at jcrim@tsahc.org for approval.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9C2E6-3952-4974-9D3E-9600F26954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95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El </a:t>
            </a:r>
            <a:r>
              <a:rPr lang="en-US" baseline="0" dirty="0" err="1"/>
              <a:t>crédito</a:t>
            </a:r>
            <a:r>
              <a:rPr lang="en-US" baseline="0" dirty="0"/>
              <a:t> MCC </a:t>
            </a:r>
            <a:r>
              <a:rPr lang="en-US" baseline="0" dirty="0" err="1"/>
              <a:t>permite</a:t>
            </a:r>
            <a:r>
              <a:rPr lang="en-US" baseline="0" dirty="0"/>
              <a:t> </a:t>
            </a:r>
            <a:r>
              <a:rPr lang="en-US" baseline="0" dirty="0" err="1"/>
              <a:t>tomar</a:t>
            </a:r>
            <a:r>
              <a:rPr lang="en-US" baseline="0" dirty="0"/>
              <a:t> </a:t>
            </a:r>
            <a:r>
              <a:rPr lang="en-US" baseline="0" dirty="0" err="1"/>
              <a:t>ventaja</a:t>
            </a:r>
            <a:r>
              <a:rPr lang="en-US" baseline="0" dirty="0"/>
              <a:t> de las dos </a:t>
            </a:r>
            <a:r>
              <a:rPr lang="en-US" baseline="0" dirty="0" err="1"/>
              <a:t>formas</a:t>
            </a:r>
            <a:r>
              <a:rPr lang="en-US" baseline="0" dirty="0"/>
              <a:t> de </a:t>
            </a:r>
            <a:r>
              <a:rPr lang="en-US" baseline="0" dirty="0" err="1"/>
              <a:t>ahorro</a:t>
            </a:r>
            <a:r>
              <a:rPr lang="en-US" baseline="0" dirty="0"/>
              <a:t>: $2,300 de los </a:t>
            </a:r>
            <a:r>
              <a:rPr lang="en-US" baseline="0" dirty="0" err="1"/>
              <a:t>impuestos</a:t>
            </a:r>
            <a:r>
              <a:rPr lang="en-US" baseline="0" dirty="0"/>
              <a:t> </a:t>
            </a:r>
            <a:r>
              <a:rPr lang="en-US" baseline="0" dirty="0" err="1"/>
              <a:t>hipotecarios</a:t>
            </a:r>
            <a:r>
              <a:rPr lang="en-US" baseline="0" dirty="0"/>
              <a:t> </a:t>
            </a:r>
            <a:r>
              <a:rPr lang="en-US" baseline="0" dirty="0" err="1"/>
              <a:t>pagados</a:t>
            </a:r>
            <a:r>
              <a:rPr lang="en-US" baseline="0" dirty="0"/>
              <a:t> </a:t>
            </a:r>
            <a:r>
              <a:rPr lang="en-US" baseline="0" dirty="0" err="1"/>
              <a:t>como</a:t>
            </a:r>
            <a:r>
              <a:rPr lang="en-US" baseline="0" dirty="0"/>
              <a:t> un </a:t>
            </a:r>
            <a:r>
              <a:rPr lang="en-US" baseline="0" dirty="0" err="1"/>
              <a:t>crédito</a:t>
            </a:r>
            <a:r>
              <a:rPr lang="en-US" baseline="0" dirty="0"/>
              <a:t> y el resto de por $9,200 </a:t>
            </a:r>
            <a:r>
              <a:rPr lang="en-US" baseline="0" dirty="0" err="1"/>
              <a:t>como</a:t>
            </a:r>
            <a:r>
              <a:rPr lang="en-US" baseline="0" dirty="0"/>
              <a:t> una </a:t>
            </a:r>
            <a:r>
              <a:rPr lang="en-US" baseline="0" dirty="0" err="1"/>
              <a:t>deducción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conjunto con los </a:t>
            </a:r>
            <a:r>
              <a:rPr lang="en-US" baseline="0" dirty="0" err="1"/>
              <a:t>impuestos</a:t>
            </a:r>
            <a:r>
              <a:rPr lang="en-US" baseline="0" dirty="0"/>
              <a:t> de la </a:t>
            </a:r>
            <a:r>
              <a:rPr lang="en-US" baseline="0" dirty="0" err="1"/>
              <a:t>propiedad</a:t>
            </a:r>
            <a:r>
              <a:rPr lang="en-US" baseline="0" dirty="0"/>
              <a:t> y </a:t>
            </a:r>
            <a:r>
              <a:rPr lang="en-US" baseline="0" dirty="0" err="1"/>
              <a:t>otras</a:t>
            </a:r>
            <a:r>
              <a:rPr lang="en-US" baseline="0" dirty="0"/>
              <a:t> </a:t>
            </a:r>
            <a:r>
              <a:rPr lang="en-US" baseline="0" dirty="0" err="1"/>
              <a:t>deducciones</a:t>
            </a:r>
            <a:r>
              <a:rPr lang="en-US" baseline="0" dirty="0"/>
              <a:t> que </a:t>
            </a:r>
            <a:r>
              <a:rPr lang="en-US" baseline="0" dirty="0" err="1"/>
              <a:t>tenga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9C2E6-3952-4974-9D3E-9600F26954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08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Ahora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veamos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como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el MCC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funciona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con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estos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ejemplos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mas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ilustrativos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Mucha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gente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ya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recibe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un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reembolso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de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impuestos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y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piensa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que no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puede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beneficiarse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de un MCC.  No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es</a:t>
            </a:r>
            <a:r>
              <a:rPr lang="en-US" altLang="en-US" baseline="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baseline="0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verdad</a:t>
            </a:r>
            <a:r>
              <a:rPr lang="en-US" altLang="en-US" baseline="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Digamos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que el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balde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representa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los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impuestos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a las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ganancias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del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dueño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de casa y son $10,000 al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año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  Como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mucha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gente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el due</a:t>
            </a:r>
            <a:r>
              <a:rPr lang="es-E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ño</a:t>
            </a:r>
            <a:r>
              <a:rPr lang="es-E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de casa recibe sus cheques de salario cada dos semanas y el empleador le </a:t>
            </a:r>
            <a:r>
              <a:rPr lang="es-E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dedujó</a:t>
            </a:r>
            <a:r>
              <a:rPr lang="es-E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la porción correspondiente de impuestos a las ganancias.  Cuando los descuentos cubren más de lo que el empleado debe, recibe un reembolso por el exceso pagado cuando hace sus impuestos en abril.</a:t>
            </a:r>
          </a:p>
          <a:p>
            <a:pPr eaLnBrk="1" hangingPunct="1">
              <a:lnSpc>
                <a:spcPct val="150000"/>
              </a:lnSpc>
            </a:pPr>
            <a:endParaRPr lang="es-ES" altLang="en-US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Ahora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veamos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como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se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beneficia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esta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persona con el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certificado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de </a:t>
            </a:r>
            <a:r>
              <a:rPr lang="en-US" altLang="en-US" dirty="0" err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crédito</a:t>
            </a:r>
            <a:r>
              <a:rPr lang="en-US" altLang="en-US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  <a:endParaRPr lang="en-US" altLang="en-US" dirty="0">
              <a:latin typeface="Times" pitchFamily="18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538FA51-6B2D-4CE1-914C-39BAA2ACD8F5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88398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err="1">
                <a:latin typeface="Times" charset="0"/>
              </a:rPr>
              <a:t>Digamos</a:t>
            </a:r>
            <a:r>
              <a:rPr lang="en-US" dirty="0">
                <a:latin typeface="Times" charset="0"/>
              </a:rPr>
              <a:t> que la </a:t>
            </a:r>
            <a:r>
              <a:rPr lang="en-US" dirty="0" err="1">
                <a:latin typeface="Times" charset="0"/>
              </a:rPr>
              <a:t>misma</a:t>
            </a:r>
            <a:r>
              <a:rPr lang="en-US" dirty="0">
                <a:latin typeface="Times" charset="0"/>
              </a:rPr>
              <a:t> persona </a:t>
            </a:r>
            <a:r>
              <a:rPr lang="en-US" dirty="0" err="1">
                <a:latin typeface="Times" charset="0"/>
              </a:rPr>
              <a:t>tiene</a:t>
            </a:r>
            <a:r>
              <a:rPr lang="en-US" dirty="0">
                <a:latin typeface="Times" charset="0"/>
              </a:rPr>
              <a:t> un </a:t>
            </a:r>
            <a:r>
              <a:rPr lang="en-US" dirty="0" err="1">
                <a:latin typeface="Times" charset="0"/>
              </a:rPr>
              <a:t>pago</a:t>
            </a:r>
            <a:r>
              <a:rPr lang="en-US" dirty="0">
                <a:latin typeface="Times" charset="0"/>
              </a:rPr>
              <a:t> de </a:t>
            </a:r>
            <a:r>
              <a:rPr lang="en-US" dirty="0" err="1">
                <a:latin typeface="Times" charset="0"/>
              </a:rPr>
              <a:t>impuestos</a:t>
            </a:r>
            <a:r>
              <a:rPr lang="en-US" dirty="0">
                <a:latin typeface="Times" charset="0"/>
              </a:rPr>
              <a:t> a las </a:t>
            </a:r>
            <a:r>
              <a:rPr lang="en-US" dirty="0" err="1">
                <a:latin typeface="Times" charset="0"/>
              </a:rPr>
              <a:t>ganancias</a:t>
            </a:r>
            <a:r>
              <a:rPr lang="en-US" dirty="0">
                <a:latin typeface="Times" charset="0"/>
              </a:rPr>
              <a:t> de $10,000 </a:t>
            </a:r>
            <a:r>
              <a:rPr lang="en-US" dirty="0" err="1">
                <a:latin typeface="Times" charset="0"/>
              </a:rPr>
              <a:t>pero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ahora</a:t>
            </a:r>
            <a:r>
              <a:rPr lang="en-US" dirty="0">
                <a:latin typeface="Times" charset="0"/>
              </a:rPr>
              <a:t> que </a:t>
            </a:r>
            <a:r>
              <a:rPr lang="en-US" dirty="0" err="1">
                <a:latin typeface="Times" charset="0"/>
              </a:rPr>
              <a:t>compró</a:t>
            </a:r>
            <a:r>
              <a:rPr lang="en-US" dirty="0">
                <a:latin typeface="Times" charset="0"/>
              </a:rPr>
              <a:t> casa y </a:t>
            </a:r>
            <a:r>
              <a:rPr lang="en-US" dirty="0" err="1">
                <a:latin typeface="Times" charset="0"/>
              </a:rPr>
              <a:t>tiene</a:t>
            </a:r>
            <a:r>
              <a:rPr lang="en-US" dirty="0">
                <a:latin typeface="Times" charset="0"/>
              </a:rPr>
              <a:t> un </a:t>
            </a:r>
            <a:r>
              <a:rPr lang="en-US" dirty="0" err="1">
                <a:latin typeface="Times" charset="0"/>
              </a:rPr>
              <a:t>certificado</a:t>
            </a:r>
            <a:r>
              <a:rPr lang="en-US" dirty="0">
                <a:latin typeface="Times" charset="0"/>
              </a:rPr>
              <a:t> de </a:t>
            </a:r>
            <a:r>
              <a:rPr lang="en-US" dirty="0" err="1">
                <a:latin typeface="Times" charset="0"/>
              </a:rPr>
              <a:t>crédito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por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intereses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pagados</a:t>
            </a:r>
            <a:r>
              <a:rPr lang="en-US" dirty="0">
                <a:latin typeface="Times" charset="0"/>
              </a:rPr>
              <a:t>.</a:t>
            </a:r>
            <a:r>
              <a:rPr lang="en-US" baseline="0" dirty="0">
                <a:latin typeface="Times" charset="0"/>
              </a:rPr>
              <a:t>  E</a:t>
            </a:r>
            <a:r>
              <a:rPr lang="en-US" dirty="0">
                <a:latin typeface="Times" charset="0"/>
              </a:rPr>
              <a:t>l </a:t>
            </a:r>
            <a:r>
              <a:rPr lang="en-US" dirty="0" err="1">
                <a:latin typeface="Times" charset="0"/>
              </a:rPr>
              <a:t>crédito</a:t>
            </a:r>
            <a:r>
              <a:rPr lang="en-US" dirty="0">
                <a:latin typeface="Times" charset="0"/>
              </a:rPr>
              <a:t> de $2,000 </a:t>
            </a:r>
            <a:r>
              <a:rPr lang="en-US" dirty="0" err="1">
                <a:latin typeface="Times" charset="0"/>
              </a:rPr>
              <a:t>va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directamente</a:t>
            </a:r>
            <a:r>
              <a:rPr lang="en-US" dirty="0">
                <a:latin typeface="Times" charset="0"/>
              </a:rPr>
              <a:t> al </a:t>
            </a:r>
            <a:r>
              <a:rPr lang="en-US" dirty="0" err="1">
                <a:latin typeface="Times" charset="0"/>
              </a:rPr>
              <a:t>balde</a:t>
            </a:r>
            <a:r>
              <a:rPr lang="en-US" dirty="0">
                <a:latin typeface="Times" charset="0"/>
              </a:rPr>
              <a:t> antes de </a:t>
            </a:r>
            <a:r>
              <a:rPr lang="en-US" dirty="0" err="1">
                <a:latin typeface="Times" charset="0"/>
              </a:rPr>
              <a:t>los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descuentos</a:t>
            </a:r>
            <a:r>
              <a:rPr lang="en-US" dirty="0">
                <a:latin typeface="Times" charset="0"/>
              </a:rPr>
              <a:t> de </a:t>
            </a:r>
            <a:r>
              <a:rPr lang="en-US" dirty="0" err="1">
                <a:latin typeface="Times" charset="0"/>
              </a:rPr>
              <a:t>salario</a:t>
            </a:r>
            <a:r>
              <a:rPr lang="en-US" dirty="0">
                <a:latin typeface="Times" charset="0"/>
              </a:rPr>
              <a:t>, </a:t>
            </a:r>
            <a:r>
              <a:rPr lang="en-US" dirty="0" err="1">
                <a:latin typeface="Times" charset="0"/>
              </a:rPr>
              <a:t>reduciendo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los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impuestos</a:t>
            </a:r>
            <a:r>
              <a:rPr lang="en-US" dirty="0">
                <a:latin typeface="Times" charset="0"/>
              </a:rPr>
              <a:t> a </a:t>
            </a:r>
            <a:r>
              <a:rPr lang="en-US" dirty="0" err="1">
                <a:latin typeface="Times" charset="0"/>
              </a:rPr>
              <a:t>pagar</a:t>
            </a:r>
            <a:r>
              <a:rPr lang="en-US" dirty="0">
                <a:latin typeface="Times" charset="0"/>
              </a:rPr>
              <a:t> de $10,000 a $8,000.  El </a:t>
            </a:r>
            <a:r>
              <a:rPr lang="en-US" dirty="0" err="1">
                <a:latin typeface="Times" charset="0"/>
              </a:rPr>
              <a:t>crédito</a:t>
            </a:r>
            <a:r>
              <a:rPr lang="en-US" dirty="0">
                <a:latin typeface="Times" charset="0"/>
              </a:rPr>
              <a:t> reduce </a:t>
            </a:r>
            <a:r>
              <a:rPr lang="en-US" dirty="0" err="1">
                <a:latin typeface="Times" charset="0"/>
              </a:rPr>
              <a:t>dolar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por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dolar</a:t>
            </a:r>
            <a:r>
              <a:rPr lang="en-US" dirty="0">
                <a:latin typeface="Times" charset="0"/>
              </a:rPr>
              <a:t> lo que la persona </a:t>
            </a:r>
            <a:r>
              <a:rPr lang="en-US" dirty="0" err="1">
                <a:latin typeface="Times" charset="0"/>
              </a:rPr>
              <a:t>debe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en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impuestos</a:t>
            </a:r>
            <a:r>
              <a:rPr lang="en-US" dirty="0">
                <a:latin typeface="Times" charset="0"/>
              </a:rPr>
              <a:t> a las </a:t>
            </a:r>
            <a:r>
              <a:rPr lang="en-US" dirty="0" err="1">
                <a:latin typeface="Times" charset="0"/>
              </a:rPr>
              <a:t>ganancias</a:t>
            </a:r>
            <a:r>
              <a:rPr lang="en-US" dirty="0">
                <a:latin typeface="Times" charset="0"/>
              </a:rPr>
              <a:t>. </a:t>
            </a:r>
          </a:p>
          <a:p>
            <a:pPr eaLnBrk="1" hangingPunct="1">
              <a:lnSpc>
                <a:spcPct val="150000"/>
              </a:lnSpc>
            </a:pPr>
            <a:endParaRPr lang="en-US" dirty="0">
              <a:latin typeface="Times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dirty="0" err="1">
                <a:latin typeface="Times" charset="0"/>
              </a:rPr>
              <a:t>Ahora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asumamos</a:t>
            </a:r>
            <a:r>
              <a:rPr lang="en-US" dirty="0">
                <a:latin typeface="Times" charset="0"/>
              </a:rPr>
              <a:t> que el </a:t>
            </a:r>
            <a:r>
              <a:rPr lang="en-US" dirty="0" err="1">
                <a:latin typeface="Times" charset="0"/>
              </a:rPr>
              <a:t>empleador</a:t>
            </a:r>
            <a:r>
              <a:rPr lang="en-US" dirty="0">
                <a:latin typeface="Times" charset="0"/>
              </a:rPr>
              <a:t> de </a:t>
            </a:r>
            <a:r>
              <a:rPr lang="en-US" dirty="0" err="1">
                <a:latin typeface="Times" charset="0"/>
              </a:rPr>
              <a:t>esta</a:t>
            </a:r>
            <a:r>
              <a:rPr lang="en-US" dirty="0">
                <a:latin typeface="Times" charset="0"/>
              </a:rPr>
              <a:t> persona </a:t>
            </a:r>
            <a:r>
              <a:rPr lang="en-US" dirty="0" err="1">
                <a:latin typeface="Times" charset="0"/>
              </a:rPr>
              <a:t>sigue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reteniendo</a:t>
            </a:r>
            <a:r>
              <a:rPr lang="en-US" dirty="0">
                <a:latin typeface="Times" charset="0"/>
              </a:rPr>
              <a:t> la </a:t>
            </a:r>
            <a:r>
              <a:rPr lang="en-US" dirty="0" err="1">
                <a:latin typeface="Times" charset="0"/>
              </a:rPr>
              <a:t>misma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cantidad</a:t>
            </a:r>
            <a:r>
              <a:rPr lang="en-US" dirty="0">
                <a:latin typeface="Times" charset="0"/>
              </a:rPr>
              <a:t> de </a:t>
            </a:r>
            <a:r>
              <a:rPr lang="en-US" dirty="0" err="1">
                <a:latin typeface="Times" charset="0"/>
              </a:rPr>
              <a:t>impuesto</a:t>
            </a:r>
            <a:r>
              <a:rPr lang="en-US" dirty="0">
                <a:latin typeface="Times" charset="0"/>
              </a:rPr>
              <a:t> a las </a:t>
            </a:r>
            <a:r>
              <a:rPr lang="en-US" dirty="0" err="1">
                <a:latin typeface="Times" charset="0"/>
              </a:rPr>
              <a:t>ganancias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en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cada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cheque</a:t>
            </a:r>
            <a:r>
              <a:rPr lang="en-US" dirty="0">
                <a:latin typeface="Times" charset="0"/>
              </a:rPr>
              <a:t> de </a:t>
            </a:r>
            <a:r>
              <a:rPr lang="en-US" dirty="0" err="1">
                <a:latin typeface="Times" charset="0"/>
              </a:rPr>
              <a:t>salario</a:t>
            </a:r>
            <a:r>
              <a:rPr lang="en-US" dirty="0">
                <a:latin typeface="Times" charset="0"/>
              </a:rPr>
              <a:t>.  Al fin del </a:t>
            </a:r>
            <a:r>
              <a:rPr lang="en-US" dirty="0" err="1">
                <a:latin typeface="Times" charset="0"/>
              </a:rPr>
              <a:t>año</a:t>
            </a:r>
            <a:r>
              <a:rPr lang="en-US" dirty="0">
                <a:latin typeface="Times" charset="0"/>
              </a:rPr>
              <a:t>, </a:t>
            </a:r>
            <a:r>
              <a:rPr lang="en-US" dirty="0" err="1">
                <a:latin typeface="Times" charset="0"/>
              </a:rPr>
              <a:t>esta</a:t>
            </a:r>
            <a:r>
              <a:rPr lang="en-US" dirty="0">
                <a:latin typeface="Times" charset="0"/>
              </a:rPr>
              <a:t> persona </a:t>
            </a:r>
            <a:r>
              <a:rPr lang="en-US" dirty="0" err="1">
                <a:latin typeface="Times" charset="0"/>
              </a:rPr>
              <a:t>va</a:t>
            </a:r>
            <a:r>
              <a:rPr lang="en-US" dirty="0">
                <a:latin typeface="Times" charset="0"/>
              </a:rPr>
              <a:t> a </a:t>
            </a:r>
            <a:r>
              <a:rPr lang="en-US" dirty="0" err="1">
                <a:latin typeface="Times" charset="0"/>
              </a:rPr>
              <a:t>tener</a:t>
            </a:r>
            <a:r>
              <a:rPr lang="en-US" dirty="0">
                <a:latin typeface="Times" charset="0"/>
              </a:rPr>
              <a:t> un </a:t>
            </a:r>
            <a:r>
              <a:rPr lang="en-US" dirty="0" err="1">
                <a:latin typeface="Times" charset="0"/>
              </a:rPr>
              <a:t>reembolso</a:t>
            </a:r>
            <a:r>
              <a:rPr lang="en-US" dirty="0">
                <a:latin typeface="Times" charset="0"/>
              </a:rPr>
              <a:t> mayor, $2,000 </a:t>
            </a:r>
            <a:r>
              <a:rPr lang="en-US" dirty="0" err="1">
                <a:latin typeface="Times" charset="0"/>
              </a:rPr>
              <a:t>más</a:t>
            </a:r>
            <a:r>
              <a:rPr lang="en-US" dirty="0">
                <a:latin typeface="Times" charset="0"/>
              </a:rPr>
              <a:t>. </a:t>
            </a:r>
          </a:p>
          <a:p>
            <a:pPr eaLnBrk="1" hangingPunct="1">
              <a:lnSpc>
                <a:spcPct val="150000"/>
              </a:lnSpc>
            </a:pPr>
            <a:endParaRPr lang="en-US" dirty="0">
              <a:latin typeface="Times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dirty="0" err="1">
                <a:latin typeface="Times" charset="0"/>
              </a:rPr>
              <a:t>Esta</a:t>
            </a:r>
            <a:r>
              <a:rPr lang="en-US" dirty="0">
                <a:latin typeface="Times" charset="0"/>
              </a:rPr>
              <a:t> persona </a:t>
            </a:r>
            <a:r>
              <a:rPr lang="en-US" dirty="0" err="1">
                <a:latin typeface="Times" charset="0"/>
              </a:rPr>
              <a:t>puede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tambien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hacer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cambios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en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su</a:t>
            </a:r>
            <a:r>
              <a:rPr lang="en-US" dirty="0">
                <a:latin typeface="Times" charset="0"/>
              </a:rPr>
              <a:t> W-4 para que </a:t>
            </a:r>
            <a:r>
              <a:rPr lang="en-US" dirty="0" err="1">
                <a:latin typeface="Times" charset="0"/>
              </a:rPr>
              <a:t>su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empleador</a:t>
            </a:r>
            <a:r>
              <a:rPr lang="en-US" dirty="0">
                <a:latin typeface="Times" charset="0"/>
              </a:rPr>
              <a:t> no </a:t>
            </a:r>
            <a:r>
              <a:rPr lang="en-US" dirty="0" err="1">
                <a:latin typeface="Times" charset="0"/>
              </a:rPr>
              <a:t>retenga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tanto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en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los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cheques</a:t>
            </a:r>
            <a:r>
              <a:rPr lang="en-US" dirty="0">
                <a:latin typeface="Times" charset="0"/>
              </a:rPr>
              <a:t> de </a:t>
            </a:r>
            <a:r>
              <a:rPr lang="en-US" dirty="0" err="1">
                <a:latin typeface="Times" charset="0"/>
              </a:rPr>
              <a:t>salario</a:t>
            </a:r>
            <a:r>
              <a:rPr lang="en-US" dirty="0">
                <a:latin typeface="Times" charset="0"/>
              </a:rPr>
              <a:t>, lo que le </a:t>
            </a:r>
            <a:r>
              <a:rPr lang="en-US" dirty="0" err="1">
                <a:latin typeface="Times" charset="0"/>
              </a:rPr>
              <a:t>dará</a:t>
            </a:r>
            <a:r>
              <a:rPr lang="en-US" dirty="0">
                <a:latin typeface="Times" charset="0"/>
              </a:rPr>
              <a:t> $166.67 ($2,000</a:t>
            </a:r>
            <a:r>
              <a:rPr lang="es-ES" dirty="0">
                <a:latin typeface="Times" charset="0"/>
              </a:rPr>
              <a:t>/12 meses)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más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por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mes</a:t>
            </a:r>
            <a:r>
              <a:rPr lang="en-US" dirty="0">
                <a:latin typeface="Times" charset="0"/>
              </a:rPr>
              <a:t> de </a:t>
            </a:r>
            <a:r>
              <a:rPr lang="en-US" dirty="0" err="1">
                <a:latin typeface="Times" charset="0"/>
              </a:rPr>
              <a:t>salario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en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su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bolsillo</a:t>
            </a:r>
            <a:r>
              <a:rPr lang="en-US" dirty="0">
                <a:latin typeface="Times" charset="0"/>
              </a:rPr>
              <a:t> que </a:t>
            </a:r>
            <a:r>
              <a:rPr lang="en-US" dirty="0" err="1">
                <a:latin typeface="Times" charset="0"/>
              </a:rPr>
              <a:t>resulta</a:t>
            </a:r>
            <a:r>
              <a:rPr lang="en-US" dirty="0">
                <a:latin typeface="Times" charset="0"/>
              </a:rPr>
              <a:t> de </a:t>
            </a:r>
            <a:r>
              <a:rPr lang="en-US" dirty="0" err="1">
                <a:latin typeface="Times" charset="0"/>
              </a:rPr>
              <a:t>una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disminución</a:t>
            </a:r>
            <a:r>
              <a:rPr lang="en-US" dirty="0">
                <a:latin typeface="Times" charset="0"/>
              </a:rPr>
              <a:t> </a:t>
            </a:r>
            <a:r>
              <a:rPr lang="en-US" dirty="0" err="1">
                <a:latin typeface="Times" charset="0"/>
              </a:rPr>
              <a:t>en</a:t>
            </a:r>
            <a:r>
              <a:rPr lang="en-US" dirty="0">
                <a:latin typeface="Times" charset="0"/>
              </a:rPr>
              <a:t> la </a:t>
            </a:r>
            <a:r>
              <a:rPr lang="en-US" dirty="0" err="1">
                <a:latin typeface="Times" charset="0"/>
              </a:rPr>
              <a:t>retención</a:t>
            </a:r>
            <a:r>
              <a:rPr lang="en-US" dirty="0">
                <a:latin typeface="Times" charset="0"/>
              </a:rPr>
              <a:t> de </a:t>
            </a:r>
            <a:r>
              <a:rPr lang="en-US" dirty="0" err="1">
                <a:latin typeface="Times" charset="0"/>
              </a:rPr>
              <a:t>impuestos</a:t>
            </a:r>
            <a:r>
              <a:rPr lang="en-US" dirty="0">
                <a:latin typeface="Times" charset="0"/>
              </a:rPr>
              <a:t>.</a:t>
            </a:r>
            <a:endParaRPr lang="en-US" altLang="en-US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60845FB-C86F-4938-B48B-F0D2566C73C4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22601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/>
              <a:t>Es</a:t>
            </a:r>
            <a:r>
              <a:rPr lang="en-US" altLang="en-US" dirty="0"/>
              <a:t> </a:t>
            </a:r>
            <a:r>
              <a:rPr lang="en-US" altLang="en-US" dirty="0" err="1"/>
              <a:t>importante</a:t>
            </a:r>
            <a:r>
              <a:rPr lang="en-US" altLang="en-US" dirty="0"/>
              <a:t> </a:t>
            </a:r>
            <a:r>
              <a:rPr lang="en-US" altLang="en-US" dirty="0" err="1"/>
              <a:t>hablar</a:t>
            </a:r>
            <a:r>
              <a:rPr lang="en-US" altLang="en-US" dirty="0"/>
              <a:t> con </a:t>
            </a:r>
            <a:r>
              <a:rPr lang="en-US" altLang="en-US" dirty="0" err="1"/>
              <a:t>su</a:t>
            </a:r>
            <a:r>
              <a:rPr lang="en-US" altLang="en-US" dirty="0"/>
              <a:t> </a:t>
            </a:r>
            <a:r>
              <a:rPr lang="en-US" altLang="en-US" dirty="0" err="1"/>
              <a:t>contador</a:t>
            </a:r>
            <a:r>
              <a:rPr lang="en-US" altLang="en-US" dirty="0"/>
              <a:t> para </a:t>
            </a:r>
            <a:r>
              <a:rPr lang="en-US" altLang="en-US" dirty="0" err="1"/>
              <a:t>confirmar</a:t>
            </a:r>
            <a:r>
              <a:rPr lang="en-US" altLang="en-US" dirty="0"/>
              <a:t> que el </a:t>
            </a:r>
            <a:r>
              <a:rPr lang="en-US" altLang="en-US" dirty="0" err="1"/>
              <a:t>crédito</a:t>
            </a:r>
            <a:r>
              <a:rPr lang="en-US" altLang="en-US" dirty="0"/>
              <a:t> </a:t>
            </a:r>
            <a:r>
              <a:rPr lang="en-US" altLang="en-US" dirty="0" err="1"/>
              <a:t>será</a:t>
            </a:r>
            <a:r>
              <a:rPr lang="en-US" altLang="en-US" dirty="0"/>
              <a:t> de </a:t>
            </a:r>
            <a:r>
              <a:rPr lang="en-US" altLang="en-US" dirty="0" err="1"/>
              <a:t>beneficio</a:t>
            </a:r>
            <a:r>
              <a:rPr lang="en-US" altLang="en-US" dirty="0"/>
              <a:t> para </a:t>
            </a:r>
            <a:r>
              <a:rPr lang="en-US" altLang="en-US" dirty="0" err="1"/>
              <a:t>usted</a:t>
            </a:r>
            <a:r>
              <a:rPr lang="en-US" altLang="en-US" dirty="0"/>
              <a:t>.  </a:t>
            </a:r>
            <a:r>
              <a:rPr lang="en-US" altLang="en-US" dirty="0" err="1"/>
              <a:t>Aunque</a:t>
            </a:r>
            <a:r>
              <a:rPr lang="en-US" altLang="en-US" dirty="0"/>
              <a:t> </a:t>
            </a:r>
            <a:r>
              <a:rPr lang="en-US" altLang="en-US" dirty="0" err="1"/>
              <a:t>es</a:t>
            </a:r>
            <a:r>
              <a:rPr lang="en-US" altLang="en-US" dirty="0"/>
              <a:t> </a:t>
            </a:r>
            <a:r>
              <a:rPr lang="en-US" altLang="en-US" dirty="0" err="1"/>
              <a:t>muy</a:t>
            </a:r>
            <a:r>
              <a:rPr lang="en-US" altLang="en-US" dirty="0"/>
              <a:t> probable que </a:t>
            </a:r>
            <a:r>
              <a:rPr lang="en-US" altLang="en-US" dirty="0" err="1"/>
              <a:t>si</a:t>
            </a:r>
            <a:r>
              <a:rPr lang="en-US" altLang="en-US" dirty="0"/>
              <a:t> </a:t>
            </a:r>
            <a:r>
              <a:rPr lang="en-US" altLang="en-US" dirty="0" err="1"/>
              <a:t>usted</a:t>
            </a:r>
            <a:r>
              <a:rPr lang="en-US" altLang="en-US" dirty="0"/>
              <a:t> </a:t>
            </a:r>
            <a:r>
              <a:rPr lang="en-US" altLang="en-US" dirty="0" err="1"/>
              <a:t>paga</a:t>
            </a:r>
            <a:r>
              <a:rPr lang="en-US" altLang="en-US" dirty="0"/>
              <a:t> </a:t>
            </a:r>
            <a:r>
              <a:rPr lang="en-US" altLang="en-US" dirty="0" err="1"/>
              <a:t>impuestos</a:t>
            </a:r>
            <a:r>
              <a:rPr lang="en-US" altLang="en-US" dirty="0"/>
              <a:t> a las </a:t>
            </a:r>
            <a:r>
              <a:rPr lang="en-US" altLang="en-US" dirty="0" err="1"/>
              <a:t>ganancias</a:t>
            </a:r>
            <a:r>
              <a:rPr lang="en-US" altLang="en-US" dirty="0"/>
              <a:t>, </a:t>
            </a:r>
            <a:r>
              <a:rPr lang="en-US" altLang="en-US" dirty="0" err="1"/>
              <a:t>este</a:t>
            </a:r>
            <a:r>
              <a:rPr lang="en-US" altLang="en-US" dirty="0"/>
              <a:t> </a:t>
            </a:r>
            <a:r>
              <a:rPr lang="en-US" altLang="en-US" dirty="0" err="1"/>
              <a:t>crédito</a:t>
            </a:r>
            <a:r>
              <a:rPr lang="en-US" altLang="en-US" dirty="0"/>
              <a:t> lo </a:t>
            </a:r>
            <a:r>
              <a:rPr lang="en-US" altLang="en-US" dirty="0" err="1"/>
              <a:t>va</a:t>
            </a:r>
            <a:r>
              <a:rPr lang="en-US" altLang="en-US" dirty="0"/>
              <a:t> a </a:t>
            </a:r>
            <a:r>
              <a:rPr lang="en-US" altLang="en-US" dirty="0" err="1"/>
              <a:t>favorecer</a:t>
            </a:r>
            <a:r>
              <a:rPr lang="en-US" altLang="en-US" dirty="0"/>
              <a:t> </a:t>
            </a:r>
            <a:r>
              <a:rPr lang="en-US" altLang="en-US" dirty="0" err="1"/>
              <a:t>reduciendo</a:t>
            </a:r>
            <a:r>
              <a:rPr lang="en-US" altLang="en-US" dirty="0"/>
              <a:t> el </a:t>
            </a:r>
            <a:r>
              <a:rPr lang="en-US" altLang="en-US" dirty="0" err="1"/>
              <a:t>monto</a:t>
            </a:r>
            <a:r>
              <a:rPr lang="en-US" altLang="en-US" dirty="0"/>
              <a:t> que </a:t>
            </a:r>
            <a:r>
              <a:rPr lang="en-US" altLang="en-US" dirty="0" err="1"/>
              <a:t>tenga</a:t>
            </a:r>
            <a:r>
              <a:rPr lang="en-US" altLang="en-US" dirty="0"/>
              <a:t> que </a:t>
            </a:r>
            <a:r>
              <a:rPr lang="en-US" altLang="en-US" dirty="0" err="1"/>
              <a:t>pagar</a:t>
            </a:r>
            <a:r>
              <a:rPr lang="en-US" altLang="en-US" dirty="0"/>
              <a:t>.  Y lo que no </a:t>
            </a:r>
            <a:r>
              <a:rPr lang="en-US" altLang="en-US" dirty="0" err="1"/>
              <a:t>usa</a:t>
            </a:r>
            <a:r>
              <a:rPr lang="en-US" altLang="en-US" dirty="0"/>
              <a:t> del </a:t>
            </a:r>
            <a:r>
              <a:rPr lang="en-US" altLang="en-US" dirty="0" err="1"/>
              <a:t>crédito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un </a:t>
            </a:r>
            <a:r>
              <a:rPr lang="en-US" altLang="en-US" dirty="0" err="1"/>
              <a:t>año</a:t>
            </a:r>
            <a:r>
              <a:rPr lang="en-US" altLang="en-US" dirty="0"/>
              <a:t> lo </a:t>
            </a:r>
            <a:r>
              <a:rPr lang="en-US" altLang="en-US" dirty="0" err="1"/>
              <a:t>puede</a:t>
            </a:r>
            <a:r>
              <a:rPr lang="en-US" altLang="en-US" dirty="0"/>
              <a:t> </a:t>
            </a:r>
            <a:r>
              <a:rPr lang="en-US" altLang="en-US" dirty="0" err="1"/>
              <a:t>usar</a:t>
            </a:r>
            <a:r>
              <a:rPr lang="en-US" altLang="en-US" dirty="0"/>
              <a:t> hasta 3 </a:t>
            </a:r>
            <a:r>
              <a:rPr lang="en-US" altLang="en-US" dirty="0" err="1"/>
              <a:t>años</a:t>
            </a:r>
            <a:r>
              <a:rPr lang="en-US" altLang="en-US" dirty="0"/>
              <a:t> </a:t>
            </a:r>
            <a:r>
              <a:rPr lang="en-US" altLang="en-US" dirty="0" err="1"/>
              <a:t>más</a:t>
            </a:r>
            <a:r>
              <a:rPr lang="en-US" altLang="en-US" dirty="0"/>
              <a:t> </a:t>
            </a:r>
            <a:r>
              <a:rPr lang="en-US" altLang="en-US" dirty="0" err="1"/>
              <a:t>tarde</a:t>
            </a:r>
            <a:r>
              <a:rPr lang="en-US" altLang="en-US" dirty="0"/>
              <a:t>.</a:t>
            </a:r>
          </a:p>
          <a:p>
            <a:endParaRPr lang="en-US" altLang="en-US" dirty="0"/>
          </a:p>
          <a:p>
            <a:r>
              <a:rPr lang="en-US" altLang="en-US" dirty="0" err="1"/>
              <a:t>Todos</a:t>
            </a:r>
            <a:r>
              <a:rPr lang="en-US" altLang="en-US" dirty="0"/>
              <a:t> </a:t>
            </a:r>
            <a:r>
              <a:rPr lang="en-US" altLang="en-US" dirty="0" err="1"/>
              <a:t>los</a:t>
            </a:r>
            <a:r>
              <a:rPr lang="en-US" altLang="en-US" dirty="0"/>
              <a:t> que </a:t>
            </a:r>
            <a:r>
              <a:rPr lang="en-US" altLang="en-US" dirty="0" err="1"/>
              <a:t>trabajamos</a:t>
            </a:r>
            <a:r>
              <a:rPr lang="en-US" altLang="en-US" dirty="0"/>
              <a:t> y </a:t>
            </a:r>
            <a:r>
              <a:rPr lang="en-US" altLang="en-US" dirty="0" err="1"/>
              <a:t>ganamos</a:t>
            </a:r>
            <a:r>
              <a:rPr lang="en-US" altLang="en-US" dirty="0"/>
              <a:t> </a:t>
            </a:r>
            <a:r>
              <a:rPr lang="en-US" altLang="en-US" dirty="0" err="1"/>
              <a:t>dinero</a:t>
            </a:r>
            <a:r>
              <a:rPr lang="en-US" altLang="en-US" dirty="0"/>
              <a:t> </a:t>
            </a:r>
            <a:r>
              <a:rPr lang="en-US" altLang="en-US" dirty="0" err="1"/>
              <a:t>debemos</a:t>
            </a:r>
            <a:r>
              <a:rPr lang="en-US" altLang="en-US" dirty="0"/>
              <a:t> </a:t>
            </a:r>
            <a:r>
              <a:rPr lang="en-US" altLang="en-US" dirty="0" err="1"/>
              <a:t>pagar</a:t>
            </a:r>
            <a:r>
              <a:rPr lang="en-US" altLang="en-US" dirty="0"/>
              <a:t> </a:t>
            </a:r>
            <a:r>
              <a:rPr lang="en-US" altLang="en-US" dirty="0" err="1"/>
              <a:t>impuestos</a:t>
            </a:r>
            <a:r>
              <a:rPr lang="en-US" altLang="en-US" dirty="0"/>
              <a:t> a las </a:t>
            </a:r>
            <a:r>
              <a:rPr lang="en-US" altLang="en-US" dirty="0" err="1"/>
              <a:t>ganancias</a:t>
            </a:r>
            <a:r>
              <a:rPr lang="en-US" altLang="en-US" dirty="0"/>
              <a:t> </a:t>
            </a:r>
            <a:r>
              <a:rPr lang="en-US" altLang="en-US" dirty="0" err="1"/>
              <a:t>sobre</a:t>
            </a:r>
            <a:r>
              <a:rPr lang="en-US" altLang="en-US" dirty="0"/>
              <a:t> el </a:t>
            </a:r>
            <a:r>
              <a:rPr lang="en-US" altLang="en-US" dirty="0" err="1"/>
              <a:t>dinero</a:t>
            </a:r>
            <a:r>
              <a:rPr lang="en-US" altLang="en-US" dirty="0"/>
              <a:t> que </a:t>
            </a:r>
            <a:r>
              <a:rPr lang="en-US" altLang="en-US" dirty="0" err="1"/>
              <a:t>ganamos</a:t>
            </a:r>
            <a:r>
              <a:rPr lang="en-US" altLang="en-US" dirty="0"/>
              <a:t> </a:t>
            </a:r>
            <a:r>
              <a:rPr lang="en-US" altLang="en-US" dirty="0" err="1"/>
              <a:t>anualmente</a:t>
            </a:r>
            <a:r>
              <a:rPr lang="en-US" altLang="en-US" dirty="0"/>
              <a:t> </a:t>
            </a:r>
            <a:r>
              <a:rPr lang="en-US" altLang="en-US" dirty="0" err="1"/>
              <a:t>ya</a:t>
            </a:r>
            <a:r>
              <a:rPr lang="en-US" altLang="en-US" dirty="0"/>
              <a:t> sea que </a:t>
            </a:r>
            <a:r>
              <a:rPr lang="en-US" altLang="en-US" dirty="0" err="1"/>
              <a:t>los</a:t>
            </a:r>
            <a:r>
              <a:rPr lang="en-US" altLang="en-US" dirty="0"/>
              <a:t> </a:t>
            </a:r>
            <a:r>
              <a:rPr lang="en-US" altLang="en-US" dirty="0" err="1"/>
              <a:t>pagamos</a:t>
            </a:r>
            <a:r>
              <a:rPr lang="en-US" altLang="en-US" dirty="0"/>
              <a:t> </a:t>
            </a:r>
            <a:r>
              <a:rPr lang="en-US" altLang="en-US" dirty="0" err="1"/>
              <a:t>directamente</a:t>
            </a:r>
            <a:r>
              <a:rPr lang="en-US" altLang="en-US" dirty="0"/>
              <a:t> o que </a:t>
            </a:r>
            <a:r>
              <a:rPr lang="en-US" altLang="en-US" dirty="0" err="1"/>
              <a:t>nuestro</a:t>
            </a:r>
            <a:r>
              <a:rPr lang="en-US" altLang="en-US" dirty="0"/>
              <a:t> </a:t>
            </a:r>
            <a:r>
              <a:rPr lang="en-US" altLang="en-US" dirty="0" err="1"/>
              <a:t>empleador</a:t>
            </a:r>
            <a:r>
              <a:rPr lang="en-US" altLang="en-US" dirty="0"/>
              <a:t> lo </a:t>
            </a:r>
            <a:r>
              <a:rPr lang="en-US" altLang="en-US" dirty="0" err="1"/>
              <a:t>retiene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</a:t>
            </a:r>
            <a:r>
              <a:rPr lang="en-US" altLang="en-US" dirty="0" err="1"/>
              <a:t>cada</a:t>
            </a:r>
            <a:r>
              <a:rPr lang="en-US" altLang="en-US" dirty="0"/>
              <a:t> </a:t>
            </a:r>
            <a:r>
              <a:rPr lang="en-US" altLang="en-US" dirty="0" err="1"/>
              <a:t>cheque</a:t>
            </a:r>
            <a:r>
              <a:rPr lang="en-US" altLang="en-US" dirty="0"/>
              <a:t> de </a:t>
            </a:r>
            <a:r>
              <a:rPr lang="en-US" altLang="en-US" dirty="0" err="1"/>
              <a:t>salario</a:t>
            </a:r>
            <a:r>
              <a:rPr lang="en-US" altLang="en-US" dirty="0"/>
              <a:t>.</a:t>
            </a:r>
          </a:p>
          <a:p>
            <a:endParaRPr lang="en-US" altLang="en-US" dirty="0"/>
          </a:p>
          <a:p>
            <a:r>
              <a:rPr lang="en-US" altLang="en-US" dirty="0"/>
              <a:t>Este </a:t>
            </a:r>
            <a:r>
              <a:rPr lang="en-US" altLang="en-US" dirty="0" err="1"/>
              <a:t>programa</a:t>
            </a:r>
            <a:r>
              <a:rPr lang="en-US" altLang="en-US" dirty="0"/>
              <a:t> </a:t>
            </a:r>
            <a:r>
              <a:rPr lang="en-US" altLang="en-US" dirty="0" err="1"/>
              <a:t>es</a:t>
            </a:r>
            <a:r>
              <a:rPr lang="en-US" altLang="en-US" dirty="0"/>
              <a:t> de mucho </a:t>
            </a:r>
            <a:r>
              <a:rPr lang="en-US" altLang="en-US" dirty="0" err="1"/>
              <a:t>beneficio</a:t>
            </a:r>
            <a:r>
              <a:rPr lang="en-US" altLang="en-US" dirty="0"/>
              <a:t> </a:t>
            </a:r>
            <a:r>
              <a:rPr lang="en-US" altLang="en-US" dirty="0" err="1"/>
              <a:t>porque</a:t>
            </a:r>
            <a:r>
              <a:rPr lang="en-US" altLang="en-US" dirty="0"/>
              <a:t> </a:t>
            </a:r>
            <a:r>
              <a:rPr lang="en-US" altLang="en-US" dirty="0" err="1"/>
              <a:t>es</a:t>
            </a:r>
            <a:r>
              <a:rPr lang="en-US" altLang="en-US" dirty="0"/>
              <a:t> el </a:t>
            </a:r>
            <a:r>
              <a:rPr lang="en-US" altLang="en-US" dirty="0" err="1"/>
              <a:t>equivalente</a:t>
            </a:r>
            <a:r>
              <a:rPr lang="en-US" altLang="en-US" dirty="0"/>
              <a:t> de </a:t>
            </a:r>
            <a:r>
              <a:rPr lang="en-US" altLang="en-US" dirty="0" err="1"/>
              <a:t>obtener</a:t>
            </a:r>
            <a:r>
              <a:rPr lang="en-US" altLang="en-US" dirty="0"/>
              <a:t> un </a:t>
            </a:r>
            <a:r>
              <a:rPr lang="en-US" altLang="en-US" dirty="0" err="1"/>
              <a:t>préstamo</a:t>
            </a:r>
            <a:r>
              <a:rPr lang="en-US" altLang="en-US" dirty="0"/>
              <a:t> a </a:t>
            </a:r>
            <a:r>
              <a:rPr lang="en-US" altLang="en-US" dirty="0" err="1"/>
              <a:t>bajo</a:t>
            </a:r>
            <a:r>
              <a:rPr lang="en-US" altLang="en-US" dirty="0"/>
              <a:t> </a:t>
            </a:r>
            <a:r>
              <a:rPr lang="en-US" altLang="en-US" dirty="0" err="1"/>
              <a:t>interés</a:t>
            </a:r>
            <a:r>
              <a:rPr lang="en-US" altLang="en-US" dirty="0"/>
              <a:t>, </a:t>
            </a:r>
            <a:r>
              <a:rPr lang="en-US" altLang="en-US" dirty="0" err="1"/>
              <a:t>ya</a:t>
            </a:r>
            <a:r>
              <a:rPr lang="en-US" altLang="en-US" dirty="0"/>
              <a:t> que parte del </a:t>
            </a:r>
            <a:r>
              <a:rPr lang="en-US" altLang="en-US" dirty="0" err="1"/>
              <a:t>interés</a:t>
            </a:r>
            <a:r>
              <a:rPr lang="en-US" altLang="en-US" dirty="0"/>
              <a:t> </a:t>
            </a:r>
            <a:r>
              <a:rPr lang="en-US" altLang="en-US" dirty="0" err="1"/>
              <a:t>pagado</a:t>
            </a:r>
            <a:r>
              <a:rPr lang="en-US" altLang="en-US" dirty="0"/>
              <a:t> </a:t>
            </a:r>
            <a:r>
              <a:rPr lang="en-US" altLang="en-US" dirty="0" err="1"/>
              <a:t>vuelve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forma de </a:t>
            </a:r>
            <a:r>
              <a:rPr lang="en-US" altLang="en-US" dirty="0" err="1"/>
              <a:t>crédito</a:t>
            </a:r>
            <a:r>
              <a:rPr lang="en-US" altLang="en-US" dirty="0"/>
              <a:t> </a:t>
            </a:r>
            <a:r>
              <a:rPr lang="en-US" altLang="en-US" dirty="0" err="1"/>
              <a:t>reduciendo</a:t>
            </a:r>
            <a:r>
              <a:rPr lang="en-US" altLang="en-US" dirty="0"/>
              <a:t> </a:t>
            </a:r>
            <a:r>
              <a:rPr lang="en-US" altLang="en-US" dirty="0" err="1"/>
              <a:t>dolar</a:t>
            </a:r>
            <a:r>
              <a:rPr lang="en-US" altLang="en-US" dirty="0"/>
              <a:t> </a:t>
            </a:r>
            <a:r>
              <a:rPr lang="en-US" altLang="en-US" dirty="0" err="1"/>
              <a:t>por</a:t>
            </a:r>
            <a:r>
              <a:rPr lang="en-US" altLang="en-US" dirty="0"/>
              <a:t> dollar el </a:t>
            </a:r>
            <a:r>
              <a:rPr lang="en-US" altLang="en-US" dirty="0" err="1"/>
              <a:t>monto</a:t>
            </a:r>
            <a:r>
              <a:rPr lang="en-US" altLang="en-US" dirty="0"/>
              <a:t> de </a:t>
            </a:r>
            <a:r>
              <a:rPr lang="en-US" altLang="en-US" dirty="0" err="1"/>
              <a:t>impuestos</a:t>
            </a:r>
            <a:r>
              <a:rPr lang="en-US" altLang="en-US" dirty="0"/>
              <a:t> a las </a:t>
            </a:r>
            <a:r>
              <a:rPr lang="en-US" altLang="en-US" dirty="0" err="1"/>
              <a:t>ganancias</a:t>
            </a:r>
            <a:r>
              <a:rPr lang="en-US" altLang="en-US" dirty="0"/>
              <a:t> que </a:t>
            </a:r>
            <a:r>
              <a:rPr lang="en-US" altLang="en-US" dirty="0" err="1"/>
              <a:t>tenga</a:t>
            </a:r>
            <a:r>
              <a:rPr lang="en-US" altLang="en-US" dirty="0"/>
              <a:t> que </a:t>
            </a:r>
            <a:r>
              <a:rPr lang="en-US" altLang="en-US" dirty="0" err="1"/>
              <a:t>pagar</a:t>
            </a:r>
            <a:r>
              <a:rPr lang="en-US" alt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9C2E6-3952-4974-9D3E-9600F26954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96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Tx/>
              <a:buChar char="•"/>
            </a:pPr>
            <a:r>
              <a:rPr lang="en-US" altLang="en-US" dirty="0">
                <a:latin typeface="Times" pitchFamily="18" charset="0"/>
              </a:rPr>
              <a:t>No </a:t>
            </a:r>
            <a:r>
              <a:rPr lang="en-US" altLang="en-US" dirty="0" err="1">
                <a:latin typeface="Times" pitchFamily="18" charset="0"/>
              </a:rPr>
              <a:t>necesita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ser</a:t>
            </a:r>
            <a:r>
              <a:rPr lang="en-US" altLang="en-US" dirty="0">
                <a:latin typeface="Times" pitchFamily="18" charset="0"/>
              </a:rPr>
              <a:t> comprador de </a:t>
            </a:r>
            <a:r>
              <a:rPr lang="en-US" altLang="en-US" dirty="0" err="1">
                <a:latin typeface="Times" pitchFamily="18" charset="0"/>
              </a:rPr>
              <a:t>primera</a:t>
            </a:r>
            <a:r>
              <a:rPr lang="en-US" altLang="en-US" dirty="0">
                <a:latin typeface="Times" pitchFamily="18" charset="0"/>
              </a:rPr>
              <a:t> casa para la </a:t>
            </a:r>
            <a:r>
              <a:rPr lang="en-US" altLang="en-US" dirty="0" err="1">
                <a:latin typeface="Times" pitchFamily="18" charset="0"/>
              </a:rPr>
              <a:t>asistencia</a:t>
            </a:r>
            <a:r>
              <a:rPr lang="en-US" altLang="en-US" dirty="0">
                <a:latin typeface="Times" pitchFamily="18" charset="0"/>
              </a:rPr>
              <a:t> para </a:t>
            </a:r>
            <a:r>
              <a:rPr lang="en-US" altLang="en-US" dirty="0" err="1">
                <a:latin typeface="Times" pitchFamily="18" charset="0"/>
              </a:rPr>
              <a:t>enganches</a:t>
            </a:r>
            <a:endParaRPr lang="en-US" altLang="en-US" dirty="0">
              <a:latin typeface="Times" pitchFamily="18" charset="0"/>
            </a:endParaRPr>
          </a:p>
          <a:p>
            <a:pPr marL="174982" indent="-174982">
              <a:buFontTx/>
              <a:buChar char="•"/>
            </a:pPr>
            <a:r>
              <a:rPr lang="en-US" altLang="en-US" dirty="0">
                <a:latin typeface="Times" pitchFamily="18" charset="0"/>
              </a:rPr>
              <a:t>La </a:t>
            </a:r>
            <a:r>
              <a:rPr lang="en-US" altLang="en-US" dirty="0" err="1">
                <a:latin typeface="Times" pitchFamily="18" charset="0"/>
              </a:rPr>
              <a:t>asistencia</a:t>
            </a:r>
            <a:r>
              <a:rPr lang="en-US" altLang="en-US" dirty="0">
                <a:latin typeface="Times" pitchFamily="18" charset="0"/>
              </a:rPr>
              <a:t> para </a:t>
            </a:r>
            <a:r>
              <a:rPr lang="en-US" altLang="en-US" dirty="0" err="1">
                <a:latin typeface="Times" pitchFamily="18" charset="0"/>
              </a:rPr>
              <a:t>enganches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es</a:t>
            </a:r>
            <a:r>
              <a:rPr lang="en-US" altLang="en-US" dirty="0">
                <a:latin typeface="Times" pitchFamily="18" charset="0"/>
              </a:rPr>
              <a:t> un </a:t>
            </a:r>
            <a:r>
              <a:rPr lang="en-US" altLang="en-US" dirty="0" err="1">
                <a:latin typeface="Times" pitchFamily="18" charset="0"/>
              </a:rPr>
              <a:t>verdadero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regalo</a:t>
            </a:r>
            <a:r>
              <a:rPr lang="en-US" altLang="en-US" dirty="0">
                <a:latin typeface="Times" pitchFamily="18" charset="0"/>
              </a:rPr>
              <a:t> que </a:t>
            </a:r>
            <a:r>
              <a:rPr lang="en-US" altLang="en-US" dirty="0" err="1">
                <a:latin typeface="Times" pitchFamily="18" charset="0"/>
              </a:rPr>
              <a:t>nunca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debe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devolver</a:t>
            </a:r>
            <a:r>
              <a:rPr lang="en-US" altLang="en-US" dirty="0">
                <a:latin typeface="Times" pitchFamily="18" charset="0"/>
              </a:rPr>
              <a:t> o </a:t>
            </a:r>
            <a:r>
              <a:rPr lang="en-US" altLang="en-US" dirty="0" err="1">
                <a:latin typeface="Times" pitchFamily="18" charset="0"/>
              </a:rPr>
              <a:t>repagar</a:t>
            </a:r>
            <a:endParaRPr lang="en-US" altLang="en-US" dirty="0">
              <a:latin typeface="Times" pitchFamily="18" charset="0"/>
            </a:endParaRPr>
          </a:p>
          <a:p>
            <a:pPr marL="174982" indent="-174982">
              <a:buFontTx/>
              <a:buChar char="•"/>
            </a:pPr>
            <a:r>
              <a:rPr lang="en-US" altLang="en-US" dirty="0">
                <a:latin typeface="Times" pitchFamily="18" charset="0"/>
              </a:rPr>
              <a:t>Como </a:t>
            </a:r>
            <a:r>
              <a:rPr lang="en-US" altLang="en-US" dirty="0" err="1">
                <a:latin typeface="Times" pitchFamily="18" charset="0"/>
              </a:rPr>
              <a:t>es</a:t>
            </a:r>
            <a:r>
              <a:rPr lang="en-US" altLang="en-US" dirty="0">
                <a:latin typeface="Times" pitchFamily="18" charset="0"/>
              </a:rPr>
              <a:t> un </a:t>
            </a:r>
            <a:r>
              <a:rPr lang="en-US" altLang="en-US" dirty="0" err="1">
                <a:latin typeface="Times" pitchFamily="18" charset="0"/>
              </a:rPr>
              <a:t>regalo</a:t>
            </a:r>
            <a:r>
              <a:rPr lang="en-US" altLang="en-US" dirty="0">
                <a:latin typeface="Times" pitchFamily="18" charset="0"/>
              </a:rPr>
              <a:t> y no hay </a:t>
            </a:r>
            <a:r>
              <a:rPr lang="en-US" altLang="en-US" dirty="0" err="1">
                <a:latin typeface="Times" pitchFamily="18" charset="0"/>
              </a:rPr>
              <a:t>obligación</a:t>
            </a:r>
            <a:r>
              <a:rPr lang="en-US" altLang="en-US" dirty="0">
                <a:latin typeface="Times" pitchFamily="18" charset="0"/>
              </a:rPr>
              <a:t> de </a:t>
            </a:r>
            <a:r>
              <a:rPr lang="en-US" altLang="en-US" dirty="0" err="1">
                <a:latin typeface="Times" pitchFamily="18" charset="0"/>
              </a:rPr>
              <a:t>repago</a:t>
            </a:r>
            <a:r>
              <a:rPr lang="en-US" altLang="en-US" dirty="0">
                <a:latin typeface="Times" pitchFamily="18" charset="0"/>
              </a:rPr>
              <a:t>, no </a:t>
            </a:r>
            <a:r>
              <a:rPr lang="en-US" altLang="en-US" dirty="0" err="1">
                <a:latin typeface="Times" pitchFamily="18" charset="0"/>
              </a:rPr>
              <a:t>tiene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obligación</a:t>
            </a:r>
            <a:r>
              <a:rPr lang="en-US" altLang="en-US" dirty="0">
                <a:latin typeface="Times" pitchFamily="18" charset="0"/>
              </a:rPr>
              <a:t> de </a:t>
            </a:r>
            <a:r>
              <a:rPr lang="en-US" altLang="en-US" dirty="0" err="1">
                <a:latin typeface="Times" pitchFamily="18" charset="0"/>
              </a:rPr>
              <a:t>quedarse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en</a:t>
            </a:r>
            <a:r>
              <a:rPr lang="en-US" altLang="en-US" dirty="0">
                <a:latin typeface="Times" pitchFamily="18" charset="0"/>
              </a:rPr>
              <a:t> la casa </a:t>
            </a:r>
            <a:r>
              <a:rPr lang="en-US" altLang="en-US" dirty="0" err="1">
                <a:latin typeface="Times" pitchFamily="18" charset="0"/>
              </a:rPr>
              <a:t>por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tiempo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determinado</a:t>
            </a:r>
            <a:endParaRPr lang="en-US" altLang="en-US" dirty="0">
              <a:latin typeface="Times" pitchFamily="18" charset="0"/>
            </a:endParaRPr>
          </a:p>
          <a:p>
            <a:pPr marL="174982" indent="-174982">
              <a:buFontTx/>
              <a:buChar char="•"/>
            </a:pPr>
            <a:r>
              <a:rPr lang="en-US" altLang="en-US" dirty="0">
                <a:latin typeface="Times" pitchFamily="18" charset="0"/>
              </a:rPr>
              <a:t>Los </a:t>
            </a:r>
            <a:r>
              <a:rPr lang="en-US" altLang="en-US" dirty="0" err="1">
                <a:latin typeface="Times" pitchFamily="18" charset="0"/>
              </a:rPr>
              <a:t>programas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están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disponibles</a:t>
            </a:r>
            <a:r>
              <a:rPr lang="en-US" altLang="en-US" dirty="0">
                <a:latin typeface="Times" pitchFamily="18" charset="0"/>
              </a:rPr>
              <a:t> para </a:t>
            </a:r>
            <a:r>
              <a:rPr lang="en-US" altLang="en-US" dirty="0" err="1">
                <a:latin typeface="Times" pitchFamily="18" charset="0"/>
              </a:rPr>
              <a:t>cualquier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lado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en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tejas</a:t>
            </a:r>
            <a:endParaRPr lang="en-US" altLang="en-US" dirty="0">
              <a:latin typeface="Times" pitchFamily="18" charset="0"/>
            </a:endParaRPr>
          </a:p>
          <a:p>
            <a:pPr marL="174982" indent="-174982">
              <a:buFontTx/>
              <a:buChar char="•"/>
            </a:pPr>
            <a:r>
              <a:rPr lang="en-US" altLang="en-US" dirty="0">
                <a:latin typeface="Times" pitchFamily="18" charset="0"/>
              </a:rPr>
              <a:t>El MCC </a:t>
            </a:r>
            <a:r>
              <a:rPr lang="en-US" altLang="en-US" dirty="0" err="1">
                <a:latin typeface="Times" pitchFamily="18" charset="0"/>
              </a:rPr>
              <a:t>es</a:t>
            </a:r>
            <a:r>
              <a:rPr lang="en-US" altLang="en-US" dirty="0">
                <a:latin typeface="Times" pitchFamily="18" charset="0"/>
              </a:rPr>
              <a:t> gratis para Texas Heroes que </a:t>
            </a:r>
            <a:r>
              <a:rPr lang="en-US" altLang="en-US" dirty="0" err="1">
                <a:latin typeface="Times" pitchFamily="18" charset="0"/>
              </a:rPr>
              <a:t>también</a:t>
            </a:r>
            <a:r>
              <a:rPr lang="en-US" altLang="en-US" baseline="0" dirty="0">
                <a:latin typeface="Times" pitchFamily="18" charset="0"/>
              </a:rPr>
              <a:t> </a:t>
            </a:r>
            <a:r>
              <a:rPr lang="en-US" altLang="en-US" baseline="0" dirty="0" err="1">
                <a:latin typeface="Times" pitchFamily="18" charset="0"/>
              </a:rPr>
              <a:t>usan</a:t>
            </a:r>
            <a:r>
              <a:rPr lang="en-US" altLang="en-US" baseline="0" dirty="0">
                <a:latin typeface="Times" pitchFamily="18" charset="0"/>
              </a:rPr>
              <a:t> la </a:t>
            </a:r>
            <a:r>
              <a:rPr lang="en-US" altLang="en-US" baseline="0" dirty="0" err="1">
                <a:latin typeface="Times" pitchFamily="18" charset="0"/>
              </a:rPr>
              <a:t>asistencia</a:t>
            </a:r>
            <a:r>
              <a:rPr lang="en-US" altLang="en-US" baseline="0" dirty="0">
                <a:latin typeface="Times" pitchFamily="18" charset="0"/>
              </a:rPr>
              <a:t> para </a:t>
            </a:r>
            <a:r>
              <a:rPr lang="en-US" altLang="en-US" baseline="0" dirty="0" err="1">
                <a:latin typeface="Times" pitchFamily="18" charset="0"/>
              </a:rPr>
              <a:t>enganches</a:t>
            </a:r>
            <a:r>
              <a:rPr lang="en-US" altLang="en-US" baseline="0" dirty="0">
                <a:latin typeface="Times" pitchFamily="18" charset="0"/>
              </a:rPr>
              <a:t>.  </a:t>
            </a:r>
            <a:r>
              <a:rPr lang="en-US" altLang="en-US" dirty="0">
                <a:latin typeface="Times" pitchFamily="18" charset="0"/>
              </a:rPr>
              <a:t>No se require </a:t>
            </a:r>
            <a:r>
              <a:rPr lang="en-US" altLang="en-US" dirty="0" err="1">
                <a:latin typeface="Times" pitchFamily="18" charset="0"/>
              </a:rPr>
              <a:t>haber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estado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en</a:t>
            </a:r>
            <a:r>
              <a:rPr lang="en-US" altLang="en-US" dirty="0">
                <a:latin typeface="Times" pitchFamily="18" charset="0"/>
              </a:rPr>
              <a:t> el </a:t>
            </a:r>
            <a:r>
              <a:rPr lang="en-US" altLang="en-US" dirty="0" err="1">
                <a:latin typeface="Times" pitchFamily="18" charset="0"/>
              </a:rPr>
              <a:t>trabajo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por</a:t>
            </a:r>
            <a:r>
              <a:rPr lang="en-US" altLang="en-US" dirty="0">
                <a:latin typeface="Times" pitchFamily="18" charset="0"/>
              </a:rPr>
              <a:t> un </a:t>
            </a:r>
            <a:r>
              <a:rPr lang="en-US" altLang="en-US" dirty="0" err="1">
                <a:latin typeface="Times" pitchFamily="18" charset="0"/>
              </a:rPr>
              <a:t>tiempo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determinado</a:t>
            </a:r>
            <a:r>
              <a:rPr lang="en-US" altLang="en-US" dirty="0">
                <a:latin typeface="Times" pitchFamily="18" charset="0"/>
              </a:rPr>
              <a:t>.</a:t>
            </a:r>
          </a:p>
          <a:p>
            <a:pPr marL="174982" indent="-174982">
              <a:buFontTx/>
              <a:buChar char="•"/>
            </a:pPr>
            <a:r>
              <a:rPr lang="en-US" altLang="en-US" dirty="0">
                <a:latin typeface="Times" pitchFamily="18" charset="0"/>
              </a:rPr>
              <a:t>Los </a:t>
            </a:r>
            <a:r>
              <a:rPr lang="en-US" altLang="en-US" dirty="0" err="1">
                <a:latin typeface="Times" pitchFamily="18" charset="0"/>
              </a:rPr>
              <a:t>tiempos</a:t>
            </a:r>
            <a:r>
              <a:rPr lang="en-US" altLang="en-US" dirty="0">
                <a:latin typeface="Times" pitchFamily="18" charset="0"/>
              </a:rPr>
              <a:t> para </a:t>
            </a:r>
            <a:r>
              <a:rPr lang="en-US" altLang="en-US" dirty="0" err="1">
                <a:latin typeface="Times" pitchFamily="18" charset="0"/>
              </a:rPr>
              <a:t>cerrar</a:t>
            </a:r>
            <a:r>
              <a:rPr lang="en-US" altLang="en-US" dirty="0">
                <a:latin typeface="Times" pitchFamily="18" charset="0"/>
              </a:rPr>
              <a:t> la </a:t>
            </a:r>
            <a:r>
              <a:rPr lang="en-US" altLang="en-US" dirty="0" err="1">
                <a:latin typeface="Times" pitchFamily="18" charset="0"/>
              </a:rPr>
              <a:t>compra</a:t>
            </a:r>
            <a:r>
              <a:rPr lang="en-US" altLang="en-US" dirty="0">
                <a:latin typeface="Times" pitchFamily="18" charset="0"/>
              </a:rPr>
              <a:t> son </a:t>
            </a:r>
            <a:r>
              <a:rPr lang="en-US" altLang="en-US" dirty="0" err="1">
                <a:latin typeface="Times" pitchFamily="18" charset="0"/>
              </a:rPr>
              <a:t>iguales</a:t>
            </a:r>
            <a:r>
              <a:rPr lang="en-US" altLang="en-US" dirty="0">
                <a:latin typeface="Times" pitchFamily="18" charset="0"/>
              </a:rPr>
              <a:t> que </a:t>
            </a:r>
            <a:r>
              <a:rPr lang="en-US" altLang="en-US" dirty="0" err="1">
                <a:latin typeface="Times" pitchFamily="18" charset="0"/>
              </a:rPr>
              <a:t>cualquier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otro</a:t>
            </a:r>
            <a:r>
              <a:rPr lang="en-US" altLang="en-US" dirty="0">
                <a:latin typeface="Times" pitchFamily="18" charset="0"/>
              </a:rPr>
              <a:t> </a:t>
            </a:r>
            <a:r>
              <a:rPr lang="en-US" altLang="en-US" dirty="0" err="1">
                <a:latin typeface="Times" pitchFamily="18" charset="0"/>
              </a:rPr>
              <a:t>préstamo</a:t>
            </a:r>
            <a:r>
              <a:rPr lang="en-US" altLang="en-US" dirty="0">
                <a:latin typeface="Times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9C2E6-3952-4974-9D3E-9600F26954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56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/>
              <a:t>LOAN OFFICERS: Slides 12-14 may be modified</a:t>
            </a:r>
            <a:r>
              <a:rPr lang="en-US" altLang="en-US" b="1" u="sng" baseline="0" dirty="0"/>
              <a:t> to promote you and your company.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REALTORS: Slides 12-14 may be modified to promote your preferred loan officer.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modification to the slides must be approved by TSAHC. Please email Joniel Crim at jcrim@tsahc.org for approval.</a:t>
            </a:r>
          </a:p>
          <a:p>
            <a:pPr eaLnBrk="1" hangingPunct="1"/>
            <a:endParaRPr lang="en-US" altLang="en-US" b="1" u="sng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Entonces</a:t>
            </a:r>
            <a:r>
              <a:rPr lang="en-US" altLang="en-US" dirty="0"/>
              <a:t>, ¿</a:t>
            </a:r>
            <a:r>
              <a:rPr lang="en-US" altLang="en-US" dirty="0" err="1"/>
              <a:t>cómo</a:t>
            </a:r>
            <a:r>
              <a:rPr lang="en-US" altLang="en-US" dirty="0"/>
              <a:t> </a:t>
            </a:r>
            <a:r>
              <a:rPr lang="en-US" altLang="en-US" dirty="0" err="1"/>
              <a:t>determina</a:t>
            </a:r>
            <a:r>
              <a:rPr lang="en-US" altLang="en-US" dirty="0"/>
              <a:t> </a:t>
            </a:r>
            <a:r>
              <a:rPr lang="en-US" altLang="en-US" dirty="0" err="1"/>
              <a:t>si</a:t>
            </a:r>
            <a:r>
              <a:rPr lang="en-US" altLang="en-US" dirty="0"/>
              <a:t> </a:t>
            </a:r>
            <a:r>
              <a:rPr lang="en-US" altLang="en-US" dirty="0" err="1"/>
              <a:t>puede</a:t>
            </a:r>
            <a:r>
              <a:rPr lang="en-US" altLang="en-US" dirty="0"/>
              <a:t> utilizer </a:t>
            </a:r>
            <a:r>
              <a:rPr lang="en-US" altLang="en-US" dirty="0" err="1"/>
              <a:t>uno</a:t>
            </a:r>
            <a:r>
              <a:rPr lang="en-US" altLang="en-US" dirty="0"/>
              <a:t> o ambos de </a:t>
            </a:r>
            <a:r>
              <a:rPr lang="en-US" altLang="en-US" dirty="0" err="1"/>
              <a:t>estos</a:t>
            </a:r>
            <a:r>
              <a:rPr lang="en-US" altLang="en-US" dirty="0"/>
              <a:t> </a:t>
            </a:r>
            <a:r>
              <a:rPr lang="en-US" altLang="en-US" dirty="0" err="1"/>
              <a:t>programas</a:t>
            </a:r>
            <a:r>
              <a:rPr lang="en-US" altLang="en-US" dirty="0"/>
              <a:t>?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Primero,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visita</a:t>
            </a:r>
            <a:r>
              <a:rPr lang="en-US" altLang="en-US" baseline="0" dirty="0"/>
              <a:t> </a:t>
            </a:r>
            <a:r>
              <a:rPr lang="en-US" altLang="en-US" dirty="0"/>
              <a:t>www.ReadyToBuyATexasHome.com. </a:t>
            </a:r>
          </a:p>
          <a:p>
            <a:pPr eaLnBrk="1" hangingPunct="1"/>
            <a:r>
              <a:rPr lang="en-US" altLang="en-US" dirty="0" err="1"/>
              <a:t>Haga</a:t>
            </a:r>
            <a:r>
              <a:rPr lang="en-US" altLang="en-US" dirty="0"/>
              <a:t> click </a:t>
            </a:r>
            <a:r>
              <a:rPr lang="en-US" altLang="en-US" dirty="0" err="1"/>
              <a:t>en</a:t>
            </a:r>
            <a:r>
              <a:rPr lang="en-US" altLang="en-US" dirty="0"/>
              <a:t> Paso 1</a:t>
            </a:r>
            <a:r>
              <a:rPr lang="en-US" altLang="en-US" baseline="0" dirty="0"/>
              <a:t> para </a:t>
            </a:r>
            <a:r>
              <a:rPr lang="en-US" altLang="en-US" baseline="0" dirty="0" err="1"/>
              <a:t>tomar</a:t>
            </a:r>
            <a:r>
              <a:rPr lang="en-US" altLang="en-US" baseline="0" dirty="0"/>
              <a:t> la </a:t>
            </a:r>
            <a:r>
              <a:rPr lang="en-US" altLang="en-US" baseline="0" dirty="0" err="1"/>
              <a:t>prueba</a:t>
            </a:r>
            <a:r>
              <a:rPr lang="en-US" altLang="en-US" baseline="0" dirty="0"/>
              <a:t> de </a:t>
            </a:r>
            <a:r>
              <a:rPr lang="en-US" altLang="en-US" baseline="0" dirty="0" err="1"/>
              <a:t>eligibilidad</a:t>
            </a:r>
            <a:r>
              <a:rPr lang="en-US" altLang="en-US" baseline="0" dirty="0"/>
              <a:t> . Hay </a:t>
            </a:r>
            <a:r>
              <a:rPr lang="en-US" altLang="en-US" baseline="0" dirty="0" err="1"/>
              <a:t>cuatro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preguntas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fáciles</a:t>
            </a:r>
            <a:r>
              <a:rPr lang="en-US" altLang="en-US" baseline="0" dirty="0"/>
              <a:t>. </a:t>
            </a:r>
          </a:p>
          <a:p>
            <a:pPr eaLnBrk="1" hangingPunct="1"/>
            <a:r>
              <a:rPr lang="en-US" altLang="en-US" baseline="0" dirty="0"/>
              <a:t>Si no </a:t>
            </a:r>
            <a:r>
              <a:rPr lang="en-US" altLang="en-US" baseline="0" dirty="0" err="1"/>
              <a:t>vea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su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puesto</a:t>
            </a:r>
            <a:r>
              <a:rPr lang="en-US" altLang="en-US" baseline="0" dirty="0"/>
              <a:t> de </a:t>
            </a:r>
            <a:r>
              <a:rPr lang="en-US" altLang="en-US" baseline="0" dirty="0" err="1"/>
              <a:t>trabajo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en</a:t>
            </a:r>
            <a:r>
              <a:rPr lang="en-US" altLang="en-US" baseline="0" dirty="0"/>
              <a:t> la </a:t>
            </a:r>
            <a:r>
              <a:rPr lang="en-US" altLang="en-US" baseline="0" dirty="0" err="1"/>
              <a:t>lista</a:t>
            </a:r>
            <a:r>
              <a:rPr lang="en-US" altLang="en-US" baseline="0" dirty="0"/>
              <a:t>, ¡no se </a:t>
            </a:r>
            <a:r>
              <a:rPr lang="en-US" altLang="en-US" baseline="0" dirty="0" err="1"/>
              <a:t>preocupe</a:t>
            </a:r>
            <a:r>
              <a:rPr lang="en-US" altLang="en-US" baseline="0" dirty="0"/>
              <a:t>!  </a:t>
            </a:r>
            <a:r>
              <a:rPr lang="en-US" altLang="en-US" baseline="0" dirty="0" err="1"/>
              <a:t>Escoja</a:t>
            </a:r>
            <a:r>
              <a:rPr lang="en-US" altLang="en-US" baseline="0" dirty="0"/>
              <a:t> “</a:t>
            </a:r>
            <a:r>
              <a:rPr lang="en-US" altLang="en-US" baseline="0" dirty="0" err="1"/>
              <a:t>Mi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puesto</a:t>
            </a:r>
            <a:r>
              <a:rPr lang="en-US" altLang="en-US" baseline="0" dirty="0"/>
              <a:t> de </a:t>
            </a:r>
            <a:r>
              <a:rPr lang="en-US" altLang="en-US" baseline="0" dirty="0" err="1"/>
              <a:t>trabajo</a:t>
            </a:r>
            <a:r>
              <a:rPr lang="en-US" altLang="en-US" baseline="0" dirty="0"/>
              <a:t> no </a:t>
            </a:r>
            <a:r>
              <a:rPr lang="en-US" altLang="en-US" baseline="0" dirty="0" err="1"/>
              <a:t>está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en</a:t>
            </a:r>
            <a:r>
              <a:rPr lang="en-US" altLang="en-US" baseline="0" dirty="0"/>
              <a:t> la </a:t>
            </a:r>
            <a:r>
              <a:rPr lang="en-US" altLang="en-US" baseline="0" dirty="0" err="1"/>
              <a:t>lista</a:t>
            </a:r>
            <a:r>
              <a:rPr lang="en-US" altLang="en-US" baseline="0" dirty="0"/>
              <a:t>.”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9C2E6-3952-4974-9D3E-9600F26954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47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LOAN OFFICERS: Slides 12-14 may be modified to promote you and your company.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REALTORS: Slides 12-14 may be modified to promote your preferred loan officer.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modification to the slides must be approved by TSAHC. Please email Joniel Crim at jcrim@tsahc.org for approval.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Entonces</a:t>
            </a:r>
            <a:r>
              <a:rPr lang="en-US" altLang="en-US" dirty="0"/>
              <a:t>, </a:t>
            </a:r>
            <a:r>
              <a:rPr lang="en-US" altLang="en-US" dirty="0" err="1"/>
              <a:t>si</a:t>
            </a:r>
            <a:r>
              <a:rPr lang="en-US" altLang="en-US" dirty="0"/>
              <a:t> </a:t>
            </a:r>
            <a:r>
              <a:rPr lang="en-US" altLang="en-US" dirty="0" err="1"/>
              <a:t>califique</a:t>
            </a:r>
            <a:r>
              <a:rPr lang="en-US" altLang="en-US" dirty="0"/>
              <a:t>,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los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resultos</a:t>
            </a:r>
            <a:r>
              <a:rPr lang="en-US" altLang="en-US" baseline="0" dirty="0"/>
              <a:t> de la </a:t>
            </a:r>
            <a:r>
              <a:rPr lang="en-US" altLang="en-US" baseline="0" dirty="0" err="1"/>
              <a:t>prueba</a:t>
            </a:r>
            <a:r>
              <a:rPr lang="en-US" altLang="en-US" baseline="0" dirty="0"/>
              <a:t> le </a:t>
            </a:r>
            <a:r>
              <a:rPr lang="en-US" altLang="en-US" baseline="0" dirty="0" err="1"/>
              <a:t>dirá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los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próximos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pasos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en</a:t>
            </a:r>
            <a:r>
              <a:rPr lang="en-US" altLang="en-US" baseline="0" dirty="0"/>
              <a:t> el </a:t>
            </a:r>
            <a:r>
              <a:rPr lang="en-US" altLang="en-US" baseline="0" dirty="0" err="1"/>
              <a:t>proceso</a:t>
            </a:r>
            <a:r>
              <a:rPr lang="en-US" altLang="en-US" baseline="0" dirty="0"/>
              <a:t>. </a:t>
            </a:r>
            <a:r>
              <a:rPr lang="en-US" altLang="en-US" baseline="0" dirty="0" err="1"/>
              <a:t>Es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importante</a:t>
            </a:r>
            <a:r>
              <a:rPr lang="en-US" altLang="en-US" baseline="0" dirty="0"/>
              <a:t> que </a:t>
            </a:r>
            <a:r>
              <a:rPr lang="en-US" altLang="en-US" baseline="0" dirty="0" err="1"/>
              <a:t>sepa</a:t>
            </a:r>
            <a:r>
              <a:rPr lang="en-US" altLang="en-US" baseline="0" dirty="0"/>
              <a:t> que, para el </a:t>
            </a:r>
            <a:r>
              <a:rPr lang="en-US" altLang="en-US" baseline="0" dirty="0" err="1"/>
              <a:t>programa</a:t>
            </a:r>
            <a:r>
              <a:rPr lang="en-US" altLang="en-US" baseline="0" dirty="0"/>
              <a:t> de </a:t>
            </a:r>
            <a:r>
              <a:rPr lang="en-US" altLang="en-US" baseline="0" dirty="0" err="1"/>
              <a:t>asistencia</a:t>
            </a:r>
            <a:r>
              <a:rPr lang="en-US" altLang="en-US" baseline="0" dirty="0"/>
              <a:t> para </a:t>
            </a:r>
            <a:r>
              <a:rPr lang="en-US" altLang="en-US" baseline="0" dirty="0" err="1"/>
              <a:t>enganches</a:t>
            </a:r>
            <a:r>
              <a:rPr lang="en-US" altLang="en-US" baseline="0" dirty="0"/>
              <a:t>, se require un </a:t>
            </a:r>
            <a:r>
              <a:rPr lang="en-US" altLang="en-US" baseline="0" dirty="0" err="1"/>
              <a:t>rato</a:t>
            </a:r>
            <a:r>
              <a:rPr lang="en-US" altLang="en-US" baseline="0" dirty="0"/>
              <a:t> de </a:t>
            </a:r>
            <a:r>
              <a:rPr lang="en-US" altLang="en-US" baseline="0" dirty="0" err="1"/>
              <a:t>credito</a:t>
            </a:r>
            <a:r>
              <a:rPr lang="en-US" altLang="en-US" baseline="0" dirty="0"/>
              <a:t> de 620 o </a:t>
            </a:r>
            <a:r>
              <a:rPr lang="en-US" altLang="en-US" baseline="0" dirty="0" err="1"/>
              <a:t>más</a:t>
            </a:r>
            <a:r>
              <a:rPr lang="en-US" altLang="en-US" baseline="0" dirty="0"/>
              <a:t>.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Paso 1: </a:t>
            </a:r>
          </a:p>
          <a:p>
            <a:pPr eaLnBrk="1" hangingPunct="1"/>
            <a:r>
              <a:rPr lang="en-US" altLang="en-US" dirty="0"/>
              <a:t>Se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debe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trabajar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directamente</a:t>
            </a:r>
            <a:r>
              <a:rPr lang="en-US" altLang="en-US" baseline="0" dirty="0"/>
              <a:t> con </a:t>
            </a:r>
            <a:r>
              <a:rPr lang="en-US" altLang="en-US" baseline="0" dirty="0" err="1"/>
              <a:t>uno</a:t>
            </a:r>
            <a:r>
              <a:rPr lang="en-US" altLang="en-US" baseline="0" dirty="0"/>
              <a:t> de </a:t>
            </a:r>
            <a:r>
              <a:rPr lang="en-US" altLang="en-US" baseline="0" dirty="0" err="1"/>
              <a:t>nuestros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prestamistas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autorizados</a:t>
            </a:r>
            <a:r>
              <a:rPr lang="en-US" altLang="en-US" baseline="0" dirty="0"/>
              <a:t>.  </a:t>
            </a:r>
            <a:r>
              <a:rPr lang="en-US" altLang="en-US" baseline="0" dirty="0" err="1"/>
              <a:t>Simplemente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informe</a:t>
            </a:r>
            <a:r>
              <a:rPr lang="en-US" altLang="en-US" baseline="0" dirty="0"/>
              <a:t> al </a:t>
            </a:r>
            <a:r>
              <a:rPr lang="en-US" altLang="en-US" baseline="0" dirty="0" err="1"/>
              <a:t>prestamista</a:t>
            </a:r>
            <a:r>
              <a:rPr lang="en-US" altLang="en-US" baseline="0" dirty="0"/>
              <a:t> que </a:t>
            </a:r>
            <a:r>
              <a:rPr lang="en-US" altLang="en-US" baseline="0" dirty="0" err="1"/>
              <a:t>desea</a:t>
            </a:r>
            <a:r>
              <a:rPr lang="en-US" altLang="en-US" baseline="0" dirty="0"/>
              <a:t> utilizer </a:t>
            </a:r>
            <a:r>
              <a:rPr lang="en-US" altLang="en-US" baseline="0" dirty="0" err="1"/>
              <a:t>los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programas</a:t>
            </a:r>
            <a:r>
              <a:rPr lang="en-US" altLang="en-US" baseline="0" dirty="0"/>
              <a:t> de TSAHC.  Le </a:t>
            </a:r>
            <a:r>
              <a:rPr lang="en-US" altLang="en-US" baseline="0" dirty="0" err="1"/>
              <a:t>guirá</a:t>
            </a:r>
            <a:r>
              <a:rPr lang="en-US" altLang="en-US" baseline="0" dirty="0"/>
              <a:t> a </a:t>
            </a:r>
            <a:r>
              <a:rPr lang="en-US" altLang="en-US" baseline="0" dirty="0" err="1"/>
              <a:t>treves</a:t>
            </a:r>
            <a:r>
              <a:rPr lang="en-US" altLang="en-US" baseline="0" dirty="0"/>
              <a:t> del </a:t>
            </a:r>
            <a:r>
              <a:rPr lang="en-US" altLang="en-US" baseline="0" dirty="0" err="1"/>
              <a:t>proceso</a:t>
            </a:r>
            <a:r>
              <a:rPr lang="en-US" altLang="en-US" baseline="0" dirty="0"/>
              <a:t> de </a:t>
            </a:r>
            <a:r>
              <a:rPr lang="en-US" altLang="en-US" baseline="0" dirty="0" err="1"/>
              <a:t>aplicación</a:t>
            </a:r>
            <a:r>
              <a:rPr lang="en-US" altLang="en-US" baseline="0" dirty="0"/>
              <a:t> y </a:t>
            </a:r>
            <a:r>
              <a:rPr lang="en-US" altLang="en-US" baseline="0" dirty="0" err="1"/>
              <a:t>los</a:t>
            </a:r>
            <a:r>
              <a:rPr lang="en-US" altLang="en-US" baseline="0" dirty="0"/>
              <a:t> requisites para </a:t>
            </a:r>
            <a:r>
              <a:rPr lang="en-US" altLang="en-US" baseline="0" dirty="0" err="1"/>
              <a:t>calificar</a:t>
            </a:r>
            <a:r>
              <a:rPr lang="en-US" altLang="en-US" baseline="0" dirty="0"/>
              <a:t>. </a:t>
            </a:r>
          </a:p>
          <a:p>
            <a:pPr eaLnBrk="1" hangingPunct="1"/>
            <a:endParaRPr lang="en-US" altLang="en-US" baseline="0" dirty="0"/>
          </a:p>
          <a:p>
            <a:pPr eaLnBrk="1" hangingPunct="1"/>
            <a:r>
              <a:rPr lang="en-US" altLang="en-US" baseline="0" dirty="0"/>
              <a:t>Paso 2: </a:t>
            </a:r>
          </a:p>
          <a:p>
            <a:pPr eaLnBrk="1" hangingPunct="1"/>
            <a:r>
              <a:rPr lang="en-US" altLang="en-US" baseline="0" dirty="0"/>
              <a:t>Antes de </a:t>
            </a:r>
            <a:r>
              <a:rPr lang="en-US" altLang="en-US" baseline="0" dirty="0" err="1"/>
              <a:t>cerrar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en</a:t>
            </a:r>
            <a:r>
              <a:rPr lang="en-US" altLang="en-US" baseline="0" dirty="0"/>
              <a:t> la casa, se </a:t>
            </a:r>
            <a:r>
              <a:rPr lang="en-US" altLang="en-US" baseline="0" dirty="0" err="1"/>
              <a:t>debe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completar</a:t>
            </a:r>
            <a:r>
              <a:rPr lang="en-US" altLang="en-US" baseline="0" dirty="0"/>
              <a:t> un </a:t>
            </a:r>
            <a:r>
              <a:rPr lang="en-US" altLang="en-US" baseline="0" dirty="0" err="1"/>
              <a:t>curso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educativo</a:t>
            </a:r>
            <a:r>
              <a:rPr lang="en-US" altLang="en-US" baseline="0" dirty="0"/>
              <a:t> para </a:t>
            </a:r>
            <a:r>
              <a:rPr lang="en-US" altLang="en-US" baseline="0" dirty="0" err="1"/>
              <a:t>compradores</a:t>
            </a:r>
            <a:r>
              <a:rPr lang="en-US" altLang="en-US" baseline="0" dirty="0"/>
              <a:t> de </a:t>
            </a:r>
            <a:r>
              <a:rPr lang="en-US" altLang="en-US" baseline="0" dirty="0" err="1"/>
              <a:t>vivienda</a:t>
            </a:r>
            <a:r>
              <a:rPr lang="en-US" altLang="en-US" baseline="0" dirty="0"/>
              <a:t>.  </a:t>
            </a:r>
            <a:r>
              <a:rPr lang="en-US" altLang="en-US" baseline="0" dirty="0" err="1"/>
              <a:t>Esta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clase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tiene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muchos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beneficios</a:t>
            </a:r>
            <a:r>
              <a:rPr lang="en-US" altLang="en-US" baseline="0" dirty="0"/>
              <a:t> para </a:t>
            </a:r>
            <a:r>
              <a:rPr lang="en-US" altLang="en-US" baseline="0" dirty="0" err="1"/>
              <a:t>compradores</a:t>
            </a:r>
            <a:r>
              <a:rPr lang="en-US" altLang="en-US" baseline="0" dirty="0"/>
              <a:t> de casa y le </a:t>
            </a:r>
            <a:r>
              <a:rPr lang="en-US" altLang="en-US" baseline="0" dirty="0" err="1"/>
              <a:t>enseña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sobre</a:t>
            </a:r>
            <a:r>
              <a:rPr lang="en-US" altLang="en-US" baseline="0" dirty="0"/>
              <a:t> el </a:t>
            </a:r>
            <a:r>
              <a:rPr lang="en-US" altLang="en-US" baseline="0" dirty="0" err="1"/>
              <a:t>proceso</a:t>
            </a:r>
            <a:r>
              <a:rPr lang="en-US" altLang="en-US" baseline="0" dirty="0"/>
              <a:t> de </a:t>
            </a:r>
            <a:r>
              <a:rPr lang="en-US" altLang="en-US" baseline="0" dirty="0" err="1"/>
              <a:t>comprar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una</a:t>
            </a:r>
            <a:r>
              <a:rPr lang="en-US" altLang="en-US" baseline="0" dirty="0"/>
              <a:t> casa.  Para </a:t>
            </a:r>
            <a:r>
              <a:rPr lang="en-US" altLang="en-US" baseline="0" dirty="0" err="1"/>
              <a:t>encontrar</a:t>
            </a:r>
            <a:r>
              <a:rPr lang="en-US" altLang="en-US" baseline="0" dirty="0"/>
              <a:t> un </a:t>
            </a:r>
            <a:r>
              <a:rPr lang="en-US" altLang="en-US" baseline="0" dirty="0" err="1"/>
              <a:t>curso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cerca</a:t>
            </a:r>
            <a:r>
              <a:rPr lang="en-US" altLang="en-US" baseline="0" dirty="0"/>
              <a:t> de </a:t>
            </a:r>
            <a:r>
              <a:rPr lang="en-US" altLang="en-US" baseline="0" dirty="0" err="1"/>
              <a:t>usted</a:t>
            </a:r>
            <a:r>
              <a:rPr lang="en-US" altLang="en-US" baseline="0" dirty="0"/>
              <a:t>, </a:t>
            </a:r>
            <a:r>
              <a:rPr lang="en-US" altLang="en-US" baseline="0" dirty="0" err="1"/>
              <a:t>visite</a:t>
            </a:r>
            <a:r>
              <a:rPr lang="en-US" altLang="en-US" baseline="0" dirty="0"/>
              <a:t> The Texas Financial Toolbox, </a:t>
            </a:r>
            <a:r>
              <a:rPr lang="en-US" altLang="en-US" baseline="0" dirty="0" err="1"/>
              <a:t>en</a:t>
            </a:r>
            <a:r>
              <a:rPr lang="en-US" altLang="en-US" baseline="0" dirty="0"/>
              <a:t> www.texasfinancialtoolbox.com.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9C2E6-3952-4974-9D3E-9600F26954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40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LOAN OFFICERS: Slides 12-14 may be modified to promote you and your company.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REALTORS: Slides 12-14 may be modified to promote your preferred loan officer.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modification to the slides must be approved by TSAHC. Please email Joniel Crim at jcrim@tsahc.org for approval.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En</a:t>
            </a:r>
            <a:r>
              <a:rPr lang="en-US" altLang="en-US" dirty="0"/>
              <a:t> </a:t>
            </a:r>
            <a:r>
              <a:rPr lang="en-US" altLang="en-US" dirty="0" err="1"/>
              <a:t>escoger</a:t>
            </a:r>
            <a:r>
              <a:rPr lang="en-US" altLang="en-US" dirty="0"/>
              <a:t> un </a:t>
            </a:r>
            <a:r>
              <a:rPr lang="en-US" altLang="en-US" dirty="0" err="1"/>
              <a:t>prestamista</a:t>
            </a:r>
            <a:r>
              <a:rPr lang="en-US" altLang="en-US" dirty="0"/>
              <a:t>, </a:t>
            </a:r>
            <a:r>
              <a:rPr lang="en-US" altLang="en-US" dirty="0" err="1"/>
              <a:t>sepa</a:t>
            </a:r>
            <a:r>
              <a:rPr lang="en-US" altLang="en-US" dirty="0"/>
              <a:t> que TSAHC </a:t>
            </a:r>
            <a:r>
              <a:rPr lang="en-US" altLang="en-US" dirty="0" err="1"/>
              <a:t>tiene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lista</a:t>
            </a:r>
            <a:r>
              <a:rPr lang="en-US" altLang="en-US" dirty="0"/>
              <a:t> de </a:t>
            </a:r>
            <a:r>
              <a:rPr lang="en-US" altLang="en-US" dirty="0" err="1"/>
              <a:t>prestamistas</a:t>
            </a:r>
            <a:r>
              <a:rPr lang="en-US" altLang="en-US" dirty="0"/>
              <a:t> </a:t>
            </a:r>
            <a:r>
              <a:rPr lang="en-US" altLang="en-US" dirty="0" err="1"/>
              <a:t>sabidurías</a:t>
            </a:r>
            <a:r>
              <a:rPr lang="en-US" altLang="en-US" baseline="0" dirty="0"/>
              <a:t> con </a:t>
            </a:r>
            <a:r>
              <a:rPr lang="en-US" altLang="en-US" baseline="0" dirty="0" err="1"/>
              <a:t>mucha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experiencia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nuestros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programas</a:t>
            </a:r>
            <a:r>
              <a:rPr lang="en-US" altLang="en-US" baseline="0" dirty="0"/>
              <a:t>.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s-ES" altLang="en-US" dirty="0"/>
              <a:t>La sección de “</a:t>
            </a:r>
            <a:r>
              <a:rPr lang="es-ES" altLang="en-US" dirty="0" err="1"/>
              <a:t>Statewide</a:t>
            </a:r>
            <a:r>
              <a:rPr lang="es-ES" altLang="en-US" dirty="0"/>
              <a:t> Top </a:t>
            </a:r>
            <a:r>
              <a:rPr lang="es-ES" altLang="en-US" dirty="0" err="1"/>
              <a:t>Performing</a:t>
            </a:r>
            <a:r>
              <a:rPr lang="es-ES" altLang="en-US" dirty="0"/>
              <a:t> Loan </a:t>
            </a:r>
            <a:r>
              <a:rPr lang="es-ES" altLang="en-US" dirty="0" err="1"/>
              <a:t>Officers</a:t>
            </a:r>
            <a:r>
              <a:rPr lang="es-ES" altLang="en-US" dirty="0"/>
              <a:t>” es una lista de los prestamistas que han completado el número de préstamos con TSAHC más alto en todo el estado.  A causa de su utilización extensiva en los programas de asistencia para enganches y MCC, son muy sabidurías sobre el proceso y eso provee una buena experiencia para compradores de casa en usar los programas de TSAHC.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La </a:t>
            </a:r>
            <a:r>
              <a:rPr lang="en-US" altLang="en-US" dirty="0" err="1"/>
              <a:t>misma</a:t>
            </a:r>
            <a:r>
              <a:rPr lang="en-US" altLang="en-US" dirty="0"/>
              <a:t> </a:t>
            </a:r>
            <a:r>
              <a:rPr lang="en-US" altLang="en-US" dirty="0" err="1"/>
              <a:t>cosa</a:t>
            </a:r>
            <a:r>
              <a:rPr lang="en-US" altLang="en-US" dirty="0"/>
              <a:t> </a:t>
            </a:r>
            <a:r>
              <a:rPr lang="en-US" altLang="en-US" dirty="0" err="1"/>
              <a:t>aplica</a:t>
            </a:r>
            <a:r>
              <a:rPr lang="en-US" altLang="en-US" dirty="0"/>
              <a:t> a la </a:t>
            </a:r>
            <a:r>
              <a:rPr lang="en-US" altLang="en-US" dirty="0" err="1"/>
              <a:t>sección</a:t>
            </a:r>
            <a:r>
              <a:rPr lang="en-US" altLang="en-US" dirty="0"/>
              <a:t> de “Regional Top Performing Loan Officers.”  </a:t>
            </a:r>
            <a:r>
              <a:rPr lang="en-US" altLang="en-US" dirty="0" err="1"/>
              <a:t>Estos</a:t>
            </a:r>
            <a:r>
              <a:rPr lang="en-US" altLang="en-US" dirty="0"/>
              <a:t> </a:t>
            </a:r>
            <a:r>
              <a:rPr lang="en-US" altLang="en-US" dirty="0" err="1"/>
              <a:t>prestamistas</a:t>
            </a:r>
            <a:r>
              <a:rPr lang="en-US" altLang="en-US" dirty="0"/>
              <a:t> </a:t>
            </a:r>
            <a:r>
              <a:rPr lang="en-US" altLang="en-US" dirty="0" err="1"/>
              <a:t>han</a:t>
            </a:r>
            <a:r>
              <a:rPr lang="en-US" altLang="en-US" dirty="0"/>
              <a:t> </a:t>
            </a:r>
            <a:r>
              <a:rPr lang="en-US" altLang="en-US" dirty="0" err="1"/>
              <a:t>completado</a:t>
            </a:r>
            <a:r>
              <a:rPr lang="en-US" altLang="en-US" dirty="0"/>
              <a:t> el </a:t>
            </a:r>
            <a:r>
              <a:rPr lang="en-US" altLang="en-US" dirty="0" err="1"/>
              <a:t>número</a:t>
            </a:r>
            <a:r>
              <a:rPr lang="en-US" altLang="en-US" dirty="0"/>
              <a:t> de </a:t>
            </a:r>
            <a:r>
              <a:rPr lang="en-US" altLang="en-US" dirty="0" err="1"/>
              <a:t>préstamos</a:t>
            </a:r>
            <a:r>
              <a:rPr lang="en-US" altLang="en-US" dirty="0"/>
              <a:t> con TSAHC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más</a:t>
            </a:r>
            <a:r>
              <a:rPr lang="en-US" altLang="en-US" baseline="0" dirty="0"/>
              <a:t> alto </a:t>
            </a:r>
            <a:r>
              <a:rPr lang="en-US" altLang="en-US" baseline="0" dirty="0" err="1"/>
              <a:t>en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su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región</a:t>
            </a:r>
            <a:r>
              <a:rPr lang="en-US" altLang="en-US" baseline="0" dirty="0"/>
              <a:t>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También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la </a:t>
            </a:r>
            <a:r>
              <a:rPr lang="en-US" altLang="en-US" dirty="0" err="1"/>
              <a:t>sección</a:t>
            </a:r>
            <a:r>
              <a:rPr lang="en-US" altLang="en-US" dirty="0"/>
              <a:t> de “Preferred Loan Officers by County,” </a:t>
            </a:r>
            <a:r>
              <a:rPr lang="en-US" altLang="en-US" dirty="0" err="1"/>
              <a:t>puede</a:t>
            </a:r>
            <a:r>
              <a:rPr lang="en-US" altLang="en-US" dirty="0"/>
              <a:t> </a:t>
            </a:r>
            <a:r>
              <a:rPr lang="en-US" altLang="en-US" dirty="0" err="1"/>
              <a:t>encontrar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lista</a:t>
            </a:r>
            <a:r>
              <a:rPr lang="en-US" altLang="en-US" dirty="0"/>
              <a:t> de </a:t>
            </a:r>
            <a:r>
              <a:rPr lang="en-US" altLang="en-US" dirty="0" err="1"/>
              <a:t>prestamistas</a:t>
            </a:r>
            <a:r>
              <a:rPr lang="en-US" altLang="en-US" dirty="0"/>
              <a:t> </a:t>
            </a:r>
            <a:r>
              <a:rPr lang="en-US" altLang="en-US" dirty="0" err="1"/>
              <a:t>autorizados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</a:t>
            </a:r>
            <a:r>
              <a:rPr lang="en-US" altLang="en-US" dirty="0" err="1"/>
              <a:t>su</a:t>
            </a:r>
            <a:r>
              <a:rPr lang="en-US" altLang="en-US" dirty="0"/>
              <a:t> </a:t>
            </a:r>
            <a:r>
              <a:rPr lang="en-US" altLang="en-US" dirty="0" err="1"/>
              <a:t>condado</a:t>
            </a:r>
            <a:r>
              <a:rPr lang="en-US" altLang="en-US" dirty="0"/>
              <a:t>.  </a:t>
            </a:r>
            <a:r>
              <a:rPr lang="en-US" altLang="en-US" dirty="0" err="1"/>
              <a:t>Ellos</a:t>
            </a:r>
            <a:r>
              <a:rPr lang="en-US" altLang="en-US" dirty="0"/>
              <a:t> </a:t>
            </a:r>
            <a:r>
              <a:rPr lang="en-US" altLang="en-US" dirty="0" err="1"/>
              <a:t>han</a:t>
            </a:r>
            <a:r>
              <a:rPr lang="en-US" altLang="en-US" dirty="0"/>
              <a:t> </a:t>
            </a:r>
            <a:r>
              <a:rPr lang="en-US" altLang="en-US" dirty="0" err="1"/>
              <a:t>ayudado</a:t>
            </a:r>
            <a:r>
              <a:rPr lang="en-US" altLang="en-US" dirty="0"/>
              <a:t> a</a:t>
            </a:r>
            <a:r>
              <a:rPr lang="en-US" altLang="en-US" baseline="0" dirty="0"/>
              <a:t> lo </a:t>
            </a:r>
            <a:r>
              <a:rPr lang="en-US" altLang="en-US" baseline="0" dirty="0" err="1"/>
              <a:t>menos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cuatro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familias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usar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nuestros</a:t>
            </a:r>
            <a:r>
              <a:rPr lang="en-US" altLang="en-US" baseline="0" dirty="0"/>
              <a:t> programs </a:t>
            </a:r>
            <a:r>
              <a:rPr lang="en-US" altLang="en-US" baseline="0" dirty="0" err="1"/>
              <a:t>en</a:t>
            </a:r>
            <a:r>
              <a:rPr lang="en-US" altLang="en-US" baseline="0" dirty="0"/>
              <a:t> el </a:t>
            </a:r>
            <a:r>
              <a:rPr lang="en-US" altLang="en-US" baseline="0" dirty="0" err="1"/>
              <a:t>año</a:t>
            </a:r>
            <a:r>
              <a:rPr lang="en-US" altLang="en-US" baseline="0" dirty="0"/>
              <a:t> anterior.</a:t>
            </a:r>
            <a:r>
              <a:rPr lang="en-US" altLang="en-US" dirty="0"/>
              <a:t>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Y </a:t>
            </a:r>
            <a:r>
              <a:rPr lang="en-US" altLang="en-US" dirty="0" err="1"/>
              <a:t>finalmente</a:t>
            </a:r>
            <a:r>
              <a:rPr lang="en-US" altLang="en-US" dirty="0"/>
              <a:t>, la </a:t>
            </a:r>
            <a:r>
              <a:rPr lang="en-US" altLang="en-US" dirty="0" err="1"/>
              <a:t>sección</a:t>
            </a:r>
            <a:r>
              <a:rPr lang="en-US" altLang="en-US" dirty="0"/>
              <a:t> de “Approved Mortgage Companies” le </a:t>
            </a:r>
            <a:r>
              <a:rPr lang="en-US" altLang="en-US" dirty="0" err="1"/>
              <a:t>ayudará</a:t>
            </a:r>
            <a:r>
              <a:rPr lang="en-US" altLang="en-US" dirty="0"/>
              <a:t> </a:t>
            </a:r>
            <a:r>
              <a:rPr lang="en-US" altLang="en-US" dirty="0" err="1"/>
              <a:t>ver</a:t>
            </a:r>
            <a:r>
              <a:rPr lang="en-US" altLang="en-US" dirty="0"/>
              <a:t> las </a:t>
            </a:r>
            <a:r>
              <a:rPr lang="en-US" altLang="en-US" dirty="0" err="1"/>
              <a:t>companias</a:t>
            </a:r>
            <a:r>
              <a:rPr lang="en-US" altLang="en-US" dirty="0"/>
              <a:t> </a:t>
            </a:r>
            <a:r>
              <a:rPr lang="en-US" altLang="en-US" dirty="0" err="1"/>
              <a:t>autorizadas</a:t>
            </a:r>
            <a:r>
              <a:rPr lang="en-US" altLang="en-US" dirty="0"/>
              <a:t> a </a:t>
            </a:r>
            <a:r>
              <a:rPr lang="en-US" altLang="en-US" dirty="0" err="1"/>
              <a:t>utilizar</a:t>
            </a:r>
            <a:r>
              <a:rPr lang="en-US" altLang="en-US" dirty="0"/>
              <a:t> </a:t>
            </a:r>
            <a:r>
              <a:rPr lang="en-US" altLang="en-US" dirty="0" err="1"/>
              <a:t>nuestros</a:t>
            </a:r>
            <a:r>
              <a:rPr lang="en-US" altLang="en-US" dirty="0"/>
              <a:t> </a:t>
            </a:r>
            <a:r>
              <a:rPr lang="en-US" altLang="en-US" dirty="0" err="1"/>
              <a:t>programas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el </a:t>
            </a:r>
            <a:r>
              <a:rPr lang="en-US" altLang="en-US" dirty="0" err="1"/>
              <a:t>estado</a:t>
            </a:r>
            <a:r>
              <a:rPr lang="en-US" altLang="en-US" dirty="0"/>
              <a:t> de </a:t>
            </a:r>
            <a:r>
              <a:rPr lang="en-US" altLang="en-US" dirty="0" err="1"/>
              <a:t>tejas</a:t>
            </a:r>
            <a:r>
              <a:rPr lang="en-US" altLang="en-US" dirty="0"/>
              <a:t>.  </a:t>
            </a:r>
            <a:r>
              <a:rPr lang="en-US" altLang="en-US" dirty="0" err="1"/>
              <a:t>Cualquier</a:t>
            </a:r>
            <a:r>
              <a:rPr lang="en-US" altLang="en-US" dirty="0"/>
              <a:t> </a:t>
            </a:r>
            <a:r>
              <a:rPr lang="en-US" altLang="en-US" dirty="0" err="1"/>
              <a:t>prestamista</a:t>
            </a:r>
            <a:r>
              <a:rPr lang="en-US" altLang="en-US" dirty="0"/>
              <a:t> que </a:t>
            </a:r>
            <a:r>
              <a:rPr lang="en-US" altLang="en-US" dirty="0" err="1"/>
              <a:t>trabaja</a:t>
            </a:r>
            <a:r>
              <a:rPr lang="en-US" altLang="en-US" dirty="0"/>
              <a:t> </a:t>
            </a:r>
            <a:r>
              <a:rPr lang="en-US" altLang="en-US" dirty="0" err="1"/>
              <a:t>por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baseline="0" dirty="0"/>
              <a:t> de </a:t>
            </a:r>
            <a:r>
              <a:rPr lang="en-US" altLang="en-US" baseline="0" dirty="0" err="1"/>
              <a:t>estas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companias</a:t>
            </a:r>
            <a:r>
              <a:rPr lang="en-US" altLang="en-US" baseline="0" dirty="0"/>
              <a:t> le </a:t>
            </a:r>
            <a:r>
              <a:rPr lang="en-US" altLang="en-US" baseline="0" dirty="0" err="1"/>
              <a:t>puede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ayudar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comprar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una</a:t>
            </a:r>
            <a:r>
              <a:rPr lang="en-US" altLang="en-US" baseline="0" dirty="0"/>
              <a:t> casa y </a:t>
            </a:r>
            <a:r>
              <a:rPr lang="en-US" altLang="en-US" baseline="0" dirty="0" err="1"/>
              <a:t>utilizar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los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programas</a:t>
            </a:r>
            <a:r>
              <a:rPr lang="en-US" altLang="en-US" baseline="0" dirty="0"/>
              <a:t> de TSAHC. </a:t>
            </a:r>
            <a:r>
              <a:rPr lang="en-US" altLang="en-US" dirty="0"/>
              <a:t> Si el </a:t>
            </a:r>
            <a:r>
              <a:rPr lang="en-US" altLang="en-US" dirty="0" err="1"/>
              <a:t>prestamista</a:t>
            </a:r>
            <a:r>
              <a:rPr lang="en-US" altLang="en-US" dirty="0"/>
              <a:t> no </a:t>
            </a:r>
            <a:r>
              <a:rPr lang="en-US" altLang="en-US" dirty="0" err="1"/>
              <a:t>esté</a:t>
            </a:r>
            <a:r>
              <a:rPr lang="en-US" altLang="en-US" dirty="0"/>
              <a:t> familiar con </a:t>
            </a:r>
            <a:r>
              <a:rPr lang="en-US" altLang="en-US" dirty="0" err="1"/>
              <a:t>los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programas</a:t>
            </a:r>
            <a:r>
              <a:rPr lang="en-US" altLang="en-US" baseline="0" dirty="0"/>
              <a:t> de TSAHC, se </a:t>
            </a:r>
            <a:r>
              <a:rPr lang="en-US" altLang="en-US" baseline="0" dirty="0" err="1"/>
              <a:t>puede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comunicar</a:t>
            </a:r>
            <a:r>
              <a:rPr lang="en-US" altLang="en-US" baseline="0" dirty="0"/>
              <a:t> con TSAHC para </a:t>
            </a:r>
            <a:r>
              <a:rPr lang="en-US" altLang="en-US" baseline="0" dirty="0" err="1"/>
              <a:t>aprender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más</a:t>
            </a:r>
            <a:r>
              <a:rPr lang="en-US" altLang="en-US" baseline="0" dirty="0"/>
              <a:t>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9C2E6-3952-4974-9D3E-9600F26954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68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Compradores</a:t>
            </a:r>
            <a:r>
              <a:rPr lang="en-US" altLang="en-US" dirty="0"/>
              <a:t> de casa </a:t>
            </a:r>
            <a:r>
              <a:rPr lang="en-US" altLang="en-US" dirty="0" err="1"/>
              <a:t>necesitan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completar</a:t>
            </a:r>
            <a:r>
              <a:rPr lang="en-US" altLang="en-US" baseline="0" dirty="0"/>
              <a:t> un </a:t>
            </a:r>
            <a:r>
              <a:rPr lang="en-US" altLang="en-US" baseline="0" dirty="0" err="1"/>
              <a:t>curso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educativo</a:t>
            </a:r>
            <a:r>
              <a:rPr lang="en-US" altLang="en-US" baseline="0" dirty="0"/>
              <a:t> antes de </a:t>
            </a:r>
            <a:r>
              <a:rPr lang="en-US" altLang="en-US" baseline="0" dirty="0" err="1"/>
              <a:t>cerrar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en</a:t>
            </a:r>
            <a:r>
              <a:rPr lang="en-US" altLang="en-US" baseline="0" dirty="0"/>
              <a:t> la casa.  </a:t>
            </a:r>
            <a:r>
              <a:rPr lang="en-US" altLang="en-US" baseline="0" dirty="0" err="1"/>
              <a:t>En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escoger</a:t>
            </a:r>
            <a:r>
              <a:rPr lang="en-US" altLang="en-US" baseline="0" dirty="0"/>
              <a:t> un </a:t>
            </a:r>
            <a:r>
              <a:rPr lang="en-US" altLang="en-US" baseline="0" dirty="0" err="1"/>
              <a:t>curso</a:t>
            </a:r>
            <a:r>
              <a:rPr lang="en-US" altLang="en-US" baseline="0" dirty="0"/>
              <a:t>, </a:t>
            </a:r>
            <a:r>
              <a:rPr lang="en-US" altLang="en-US" baseline="0" dirty="0" err="1"/>
              <a:t>tiene</a:t>
            </a:r>
            <a:r>
              <a:rPr lang="en-US" altLang="en-US" baseline="0" dirty="0"/>
              <a:t> la </a:t>
            </a:r>
            <a:r>
              <a:rPr lang="en-US" altLang="en-US" baseline="0" dirty="0" err="1"/>
              <a:t>opción</a:t>
            </a:r>
            <a:r>
              <a:rPr lang="en-US" altLang="en-US" baseline="0" dirty="0"/>
              <a:t> de </a:t>
            </a:r>
            <a:r>
              <a:rPr lang="en-US" altLang="en-US" baseline="0" dirty="0" err="1"/>
              <a:t>tomarlo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por</a:t>
            </a:r>
            <a:r>
              <a:rPr lang="en-US" altLang="en-US" baseline="0" dirty="0"/>
              <a:t> internet.  Hay </a:t>
            </a:r>
            <a:r>
              <a:rPr lang="en-US" altLang="en-US" baseline="0" dirty="0" err="1"/>
              <a:t>tres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opciones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por</a:t>
            </a:r>
            <a:r>
              <a:rPr lang="en-US" altLang="en-US" baseline="0" dirty="0"/>
              <a:t> internet </a:t>
            </a:r>
            <a:r>
              <a:rPr lang="en-US" altLang="en-US" baseline="0" dirty="0" err="1"/>
              <a:t>permitidas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por</a:t>
            </a:r>
            <a:r>
              <a:rPr lang="en-US" altLang="en-US" baseline="0" dirty="0"/>
              <a:t> TSAHC.  </a:t>
            </a:r>
            <a:r>
              <a:rPr lang="en-US" altLang="en-US" baseline="0" dirty="0" err="1"/>
              <a:t>Por</a:t>
            </a:r>
            <a:r>
              <a:rPr lang="en-US" altLang="en-US" baseline="0" dirty="0"/>
              <a:t> favor, </a:t>
            </a:r>
            <a:r>
              <a:rPr lang="en-US" altLang="en-US" baseline="0" dirty="0" err="1"/>
              <a:t>solamente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escoger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una</a:t>
            </a:r>
            <a:r>
              <a:rPr lang="en-US" altLang="en-US" baseline="0" dirty="0"/>
              <a:t>.  Si </a:t>
            </a:r>
            <a:r>
              <a:rPr lang="en-US" altLang="en-US" baseline="0" dirty="0" err="1"/>
              <a:t>prefiera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tomar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una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clase</a:t>
            </a:r>
            <a:r>
              <a:rPr lang="en-US" altLang="en-US" baseline="0" dirty="0"/>
              <a:t> no </a:t>
            </a:r>
            <a:r>
              <a:rPr lang="en-US" altLang="en-US" baseline="0" dirty="0" err="1"/>
              <a:t>por</a:t>
            </a:r>
            <a:r>
              <a:rPr lang="en-US" altLang="en-US" baseline="0" dirty="0"/>
              <a:t> internet, </a:t>
            </a:r>
            <a:r>
              <a:rPr lang="en-US" altLang="en-US" baseline="0" dirty="0" err="1"/>
              <a:t>pueda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encontrar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una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por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hacer</a:t>
            </a:r>
            <a:r>
              <a:rPr lang="en-US" altLang="en-US" baseline="0" dirty="0"/>
              <a:t> click </a:t>
            </a:r>
            <a:r>
              <a:rPr lang="en-US" altLang="en-US" baseline="0" dirty="0" err="1"/>
              <a:t>en</a:t>
            </a:r>
            <a:r>
              <a:rPr lang="en-US" altLang="en-US" dirty="0"/>
              <a:t> “Find a Class Near You.”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9C2E6-3952-4974-9D3E-9600F26954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12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/>
              <a:t>LOAN OFFICERS: Slide 16</a:t>
            </a:r>
            <a:r>
              <a:rPr lang="en-US" altLang="en-US" b="1" u="sng" baseline="0" dirty="0"/>
              <a:t> may be modified and additional slides added</a:t>
            </a:r>
            <a:r>
              <a:rPr lang="en-US" altLang="en-US" b="1" u="sng" dirty="0"/>
              <a:t> </a:t>
            </a:r>
            <a:r>
              <a:rPr lang="en-US" altLang="en-US" b="1" u="sng" baseline="0" dirty="0"/>
              <a:t>to promote your preferred Realtor.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REALTORS: Slide 16 may be modified and additional slides added to promote you and your company.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modification to the slides must be approved by TSAHC. Please email Joniel Crim at jcrim@tsahc.org for approval.</a:t>
            </a:r>
          </a:p>
          <a:p>
            <a:pPr eaLnBrk="1" hangingPunct="1"/>
            <a:endParaRPr lang="en-US" altLang="en-US" b="1" u="sng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s-ES" altLang="en-US" dirty="0"/>
              <a:t>TSAHC no </a:t>
            </a:r>
            <a:r>
              <a:rPr lang="es-ES" altLang="en-US" dirty="0" err="1"/>
              <a:t>require</a:t>
            </a:r>
            <a:r>
              <a:rPr lang="es-ES" altLang="en-US" dirty="0"/>
              <a:t> que usted trabaje con un REALTOR® autorizado por TSAHC.  Sin embargo, si esté buscando a un REALTOR®, TSAHC ofrece </a:t>
            </a:r>
            <a:r>
              <a:rPr lang="es-ES" altLang="en-US" dirty="0" err="1"/>
              <a:t>rescursos</a:t>
            </a:r>
            <a:r>
              <a:rPr lang="es-ES" altLang="en-US" dirty="0"/>
              <a:t> </a:t>
            </a:r>
            <a:r>
              <a:rPr lang="es-ES" altLang="en-US" dirty="0" err="1"/>
              <a:t>multiples</a:t>
            </a:r>
            <a:r>
              <a:rPr lang="es-ES" altLang="en-US" dirty="0"/>
              <a:t> para ayudarle a encontrar a uno que esté familiar con los programas de asistencia con enganches y MCC de TSAHC.  Utilice esta </a:t>
            </a:r>
            <a:r>
              <a:rPr lang="es-ES" altLang="en-US" dirty="0" err="1"/>
              <a:t>herramiento</a:t>
            </a:r>
            <a:r>
              <a:rPr lang="es-ES" altLang="en-US" dirty="0"/>
              <a:t> para encontrar a un REALTOR® en su </a:t>
            </a:r>
            <a:r>
              <a:rPr lang="es-ES" altLang="en-US" dirty="0" err="1"/>
              <a:t>area</a:t>
            </a:r>
            <a:r>
              <a:rPr lang="es-ES" altLang="en-US" dirty="0"/>
              <a:t> que ha participado en los </a:t>
            </a:r>
            <a:r>
              <a:rPr lang="es-ES" altLang="en-US" dirty="0" err="1"/>
              <a:t>entranamientos</a:t>
            </a:r>
            <a:r>
              <a:rPr lang="es-ES" altLang="en-US" dirty="0"/>
              <a:t> ofrecidos por TSAHC.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9C2E6-3952-4974-9D3E-9600F26954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02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Para </a:t>
            </a:r>
            <a:r>
              <a:rPr lang="en-US" altLang="en-US" dirty="0" err="1"/>
              <a:t>los</a:t>
            </a:r>
            <a:r>
              <a:rPr lang="en-US" altLang="en-US" dirty="0"/>
              <a:t> que no </a:t>
            </a:r>
            <a:r>
              <a:rPr lang="en-US" altLang="en-US" dirty="0" err="1"/>
              <a:t>han</a:t>
            </a:r>
            <a:r>
              <a:rPr lang="en-US" altLang="en-US" dirty="0"/>
              <a:t> </a:t>
            </a:r>
            <a:r>
              <a:rPr lang="en-US" altLang="en-US" dirty="0" err="1"/>
              <a:t>o</a:t>
            </a:r>
            <a:r>
              <a:rPr lang="en-US" altLang="en-US" b="0" u="none" dirty="0" err="1">
                <a:solidFill>
                  <a:srgbClr val="FF0000"/>
                </a:solidFill>
              </a:rPr>
              <a:t>í</a:t>
            </a:r>
            <a:r>
              <a:rPr lang="en-US" altLang="en-US" dirty="0" err="1"/>
              <a:t>do</a:t>
            </a:r>
            <a:r>
              <a:rPr lang="en-US" altLang="en-US" dirty="0"/>
              <a:t> del Texas State Affordable Housing Corporation, </a:t>
            </a:r>
            <a:r>
              <a:rPr lang="en-US" altLang="en-US" dirty="0" err="1"/>
              <a:t>es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organización</a:t>
            </a:r>
            <a:r>
              <a:rPr lang="en-US" altLang="en-US" dirty="0"/>
              <a:t> sin fines de </a:t>
            </a:r>
            <a:r>
              <a:rPr lang="en-US" altLang="en-US" dirty="0" err="1"/>
              <a:t>lucro</a:t>
            </a:r>
            <a:r>
              <a:rPr lang="en-US" altLang="en-US" dirty="0"/>
              <a:t> </a:t>
            </a:r>
            <a:r>
              <a:rPr lang="en-US" altLang="en-US" dirty="0" err="1"/>
              <a:t>creada</a:t>
            </a:r>
            <a:r>
              <a:rPr lang="en-US" altLang="en-US" dirty="0"/>
              <a:t> </a:t>
            </a:r>
            <a:r>
              <a:rPr lang="en-US" altLang="en-US" dirty="0" err="1"/>
              <a:t>bajo</a:t>
            </a:r>
            <a:r>
              <a:rPr lang="en-US" altLang="en-US" dirty="0"/>
              <a:t> la </a:t>
            </a:r>
            <a:r>
              <a:rPr lang="en-US" altLang="en-US" dirty="0" err="1"/>
              <a:t>dirección</a:t>
            </a:r>
            <a:r>
              <a:rPr lang="en-US" altLang="en-US" dirty="0"/>
              <a:t> de la </a:t>
            </a:r>
            <a:r>
              <a:rPr lang="en-US" altLang="en-US" dirty="0" err="1"/>
              <a:t>legislatura</a:t>
            </a:r>
            <a:r>
              <a:rPr lang="en-US" altLang="en-US" dirty="0"/>
              <a:t> del </a:t>
            </a:r>
            <a:r>
              <a:rPr lang="en-US" altLang="en-US" dirty="0" err="1"/>
              <a:t>estado</a:t>
            </a:r>
            <a:r>
              <a:rPr lang="en-US" altLang="en-US" dirty="0"/>
              <a:t> de Texas. El </a:t>
            </a:r>
            <a:r>
              <a:rPr lang="en-US" altLang="en-US" dirty="0" err="1"/>
              <a:t>objeto</a:t>
            </a:r>
            <a:r>
              <a:rPr lang="en-US" altLang="en-US" baseline="0" dirty="0"/>
              <a:t> </a:t>
            </a:r>
            <a:r>
              <a:rPr lang="en-US" altLang="en-US" dirty="0"/>
              <a:t>de </a:t>
            </a:r>
            <a:r>
              <a:rPr lang="en-US" altLang="en-US" dirty="0" err="1"/>
              <a:t>esta</a:t>
            </a:r>
            <a:r>
              <a:rPr lang="en-US" altLang="en-US" dirty="0"/>
              <a:t> </a:t>
            </a:r>
            <a:r>
              <a:rPr lang="en-US" altLang="en-US" dirty="0" err="1"/>
              <a:t>entidad</a:t>
            </a:r>
            <a:r>
              <a:rPr lang="en-US" altLang="en-US" dirty="0"/>
              <a:t> </a:t>
            </a:r>
            <a:r>
              <a:rPr lang="en-US" altLang="en-US" dirty="0" err="1"/>
              <a:t>es</a:t>
            </a:r>
            <a:r>
              <a:rPr lang="en-US" altLang="en-US" dirty="0"/>
              <a:t> </a:t>
            </a:r>
            <a:r>
              <a:rPr lang="en-US" altLang="en-US" dirty="0" err="1"/>
              <a:t>ayudar</a:t>
            </a:r>
            <a:r>
              <a:rPr lang="en-US" altLang="en-US" dirty="0"/>
              <a:t> a </a:t>
            </a:r>
            <a:r>
              <a:rPr lang="en-US" altLang="en-US" dirty="0" err="1"/>
              <a:t>los</a:t>
            </a:r>
            <a:r>
              <a:rPr lang="en-US" altLang="en-US" dirty="0"/>
              <a:t> </a:t>
            </a:r>
            <a:r>
              <a:rPr lang="en-US" altLang="en-US" dirty="0" err="1"/>
              <a:t>compradores</a:t>
            </a:r>
            <a:r>
              <a:rPr lang="en-US" altLang="en-US" dirty="0"/>
              <a:t> de </a:t>
            </a:r>
            <a:r>
              <a:rPr lang="en-US" altLang="en-US" dirty="0" err="1"/>
              <a:t>viviendas</a:t>
            </a:r>
            <a:r>
              <a:rPr lang="en-US" altLang="en-US" dirty="0"/>
              <a:t> con </a:t>
            </a:r>
            <a:r>
              <a:rPr lang="en-US" altLang="en-US" dirty="0" err="1"/>
              <a:t>ingresos</a:t>
            </a:r>
            <a:r>
              <a:rPr lang="en-US" altLang="en-US" dirty="0"/>
              <a:t> </a:t>
            </a:r>
            <a:r>
              <a:rPr lang="en-US" altLang="en-US" dirty="0" err="1"/>
              <a:t>bajos</a:t>
            </a:r>
            <a:r>
              <a:rPr lang="en-US" altLang="en-US" dirty="0"/>
              <a:t> y </a:t>
            </a:r>
            <a:r>
              <a:rPr lang="en-US" altLang="en-US" dirty="0" err="1"/>
              <a:t>moderados</a:t>
            </a:r>
            <a:r>
              <a:rPr lang="en-US" altLang="en-US" dirty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algn="l" eaLnBrk="1" hangingPunct="1">
              <a:spcBef>
                <a:spcPct val="0"/>
              </a:spcBef>
            </a:pPr>
            <a:r>
              <a:rPr lang="en-US" altLang="en-US" dirty="0"/>
              <a:t>La </a:t>
            </a:r>
            <a:r>
              <a:rPr lang="en-US" altLang="en-US" dirty="0" err="1"/>
              <a:t>organización</a:t>
            </a:r>
            <a:r>
              <a:rPr lang="en-US" altLang="en-US" dirty="0"/>
              <a:t> </a:t>
            </a:r>
            <a:r>
              <a:rPr lang="en-US" altLang="en-US" dirty="0" err="1"/>
              <a:t>ofrece</a:t>
            </a:r>
            <a:r>
              <a:rPr lang="en-US" altLang="en-US" baseline="0" dirty="0"/>
              <a:t> </a:t>
            </a:r>
            <a:r>
              <a:rPr lang="en-US" altLang="en-US" dirty="0" err="1"/>
              <a:t>programas</a:t>
            </a:r>
            <a:r>
              <a:rPr lang="en-US" altLang="en-US" dirty="0"/>
              <a:t> </a:t>
            </a:r>
            <a:r>
              <a:rPr lang="en-US" altLang="en-US" dirty="0" err="1"/>
              <a:t>como</a:t>
            </a:r>
            <a:r>
              <a:rPr lang="en-US" altLang="en-US" dirty="0"/>
              <a:t> H</a:t>
            </a:r>
            <a:r>
              <a:rPr lang="en-US" altLang="en-US" baseline="0" dirty="0"/>
              <a:t>omes for</a:t>
            </a:r>
            <a:r>
              <a:rPr lang="en-US" altLang="en-US" dirty="0"/>
              <a:t> Texas Heroes y Home Sweet Texas. A </a:t>
            </a:r>
            <a:r>
              <a:rPr lang="en-US" altLang="en-US" dirty="0" err="1"/>
              <a:t>traves</a:t>
            </a:r>
            <a:r>
              <a:rPr lang="en-US" altLang="en-US" dirty="0"/>
              <a:t> de </a:t>
            </a:r>
            <a:r>
              <a:rPr lang="en-US" altLang="en-US" dirty="0" err="1"/>
              <a:t>estos</a:t>
            </a:r>
            <a:r>
              <a:rPr lang="en-US" altLang="en-US" dirty="0"/>
              <a:t> </a:t>
            </a:r>
            <a:r>
              <a:rPr lang="en-US" altLang="en-US" dirty="0" err="1"/>
              <a:t>programas</a:t>
            </a:r>
            <a:r>
              <a:rPr lang="en-US" altLang="en-US" dirty="0"/>
              <a:t> TSAHC </a:t>
            </a:r>
            <a:r>
              <a:rPr lang="en-US" altLang="en-US" dirty="0" err="1"/>
              <a:t>ayuda</a:t>
            </a:r>
            <a:r>
              <a:rPr lang="en-US" altLang="en-US" dirty="0"/>
              <a:t> a </a:t>
            </a:r>
            <a:r>
              <a:rPr lang="en-US" altLang="en-US" dirty="0" err="1"/>
              <a:t>más</a:t>
            </a:r>
            <a:r>
              <a:rPr lang="en-US" altLang="en-US" dirty="0"/>
              <a:t> de 2,000 personas y </a:t>
            </a:r>
            <a:r>
              <a:rPr lang="en-US" altLang="en-US" dirty="0" err="1"/>
              <a:t>familias</a:t>
            </a:r>
            <a:r>
              <a:rPr lang="en-US" altLang="en-US" dirty="0"/>
              <a:t> a </a:t>
            </a:r>
            <a:r>
              <a:rPr lang="en-US" altLang="en-US" dirty="0" err="1"/>
              <a:t>comprar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dirty="0"/>
              <a:t> casa </a:t>
            </a:r>
            <a:r>
              <a:rPr lang="en-US" altLang="en-US" dirty="0" err="1"/>
              <a:t>en</a:t>
            </a:r>
            <a:r>
              <a:rPr lang="en-US" altLang="en-US" dirty="0"/>
              <a:t> </a:t>
            </a:r>
            <a:r>
              <a:rPr lang="en-US" altLang="en-US" dirty="0" err="1"/>
              <a:t>tejas</a:t>
            </a:r>
            <a:r>
              <a:rPr lang="en-US" altLang="en-US" dirty="0"/>
              <a:t> </a:t>
            </a:r>
            <a:r>
              <a:rPr lang="en-US" altLang="en-US" dirty="0" err="1"/>
              <a:t>cada</a:t>
            </a:r>
            <a:r>
              <a:rPr lang="en-US" altLang="en-US" dirty="0"/>
              <a:t> </a:t>
            </a:r>
            <a:r>
              <a:rPr lang="en-US" altLang="en-US" dirty="0" err="1"/>
              <a:t>año</a:t>
            </a:r>
            <a:r>
              <a:rPr lang="en-US" altLang="en-US" dirty="0"/>
              <a:t>.  Le </a:t>
            </a:r>
            <a:r>
              <a:rPr lang="en-US" altLang="en-US" dirty="0" err="1"/>
              <a:t>diferencia</a:t>
            </a:r>
            <a:r>
              <a:rPr lang="en-US" altLang="en-US" dirty="0"/>
              <a:t> principal entre </a:t>
            </a:r>
            <a:r>
              <a:rPr lang="en-US" altLang="en-US" dirty="0" err="1"/>
              <a:t>los</a:t>
            </a:r>
            <a:r>
              <a:rPr lang="en-US" altLang="en-US" dirty="0"/>
              <a:t> </a:t>
            </a:r>
            <a:r>
              <a:rPr lang="en-US" altLang="en-US" dirty="0" err="1"/>
              <a:t>programas</a:t>
            </a:r>
            <a:r>
              <a:rPr lang="en-US" altLang="en-US" dirty="0"/>
              <a:t> </a:t>
            </a:r>
            <a:r>
              <a:rPr lang="en-US" altLang="en-US" dirty="0" err="1"/>
              <a:t>es</a:t>
            </a:r>
            <a:r>
              <a:rPr lang="en-US" altLang="en-US" dirty="0"/>
              <a:t> las </a:t>
            </a:r>
            <a:r>
              <a:rPr lang="en-US" altLang="en-US" dirty="0" err="1"/>
              <a:t>profesiones</a:t>
            </a:r>
            <a:r>
              <a:rPr lang="en-US" altLang="en-US" dirty="0"/>
              <a:t> </a:t>
            </a:r>
            <a:r>
              <a:rPr lang="en-US" altLang="en-US" dirty="0" err="1"/>
              <a:t>elegibles</a:t>
            </a:r>
            <a:r>
              <a:rPr lang="en-US" altLang="en-US" dirty="0"/>
              <a:t>.</a:t>
            </a:r>
          </a:p>
          <a:p>
            <a:pPr algn="l" eaLnBrk="1" hangingPunct="1">
              <a:spcBef>
                <a:spcPct val="0"/>
              </a:spcBef>
            </a:pPr>
            <a:endParaRPr lang="en-US" altLang="en-US" b="0" u="none" dirty="0">
              <a:solidFill>
                <a:srgbClr val="FF0000"/>
              </a:solidFill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altLang="en-US" b="0" u="none" dirty="0">
                <a:solidFill>
                  <a:srgbClr val="FF0000"/>
                </a:solidFill>
              </a:rPr>
              <a:t>El </a:t>
            </a:r>
            <a:r>
              <a:rPr lang="en-US" altLang="en-US" b="0" u="none" dirty="0" err="1">
                <a:solidFill>
                  <a:srgbClr val="FF0000"/>
                </a:solidFill>
              </a:rPr>
              <a:t>programa</a:t>
            </a:r>
            <a:r>
              <a:rPr lang="en-US" altLang="en-US" b="0" u="none" dirty="0">
                <a:solidFill>
                  <a:srgbClr val="FF0000"/>
                </a:solidFill>
              </a:rPr>
              <a:t> Home Sweet Texas </a:t>
            </a:r>
            <a:r>
              <a:rPr lang="en-US" altLang="en-US" b="0" u="none" dirty="0" err="1">
                <a:solidFill>
                  <a:srgbClr val="FF0000"/>
                </a:solidFill>
              </a:rPr>
              <a:t>est</a:t>
            </a:r>
            <a:r>
              <a:rPr lang="en-US" altLang="en-US" dirty="0" err="1"/>
              <a:t>á</a:t>
            </a:r>
            <a:r>
              <a:rPr lang="en-US" altLang="en-US" b="0" u="none" dirty="0">
                <a:solidFill>
                  <a:srgbClr val="FF0000"/>
                </a:solidFill>
              </a:rPr>
              <a:t> </a:t>
            </a:r>
            <a:r>
              <a:rPr lang="en-US" altLang="en-US" b="0" u="none" dirty="0" err="1">
                <a:solidFill>
                  <a:srgbClr val="FF0000"/>
                </a:solidFill>
              </a:rPr>
              <a:t>abierto</a:t>
            </a:r>
            <a:r>
              <a:rPr lang="en-US" altLang="en-US" b="0" u="none" dirty="0">
                <a:solidFill>
                  <a:srgbClr val="FF0000"/>
                </a:solidFill>
              </a:rPr>
              <a:t> a </a:t>
            </a:r>
            <a:r>
              <a:rPr lang="en-US" altLang="en-US" b="0" u="none" dirty="0" err="1">
                <a:solidFill>
                  <a:srgbClr val="FF0000"/>
                </a:solidFill>
              </a:rPr>
              <a:t>cualquier</a:t>
            </a:r>
            <a:r>
              <a:rPr lang="en-US" altLang="en-US" b="0" u="none" dirty="0">
                <a:solidFill>
                  <a:srgbClr val="FF0000"/>
                </a:solidFill>
              </a:rPr>
              <a:t> persona sin </a:t>
            </a:r>
            <a:r>
              <a:rPr lang="en-US" altLang="en-US" b="0" u="none" dirty="0" err="1">
                <a:solidFill>
                  <a:srgbClr val="FF0000"/>
                </a:solidFill>
              </a:rPr>
              <a:t>importar</a:t>
            </a:r>
            <a:r>
              <a:rPr lang="en-US" altLang="en-US" b="0" u="none" dirty="0">
                <a:solidFill>
                  <a:srgbClr val="FF0000"/>
                </a:solidFill>
              </a:rPr>
              <a:t> la </a:t>
            </a:r>
            <a:r>
              <a:rPr lang="en-US" altLang="en-US" b="0" u="none" dirty="0" err="1">
                <a:solidFill>
                  <a:srgbClr val="FF0000"/>
                </a:solidFill>
              </a:rPr>
              <a:t>profesi</a:t>
            </a:r>
            <a:r>
              <a:rPr lang="en-US" altLang="en-US" dirty="0" err="1"/>
              <a:t>ó</a:t>
            </a:r>
            <a:r>
              <a:rPr lang="en-US" altLang="en-US" b="0" u="none" dirty="0" err="1">
                <a:solidFill>
                  <a:srgbClr val="FF0000"/>
                </a:solidFill>
              </a:rPr>
              <a:t>n</a:t>
            </a:r>
            <a:r>
              <a:rPr lang="en-US" altLang="en-US" b="0" u="none" dirty="0">
                <a:solidFill>
                  <a:srgbClr val="FF0000"/>
                </a:solidFill>
              </a:rPr>
              <a:t> y el Homes for Texas Heroes </a:t>
            </a:r>
            <a:r>
              <a:rPr lang="en-US" altLang="en-US" b="0" u="none" dirty="0" err="1">
                <a:solidFill>
                  <a:srgbClr val="FF0000"/>
                </a:solidFill>
              </a:rPr>
              <a:t>est</a:t>
            </a:r>
            <a:r>
              <a:rPr lang="en-US" altLang="en-US" dirty="0" err="1"/>
              <a:t>á</a:t>
            </a:r>
            <a:r>
              <a:rPr lang="en-US" altLang="en-US" b="0" u="none" dirty="0">
                <a:solidFill>
                  <a:srgbClr val="FF0000"/>
                </a:solidFill>
              </a:rPr>
              <a:t> </a:t>
            </a:r>
            <a:r>
              <a:rPr lang="en-US" altLang="en-US" b="0" u="none" dirty="0" err="1">
                <a:solidFill>
                  <a:srgbClr val="FF0000"/>
                </a:solidFill>
              </a:rPr>
              <a:t>abierto</a:t>
            </a:r>
            <a:r>
              <a:rPr lang="en-US" altLang="en-US" b="0" u="none" dirty="0">
                <a:solidFill>
                  <a:srgbClr val="FF0000"/>
                </a:solidFill>
              </a:rPr>
              <a:t> a maestros, </a:t>
            </a:r>
            <a:r>
              <a:rPr lang="en-US" altLang="en-US" b="0" u="none" dirty="0" err="1">
                <a:solidFill>
                  <a:srgbClr val="FF0000"/>
                </a:solidFill>
              </a:rPr>
              <a:t>veteranos</a:t>
            </a:r>
            <a:r>
              <a:rPr lang="en-US" altLang="en-US" b="0" u="none" dirty="0">
                <a:solidFill>
                  <a:srgbClr val="FF0000"/>
                </a:solidFill>
              </a:rPr>
              <a:t>, </a:t>
            </a:r>
            <a:r>
              <a:rPr lang="en-US" altLang="en-US" b="0" u="none" dirty="0" err="1">
                <a:solidFill>
                  <a:srgbClr val="FF0000"/>
                </a:solidFill>
              </a:rPr>
              <a:t>oficiales</a:t>
            </a:r>
            <a:r>
              <a:rPr lang="en-US" altLang="en-US" b="0" u="none" dirty="0">
                <a:solidFill>
                  <a:srgbClr val="FF0000"/>
                </a:solidFill>
              </a:rPr>
              <a:t> de </a:t>
            </a:r>
            <a:r>
              <a:rPr lang="en-US" altLang="en-US" b="0" u="none" dirty="0" err="1">
                <a:solidFill>
                  <a:srgbClr val="FF0000"/>
                </a:solidFill>
              </a:rPr>
              <a:t>policia</a:t>
            </a:r>
            <a:r>
              <a:rPr lang="en-US" altLang="en-US" b="0" u="none" dirty="0">
                <a:solidFill>
                  <a:srgbClr val="FF0000"/>
                </a:solidFill>
              </a:rPr>
              <a:t>, </a:t>
            </a:r>
            <a:r>
              <a:rPr lang="en-US" altLang="en-US" b="0" u="none" dirty="0" err="1">
                <a:solidFill>
                  <a:srgbClr val="FF0000"/>
                </a:solidFill>
              </a:rPr>
              <a:t>funcionarios</a:t>
            </a:r>
            <a:r>
              <a:rPr lang="en-US" altLang="en-US" b="0" u="none" dirty="0">
                <a:solidFill>
                  <a:srgbClr val="FF0000"/>
                </a:solidFill>
              </a:rPr>
              <a:t> de </a:t>
            </a:r>
            <a:r>
              <a:rPr lang="en-US" altLang="en-US" b="0" u="none" dirty="0" err="1">
                <a:solidFill>
                  <a:srgbClr val="FF0000"/>
                </a:solidFill>
              </a:rPr>
              <a:t>establecimientos</a:t>
            </a:r>
            <a:r>
              <a:rPr lang="en-US" altLang="en-US" b="0" u="none" dirty="0">
                <a:solidFill>
                  <a:srgbClr val="FF0000"/>
                </a:solidFill>
              </a:rPr>
              <a:t> </a:t>
            </a:r>
            <a:r>
              <a:rPr lang="en-US" altLang="en-US" b="0" u="none" dirty="0" err="1">
                <a:solidFill>
                  <a:srgbClr val="FF0000"/>
                </a:solidFill>
              </a:rPr>
              <a:t>correccionales</a:t>
            </a:r>
            <a:r>
              <a:rPr lang="en-US" altLang="en-US" b="0" u="none" baseline="0" dirty="0">
                <a:solidFill>
                  <a:srgbClr val="FF0000"/>
                </a:solidFill>
              </a:rPr>
              <a:t> y </a:t>
            </a:r>
            <a:r>
              <a:rPr lang="en-US" altLang="en-US" b="0" u="none" dirty="0" err="1">
                <a:solidFill>
                  <a:srgbClr val="FF0000"/>
                </a:solidFill>
              </a:rPr>
              <a:t>bomberos</a:t>
            </a:r>
            <a:r>
              <a:rPr lang="en-US" altLang="en-US" b="0" u="none" dirty="0">
                <a:solidFill>
                  <a:srgbClr val="FF0000"/>
                </a:solidFill>
              </a:rPr>
              <a:t>. </a:t>
            </a:r>
          </a:p>
          <a:p>
            <a:pPr algn="l" eaLnBrk="1" hangingPunct="1">
              <a:spcBef>
                <a:spcPct val="0"/>
              </a:spcBef>
            </a:pPr>
            <a:endParaRPr lang="en-US" altLang="en-US" b="0" u="none" dirty="0">
              <a:solidFill>
                <a:srgbClr val="FF0000"/>
              </a:solidFill>
            </a:endParaRPr>
          </a:p>
          <a:p>
            <a:pPr algn="l" eaLnBrk="1" hangingPunct="1">
              <a:spcBef>
                <a:spcPct val="0"/>
              </a:spcBef>
            </a:pPr>
            <a:r>
              <a:rPr lang="en-US" altLang="en-US" b="0" u="none" dirty="0">
                <a:solidFill>
                  <a:srgbClr val="FF0000"/>
                </a:solidFill>
              </a:rPr>
              <a:t>Ambos </a:t>
            </a:r>
            <a:r>
              <a:rPr lang="en-US" altLang="en-US" b="0" u="none" dirty="0" err="1">
                <a:solidFill>
                  <a:srgbClr val="FF0000"/>
                </a:solidFill>
              </a:rPr>
              <a:t>programas</a:t>
            </a:r>
            <a:r>
              <a:rPr lang="en-US" altLang="en-US" b="0" u="none" dirty="0">
                <a:solidFill>
                  <a:srgbClr val="FF0000"/>
                </a:solidFill>
              </a:rPr>
              <a:t> </a:t>
            </a:r>
            <a:r>
              <a:rPr lang="en-US" altLang="en-US" b="0" u="none" dirty="0" err="1">
                <a:solidFill>
                  <a:srgbClr val="FF0000"/>
                </a:solidFill>
              </a:rPr>
              <a:t>requieren</a:t>
            </a:r>
            <a:r>
              <a:rPr lang="en-US" altLang="en-US" b="0" u="none" dirty="0">
                <a:solidFill>
                  <a:srgbClr val="FF0000"/>
                </a:solidFill>
              </a:rPr>
              <a:t> que la persona o </a:t>
            </a:r>
            <a:r>
              <a:rPr lang="en-US" altLang="en-US" b="0" u="none" dirty="0" err="1">
                <a:solidFill>
                  <a:srgbClr val="FF0000"/>
                </a:solidFill>
              </a:rPr>
              <a:t>familia</a:t>
            </a:r>
            <a:r>
              <a:rPr lang="en-US" altLang="en-US" b="0" u="none" dirty="0">
                <a:solidFill>
                  <a:srgbClr val="FF0000"/>
                </a:solidFill>
              </a:rPr>
              <a:t> </a:t>
            </a:r>
            <a:r>
              <a:rPr lang="en-US" altLang="en-US" b="0" u="none" dirty="0" err="1">
                <a:solidFill>
                  <a:srgbClr val="FF0000"/>
                </a:solidFill>
              </a:rPr>
              <a:t>cumpla</a:t>
            </a:r>
            <a:r>
              <a:rPr lang="en-US" altLang="en-US" b="0" u="none" dirty="0">
                <a:solidFill>
                  <a:srgbClr val="FF0000"/>
                </a:solidFill>
              </a:rPr>
              <a:t> con </a:t>
            </a:r>
            <a:r>
              <a:rPr lang="en-US" altLang="en-US" b="0" u="none" dirty="0" err="1">
                <a:solidFill>
                  <a:srgbClr val="FF0000"/>
                </a:solidFill>
              </a:rPr>
              <a:t>ciertos</a:t>
            </a:r>
            <a:r>
              <a:rPr lang="en-US" altLang="en-US" b="0" u="none" dirty="0">
                <a:solidFill>
                  <a:srgbClr val="FF0000"/>
                </a:solidFill>
              </a:rPr>
              <a:t> </a:t>
            </a:r>
            <a:r>
              <a:rPr lang="en-US" altLang="en-US" b="0" u="none" dirty="0" err="1">
                <a:solidFill>
                  <a:srgbClr val="FF0000"/>
                </a:solidFill>
              </a:rPr>
              <a:t>requisitos</a:t>
            </a:r>
            <a:r>
              <a:rPr lang="en-US" altLang="en-US" b="0" u="none" dirty="0">
                <a:solidFill>
                  <a:srgbClr val="FF0000"/>
                </a:solidFill>
              </a:rPr>
              <a:t> y </a:t>
            </a:r>
            <a:r>
              <a:rPr lang="en-US" altLang="en-US" b="0" u="none" dirty="0" err="1">
                <a:solidFill>
                  <a:srgbClr val="FF0000"/>
                </a:solidFill>
              </a:rPr>
              <a:t>límites</a:t>
            </a:r>
            <a:r>
              <a:rPr lang="en-US" altLang="en-US" b="0" u="none" dirty="0">
                <a:solidFill>
                  <a:srgbClr val="FF0000"/>
                </a:solidFill>
              </a:rPr>
              <a:t> </a:t>
            </a:r>
            <a:r>
              <a:rPr lang="en-US" altLang="en-US" b="0" u="none" dirty="0" err="1">
                <a:solidFill>
                  <a:srgbClr val="FF0000"/>
                </a:solidFill>
              </a:rPr>
              <a:t>en</a:t>
            </a:r>
            <a:r>
              <a:rPr lang="en-US" altLang="en-US" b="0" u="none" dirty="0">
                <a:solidFill>
                  <a:srgbClr val="FF0000"/>
                </a:solidFill>
              </a:rPr>
              <a:t> </a:t>
            </a:r>
            <a:r>
              <a:rPr lang="en-US" altLang="en-US" b="0" u="none" dirty="0" err="1">
                <a:solidFill>
                  <a:srgbClr val="FF0000"/>
                </a:solidFill>
              </a:rPr>
              <a:t>los</a:t>
            </a:r>
            <a:r>
              <a:rPr lang="en-US" altLang="en-US" b="0" u="none" dirty="0">
                <a:solidFill>
                  <a:srgbClr val="FF0000"/>
                </a:solidFill>
              </a:rPr>
              <a:t> </a:t>
            </a:r>
            <a:r>
              <a:rPr lang="en-US" altLang="en-US" b="0" u="none" dirty="0" err="1">
                <a:solidFill>
                  <a:srgbClr val="FF0000"/>
                </a:solidFill>
              </a:rPr>
              <a:t>ingresos</a:t>
            </a:r>
            <a:r>
              <a:rPr lang="en-US" altLang="en-US" b="0" u="none" dirty="0">
                <a:solidFill>
                  <a:srgbClr val="FF0000"/>
                </a:solidFill>
              </a:rPr>
              <a:t> para el </a:t>
            </a:r>
            <a:r>
              <a:rPr lang="en-US" altLang="en-US" b="0" u="none" dirty="0" err="1">
                <a:solidFill>
                  <a:srgbClr val="FF0000"/>
                </a:solidFill>
              </a:rPr>
              <a:t>condado</a:t>
            </a:r>
            <a:r>
              <a:rPr lang="en-US" altLang="en-US" b="0" u="none" dirty="0">
                <a:solidFill>
                  <a:srgbClr val="FF0000"/>
                </a:solidFill>
              </a:rPr>
              <a:t> </a:t>
            </a:r>
            <a:r>
              <a:rPr lang="en-US" altLang="en-US" b="0" u="none" dirty="0" err="1">
                <a:solidFill>
                  <a:srgbClr val="FF0000"/>
                </a:solidFill>
              </a:rPr>
              <a:t>donde</a:t>
            </a:r>
            <a:r>
              <a:rPr lang="en-US" altLang="en-US" b="0" u="none" dirty="0">
                <a:solidFill>
                  <a:srgbClr val="FF0000"/>
                </a:solidFill>
              </a:rPr>
              <a:t> </a:t>
            </a:r>
            <a:r>
              <a:rPr lang="en-US" altLang="en-US" b="0" u="none" dirty="0" err="1">
                <a:solidFill>
                  <a:srgbClr val="FF0000"/>
                </a:solidFill>
              </a:rPr>
              <a:t>compra</a:t>
            </a:r>
            <a:r>
              <a:rPr lang="en-US" altLang="en-US" b="0" u="none" dirty="0">
                <a:solidFill>
                  <a:srgbClr val="FF0000"/>
                </a:solidFill>
              </a:rPr>
              <a:t> la casa.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9C2E6-3952-4974-9D3E-9600F26954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37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/>
              <a:t>Otra</a:t>
            </a:r>
            <a:r>
              <a:rPr lang="en-US" altLang="en-US" dirty="0"/>
              <a:t> </a:t>
            </a:r>
            <a:r>
              <a:rPr lang="en-US" altLang="en-US" dirty="0" err="1"/>
              <a:t>vez</a:t>
            </a:r>
            <a:r>
              <a:rPr lang="en-US" altLang="en-US" dirty="0"/>
              <a:t>, </a:t>
            </a:r>
            <a:r>
              <a:rPr lang="en-US" altLang="en-US" dirty="0" err="1"/>
              <a:t>cuando</a:t>
            </a:r>
            <a:r>
              <a:rPr lang="en-US" altLang="en-US" dirty="0"/>
              <a:t> </a:t>
            </a:r>
            <a:r>
              <a:rPr lang="en-US" altLang="en-US" dirty="0" err="1"/>
              <a:t>visite</a:t>
            </a:r>
            <a:r>
              <a:rPr lang="en-US" altLang="en-US" dirty="0"/>
              <a:t> la </a:t>
            </a:r>
            <a:r>
              <a:rPr lang="en-US" altLang="en-US" dirty="0" err="1"/>
              <a:t>sección</a:t>
            </a:r>
            <a:r>
              <a:rPr lang="en-US" altLang="en-US" dirty="0"/>
              <a:t> de Home Buyers and Renters </a:t>
            </a:r>
            <a:r>
              <a:rPr lang="en-US" altLang="en-US" dirty="0" err="1"/>
              <a:t>en</a:t>
            </a:r>
            <a:r>
              <a:rPr lang="en-US" altLang="en-US" dirty="0"/>
              <a:t> www.ReadyToBuyATexasHome.com, </a:t>
            </a:r>
            <a:r>
              <a:rPr lang="en-US" altLang="en-US" dirty="0" err="1"/>
              <a:t>encontrará</a:t>
            </a:r>
            <a:r>
              <a:rPr lang="en-US" altLang="en-US" dirty="0"/>
              <a:t>:</a:t>
            </a:r>
          </a:p>
          <a:p>
            <a:endParaRPr lang="en-US" altLang="en-US" dirty="0"/>
          </a:p>
          <a:p>
            <a:r>
              <a:rPr lang="en-US" altLang="en-US" dirty="0"/>
              <a:t>La </a:t>
            </a:r>
            <a:r>
              <a:rPr lang="en-US" altLang="en-US" dirty="0" err="1"/>
              <a:t>prueba</a:t>
            </a:r>
            <a:r>
              <a:rPr lang="en-US" altLang="en-US" dirty="0"/>
              <a:t> de </a:t>
            </a:r>
            <a:r>
              <a:rPr lang="en-US" altLang="en-US" dirty="0" err="1"/>
              <a:t>eligibilidad</a:t>
            </a:r>
            <a:endParaRPr lang="en-US" altLang="en-US" dirty="0"/>
          </a:p>
          <a:p>
            <a:r>
              <a:rPr lang="en-US" altLang="en-US" dirty="0" err="1"/>
              <a:t>Información</a:t>
            </a:r>
            <a:r>
              <a:rPr lang="en-US" altLang="en-US" dirty="0"/>
              <a:t> </a:t>
            </a:r>
            <a:r>
              <a:rPr lang="en-US" altLang="en-US" dirty="0" err="1"/>
              <a:t>sobre</a:t>
            </a:r>
            <a:r>
              <a:rPr lang="en-US" altLang="en-US" dirty="0"/>
              <a:t> </a:t>
            </a:r>
            <a:r>
              <a:rPr lang="en-US" altLang="en-US" dirty="0" err="1"/>
              <a:t>los</a:t>
            </a:r>
            <a:r>
              <a:rPr lang="en-US" altLang="en-US" dirty="0"/>
              <a:t> </a:t>
            </a:r>
            <a:r>
              <a:rPr lang="en-US" altLang="en-US" dirty="0" err="1"/>
              <a:t>préstamos</a:t>
            </a:r>
            <a:r>
              <a:rPr lang="en-US" altLang="en-US" dirty="0"/>
              <a:t> con el </a:t>
            </a:r>
            <a:r>
              <a:rPr lang="en-US" altLang="en-US" dirty="0" err="1"/>
              <a:t>programa</a:t>
            </a:r>
            <a:r>
              <a:rPr lang="en-US" altLang="en-US" dirty="0"/>
              <a:t> de </a:t>
            </a:r>
            <a:r>
              <a:rPr lang="en-US" altLang="en-US" dirty="0" err="1"/>
              <a:t>asistencia</a:t>
            </a:r>
            <a:r>
              <a:rPr lang="en-US" altLang="en-US" baseline="0" dirty="0"/>
              <a:t> para </a:t>
            </a:r>
            <a:r>
              <a:rPr lang="en-US" altLang="en-US" baseline="0" dirty="0" err="1"/>
              <a:t>enganches</a:t>
            </a:r>
            <a:endParaRPr lang="en-US" altLang="en-US" baseline="0" dirty="0"/>
          </a:p>
          <a:p>
            <a:r>
              <a:rPr lang="en-US" altLang="en-US" baseline="0" dirty="0" err="1"/>
              <a:t>Más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información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sobre</a:t>
            </a:r>
            <a:r>
              <a:rPr lang="en-US" altLang="en-US" baseline="0" dirty="0"/>
              <a:t> el </a:t>
            </a:r>
            <a:r>
              <a:rPr lang="en-US" altLang="en-US" baseline="0" dirty="0" err="1"/>
              <a:t>programa</a:t>
            </a:r>
            <a:r>
              <a:rPr lang="en-US" altLang="en-US" baseline="0" dirty="0"/>
              <a:t> de </a:t>
            </a:r>
            <a:r>
              <a:rPr lang="en-US" altLang="en-US" baseline="0" dirty="0" err="1"/>
              <a:t>certificados</a:t>
            </a:r>
            <a:r>
              <a:rPr lang="en-US" altLang="en-US" baseline="0" dirty="0"/>
              <a:t> de </a:t>
            </a:r>
            <a:r>
              <a:rPr lang="en-US" altLang="en-US" baseline="0" dirty="0" err="1"/>
              <a:t>crédito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hipotecario</a:t>
            </a:r>
            <a:r>
              <a:rPr lang="en-US" altLang="en-US" baseline="0" dirty="0"/>
              <a:t> (MCC)</a:t>
            </a:r>
          </a:p>
          <a:p>
            <a:r>
              <a:rPr lang="en-US" altLang="en-US" dirty="0" err="1"/>
              <a:t>Muchos</a:t>
            </a:r>
            <a:r>
              <a:rPr lang="en-US" altLang="en-US" dirty="0"/>
              <a:t> </a:t>
            </a:r>
            <a:r>
              <a:rPr lang="en-US" altLang="en-US" dirty="0" err="1"/>
              <a:t>rescursos</a:t>
            </a:r>
            <a:r>
              <a:rPr lang="en-US" altLang="en-US" dirty="0"/>
              <a:t> para </a:t>
            </a:r>
            <a:r>
              <a:rPr lang="en-US" altLang="en-US" dirty="0" err="1"/>
              <a:t>compradores</a:t>
            </a:r>
            <a:r>
              <a:rPr lang="en-US" altLang="en-US" dirty="0"/>
              <a:t> de casa que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incluyen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una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página</a:t>
            </a:r>
            <a:r>
              <a:rPr lang="en-US" altLang="en-US" baseline="0" dirty="0"/>
              <a:t> de “Los </a:t>
            </a:r>
            <a:r>
              <a:rPr lang="en-US" altLang="en-US" baseline="0" dirty="0" err="1"/>
              <a:t>Pasos</a:t>
            </a:r>
            <a:r>
              <a:rPr lang="en-US" altLang="en-US" baseline="0" dirty="0"/>
              <a:t> Para </a:t>
            </a:r>
            <a:r>
              <a:rPr lang="en-US" altLang="en-US" baseline="0" dirty="0" err="1"/>
              <a:t>Comprar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una</a:t>
            </a:r>
            <a:r>
              <a:rPr lang="en-US" altLang="en-US" baseline="0" dirty="0"/>
              <a:t> Casa” y </a:t>
            </a:r>
            <a:r>
              <a:rPr lang="en-US" altLang="en-US" baseline="0" dirty="0" err="1"/>
              <a:t>una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calculadora</a:t>
            </a:r>
            <a:r>
              <a:rPr lang="en-US" altLang="en-US" baseline="0" dirty="0"/>
              <a:t> de la </a:t>
            </a:r>
            <a:r>
              <a:rPr lang="en-US" altLang="en-US" baseline="0" dirty="0" err="1"/>
              <a:t>asistencia</a:t>
            </a:r>
            <a:r>
              <a:rPr lang="en-US" altLang="en-US" baseline="0" dirty="0"/>
              <a:t> para </a:t>
            </a:r>
            <a:r>
              <a:rPr lang="en-US" altLang="en-US" baseline="0" dirty="0" err="1"/>
              <a:t>enganches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9C2E6-3952-4974-9D3E-9600F26954C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36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Gracias </a:t>
            </a:r>
            <a:r>
              <a:rPr lang="en-US" altLang="en-US" dirty="0" err="1"/>
              <a:t>por</a:t>
            </a:r>
            <a:r>
              <a:rPr lang="en-US" altLang="en-US" dirty="0"/>
              <a:t> </a:t>
            </a:r>
            <a:r>
              <a:rPr lang="en-US" altLang="en-US" dirty="0" err="1"/>
              <a:t>su</a:t>
            </a:r>
            <a:r>
              <a:rPr lang="en-US" altLang="en-US" dirty="0"/>
              <a:t> </a:t>
            </a:r>
            <a:r>
              <a:rPr lang="en-US" altLang="en-US" dirty="0" err="1"/>
              <a:t>tiempo</a:t>
            </a:r>
            <a:r>
              <a:rPr lang="en-US" altLang="en-US" dirty="0"/>
              <a:t> hoy. </a:t>
            </a:r>
            <a:r>
              <a:rPr lang="en-US" altLang="en-US" dirty="0" err="1"/>
              <a:t>Ojalá</a:t>
            </a:r>
            <a:r>
              <a:rPr lang="en-US" altLang="en-US" dirty="0"/>
              <a:t> que </a:t>
            </a:r>
            <a:r>
              <a:rPr lang="en-US" altLang="en-US" dirty="0" err="1"/>
              <a:t>esté</a:t>
            </a:r>
            <a:r>
              <a:rPr lang="en-US" altLang="en-US" dirty="0"/>
              <a:t> </a:t>
            </a:r>
            <a:r>
              <a:rPr lang="en-US" altLang="en-US" dirty="0" err="1"/>
              <a:t>emocionado</a:t>
            </a:r>
            <a:r>
              <a:rPr lang="en-US" altLang="en-US" dirty="0"/>
              <a:t> </a:t>
            </a:r>
            <a:r>
              <a:rPr lang="en-US" altLang="en-US" dirty="0" err="1"/>
              <a:t>sobre</a:t>
            </a:r>
            <a:r>
              <a:rPr lang="en-US" altLang="en-US" dirty="0"/>
              <a:t> la </a:t>
            </a:r>
            <a:r>
              <a:rPr lang="en-US" altLang="en-US" dirty="0" err="1"/>
              <a:t>oportunidad</a:t>
            </a:r>
            <a:r>
              <a:rPr lang="en-US" altLang="en-US" dirty="0"/>
              <a:t> de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estos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programas</a:t>
            </a:r>
            <a:r>
              <a:rPr lang="en-US" altLang="en-US" baseline="0" dirty="0"/>
              <a:t> que </a:t>
            </a:r>
            <a:r>
              <a:rPr lang="en-US" altLang="en-US" baseline="0" dirty="0" err="1"/>
              <a:t>puedan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ayudarle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comprar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una</a:t>
            </a:r>
            <a:r>
              <a:rPr lang="en-US" altLang="en-US" baseline="0" dirty="0"/>
              <a:t> casa.  </a:t>
            </a:r>
            <a:r>
              <a:rPr lang="en-US" altLang="en-US" baseline="0" dirty="0" err="1"/>
              <a:t>Estoy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feliz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tomar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preguntas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ahora</a:t>
            </a:r>
            <a:r>
              <a:rPr lang="en-US" altLang="en-US" baseline="0" dirty="0"/>
              <a:t>.  Si </a:t>
            </a:r>
            <a:r>
              <a:rPr lang="en-US" altLang="en-US" baseline="0" dirty="0" err="1"/>
              <a:t>tenga</a:t>
            </a:r>
            <a:r>
              <a:rPr lang="en-US" altLang="en-US" baseline="0" dirty="0"/>
              <a:t> mas </a:t>
            </a:r>
            <a:r>
              <a:rPr lang="en-US" altLang="en-US" baseline="0" dirty="0" err="1"/>
              <a:t>preguntas</a:t>
            </a:r>
            <a:r>
              <a:rPr lang="en-US" altLang="en-US" baseline="0" dirty="0"/>
              <a:t>, </a:t>
            </a:r>
            <a:r>
              <a:rPr lang="en-US" altLang="en-US" baseline="0" dirty="0" err="1"/>
              <a:t>puede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comunicarse</a:t>
            </a:r>
            <a:r>
              <a:rPr lang="en-US" altLang="en-US" baseline="0" dirty="0"/>
              <a:t> con TSAHC </a:t>
            </a:r>
            <a:r>
              <a:rPr lang="en-US" altLang="en-US" baseline="0" dirty="0" err="1"/>
              <a:t>directamente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en</a:t>
            </a:r>
            <a:r>
              <a:rPr lang="en-US" altLang="en-US" baseline="0" dirty="0"/>
              <a:t> (877) 508-4611 o Homeownership@tsahc.org.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9C2E6-3952-4974-9D3E-9600F26954C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49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TSAHC </a:t>
            </a:r>
            <a:r>
              <a:rPr lang="en-US" dirty="0" err="1"/>
              <a:t>ofrece</a:t>
            </a:r>
            <a:r>
              <a:rPr lang="en-US" dirty="0"/>
              <a:t> dos </a:t>
            </a:r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asistencia</a:t>
            </a:r>
            <a:r>
              <a:rPr lang="en-US" dirty="0"/>
              <a:t> para </a:t>
            </a:r>
            <a:r>
              <a:rPr lang="en-US" dirty="0" err="1"/>
              <a:t>ayudar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compradores</a:t>
            </a:r>
            <a:r>
              <a:rPr lang="en-US" dirty="0"/>
              <a:t> de casa</a:t>
            </a:r>
            <a:r>
              <a:rPr lang="en-US" baseline="0" dirty="0"/>
              <a:t> </a:t>
            </a:r>
            <a:r>
              <a:rPr lang="en-US" baseline="0" dirty="0" err="1"/>
              <a:t>bajo</a:t>
            </a:r>
            <a:r>
              <a:rPr lang="en-US" baseline="0" dirty="0"/>
              <a:t> </a:t>
            </a:r>
            <a:r>
              <a:rPr lang="en-US" baseline="0" dirty="0" err="1"/>
              <a:t>los</a:t>
            </a:r>
            <a:r>
              <a:rPr lang="en-US" baseline="0" dirty="0"/>
              <a:t> </a:t>
            </a:r>
            <a:r>
              <a:rPr lang="en-US" dirty="0" err="1"/>
              <a:t>programas</a:t>
            </a:r>
            <a:r>
              <a:rPr lang="en-US" baseline="0" dirty="0"/>
              <a:t> de</a:t>
            </a:r>
            <a:r>
              <a:rPr lang="en-US" dirty="0"/>
              <a:t> Home Sweet Texas y Homes for Texas Heroes.</a:t>
            </a:r>
            <a:r>
              <a:rPr lang="en-US" baseline="0" dirty="0"/>
              <a:t> La </a:t>
            </a:r>
            <a:r>
              <a:rPr lang="en-US" baseline="0" dirty="0" err="1"/>
              <a:t>asistencia</a:t>
            </a:r>
            <a:r>
              <a:rPr lang="en-US" baseline="0" dirty="0"/>
              <a:t> </a:t>
            </a:r>
            <a:r>
              <a:rPr lang="en-US" baseline="0" dirty="0" err="1"/>
              <a:t>est</a:t>
            </a:r>
            <a:r>
              <a:rPr lang="en-US" altLang="en-US" dirty="0" err="1"/>
              <a:t>á</a:t>
            </a:r>
            <a:r>
              <a:rPr lang="en-US" baseline="0" dirty="0"/>
              <a:t> </a:t>
            </a:r>
            <a:r>
              <a:rPr lang="en-US" baseline="0" dirty="0" err="1"/>
              <a:t>disponible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todo</a:t>
            </a:r>
            <a:r>
              <a:rPr lang="en-US" baseline="0" dirty="0"/>
              <a:t> el </a:t>
            </a:r>
            <a:r>
              <a:rPr lang="en-US" baseline="0" dirty="0" err="1"/>
              <a:t>estado</a:t>
            </a:r>
            <a:r>
              <a:rPr lang="en-US" baseline="0" dirty="0"/>
              <a:t> de </a:t>
            </a:r>
            <a:r>
              <a:rPr lang="en-US" baseline="0" dirty="0" err="1"/>
              <a:t>tejas</a:t>
            </a:r>
            <a:r>
              <a:rPr lang="en-US" baseline="0" dirty="0"/>
              <a:t>.</a:t>
            </a:r>
          </a:p>
          <a:p>
            <a:pPr>
              <a:defRPr/>
            </a:pPr>
            <a:endParaRPr lang="en-US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Este primer </a:t>
            </a:r>
            <a:r>
              <a:rPr lang="en-US" baseline="0" dirty="0" err="1"/>
              <a:t>tipo</a:t>
            </a:r>
            <a:r>
              <a:rPr lang="en-US" baseline="0" dirty="0"/>
              <a:t> de </a:t>
            </a:r>
            <a:r>
              <a:rPr lang="en-US" baseline="0" dirty="0" err="1"/>
              <a:t>asistencia</a:t>
            </a:r>
            <a:r>
              <a:rPr lang="en-US" baseline="0" dirty="0"/>
              <a:t> </a:t>
            </a:r>
            <a:r>
              <a:rPr lang="en-US" baseline="0" dirty="0" err="1"/>
              <a:t>es</a:t>
            </a:r>
            <a:r>
              <a:rPr lang="en-US" baseline="0" dirty="0"/>
              <a:t> un </a:t>
            </a:r>
            <a:r>
              <a:rPr lang="en-US" baseline="0" dirty="0" err="1"/>
              <a:t>pr</a:t>
            </a:r>
            <a:r>
              <a:rPr lang="en-US" b="0" dirty="0" err="1"/>
              <a:t>é</a:t>
            </a:r>
            <a:r>
              <a:rPr lang="en-US" baseline="0" dirty="0" err="1"/>
              <a:t>stamo</a:t>
            </a:r>
            <a:r>
              <a:rPr lang="en-US" baseline="0" dirty="0"/>
              <a:t> de </a:t>
            </a:r>
            <a:r>
              <a:rPr lang="en-US" baseline="0" dirty="0" err="1"/>
              <a:t>bajo</a:t>
            </a:r>
            <a:r>
              <a:rPr lang="en-US" baseline="0" dirty="0"/>
              <a:t> </a:t>
            </a:r>
            <a:r>
              <a:rPr lang="en-US" baseline="0" dirty="0" err="1"/>
              <a:t>inter</a:t>
            </a:r>
            <a:r>
              <a:rPr lang="en-US" b="0" dirty="0" err="1"/>
              <a:t>é</a:t>
            </a:r>
            <a:r>
              <a:rPr lang="en-US" baseline="0" dirty="0" err="1"/>
              <a:t>s</a:t>
            </a:r>
            <a:r>
              <a:rPr lang="en-US" baseline="0" dirty="0"/>
              <a:t> con </a:t>
            </a:r>
            <a:r>
              <a:rPr lang="en-US" baseline="0" dirty="0" err="1"/>
              <a:t>asistencia</a:t>
            </a:r>
            <a:r>
              <a:rPr lang="en-US" baseline="0" dirty="0"/>
              <a:t> para </a:t>
            </a:r>
            <a:r>
              <a:rPr lang="en-US" baseline="0" dirty="0" err="1"/>
              <a:t>enganches</a:t>
            </a:r>
            <a:r>
              <a:rPr lang="en-US" baseline="0" dirty="0"/>
              <a:t> </a:t>
            </a:r>
            <a:r>
              <a:rPr lang="en-US" baseline="0" dirty="0" err="1"/>
              <a:t>adjunto</a:t>
            </a:r>
            <a:r>
              <a:rPr lang="en-US" baseline="0" dirty="0"/>
              <a:t> al </a:t>
            </a:r>
            <a:r>
              <a:rPr lang="en-US" baseline="0" dirty="0" err="1"/>
              <a:t>pr</a:t>
            </a:r>
            <a:r>
              <a:rPr lang="en-US" b="0" dirty="0" err="1"/>
              <a:t>é</a:t>
            </a:r>
            <a:r>
              <a:rPr lang="en-US" baseline="0" dirty="0" err="1"/>
              <a:t>stamo</a:t>
            </a:r>
            <a:r>
              <a:rPr lang="en-US" baseline="0" dirty="0"/>
              <a:t>. El </a:t>
            </a:r>
            <a:r>
              <a:rPr lang="en-US" baseline="0" dirty="0" err="1"/>
              <a:t>pr</a:t>
            </a:r>
            <a:r>
              <a:rPr lang="en-US" b="0" dirty="0" err="1"/>
              <a:t>é</a:t>
            </a:r>
            <a:r>
              <a:rPr lang="en-US" baseline="0" dirty="0" err="1"/>
              <a:t>stamo</a:t>
            </a:r>
            <a:r>
              <a:rPr lang="en-US" baseline="0" dirty="0"/>
              <a:t> </a:t>
            </a:r>
            <a:r>
              <a:rPr lang="en-US" baseline="0" dirty="0" err="1"/>
              <a:t>es</a:t>
            </a:r>
            <a:r>
              <a:rPr lang="en-US" baseline="0" dirty="0"/>
              <a:t> de 30 </a:t>
            </a:r>
            <a:r>
              <a:rPr lang="en-US" baseline="0" dirty="0" err="1"/>
              <a:t>años</a:t>
            </a:r>
            <a:r>
              <a:rPr lang="en-US" baseline="0" dirty="0"/>
              <a:t> con </a:t>
            </a:r>
            <a:r>
              <a:rPr lang="en-US" baseline="0" dirty="0" err="1"/>
              <a:t>inter</a:t>
            </a:r>
            <a:r>
              <a:rPr lang="en-US" b="0" dirty="0" err="1"/>
              <a:t>é</a:t>
            </a:r>
            <a:r>
              <a:rPr lang="en-US" baseline="0" dirty="0" err="1"/>
              <a:t>s</a:t>
            </a:r>
            <a:r>
              <a:rPr lang="en-US" baseline="0" dirty="0"/>
              <a:t> </a:t>
            </a:r>
            <a:r>
              <a:rPr lang="en-US" baseline="0" dirty="0" err="1"/>
              <a:t>fijo</a:t>
            </a:r>
            <a:r>
              <a:rPr lang="en-US" baseline="0" dirty="0"/>
              <a:t> y </a:t>
            </a:r>
            <a:r>
              <a:rPr lang="en-US" baseline="0" dirty="0" err="1"/>
              <a:t>puede</a:t>
            </a:r>
            <a:r>
              <a:rPr lang="en-US" baseline="0" dirty="0"/>
              <a:t> </a:t>
            </a:r>
            <a:r>
              <a:rPr lang="en-US" baseline="0" dirty="0" err="1"/>
              <a:t>ser</a:t>
            </a:r>
            <a:r>
              <a:rPr lang="en-US" baseline="0" dirty="0"/>
              <a:t> FHA, VA, USDA o </a:t>
            </a:r>
            <a:r>
              <a:rPr lang="en-US" baseline="0" dirty="0" err="1"/>
              <a:t>pr</a:t>
            </a:r>
            <a:r>
              <a:rPr lang="en-US" b="0" dirty="0" err="1"/>
              <a:t>é</a:t>
            </a:r>
            <a:r>
              <a:rPr lang="en-US" baseline="0" dirty="0" err="1"/>
              <a:t>stamo</a:t>
            </a:r>
            <a:r>
              <a:rPr lang="en-US" baseline="0" dirty="0"/>
              <a:t> </a:t>
            </a:r>
            <a:r>
              <a:rPr lang="en-US" baseline="0" dirty="0" err="1"/>
              <a:t>convencional</a:t>
            </a:r>
            <a:r>
              <a:rPr lang="en-US" baseline="0" dirty="0"/>
              <a:t>.  Se </a:t>
            </a:r>
            <a:r>
              <a:rPr lang="en-US" baseline="0" dirty="0" err="1"/>
              <a:t>puede</a:t>
            </a:r>
            <a:r>
              <a:rPr lang="en-US" baseline="0" dirty="0"/>
              <a:t> </a:t>
            </a:r>
            <a:r>
              <a:rPr lang="en-US" baseline="0" dirty="0" err="1"/>
              <a:t>usar</a:t>
            </a:r>
            <a:r>
              <a:rPr lang="en-US" baseline="0" dirty="0"/>
              <a:t> la </a:t>
            </a:r>
            <a:r>
              <a:rPr lang="en-US" baseline="0" dirty="0" err="1"/>
              <a:t>asistencia</a:t>
            </a:r>
            <a:r>
              <a:rPr lang="en-US" baseline="0" dirty="0"/>
              <a:t> para el </a:t>
            </a:r>
            <a:r>
              <a:rPr lang="en-US" baseline="0" dirty="0" err="1"/>
              <a:t>enganche</a:t>
            </a:r>
            <a:r>
              <a:rPr lang="en-US" baseline="0" dirty="0"/>
              <a:t> o </a:t>
            </a:r>
            <a:r>
              <a:rPr lang="en-US" baseline="0" dirty="0" err="1"/>
              <a:t>los</a:t>
            </a:r>
            <a:r>
              <a:rPr lang="en-US" baseline="0" dirty="0"/>
              <a:t> </a:t>
            </a:r>
            <a:r>
              <a:rPr lang="en-US" baseline="0" dirty="0" err="1"/>
              <a:t>costos</a:t>
            </a:r>
            <a:r>
              <a:rPr lang="en-US" baseline="0" dirty="0"/>
              <a:t> de </a:t>
            </a:r>
            <a:r>
              <a:rPr lang="en-US" baseline="0" dirty="0" err="1"/>
              <a:t>cerrar</a:t>
            </a:r>
            <a:r>
              <a:rPr lang="en-US" baseline="0" dirty="0"/>
              <a:t>.</a:t>
            </a:r>
          </a:p>
          <a:p>
            <a:pPr>
              <a:defRPr/>
            </a:pPr>
            <a:endParaRPr lang="en-US" baseline="0" dirty="0"/>
          </a:p>
          <a:p>
            <a:pPr>
              <a:defRPr/>
            </a:pPr>
            <a:r>
              <a:rPr lang="en-US" baseline="0" dirty="0"/>
              <a:t>El </a:t>
            </a:r>
            <a:r>
              <a:rPr lang="en-US" baseline="0" dirty="0" err="1"/>
              <a:t>segundo</a:t>
            </a:r>
            <a:r>
              <a:rPr lang="en-US" baseline="0" dirty="0"/>
              <a:t> </a:t>
            </a:r>
            <a:r>
              <a:rPr lang="en-US" baseline="0" dirty="0" err="1"/>
              <a:t>tipo</a:t>
            </a:r>
            <a:r>
              <a:rPr lang="en-US" baseline="0" dirty="0"/>
              <a:t> de </a:t>
            </a:r>
            <a:r>
              <a:rPr lang="en-US" baseline="0" dirty="0" err="1"/>
              <a:t>asistencia</a:t>
            </a:r>
            <a:r>
              <a:rPr lang="en-US" baseline="0" dirty="0"/>
              <a:t> </a:t>
            </a:r>
            <a:r>
              <a:rPr lang="en-US" baseline="0" dirty="0" err="1"/>
              <a:t>es</a:t>
            </a:r>
            <a:r>
              <a:rPr lang="en-US" baseline="0" dirty="0"/>
              <a:t> un </a:t>
            </a:r>
            <a:r>
              <a:rPr lang="en-US" baseline="0" dirty="0" err="1"/>
              <a:t>cr</a:t>
            </a:r>
            <a:r>
              <a:rPr lang="en-US" b="0" dirty="0" err="1"/>
              <a:t>é</a:t>
            </a:r>
            <a:r>
              <a:rPr lang="en-US" baseline="0" dirty="0" err="1"/>
              <a:t>dito</a:t>
            </a:r>
            <a:r>
              <a:rPr lang="en-US" baseline="0" dirty="0"/>
              <a:t> especial </a:t>
            </a:r>
            <a:r>
              <a:rPr lang="en-US" baseline="0" dirty="0" err="1"/>
              <a:t>basado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el </a:t>
            </a:r>
            <a:r>
              <a:rPr lang="en-US" baseline="0" dirty="0" err="1"/>
              <a:t>inter</a:t>
            </a:r>
            <a:r>
              <a:rPr lang="en-US" b="0" dirty="0" err="1"/>
              <a:t>é</a:t>
            </a:r>
            <a:r>
              <a:rPr lang="en-US" baseline="0" dirty="0" err="1"/>
              <a:t>s</a:t>
            </a:r>
            <a:r>
              <a:rPr lang="en-US" baseline="0" dirty="0"/>
              <a:t> de la </a:t>
            </a:r>
            <a:r>
              <a:rPr lang="en-US" baseline="0" dirty="0" err="1"/>
              <a:t>hipoteca</a:t>
            </a:r>
            <a:r>
              <a:rPr lang="en-US" baseline="0" dirty="0"/>
              <a:t> </a:t>
            </a:r>
            <a:r>
              <a:rPr lang="en-US" baseline="0" dirty="0" err="1"/>
              <a:t>pagado</a:t>
            </a:r>
            <a:r>
              <a:rPr lang="en-US" baseline="0" dirty="0"/>
              <a:t>. Este </a:t>
            </a:r>
            <a:r>
              <a:rPr lang="en-US" baseline="0" dirty="0" err="1"/>
              <a:t>cr</a:t>
            </a:r>
            <a:r>
              <a:rPr lang="en-US" b="0" dirty="0" err="1"/>
              <a:t>é</a:t>
            </a:r>
            <a:r>
              <a:rPr lang="en-US" baseline="0" dirty="0" err="1"/>
              <a:t>dito</a:t>
            </a:r>
            <a:r>
              <a:rPr lang="en-US" baseline="0" dirty="0"/>
              <a:t> reduce el </a:t>
            </a:r>
            <a:r>
              <a:rPr lang="en-US" baseline="0" dirty="0" err="1"/>
              <a:t>monto</a:t>
            </a:r>
            <a:r>
              <a:rPr lang="en-US" baseline="0" dirty="0"/>
              <a:t> de </a:t>
            </a:r>
            <a:r>
              <a:rPr lang="en-US" baseline="0" dirty="0" err="1"/>
              <a:t>los</a:t>
            </a:r>
            <a:r>
              <a:rPr lang="en-US" baseline="0" dirty="0"/>
              <a:t> </a:t>
            </a:r>
            <a:r>
              <a:rPr lang="en-US" baseline="0" dirty="0" err="1"/>
              <a:t>impuestos</a:t>
            </a:r>
            <a:r>
              <a:rPr lang="en-US" baseline="0" dirty="0"/>
              <a:t> que </a:t>
            </a:r>
            <a:r>
              <a:rPr lang="en-US" baseline="0" dirty="0" err="1"/>
              <a:t>usted</a:t>
            </a:r>
            <a:r>
              <a:rPr lang="en-US" baseline="0" dirty="0"/>
              <a:t> </a:t>
            </a:r>
            <a:r>
              <a:rPr lang="en-US" baseline="0" dirty="0" err="1"/>
              <a:t>debe</a:t>
            </a:r>
            <a:r>
              <a:rPr lang="en-US" baseline="0" dirty="0"/>
              <a:t> al IRS y </a:t>
            </a:r>
            <a:r>
              <a:rPr lang="en-US" baseline="0" dirty="0" err="1"/>
              <a:t>puede</a:t>
            </a:r>
            <a:r>
              <a:rPr lang="en-US" baseline="0" dirty="0"/>
              <a:t> </a:t>
            </a:r>
            <a:r>
              <a:rPr lang="en-US" baseline="0" dirty="0" err="1"/>
              <a:t>ser</a:t>
            </a:r>
            <a:r>
              <a:rPr lang="en-US" baseline="0" dirty="0"/>
              <a:t> de hasta $2,000 </a:t>
            </a:r>
            <a:r>
              <a:rPr lang="en-US" baseline="0" dirty="0" err="1"/>
              <a:t>por</a:t>
            </a:r>
            <a:r>
              <a:rPr lang="en-US" baseline="0" dirty="0"/>
              <a:t> </a:t>
            </a:r>
            <a:r>
              <a:rPr lang="en-US" baseline="0" dirty="0" err="1"/>
              <a:t>año</a:t>
            </a:r>
            <a:r>
              <a:rPr lang="en-US" baseline="0" dirty="0"/>
              <a:t>, </a:t>
            </a:r>
            <a:r>
              <a:rPr lang="en-US" baseline="0" dirty="0" err="1"/>
              <a:t>cada</a:t>
            </a:r>
            <a:r>
              <a:rPr lang="en-US" baseline="0" dirty="0"/>
              <a:t> </a:t>
            </a:r>
            <a:r>
              <a:rPr lang="en-US" baseline="0" dirty="0" err="1"/>
              <a:t>año</a:t>
            </a:r>
            <a:r>
              <a:rPr lang="en-US" baseline="0" dirty="0"/>
              <a:t> que </a:t>
            </a:r>
            <a:r>
              <a:rPr lang="en-US" baseline="0" dirty="0" err="1"/>
              <a:t>usted</a:t>
            </a:r>
            <a:r>
              <a:rPr lang="en-US" baseline="0" dirty="0"/>
              <a:t> vive </a:t>
            </a:r>
            <a:r>
              <a:rPr lang="en-US" baseline="0" dirty="0" err="1"/>
              <a:t>en</a:t>
            </a:r>
            <a:r>
              <a:rPr lang="en-US" baseline="0" dirty="0"/>
              <a:t> la casa. Al </a:t>
            </a:r>
            <a:r>
              <a:rPr lang="en-US" baseline="0" dirty="0" err="1"/>
              <a:t>reducir</a:t>
            </a:r>
            <a:r>
              <a:rPr lang="en-US" baseline="0" dirty="0"/>
              <a:t> el </a:t>
            </a:r>
            <a:r>
              <a:rPr lang="en-US" baseline="0" dirty="0" err="1"/>
              <a:t>monto</a:t>
            </a:r>
            <a:r>
              <a:rPr lang="en-US" baseline="0" dirty="0"/>
              <a:t> de </a:t>
            </a:r>
            <a:r>
              <a:rPr lang="en-US" baseline="0" dirty="0" err="1"/>
              <a:t>los</a:t>
            </a:r>
            <a:r>
              <a:rPr lang="en-US" baseline="0" dirty="0"/>
              <a:t> </a:t>
            </a:r>
            <a:r>
              <a:rPr lang="en-US" baseline="0" dirty="0" err="1"/>
              <a:t>impuestos</a:t>
            </a:r>
            <a:r>
              <a:rPr lang="en-US" baseline="0" dirty="0"/>
              <a:t> que </a:t>
            </a:r>
            <a:r>
              <a:rPr lang="en-US" baseline="0" dirty="0" err="1"/>
              <a:t>usted</a:t>
            </a:r>
            <a:r>
              <a:rPr lang="en-US" baseline="0" dirty="0"/>
              <a:t> </a:t>
            </a:r>
            <a:r>
              <a:rPr lang="en-US" baseline="0" dirty="0" err="1"/>
              <a:t>debe</a:t>
            </a:r>
            <a:r>
              <a:rPr lang="en-US" baseline="0" dirty="0"/>
              <a:t> al IRS, </a:t>
            </a:r>
            <a:r>
              <a:rPr lang="en-US" baseline="0" dirty="0" err="1"/>
              <a:t>esto</a:t>
            </a:r>
            <a:r>
              <a:rPr lang="en-US" baseline="0" dirty="0"/>
              <a:t> </a:t>
            </a:r>
            <a:r>
              <a:rPr lang="en-US" baseline="0" dirty="0" err="1"/>
              <a:t>puede</a:t>
            </a:r>
            <a:r>
              <a:rPr lang="en-US" baseline="0" dirty="0"/>
              <a:t> </a:t>
            </a:r>
            <a:r>
              <a:rPr lang="en-US" baseline="0" dirty="0" err="1"/>
              <a:t>incrementar</a:t>
            </a:r>
            <a:r>
              <a:rPr lang="en-US" baseline="0" dirty="0"/>
              <a:t> </a:t>
            </a:r>
            <a:r>
              <a:rPr lang="en-US" baseline="0" dirty="0" err="1"/>
              <a:t>los</a:t>
            </a:r>
            <a:r>
              <a:rPr lang="en-US" baseline="0" dirty="0"/>
              <a:t> </a:t>
            </a:r>
            <a:r>
              <a:rPr lang="en-US" baseline="0" dirty="0" err="1"/>
              <a:t>ingresos</a:t>
            </a:r>
            <a:r>
              <a:rPr lang="en-US" baseline="0" dirty="0"/>
              <a:t> </a:t>
            </a:r>
            <a:r>
              <a:rPr lang="en-US" baseline="0" dirty="0" err="1"/>
              <a:t>mensual</a:t>
            </a:r>
            <a:r>
              <a:rPr lang="en-US" baseline="0" dirty="0"/>
              <a:t> o </a:t>
            </a:r>
            <a:r>
              <a:rPr lang="en-US" baseline="0" dirty="0" err="1"/>
              <a:t>puede</a:t>
            </a:r>
            <a:r>
              <a:rPr lang="en-US" baseline="0" dirty="0"/>
              <a:t> </a:t>
            </a:r>
            <a:r>
              <a:rPr lang="en-US" baseline="0" dirty="0" err="1"/>
              <a:t>tener</a:t>
            </a:r>
            <a:r>
              <a:rPr lang="en-US" baseline="0" dirty="0"/>
              <a:t> un mayor </a:t>
            </a:r>
            <a:r>
              <a:rPr lang="en-US" baseline="0" dirty="0" err="1"/>
              <a:t>reembolso</a:t>
            </a:r>
            <a:r>
              <a:rPr lang="en-US" baseline="0" dirty="0"/>
              <a:t> </a:t>
            </a:r>
            <a:r>
              <a:rPr lang="en-US" baseline="0" dirty="0" err="1"/>
              <a:t>cuando</a:t>
            </a:r>
            <a:r>
              <a:rPr lang="en-US" baseline="0" dirty="0"/>
              <a:t> prepare </a:t>
            </a:r>
            <a:r>
              <a:rPr lang="en-US" baseline="0" dirty="0" err="1"/>
              <a:t>sus</a:t>
            </a:r>
            <a:r>
              <a:rPr lang="en-US" baseline="0" dirty="0"/>
              <a:t> </a:t>
            </a:r>
            <a:r>
              <a:rPr lang="en-US" baseline="0" dirty="0" err="1"/>
              <a:t>impuestos</a:t>
            </a:r>
            <a:r>
              <a:rPr lang="en-US" baseline="0" dirty="0"/>
              <a:t>. </a:t>
            </a:r>
            <a:r>
              <a:rPr lang="en-US" baseline="0" dirty="0" err="1"/>
              <a:t>M</a:t>
            </a:r>
            <a:r>
              <a:rPr lang="en-US" altLang="en-US" dirty="0" err="1"/>
              <a:t>á</a:t>
            </a:r>
            <a:r>
              <a:rPr lang="en-US" baseline="0" dirty="0" err="1"/>
              <a:t>s</a:t>
            </a:r>
            <a:r>
              <a:rPr lang="en-US" baseline="0" dirty="0"/>
              <a:t> </a:t>
            </a:r>
            <a:r>
              <a:rPr lang="en-US" baseline="0" dirty="0" err="1"/>
              <a:t>adelante</a:t>
            </a:r>
            <a:r>
              <a:rPr lang="en-US" baseline="0" dirty="0"/>
              <a:t> </a:t>
            </a:r>
            <a:r>
              <a:rPr lang="en-US" baseline="0" dirty="0" err="1"/>
              <a:t>mostrar</a:t>
            </a:r>
            <a:r>
              <a:rPr lang="en-US" b="0" dirty="0" err="1"/>
              <a:t>é</a:t>
            </a:r>
            <a:r>
              <a:rPr lang="en-US" baseline="0" dirty="0"/>
              <a:t> un </a:t>
            </a:r>
            <a:r>
              <a:rPr lang="en-US" baseline="0" dirty="0" err="1"/>
              <a:t>ejemplo</a:t>
            </a:r>
            <a:r>
              <a:rPr lang="en-US" baseline="0" dirty="0"/>
              <a:t>. </a:t>
            </a:r>
          </a:p>
          <a:p>
            <a:pPr>
              <a:defRPr/>
            </a:pPr>
            <a:endParaRPr lang="en-US" baseline="0" dirty="0"/>
          </a:p>
          <a:p>
            <a:pPr>
              <a:defRPr/>
            </a:pPr>
            <a:r>
              <a:rPr lang="en-US" baseline="0" dirty="0"/>
              <a:t>Se </a:t>
            </a:r>
            <a:r>
              <a:rPr lang="en-US" baseline="0" dirty="0" err="1"/>
              <a:t>puede</a:t>
            </a:r>
            <a:r>
              <a:rPr lang="en-US" baseline="0" dirty="0"/>
              <a:t> </a:t>
            </a:r>
            <a:r>
              <a:rPr lang="en-US" baseline="0" dirty="0" err="1"/>
              <a:t>combinar</a:t>
            </a:r>
            <a:r>
              <a:rPr lang="en-US" baseline="0" dirty="0"/>
              <a:t> </a:t>
            </a:r>
            <a:r>
              <a:rPr lang="en-US" baseline="0" dirty="0" err="1"/>
              <a:t>este</a:t>
            </a:r>
            <a:r>
              <a:rPr lang="en-US" baseline="0" dirty="0"/>
              <a:t> </a:t>
            </a:r>
            <a:r>
              <a:rPr lang="en-US" baseline="0" dirty="0" err="1"/>
              <a:t>cr</a:t>
            </a:r>
            <a:r>
              <a:rPr lang="en-US" b="0" dirty="0" err="1"/>
              <a:t>é</a:t>
            </a:r>
            <a:r>
              <a:rPr lang="en-US" baseline="0" dirty="0" err="1"/>
              <a:t>dito</a:t>
            </a:r>
            <a:r>
              <a:rPr lang="en-US" baseline="0" dirty="0"/>
              <a:t> con el </a:t>
            </a:r>
            <a:r>
              <a:rPr lang="en-US" baseline="0" dirty="0" err="1"/>
              <a:t>programa</a:t>
            </a:r>
            <a:r>
              <a:rPr lang="en-US" baseline="0" dirty="0"/>
              <a:t> de </a:t>
            </a:r>
            <a:r>
              <a:rPr lang="en-US" baseline="0" dirty="0" err="1"/>
              <a:t>asistencia</a:t>
            </a:r>
            <a:r>
              <a:rPr lang="en-US" baseline="0" dirty="0"/>
              <a:t> para </a:t>
            </a:r>
            <a:r>
              <a:rPr lang="en-US" baseline="0" dirty="0" err="1"/>
              <a:t>enganches</a:t>
            </a:r>
            <a:r>
              <a:rPr lang="en-US" baseline="0" dirty="0"/>
              <a:t> </a:t>
            </a:r>
            <a:r>
              <a:rPr lang="en-US" baseline="0" dirty="0" err="1"/>
              <a:t>tambi</a:t>
            </a:r>
            <a:r>
              <a:rPr lang="en-US" b="0" dirty="0" err="1"/>
              <a:t>é</a:t>
            </a:r>
            <a:r>
              <a:rPr lang="en-US" baseline="0" dirty="0" err="1"/>
              <a:t>n</a:t>
            </a:r>
            <a:r>
              <a:rPr lang="en-US" baseline="0" dirty="0"/>
              <a:t>. O sea que TSAHC no solo </a:t>
            </a:r>
            <a:r>
              <a:rPr lang="en-US" baseline="0" dirty="0" err="1"/>
              <a:t>ayuda</a:t>
            </a:r>
            <a:r>
              <a:rPr lang="en-US" baseline="0" dirty="0"/>
              <a:t> con el </a:t>
            </a:r>
            <a:r>
              <a:rPr lang="en-US" baseline="0" dirty="0" err="1"/>
              <a:t>enganche</a:t>
            </a:r>
            <a:r>
              <a:rPr lang="en-US" baseline="0" dirty="0"/>
              <a:t>, </a:t>
            </a:r>
            <a:r>
              <a:rPr lang="en-US" baseline="0" dirty="0" err="1"/>
              <a:t>sino</a:t>
            </a:r>
            <a:r>
              <a:rPr lang="en-US" baseline="0" dirty="0"/>
              <a:t> que </a:t>
            </a:r>
            <a:r>
              <a:rPr lang="en-US" baseline="0" dirty="0" err="1"/>
              <a:t>tambi</a:t>
            </a:r>
            <a:r>
              <a:rPr lang="en-US" b="0" dirty="0" err="1"/>
              <a:t>é</a:t>
            </a:r>
            <a:r>
              <a:rPr lang="en-US" baseline="0" dirty="0" err="1"/>
              <a:t>n</a:t>
            </a:r>
            <a:r>
              <a:rPr lang="en-US" baseline="0" dirty="0"/>
              <a:t> </a:t>
            </a:r>
            <a:r>
              <a:rPr lang="en-US" baseline="0" dirty="0" err="1"/>
              <a:t>ayuda</a:t>
            </a:r>
            <a:r>
              <a:rPr lang="en-US" baseline="0" dirty="0"/>
              <a:t> con un </a:t>
            </a:r>
            <a:r>
              <a:rPr lang="en-US" baseline="0" dirty="0" err="1"/>
              <a:t>cr</a:t>
            </a:r>
            <a:r>
              <a:rPr lang="en-US" b="0" dirty="0" err="1"/>
              <a:t>é</a:t>
            </a:r>
            <a:r>
              <a:rPr lang="en-US" baseline="0" dirty="0" err="1"/>
              <a:t>dito</a:t>
            </a:r>
            <a:r>
              <a:rPr lang="en-US" baseline="0" dirty="0"/>
              <a:t> que </a:t>
            </a:r>
            <a:r>
              <a:rPr lang="en-US" baseline="0" dirty="0" err="1"/>
              <a:t>incrementa</a:t>
            </a:r>
            <a:r>
              <a:rPr lang="en-US" baseline="0" dirty="0"/>
              <a:t> </a:t>
            </a:r>
            <a:r>
              <a:rPr lang="en-US" baseline="0" dirty="0" err="1"/>
              <a:t>sus</a:t>
            </a:r>
            <a:r>
              <a:rPr lang="en-US" baseline="0" dirty="0"/>
              <a:t> </a:t>
            </a:r>
            <a:r>
              <a:rPr lang="en-US" baseline="0" dirty="0" err="1"/>
              <a:t>ingresos</a:t>
            </a:r>
            <a:r>
              <a:rPr lang="en-US" baseline="0" dirty="0"/>
              <a:t> y </a:t>
            </a:r>
            <a:r>
              <a:rPr lang="en-US" baseline="0" dirty="0" err="1"/>
              <a:t>ayuda</a:t>
            </a:r>
            <a:r>
              <a:rPr lang="en-US" baseline="0" dirty="0"/>
              <a:t> a </a:t>
            </a:r>
            <a:r>
              <a:rPr lang="en-US" baseline="0" dirty="0" err="1"/>
              <a:t>hacer</a:t>
            </a:r>
            <a:r>
              <a:rPr lang="en-US" baseline="0" dirty="0"/>
              <a:t> </a:t>
            </a:r>
            <a:r>
              <a:rPr lang="en-US" baseline="0" dirty="0" err="1"/>
              <a:t>los</a:t>
            </a:r>
            <a:r>
              <a:rPr lang="en-US" baseline="0" dirty="0"/>
              <a:t> </a:t>
            </a:r>
            <a:r>
              <a:rPr lang="en-US" baseline="0" dirty="0" err="1"/>
              <a:t>pagos</a:t>
            </a:r>
            <a:r>
              <a:rPr lang="en-US" baseline="0" dirty="0"/>
              <a:t> de la </a:t>
            </a:r>
            <a:r>
              <a:rPr lang="en-US" baseline="0" dirty="0" err="1"/>
              <a:t>hipoteca</a:t>
            </a:r>
            <a:r>
              <a:rPr lang="en-US" baseline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9C2E6-3952-4974-9D3E-9600F26954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23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Si </a:t>
            </a:r>
            <a:r>
              <a:rPr lang="en-US" altLang="en-US" dirty="0" err="1"/>
              <a:t>usted</a:t>
            </a:r>
            <a:r>
              <a:rPr lang="en-US" altLang="en-US" dirty="0"/>
              <a:t> </a:t>
            </a:r>
            <a:r>
              <a:rPr lang="en-US" altLang="en-US" dirty="0" err="1"/>
              <a:t>quisiera</a:t>
            </a:r>
            <a:r>
              <a:rPr lang="en-US" altLang="en-US" dirty="0"/>
              <a:t> </a:t>
            </a:r>
            <a:r>
              <a:rPr lang="en-US" altLang="en-US" dirty="0" err="1"/>
              <a:t>participar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el </a:t>
            </a:r>
            <a:r>
              <a:rPr lang="en-US" altLang="en-US" dirty="0" err="1"/>
              <a:t>programa</a:t>
            </a:r>
            <a:r>
              <a:rPr lang="en-US" altLang="en-US" dirty="0"/>
              <a:t> de </a:t>
            </a:r>
            <a:r>
              <a:rPr lang="en-US" altLang="en-US" dirty="0" err="1"/>
              <a:t>asistencia</a:t>
            </a:r>
            <a:r>
              <a:rPr lang="en-US" altLang="en-US" dirty="0"/>
              <a:t> para </a:t>
            </a:r>
            <a:r>
              <a:rPr lang="en-US" altLang="en-US" dirty="0" err="1"/>
              <a:t>enganches</a:t>
            </a:r>
            <a:r>
              <a:rPr lang="en-US" altLang="en-US" dirty="0"/>
              <a:t>, hay 3 </a:t>
            </a:r>
            <a:r>
              <a:rPr lang="en-US" altLang="en-US" dirty="0" err="1"/>
              <a:t>niveles</a:t>
            </a:r>
            <a:r>
              <a:rPr lang="en-US" altLang="en-US" dirty="0"/>
              <a:t> de </a:t>
            </a:r>
            <a:r>
              <a:rPr lang="en-US" altLang="en-US" dirty="0" err="1"/>
              <a:t>asistencia</a:t>
            </a:r>
            <a:r>
              <a:rPr lang="en-US" altLang="en-US" dirty="0"/>
              <a:t> </a:t>
            </a:r>
            <a:r>
              <a:rPr lang="en-US" altLang="en-US" dirty="0" err="1"/>
              <a:t>disponibles</a:t>
            </a:r>
            <a:r>
              <a:rPr lang="en-US" altLang="en-US" dirty="0"/>
              <a:t>. </a:t>
            </a:r>
            <a:r>
              <a:rPr lang="en-US" altLang="en-US" dirty="0" err="1"/>
              <a:t>Puede</a:t>
            </a:r>
            <a:r>
              <a:rPr lang="en-US" altLang="en-US" dirty="0"/>
              <a:t> </a:t>
            </a:r>
            <a:r>
              <a:rPr lang="en-US" altLang="en-US" dirty="0" err="1"/>
              <a:t>optar</a:t>
            </a:r>
            <a:r>
              <a:rPr lang="en-US" altLang="en-US" dirty="0"/>
              <a:t> </a:t>
            </a:r>
            <a:r>
              <a:rPr lang="en-US" altLang="en-US" dirty="0" err="1"/>
              <a:t>por</a:t>
            </a:r>
            <a:r>
              <a:rPr lang="en-US" altLang="en-US" dirty="0"/>
              <a:t> </a:t>
            </a:r>
            <a:r>
              <a:rPr lang="en-US" altLang="en-US" dirty="0" err="1"/>
              <a:t>cualquiera</a:t>
            </a:r>
            <a:r>
              <a:rPr lang="en-US" altLang="en-US" dirty="0"/>
              <a:t> que </a:t>
            </a:r>
            <a:r>
              <a:rPr lang="en-US" altLang="en-US" dirty="0" err="1"/>
              <a:t>cubra</a:t>
            </a:r>
            <a:r>
              <a:rPr lang="en-US" altLang="en-US" dirty="0"/>
              <a:t> </a:t>
            </a:r>
            <a:r>
              <a:rPr lang="en-US" altLang="en-US" dirty="0" err="1"/>
              <a:t>mejor</a:t>
            </a:r>
            <a:r>
              <a:rPr lang="en-US" altLang="en-US" dirty="0"/>
              <a:t> </a:t>
            </a:r>
            <a:r>
              <a:rPr lang="en-US" altLang="en-US" dirty="0" err="1"/>
              <a:t>sus</a:t>
            </a:r>
            <a:r>
              <a:rPr lang="en-US" altLang="en-US" dirty="0"/>
              <a:t> </a:t>
            </a:r>
            <a:r>
              <a:rPr lang="en-US" altLang="en-US" dirty="0" err="1"/>
              <a:t>necesidades</a:t>
            </a:r>
            <a:r>
              <a:rPr lang="en-US" altLang="en-US" dirty="0"/>
              <a:t>. Su </a:t>
            </a:r>
            <a:r>
              <a:rPr lang="en-US" altLang="en-US" dirty="0" err="1"/>
              <a:t>prestamista</a:t>
            </a:r>
            <a:r>
              <a:rPr lang="en-US" altLang="en-US" dirty="0"/>
              <a:t> le </a:t>
            </a:r>
            <a:r>
              <a:rPr lang="en-US" altLang="en-US" dirty="0" err="1"/>
              <a:t>puede</a:t>
            </a:r>
            <a:r>
              <a:rPr lang="en-US" altLang="en-US" dirty="0"/>
              <a:t> </a:t>
            </a:r>
            <a:r>
              <a:rPr lang="en-US" altLang="en-US" dirty="0" err="1"/>
              <a:t>ayudar</a:t>
            </a:r>
            <a:r>
              <a:rPr lang="en-US" altLang="en-US" dirty="0"/>
              <a:t> a </a:t>
            </a:r>
            <a:r>
              <a:rPr lang="en-US" altLang="en-US" dirty="0" err="1"/>
              <a:t>decidir</a:t>
            </a:r>
            <a:r>
              <a:rPr lang="en-US" altLang="en-US" dirty="0"/>
              <a:t> </a:t>
            </a:r>
            <a:r>
              <a:rPr lang="en-US" altLang="en-US" dirty="0" err="1"/>
              <a:t>cual</a:t>
            </a:r>
            <a:r>
              <a:rPr lang="en-US" altLang="en-US" dirty="0"/>
              <a:t> </a:t>
            </a:r>
            <a:r>
              <a:rPr lang="en-US" altLang="en-US" dirty="0" err="1"/>
              <a:t>es</a:t>
            </a:r>
            <a:r>
              <a:rPr lang="en-US" altLang="en-US" dirty="0"/>
              <a:t> </a:t>
            </a:r>
            <a:r>
              <a:rPr lang="en-US" altLang="en-US" dirty="0" err="1"/>
              <a:t>mejor</a:t>
            </a:r>
            <a:r>
              <a:rPr lang="en-US" altLang="en-US" dirty="0"/>
              <a:t> para </a:t>
            </a:r>
            <a:r>
              <a:rPr lang="en-US" altLang="en-US" dirty="0" err="1"/>
              <a:t>su</a:t>
            </a:r>
            <a:r>
              <a:rPr lang="en-US" altLang="en-US" dirty="0"/>
              <a:t> </a:t>
            </a:r>
            <a:r>
              <a:rPr lang="en-US" altLang="en-US" dirty="0" err="1"/>
              <a:t>situación</a:t>
            </a:r>
            <a:r>
              <a:rPr lang="en-US" altLang="en-US" dirty="0"/>
              <a:t>. </a:t>
            </a:r>
            <a:r>
              <a:rPr lang="en-US" altLang="en-US" dirty="0" err="1"/>
              <a:t>Recuerde</a:t>
            </a:r>
            <a:r>
              <a:rPr lang="en-US" altLang="en-US" dirty="0"/>
              <a:t> que el </a:t>
            </a:r>
            <a:r>
              <a:rPr lang="en-US" altLang="en-US" dirty="0" err="1"/>
              <a:t>nivel</a:t>
            </a:r>
            <a:r>
              <a:rPr lang="en-US" altLang="en-US" dirty="0"/>
              <a:t> </a:t>
            </a:r>
            <a:r>
              <a:rPr lang="en-US" altLang="en-US" dirty="0" err="1"/>
              <a:t>menor</a:t>
            </a:r>
            <a:r>
              <a:rPr lang="en-US" altLang="en-US" dirty="0"/>
              <a:t> de </a:t>
            </a:r>
            <a:r>
              <a:rPr lang="en-US" altLang="en-US" dirty="0" err="1"/>
              <a:t>asistencia</a:t>
            </a:r>
            <a:r>
              <a:rPr lang="en-US" altLang="en-US" dirty="0"/>
              <a:t> </a:t>
            </a:r>
            <a:r>
              <a:rPr lang="en-US" altLang="en-US" dirty="0" err="1"/>
              <a:t>tiene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tasa</a:t>
            </a:r>
            <a:r>
              <a:rPr lang="en-US" altLang="en-US" dirty="0"/>
              <a:t> de inter</a:t>
            </a:r>
            <a:r>
              <a:rPr lang="es-ES" kern="0" dirty="0">
                <a:cs typeface="Calibri" pitchFamily="34" charset="0"/>
              </a:rPr>
              <a:t>é</a:t>
            </a:r>
            <a:r>
              <a:rPr lang="en-US" altLang="en-US" dirty="0"/>
              <a:t>s </a:t>
            </a:r>
            <a:r>
              <a:rPr lang="en-US" altLang="en-US" dirty="0" err="1"/>
              <a:t>menor</a:t>
            </a:r>
            <a:r>
              <a:rPr lang="en-US" altLang="en-US" dirty="0"/>
              <a:t>.</a:t>
            </a:r>
            <a:r>
              <a:rPr lang="en-US" altLang="en-US" baseline="0" dirty="0"/>
              <a:t> El </a:t>
            </a:r>
            <a:r>
              <a:rPr lang="en-US" altLang="en-US" baseline="0" dirty="0" err="1"/>
              <a:t>nivel</a:t>
            </a:r>
            <a:r>
              <a:rPr lang="en-US" altLang="en-US" dirty="0"/>
              <a:t> mayor de </a:t>
            </a:r>
            <a:r>
              <a:rPr lang="en-US" altLang="en-US" dirty="0" err="1"/>
              <a:t>asistencia</a:t>
            </a:r>
            <a:r>
              <a:rPr lang="en-US" altLang="en-US" dirty="0"/>
              <a:t> </a:t>
            </a:r>
            <a:r>
              <a:rPr lang="en-US" altLang="en-US" dirty="0" err="1"/>
              <a:t>tiene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tasa</a:t>
            </a:r>
            <a:r>
              <a:rPr lang="en-US" altLang="en-US" dirty="0"/>
              <a:t> de inter</a:t>
            </a:r>
            <a:r>
              <a:rPr lang="es-ES" kern="0" dirty="0">
                <a:cs typeface="Calibri" pitchFamily="34" charset="0"/>
              </a:rPr>
              <a:t>é</a:t>
            </a:r>
            <a:r>
              <a:rPr lang="en-US" altLang="en-US" dirty="0"/>
              <a:t>s un </a:t>
            </a:r>
            <a:r>
              <a:rPr lang="en-US" altLang="en-US" dirty="0" err="1"/>
              <a:t>poco</a:t>
            </a:r>
            <a:r>
              <a:rPr lang="en-US" altLang="en-US" dirty="0"/>
              <a:t> mayor.</a:t>
            </a:r>
          </a:p>
          <a:p>
            <a:endParaRPr lang="en-US" altLang="en-US" dirty="0"/>
          </a:p>
          <a:p>
            <a:r>
              <a:rPr lang="en-US" altLang="en-US" dirty="0"/>
              <a:t>La </a:t>
            </a:r>
            <a:r>
              <a:rPr lang="en-US" altLang="en-US" dirty="0" err="1"/>
              <a:t>asistencia</a:t>
            </a:r>
            <a:r>
              <a:rPr lang="en-US" altLang="en-US" dirty="0"/>
              <a:t> que </a:t>
            </a:r>
            <a:r>
              <a:rPr lang="en-US" altLang="en-US" dirty="0" err="1"/>
              <a:t>recibe</a:t>
            </a:r>
            <a:r>
              <a:rPr lang="en-US" altLang="en-US" dirty="0"/>
              <a:t> </a:t>
            </a:r>
            <a:r>
              <a:rPr lang="en-US" altLang="en-US" dirty="0" err="1"/>
              <a:t>nunca</a:t>
            </a:r>
            <a:r>
              <a:rPr lang="en-US" altLang="en-US" dirty="0"/>
              <a:t> la </a:t>
            </a:r>
            <a:r>
              <a:rPr lang="en-US" altLang="en-US" dirty="0" err="1"/>
              <a:t>tiene</a:t>
            </a:r>
            <a:r>
              <a:rPr lang="en-US" altLang="en-US" dirty="0"/>
              <a:t> que </a:t>
            </a:r>
            <a:r>
              <a:rPr lang="en-US" altLang="en-US" dirty="0" err="1"/>
              <a:t>repagar</a:t>
            </a:r>
            <a:r>
              <a:rPr lang="en-US" altLang="en-US" dirty="0"/>
              <a:t>. No hay n</a:t>
            </a:r>
            <a:r>
              <a:rPr lang="es-ES" altLang="en-US" dirty="0" err="1"/>
              <a:t>ada</a:t>
            </a:r>
            <a:r>
              <a:rPr lang="es-ES" altLang="en-US" dirty="0"/>
              <a:t> escondida. </a:t>
            </a:r>
            <a:r>
              <a:rPr lang="en-US" altLang="en-US" dirty="0"/>
              <a:t>No hay que </a:t>
            </a:r>
            <a:r>
              <a:rPr lang="en-US" altLang="en-US" dirty="0" err="1"/>
              <a:t>comprar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dirty="0"/>
              <a:t> area </a:t>
            </a:r>
            <a:r>
              <a:rPr lang="en-US" altLang="en-US" dirty="0" err="1"/>
              <a:t>específica</a:t>
            </a:r>
            <a:r>
              <a:rPr lang="en-US" altLang="en-US" dirty="0"/>
              <a:t> de </a:t>
            </a:r>
            <a:r>
              <a:rPr lang="en-US" altLang="en-US" dirty="0" err="1"/>
              <a:t>tejas</a:t>
            </a:r>
            <a:r>
              <a:rPr lang="en-US" altLang="en-US" dirty="0"/>
              <a:t> </a:t>
            </a:r>
            <a:r>
              <a:rPr lang="en-US" altLang="en-US" dirty="0" err="1"/>
              <a:t>ni</a:t>
            </a:r>
            <a:r>
              <a:rPr lang="en-US" altLang="en-US" dirty="0"/>
              <a:t> </a:t>
            </a:r>
            <a:r>
              <a:rPr lang="en-US" altLang="en-US" dirty="0" err="1"/>
              <a:t>quedarse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la casa para un </a:t>
            </a:r>
            <a:r>
              <a:rPr lang="en-US" altLang="en-US" dirty="0" err="1"/>
              <a:t>número</a:t>
            </a:r>
            <a:r>
              <a:rPr lang="en-US" altLang="en-US" dirty="0"/>
              <a:t> de </a:t>
            </a:r>
            <a:r>
              <a:rPr lang="en-US" altLang="en-US" dirty="0" err="1"/>
              <a:t>años</a:t>
            </a:r>
            <a:r>
              <a:rPr lang="en-US" altLang="en-US" dirty="0"/>
              <a:t> </a:t>
            </a:r>
            <a:r>
              <a:rPr lang="en-US" altLang="en-US" dirty="0" err="1"/>
              <a:t>específico</a:t>
            </a:r>
            <a:r>
              <a:rPr lang="en-US" altLang="en-US" dirty="0"/>
              <a:t>.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</a:t>
            </a:r>
            <a:r>
              <a:rPr lang="en-US" altLang="en-US" dirty="0" err="1"/>
              <a:t>s</a:t>
            </a:r>
            <a:r>
              <a:rPr lang="en-US" altLang="en-US" dirty="0"/>
              <a:t> un </a:t>
            </a:r>
            <a:r>
              <a:rPr lang="en-US" altLang="en-US" dirty="0" err="1"/>
              <a:t>verdadero</a:t>
            </a:r>
            <a:r>
              <a:rPr lang="en-US" altLang="en-US" dirty="0"/>
              <a:t> </a:t>
            </a:r>
            <a:r>
              <a:rPr lang="en-US" altLang="en-US" dirty="0" err="1"/>
              <a:t>regalo</a:t>
            </a:r>
            <a:r>
              <a:rPr lang="es-ES" altLang="en-US" dirty="0"/>
              <a:t>.</a:t>
            </a:r>
          </a:p>
          <a:p>
            <a:endParaRPr lang="en-US" altLang="en-US" dirty="0"/>
          </a:p>
          <a:p>
            <a:r>
              <a:rPr lang="en-US" altLang="en-US" dirty="0"/>
              <a:t>Gracias a </a:t>
            </a:r>
            <a:r>
              <a:rPr lang="en-US" altLang="en-US" dirty="0" err="1"/>
              <a:t>este</a:t>
            </a:r>
            <a:r>
              <a:rPr lang="en-US" altLang="en-US" dirty="0"/>
              <a:t> </a:t>
            </a:r>
            <a:r>
              <a:rPr lang="en-US" altLang="en-US" dirty="0" err="1"/>
              <a:t>programa</a:t>
            </a:r>
            <a:r>
              <a:rPr lang="en-US" altLang="en-US" dirty="0"/>
              <a:t>, </a:t>
            </a:r>
            <a:r>
              <a:rPr lang="en-US" altLang="en-US" dirty="0" err="1"/>
              <a:t>tiene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flexibilidad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cómo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usar</a:t>
            </a:r>
            <a:r>
              <a:rPr lang="en-US" altLang="en-US" baseline="0" dirty="0"/>
              <a:t> la </a:t>
            </a:r>
            <a:r>
              <a:rPr lang="en-US" altLang="en-US" baseline="0" dirty="0" err="1"/>
              <a:t>asistencia</a:t>
            </a:r>
            <a:r>
              <a:rPr lang="en-US" altLang="en-US" baseline="0" dirty="0"/>
              <a:t>. </a:t>
            </a:r>
            <a:r>
              <a:rPr lang="en-US" altLang="en-US" baseline="0" dirty="0" err="1"/>
              <a:t>Puede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usarla</a:t>
            </a:r>
            <a:r>
              <a:rPr lang="en-US" altLang="en-US" baseline="0" dirty="0"/>
              <a:t> para </a:t>
            </a:r>
            <a:r>
              <a:rPr lang="en-US" altLang="en-US" baseline="0" dirty="0" err="1"/>
              <a:t>cubrir</a:t>
            </a:r>
            <a:r>
              <a:rPr lang="en-US" altLang="en-US" baseline="0" dirty="0"/>
              <a:t> el </a:t>
            </a:r>
            <a:r>
              <a:rPr lang="en-US" altLang="en-US" baseline="0" dirty="0" err="1"/>
              <a:t>enganche</a:t>
            </a:r>
            <a:r>
              <a:rPr lang="en-US" altLang="en-US" baseline="0" dirty="0"/>
              <a:t>, </a:t>
            </a:r>
            <a:r>
              <a:rPr lang="en-US" altLang="en-US" baseline="0" dirty="0" err="1"/>
              <a:t>los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costos</a:t>
            </a:r>
            <a:r>
              <a:rPr lang="en-US" altLang="en-US" baseline="0" dirty="0"/>
              <a:t> de </a:t>
            </a:r>
            <a:r>
              <a:rPr lang="en-US" altLang="en-US" baseline="0" dirty="0" err="1"/>
              <a:t>cerrar</a:t>
            </a:r>
            <a:r>
              <a:rPr lang="en-US" altLang="en-US" baseline="0" dirty="0"/>
              <a:t>, para </a:t>
            </a:r>
            <a:r>
              <a:rPr lang="en-US" altLang="en-US" baseline="0" dirty="0" err="1"/>
              <a:t>reducir</a:t>
            </a:r>
            <a:r>
              <a:rPr lang="en-US" altLang="en-US" baseline="0" dirty="0"/>
              <a:t> el balance del </a:t>
            </a:r>
            <a:r>
              <a:rPr lang="en-US" altLang="en-US" baseline="0" dirty="0" err="1"/>
              <a:t>préstamo</a:t>
            </a:r>
            <a:r>
              <a:rPr lang="en-US" altLang="en-US" baseline="0" dirty="0"/>
              <a:t> o </a:t>
            </a:r>
            <a:r>
              <a:rPr lang="en-US" altLang="en-US" baseline="0" dirty="0" err="1"/>
              <a:t>cualquiera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combinación</a:t>
            </a:r>
            <a:r>
              <a:rPr lang="en-US" altLang="en-US" baseline="0" dirty="0"/>
              <a:t> de </a:t>
            </a:r>
            <a:r>
              <a:rPr lang="en-US" altLang="en-US" baseline="0" dirty="0" err="1"/>
              <a:t>los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tres</a:t>
            </a:r>
            <a:r>
              <a:rPr lang="en-US" altLang="en-US" baseline="0" dirty="0"/>
              <a:t>.</a:t>
            </a:r>
          </a:p>
          <a:p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/>
              <a:t>También</a:t>
            </a:r>
            <a:r>
              <a:rPr lang="en-US" altLang="en-US" dirty="0"/>
              <a:t> no </a:t>
            </a:r>
            <a:r>
              <a:rPr lang="en-US" altLang="en-US" dirty="0" err="1"/>
              <a:t>tiene</a:t>
            </a:r>
            <a:r>
              <a:rPr lang="en-US" altLang="en-US" dirty="0"/>
              <a:t> que </a:t>
            </a:r>
            <a:r>
              <a:rPr lang="en-US" altLang="en-US" dirty="0" err="1"/>
              <a:t>ser</a:t>
            </a:r>
            <a:r>
              <a:rPr lang="en-US" altLang="en-US" dirty="0"/>
              <a:t> comprador de </a:t>
            </a:r>
            <a:r>
              <a:rPr lang="en-US" altLang="en-US" dirty="0" err="1"/>
              <a:t>primera</a:t>
            </a:r>
            <a:r>
              <a:rPr lang="en-US" altLang="en-US" dirty="0"/>
              <a:t> casa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pero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tiene</a:t>
            </a:r>
            <a:r>
              <a:rPr lang="en-US" altLang="en-US" baseline="0" dirty="0"/>
              <a:t> que </a:t>
            </a:r>
            <a:r>
              <a:rPr lang="en-US" altLang="en-US" baseline="0" dirty="0" err="1"/>
              <a:t>usar</a:t>
            </a:r>
            <a:r>
              <a:rPr lang="en-US" altLang="en-US" baseline="0" dirty="0"/>
              <a:t> la </a:t>
            </a:r>
            <a:r>
              <a:rPr lang="en-US" altLang="en-US" baseline="0" dirty="0" err="1"/>
              <a:t>asistencia</a:t>
            </a:r>
            <a:r>
              <a:rPr lang="en-US" altLang="en-US" baseline="0" dirty="0"/>
              <a:t> para </a:t>
            </a:r>
            <a:r>
              <a:rPr lang="en-US" altLang="en-US" baseline="0" dirty="0" err="1"/>
              <a:t>comprar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una</a:t>
            </a:r>
            <a:r>
              <a:rPr lang="en-US" altLang="en-US" baseline="0" dirty="0"/>
              <a:t> casa </a:t>
            </a:r>
            <a:r>
              <a:rPr lang="en-US" altLang="en-US" baseline="0" dirty="0" err="1"/>
              <a:t>donde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vaya</a:t>
            </a:r>
            <a:r>
              <a:rPr lang="en-US" altLang="en-US" baseline="0" dirty="0"/>
              <a:t> a </a:t>
            </a:r>
            <a:r>
              <a:rPr lang="en-US" altLang="en-US" baseline="0" dirty="0" err="1"/>
              <a:t>residir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primariamente</a:t>
            </a:r>
            <a:r>
              <a:rPr lang="en-US" altLang="en-US" baseline="0" dirty="0"/>
              <a:t>.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 err="1"/>
              <a:t>Puede</a:t>
            </a:r>
            <a:r>
              <a:rPr lang="en-US" altLang="en-US" dirty="0"/>
              <a:t> </a:t>
            </a:r>
            <a:r>
              <a:rPr lang="en-US" altLang="en-US" dirty="0" err="1"/>
              <a:t>elegir</a:t>
            </a:r>
            <a:r>
              <a:rPr lang="en-US" altLang="en-US" dirty="0"/>
              <a:t> el </a:t>
            </a:r>
            <a:r>
              <a:rPr lang="en-US" altLang="en-US" dirty="0" err="1"/>
              <a:t>tipo</a:t>
            </a:r>
            <a:r>
              <a:rPr lang="en-US" altLang="en-US" dirty="0"/>
              <a:t> de </a:t>
            </a:r>
            <a:r>
              <a:rPr lang="en-US" altLang="en-US" dirty="0" err="1"/>
              <a:t>préstamo</a:t>
            </a:r>
            <a:r>
              <a:rPr lang="en-US" altLang="en-US" dirty="0"/>
              <a:t> </a:t>
            </a:r>
            <a:r>
              <a:rPr lang="en-US" altLang="en-US" dirty="0" err="1"/>
              <a:t>mejor</a:t>
            </a:r>
            <a:r>
              <a:rPr lang="en-US" altLang="en-US" baseline="0" dirty="0"/>
              <a:t> para </a:t>
            </a:r>
            <a:r>
              <a:rPr lang="en-US" altLang="en-US" baseline="0" dirty="0" err="1"/>
              <a:t>su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situación</a:t>
            </a:r>
            <a:r>
              <a:rPr lang="en-US" altLang="en-US" baseline="0" dirty="0"/>
              <a:t>: </a:t>
            </a:r>
            <a:r>
              <a:rPr lang="en-US" altLang="en-US" dirty="0"/>
              <a:t>FHA, VA, USDA, o</a:t>
            </a:r>
            <a:r>
              <a:rPr lang="en-US" altLang="en-US" baseline="0" dirty="0"/>
              <a:t> </a:t>
            </a:r>
            <a:r>
              <a:rPr lang="en-US" altLang="en-US" dirty="0" err="1"/>
              <a:t>Convencional</a:t>
            </a:r>
            <a:r>
              <a:rPr lang="en-US" altLang="en-US" dirty="0"/>
              <a:t>. Su </a:t>
            </a:r>
            <a:r>
              <a:rPr lang="en-US" altLang="en-US" dirty="0" err="1"/>
              <a:t>prestamista</a:t>
            </a:r>
            <a:r>
              <a:rPr lang="en-US" altLang="en-US" dirty="0"/>
              <a:t> </a:t>
            </a:r>
            <a:r>
              <a:rPr lang="en-US" altLang="en-US" dirty="0" err="1"/>
              <a:t>puede</a:t>
            </a:r>
            <a:r>
              <a:rPr lang="en-US" altLang="en-US" dirty="0"/>
              <a:t> </a:t>
            </a:r>
            <a:r>
              <a:rPr lang="en-US" altLang="en-US" dirty="0" err="1"/>
              <a:t>ayudar</a:t>
            </a:r>
            <a:r>
              <a:rPr lang="en-US" altLang="en-US" dirty="0"/>
              <a:t> a </a:t>
            </a:r>
            <a:r>
              <a:rPr lang="en-US" altLang="en-US" dirty="0" err="1"/>
              <a:t>elegir</a:t>
            </a:r>
            <a:r>
              <a:rPr lang="en-US" alt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9C2E6-3952-4974-9D3E-9600F26954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86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Solamente</a:t>
            </a:r>
            <a:r>
              <a:rPr lang="en-US" dirty="0"/>
              <a:t> leer lo que dice </a:t>
            </a:r>
            <a:r>
              <a:rPr lang="en-US" dirty="0" err="1"/>
              <a:t>arriba</a:t>
            </a:r>
            <a:r>
              <a:rPr lang="en-US" dirty="0"/>
              <a:t>. </a:t>
            </a:r>
            <a:r>
              <a:rPr lang="en-US" dirty="0" err="1"/>
              <a:t>Describiendo</a:t>
            </a:r>
            <a:r>
              <a:rPr lang="en-US" dirty="0"/>
              <a:t> las dos </a:t>
            </a:r>
            <a:r>
              <a:rPr lang="en-US" dirty="0" err="1"/>
              <a:t>opciones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9C2E6-3952-4974-9D3E-9600F26954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14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Puedes</a:t>
            </a:r>
            <a:r>
              <a:rPr lang="en-US" dirty="0"/>
              <a:t> </a:t>
            </a:r>
            <a:r>
              <a:rPr lang="en-US" dirty="0" err="1"/>
              <a:t>usar</a:t>
            </a:r>
            <a:r>
              <a:rPr lang="en-US" dirty="0"/>
              <a:t> HFA Preferred o HFA Advantage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99C2E6-3952-4974-9D3E-9600F26954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67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segunda</a:t>
            </a:r>
            <a:r>
              <a:rPr lang="en-US" dirty="0"/>
              <a:t> forma de </a:t>
            </a:r>
            <a:r>
              <a:rPr lang="en-US" dirty="0" err="1"/>
              <a:t>asistencia</a:t>
            </a:r>
            <a:r>
              <a:rPr lang="en-US" dirty="0"/>
              <a:t> </a:t>
            </a:r>
            <a:r>
              <a:rPr lang="en-US" baseline="0" dirty="0" err="1"/>
              <a:t>es</a:t>
            </a:r>
            <a:r>
              <a:rPr lang="en-US" baseline="0" dirty="0"/>
              <a:t> un </a:t>
            </a:r>
            <a:r>
              <a:rPr lang="en-US" baseline="0" dirty="0" err="1"/>
              <a:t>crédito</a:t>
            </a:r>
            <a:r>
              <a:rPr lang="en-US" baseline="0" dirty="0"/>
              <a:t> especial </a:t>
            </a:r>
            <a:r>
              <a:rPr lang="en-US" baseline="0" dirty="0" err="1"/>
              <a:t>basado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el </a:t>
            </a:r>
            <a:r>
              <a:rPr lang="en-US" baseline="0" dirty="0" err="1"/>
              <a:t>interés</a:t>
            </a:r>
            <a:r>
              <a:rPr lang="en-US" baseline="0" dirty="0"/>
              <a:t> de la </a:t>
            </a:r>
            <a:r>
              <a:rPr lang="en-US" baseline="0" dirty="0" err="1"/>
              <a:t>hipoteca</a:t>
            </a:r>
            <a:r>
              <a:rPr lang="en-US" baseline="0" dirty="0"/>
              <a:t> </a:t>
            </a:r>
            <a:r>
              <a:rPr lang="en-US" baseline="0" dirty="0" err="1"/>
              <a:t>pagado</a:t>
            </a:r>
            <a:r>
              <a:rPr lang="en-US" baseline="0" dirty="0"/>
              <a:t>. </a:t>
            </a:r>
            <a:r>
              <a:rPr lang="en-US" dirty="0"/>
              <a:t>Se llama </a:t>
            </a:r>
            <a:r>
              <a:rPr lang="en-US" dirty="0" err="1"/>
              <a:t>certificados</a:t>
            </a:r>
            <a:r>
              <a:rPr lang="en-US" dirty="0"/>
              <a:t> de </a:t>
            </a:r>
            <a:r>
              <a:rPr lang="en-US" dirty="0" err="1"/>
              <a:t>crédito</a:t>
            </a:r>
            <a:r>
              <a:rPr lang="en-US" dirty="0"/>
              <a:t> </a:t>
            </a:r>
            <a:r>
              <a:rPr lang="en-US" dirty="0" err="1"/>
              <a:t>hipotecario</a:t>
            </a:r>
            <a:r>
              <a:rPr lang="en-US" dirty="0"/>
              <a:t> o MCC. Este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solo para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compradores</a:t>
            </a:r>
            <a:r>
              <a:rPr lang="en-US" dirty="0"/>
              <a:t> de </a:t>
            </a:r>
            <a:r>
              <a:rPr lang="en-US" dirty="0" err="1"/>
              <a:t>primera</a:t>
            </a:r>
            <a:r>
              <a:rPr lang="en-US" dirty="0"/>
              <a:t> casa. ¿</a:t>
            </a:r>
            <a:r>
              <a:rPr lang="en-US" dirty="0" err="1"/>
              <a:t>Cómo</a:t>
            </a:r>
            <a:r>
              <a:rPr lang="en-US" dirty="0"/>
              <a:t> se define al comprador de </a:t>
            </a:r>
            <a:r>
              <a:rPr lang="en-US" dirty="0" err="1"/>
              <a:t>primera</a:t>
            </a:r>
            <a:r>
              <a:rPr lang="en-US" dirty="0"/>
              <a:t> casa?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alguién</a:t>
            </a:r>
            <a:r>
              <a:rPr lang="en-US" dirty="0"/>
              <a:t> que no ha </a:t>
            </a:r>
            <a:r>
              <a:rPr lang="en-US" dirty="0" err="1"/>
              <a:t>sido</a:t>
            </a:r>
            <a:r>
              <a:rPr lang="en-US" dirty="0"/>
              <a:t> </a:t>
            </a:r>
            <a:r>
              <a:rPr lang="en-US" dirty="0" err="1"/>
              <a:t>dueño</a:t>
            </a:r>
            <a:r>
              <a:rPr lang="en-US" dirty="0"/>
              <a:t> de la casa </a:t>
            </a:r>
            <a:r>
              <a:rPr lang="en-US" dirty="0" err="1"/>
              <a:t>donde</a:t>
            </a:r>
            <a:r>
              <a:rPr lang="en-US" dirty="0"/>
              <a:t> ha </a:t>
            </a:r>
            <a:r>
              <a:rPr lang="en-US" dirty="0" err="1"/>
              <a:t>vivido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últimos</a:t>
            </a:r>
            <a:r>
              <a:rPr lang="en-US" dirty="0"/>
              <a:t> 3 </a:t>
            </a:r>
            <a:r>
              <a:rPr lang="en-US" dirty="0" err="1"/>
              <a:t>años</a:t>
            </a:r>
            <a:r>
              <a:rPr lang="en-US" dirty="0"/>
              <a:t>. </a:t>
            </a:r>
            <a:r>
              <a:rPr lang="en-US" dirty="0" err="1"/>
              <a:t>Quiere</a:t>
            </a:r>
            <a:r>
              <a:rPr lang="en-US" dirty="0"/>
              <a:t> </a:t>
            </a:r>
            <a:r>
              <a:rPr lang="en-US" dirty="0" err="1"/>
              <a:t>decir</a:t>
            </a:r>
            <a:r>
              <a:rPr lang="en-US" dirty="0"/>
              <a:t> que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otra</a:t>
            </a:r>
            <a:r>
              <a:rPr lang="en-US" dirty="0"/>
              <a:t> casa que</a:t>
            </a:r>
            <a:r>
              <a:rPr lang="en-US" baseline="0" dirty="0"/>
              <a:t> se </a:t>
            </a:r>
            <a:r>
              <a:rPr lang="en-US" baseline="0" dirty="0" err="1"/>
              <a:t>renta</a:t>
            </a:r>
            <a:r>
              <a:rPr lang="en-US" baseline="0" dirty="0"/>
              <a:t> y no ha </a:t>
            </a:r>
            <a:r>
              <a:rPr lang="en-US" baseline="0" dirty="0" err="1"/>
              <a:t>vivido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esta</a:t>
            </a:r>
            <a:r>
              <a:rPr lang="en-US" baseline="0" dirty="0"/>
              <a:t> casa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últimos</a:t>
            </a:r>
            <a:r>
              <a:rPr lang="en-US" dirty="0"/>
              <a:t> 3 </a:t>
            </a:r>
            <a:r>
              <a:rPr lang="en-US" dirty="0" err="1"/>
              <a:t>años</a:t>
            </a:r>
            <a:r>
              <a:rPr lang="en-US" dirty="0"/>
              <a:t>, se </a:t>
            </a:r>
            <a:r>
              <a:rPr lang="en-US" dirty="0" err="1"/>
              <a:t>considera</a:t>
            </a:r>
            <a:r>
              <a:rPr lang="en-US" dirty="0"/>
              <a:t> para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, comprador de </a:t>
            </a:r>
            <a:r>
              <a:rPr lang="en-US" dirty="0" err="1"/>
              <a:t>primera</a:t>
            </a:r>
            <a:r>
              <a:rPr lang="en-US" dirty="0"/>
              <a:t> casa.</a:t>
            </a:r>
          </a:p>
          <a:p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El </a:t>
            </a:r>
            <a:r>
              <a:rPr lang="en-US" dirty="0" err="1"/>
              <a:t>crédito</a:t>
            </a:r>
            <a:r>
              <a:rPr lang="en-US" dirty="0"/>
              <a:t> MCC le da la </a:t>
            </a:r>
            <a:r>
              <a:rPr lang="en-US" dirty="0" err="1"/>
              <a:t>posibilidad</a:t>
            </a:r>
            <a:r>
              <a:rPr lang="en-US" dirty="0"/>
              <a:t> de </a:t>
            </a:r>
            <a:r>
              <a:rPr lang="en-US" dirty="0" err="1"/>
              <a:t>tener</a:t>
            </a:r>
            <a:r>
              <a:rPr lang="en-US" dirty="0"/>
              <a:t> un </a:t>
            </a:r>
            <a:r>
              <a:rPr lang="en-US" dirty="0" err="1"/>
              <a:t>crédito</a:t>
            </a:r>
            <a:r>
              <a:rPr lang="en-US" dirty="0"/>
              <a:t> de </a:t>
            </a:r>
            <a:r>
              <a:rPr lang="en-US" dirty="0" err="1"/>
              <a:t>impuestos</a:t>
            </a:r>
            <a:r>
              <a:rPr lang="en-US" dirty="0"/>
              <a:t> </a:t>
            </a:r>
            <a:r>
              <a:rPr lang="en-US" dirty="0" err="1"/>
              <a:t>equivalente</a:t>
            </a:r>
            <a:r>
              <a:rPr lang="en-US" dirty="0"/>
              <a:t> al 40% del </a:t>
            </a:r>
            <a:r>
              <a:rPr lang="en-US" dirty="0" err="1"/>
              <a:t>monto</a:t>
            </a:r>
            <a:r>
              <a:rPr lang="en-US" dirty="0"/>
              <a:t> de </a:t>
            </a:r>
            <a:r>
              <a:rPr lang="en-US" dirty="0" err="1"/>
              <a:t>interés</a:t>
            </a:r>
            <a:r>
              <a:rPr lang="en-US" dirty="0"/>
              <a:t> </a:t>
            </a:r>
            <a:r>
              <a:rPr lang="en-US" dirty="0" err="1"/>
              <a:t>pagado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préstamo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casa o hasta $2,000, el </a:t>
            </a:r>
            <a:r>
              <a:rPr lang="en-US" dirty="0" err="1"/>
              <a:t>monto</a:t>
            </a:r>
            <a:r>
              <a:rPr lang="en-US" dirty="0"/>
              <a:t> que sea </a:t>
            </a:r>
            <a:r>
              <a:rPr lang="en-US" dirty="0" err="1"/>
              <a:t>menor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dos. Se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obtener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crédito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año</a:t>
            </a:r>
            <a:r>
              <a:rPr lang="en-US" dirty="0"/>
              <a:t> </a:t>
            </a:r>
            <a:r>
              <a:rPr lang="en-US" dirty="0" err="1"/>
              <a:t>mientras</a:t>
            </a:r>
            <a:r>
              <a:rPr lang="en-US" dirty="0"/>
              <a:t> viva </a:t>
            </a:r>
            <a:r>
              <a:rPr lang="en-US" dirty="0" err="1"/>
              <a:t>en</a:t>
            </a:r>
            <a:r>
              <a:rPr lang="en-US" dirty="0"/>
              <a:t> la casa que </a:t>
            </a:r>
            <a:r>
              <a:rPr lang="en-US" dirty="0" err="1"/>
              <a:t>compra</a:t>
            </a:r>
            <a:r>
              <a:rPr lang="en-US" dirty="0"/>
              <a:t>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Recuerde</a:t>
            </a:r>
            <a:r>
              <a:rPr lang="en-US" dirty="0"/>
              <a:t> que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utilizar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crédito</a:t>
            </a:r>
            <a:r>
              <a:rPr lang="en-US" dirty="0"/>
              <a:t> junto</a:t>
            </a:r>
            <a:r>
              <a:rPr lang="en-US" baseline="0" dirty="0"/>
              <a:t> con</a:t>
            </a:r>
            <a:r>
              <a:rPr lang="en-US" dirty="0"/>
              <a:t> la </a:t>
            </a:r>
            <a:r>
              <a:rPr lang="en-US" dirty="0" err="1"/>
              <a:t>asistencia</a:t>
            </a:r>
            <a:r>
              <a:rPr lang="en-US" dirty="0"/>
              <a:t> para </a:t>
            </a:r>
            <a:r>
              <a:rPr lang="en-US" dirty="0" err="1"/>
              <a:t>enganches</a:t>
            </a:r>
            <a:r>
              <a:rPr lang="en-US" dirty="0"/>
              <a:t>. Y </a:t>
            </a:r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gratis para Texas Heroes.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9C2E6-3952-4974-9D3E-9600F26954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28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>
                <a:latin typeface="Arial" charset="0"/>
              </a:rPr>
              <a:t>Aquí</a:t>
            </a:r>
            <a:r>
              <a:rPr lang="en-US" altLang="en-US" dirty="0">
                <a:latin typeface="Arial" charset="0"/>
              </a:rPr>
              <a:t> hay un </a:t>
            </a:r>
            <a:r>
              <a:rPr lang="en-US" altLang="en-US" dirty="0" err="1">
                <a:latin typeface="Arial" charset="0"/>
              </a:rPr>
              <a:t>ejemplo</a:t>
            </a:r>
            <a:r>
              <a:rPr lang="en-US" altLang="en-US" dirty="0">
                <a:latin typeface="Arial" charset="0"/>
              </a:rPr>
              <a:t> de </a:t>
            </a:r>
            <a:r>
              <a:rPr lang="en-US" altLang="en-US" dirty="0" err="1">
                <a:latin typeface="Arial" charset="0"/>
              </a:rPr>
              <a:t>cómo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 err="1">
                <a:latin typeface="Arial" charset="0"/>
              </a:rPr>
              <a:t>calcular</a:t>
            </a:r>
            <a:r>
              <a:rPr lang="en-US" altLang="en-US" dirty="0">
                <a:latin typeface="Arial" charset="0"/>
              </a:rPr>
              <a:t> el </a:t>
            </a:r>
            <a:r>
              <a:rPr lang="en-US" altLang="en-US" dirty="0" err="1">
                <a:latin typeface="Arial" charset="0"/>
              </a:rPr>
              <a:t>monto</a:t>
            </a:r>
            <a:r>
              <a:rPr lang="en-US" altLang="en-US" dirty="0">
                <a:latin typeface="Arial" charset="0"/>
              </a:rPr>
              <a:t> del </a:t>
            </a:r>
            <a:r>
              <a:rPr lang="en-US" altLang="en-US" dirty="0" err="1">
                <a:latin typeface="Arial" charset="0"/>
              </a:rPr>
              <a:t>crédito</a:t>
            </a:r>
            <a:r>
              <a:rPr lang="en-US" altLang="en-US" dirty="0">
                <a:latin typeface="Arial" charset="0"/>
              </a:rPr>
              <a:t>.  El </a:t>
            </a:r>
            <a:r>
              <a:rPr lang="en-US" altLang="en-US" dirty="0" err="1">
                <a:latin typeface="Arial" charset="0"/>
              </a:rPr>
              <a:t>porcentaje</a:t>
            </a:r>
            <a:r>
              <a:rPr lang="en-US" altLang="en-US" dirty="0">
                <a:latin typeface="Arial" charset="0"/>
              </a:rPr>
              <a:t> es de 20%. </a:t>
            </a:r>
            <a:r>
              <a:rPr lang="en-US" altLang="en-US" dirty="0" err="1">
                <a:latin typeface="Arial" charset="0"/>
              </a:rPr>
              <a:t>En</a:t>
            </a:r>
            <a:r>
              <a:rPr lang="en-US" altLang="en-US" dirty="0">
                <a:latin typeface="Arial" charset="0"/>
              </a:rPr>
              <a:t> el </a:t>
            </a:r>
            <a:r>
              <a:rPr lang="en-US" altLang="en-US" dirty="0" err="1">
                <a:latin typeface="Arial" charset="0"/>
              </a:rPr>
              <a:t>ejemplo</a:t>
            </a:r>
            <a:r>
              <a:rPr lang="en-US" altLang="en-US" dirty="0">
                <a:latin typeface="Arial" charset="0"/>
              </a:rPr>
              <a:t> el </a:t>
            </a:r>
            <a:r>
              <a:rPr lang="en-US" altLang="en-US" dirty="0" err="1">
                <a:latin typeface="Arial" charset="0"/>
              </a:rPr>
              <a:t>monto</a:t>
            </a:r>
            <a:r>
              <a:rPr lang="en-US" altLang="en-US" dirty="0">
                <a:latin typeface="Arial" charset="0"/>
              </a:rPr>
              <a:t> del </a:t>
            </a:r>
            <a:r>
              <a:rPr lang="en-US" altLang="en-US" dirty="0" err="1">
                <a:latin typeface="Arial" charset="0"/>
              </a:rPr>
              <a:t>préstamo</a:t>
            </a:r>
            <a:r>
              <a:rPr lang="en-US" altLang="en-US" dirty="0">
                <a:latin typeface="Arial" charset="0"/>
              </a:rPr>
              <a:t> es de $200,0000 con una </a:t>
            </a:r>
            <a:r>
              <a:rPr lang="en-US" altLang="en-US" dirty="0" err="1">
                <a:latin typeface="Arial" charset="0"/>
              </a:rPr>
              <a:t>tasa</a:t>
            </a:r>
            <a:r>
              <a:rPr lang="en-US" altLang="en-US" dirty="0">
                <a:latin typeface="Arial" charset="0"/>
              </a:rPr>
              <a:t> de </a:t>
            </a:r>
            <a:r>
              <a:rPr lang="en-US" altLang="en-US" dirty="0" err="1">
                <a:latin typeface="Arial" charset="0"/>
              </a:rPr>
              <a:t>interés</a:t>
            </a:r>
            <a:r>
              <a:rPr lang="en-US" altLang="en-US" dirty="0">
                <a:latin typeface="Arial" charset="0"/>
              </a:rPr>
              <a:t> del 5.75%.  El </a:t>
            </a:r>
            <a:r>
              <a:rPr lang="en-US" altLang="en-US" dirty="0" err="1">
                <a:latin typeface="Arial" charset="0"/>
              </a:rPr>
              <a:t>interés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 err="1">
                <a:latin typeface="Arial" charset="0"/>
              </a:rPr>
              <a:t>pagado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 err="1">
                <a:latin typeface="Arial" charset="0"/>
              </a:rPr>
              <a:t>en</a:t>
            </a:r>
            <a:r>
              <a:rPr lang="en-US" altLang="en-US" dirty="0">
                <a:latin typeface="Arial" charset="0"/>
              </a:rPr>
              <a:t> un </a:t>
            </a:r>
            <a:r>
              <a:rPr lang="en-US" altLang="en-US" dirty="0" err="1">
                <a:latin typeface="Arial" charset="0"/>
              </a:rPr>
              <a:t>año</a:t>
            </a:r>
            <a:r>
              <a:rPr lang="en-US" altLang="en-US" dirty="0">
                <a:latin typeface="Arial" charset="0"/>
              </a:rPr>
              <a:t> es $11,500 y el 20% de ese </a:t>
            </a:r>
            <a:r>
              <a:rPr lang="en-US" altLang="en-US" dirty="0" err="1">
                <a:latin typeface="Arial" charset="0"/>
              </a:rPr>
              <a:t>monto</a:t>
            </a:r>
            <a:r>
              <a:rPr lang="en-US" altLang="en-US" dirty="0">
                <a:latin typeface="Arial" charset="0"/>
              </a:rPr>
              <a:t> es $2,300.  </a:t>
            </a:r>
          </a:p>
          <a:p>
            <a:endParaRPr lang="en-US" altLang="en-US" dirty="0">
              <a:latin typeface="Arial" charset="0"/>
            </a:endParaRPr>
          </a:p>
          <a:p>
            <a:r>
              <a:rPr lang="en-US" altLang="en-US" dirty="0">
                <a:latin typeface="Arial" charset="0"/>
              </a:rPr>
              <a:t>Como se </a:t>
            </a:r>
            <a:r>
              <a:rPr lang="en-US" altLang="en-US" dirty="0" err="1">
                <a:latin typeface="Arial" charset="0"/>
              </a:rPr>
              <a:t>puede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 err="1">
                <a:latin typeface="Arial" charset="0"/>
              </a:rPr>
              <a:t>ver</a:t>
            </a:r>
            <a:r>
              <a:rPr lang="en-US" altLang="en-US" dirty="0">
                <a:latin typeface="Arial" charset="0"/>
              </a:rPr>
              <a:t>, </a:t>
            </a:r>
            <a:r>
              <a:rPr lang="en-US" altLang="en-US" dirty="0" err="1">
                <a:latin typeface="Arial" charset="0"/>
              </a:rPr>
              <a:t>este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 err="1">
                <a:latin typeface="Arial" charset="0"/>
              </a:rPr>
              <a:t>crédito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 err="1">
                <a:latin typeface="Arial" charset="0"/>
              </a:rPr>
              <a:t>tiene</a:t>
            </a:r>
            <a:r>
              <a:rPr lang="en-US" altLang="en-US" dirty="0">
                <a:latin typeface="Arial" charset="0"/>
              </a:rPr>
              <a:t> el </a:t>
            </a:r>
            <a:r>
              <a:rPr lang="en-US" altLang="en-US" dirty="0" err="1">
                <a:latin typeface="Arial" charset="0"/>
              </a:rPr>
              <a:t>potencial</a:t>
            </a:r>
            <a:r>
              <a:rPr lang="en-US" altLang="en-US" dirty="0">
                <a:latin typeface="Arial" charset="0"/>
              </a:rPr>
              <a:t> de </a:t>
            </a:r>
            <a:r>
              <a:rPr lang="en-US" altLang="en-US" dirty="0" err="1">
                <a:latin typeface="Arial" charset="0"/>
              </a:rPr>
              <a:t>ahorrarle</a:t>
            </a:r>
            <a:r>
              <a:rPr lang="en-US" altLang="en-US" dirty="0">
                <a:latin typeface="Arial" charset="0"/>
              </a:rPr>
              <a:t> miles de </a:t>
            </a:r>
            <a:r>
              <a:rPr lang="en-US" altLang="en-US" dirty="0" err="1">
                <a:latin typeface="Arial" charset="0"/>
              </a:rPr>
              <a:t>dolares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 err="1">
                <a:latin typeface="Arial" charset="0"/>
              </a:rPr>
              <a:t>en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 err="1">
                <a:latin typeface="Arial" charset="0"/>
              </a:rPr>
              <a:t>su</a:t>
            </a:r>
            <a:r>
              <a:rPr lang="en-US" altLang="en-US" dirty="0">
                <a:latin typeface="Arial" charset="0"/>
              </a:rPr>
              <a:t> </a:t>
            </a:r>
            <a:r>
              <a:rPr lang="en-US" altLang="en-US" dirty="0" err="1">
                <a:latin typeface="Arial" charset="0"/>
              </a:rPr>
              <a:t>préstamo</a:t>
            </a:r>
            <a:r>
              <a:rPr lang="en-US" altLang="en-US" dirty="0">
                <a:latin typeface="Arial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9C2E6-3952-4974-9D3E-9600F26954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0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Alguna</a:t>
            </a:r>
            <a:r>
              <a:rPr lang="en-US" dirty="0"/>
              <a:t> </a:t>
            </a:r>
            <a:r>
              <a:rPr lang="en-US" dirty="0" err="1"/>
              <a:t>gente</a:t>
            </a:r>
            <a:r>
              <a:rPr lang="en-US" dirty="0"/>
              <a:t> </a:t>
            </a:r>
            <a:r>
              <a:rPr lang="en-US" dirty="0" err="1"/>
              <a:t>estará</a:t>
            </a:r>
            <a:r>
              <a:rPr lang="en-US" dirty="0"/>
              <a:t> </a:t>
            </a:r>
            <a:r>
              <a:rPr lang="en-US" dirty="0" err="1"/>
              <a:t>pensando</a:t>
            </a:r>
            <a:r>
              <a:rPr lang="en-US" dirty="0"/>
              <a:t> que </a:t>
            </a:r>
            <a:r>
              <a:rPr lang="en-US" dirty="0" err="1"/>
              <a:t>todo</a:t>
            </a:r>
            <a:r>
              <a:rPr lang="en-US" dirty="0"/>
              <a:t> el </a:t>
            </a:r>
            <a:r>
              <a:rPr lang="en-US" dirty="0" err="1"/>
              <a:t>mundo</a:t>
            </a:r>
            <a:r>
              <a:rPr lang="en-US" dirty="0"/>
              <a:t> se </a:t>
            </a:r>
            <a:r>
              <a:rPr lang="en-US" dirty="0" err="1"/>
              <a:t>beneficia</a:t>
            </a:r>
            <a:r>
              <a:rPr lang="en-US" dirty="0"/>
              <a:t> con la </a:t>
            </a:r>
            <a:r>
              <a:rPr lang="en-US" dirty="0" err="1"/>
              <a:t>deducción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intereses</a:t>
            </a:r>
            <a:r>
              <a:rPr lang="en-US" dirty="0"/>
              <a:t> </a:t>
            </a:r>
            <a:r>
              <a:rPr lang="en-US" dirty="0" err="1"/>
              <a:t>hipotecarios</a:t>
            </a:r>
            <a:r>
              <a:rPr lang="en-US" dirty="0"/>
              <a:t> </a:t>
            </a:r>
            <a:r>
              <a:rPr lang="en-US" dirty="0" err="1"/>
              <a:t>pagados</a:t>
            </a:r>
            <a:r>
              <a:rPr lang="en-US" dirty="0"/>
              <a:t>, </a:t>
            </a:r>
            <a:r>
              <a:rPr lang="en-US" dirty="0" err="1"/>
              <a:t>entonces</a:t>
            </a:r>
            <a:r>
              <a:rPr lang="en-US" dirty="0"/>
              <a:t> ¿para </a:t>
            </a:r>
            <a:r>
              <a:rPr lang="en-US" dirty="0" err="1"/>
              <a:t>qué</a:t>
            </a:r>
            <a:r>
              <a:rPr lang="en-US" dirty="0"/>
              <a:t> se </a:t>
            </a:r>
            <a:r>
              <a:rPr lang="en-US" dirty="0" err="1"/>
              <a:t>necesita</a:t>
            </a:r>
            <a:r>
              <a:rPr lang="en-US" dirty="0"/>
              <a:t> el </a:t>
            </a:r>
            <a:r>
              <a:rPr lang="en-US" dirty="0" err="1"/>
              <a:t>crédito</a:t>
            </a:r>
            <a:r>
              <a:rPr lang="en-US" dirty="0"/>
              <a:t>?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verdad</a:t>
            </a:r>
            <a:r>
              <a:rPr lang="en-US" dirty="0"/>
              <a:t>, </a:t>
            </a:r>
            <a:r>
              <a:rPr lang="en-US" dirty="0" err="1"/>
              <a:t>pero</a:t>
            </a:r>
            <a:r>
              <a:rPr lang="en-US" dirty="0"/>
              <a:t> solo </a:t>
            </a:r>
            <a:r>
              <a:rPr lang="en-US" dirty="0" err="1"/>
              <a:t>los</a:t>
            </a:r>
            <a:r>
              <a:rPr lang="en-US" dirty="0"/>
              <a:t> que </a:t>
            </a:r>
            <a:r>
              <a:rPr lang="en-US" dirty="0" err="1"/>
              <a:t>tienen</a:t>
            </a:r>
            <a:r>
              <a:rPr lang="en-US" dirty="0"/>
              <a:t> el </a:t>
            </a:r>
            <a:r>
              <a:rPr lang="en-US" dirty="0" err="1"/>
              <a:t>certificado</a:t>
            </a:r>
            <a:r>
              <a:rPr lang="en-US" dirty="0"/>
              <a:t> de </a:t>
            </a:r>
            <a:r>
              <a:rPr lang="en-US" dirty="0" err="1"/>
              <a:t>crédito</a:t>
            </a:r>
            <a:r>
              <a:rPr lang="en-US" dirty="0"/>
              <a:t> </a:t>
            </a:r>
            <a:r>
              <a:rPr lang="en-US" dirty="0" err="1"/>
              <a:t>hipotecario</a:t>
            </a:r>
            <a:r>
              <a:rPr lang="en-US" dirty="0"/>
              <a:t> se </a:t>
            </a:r>
            <a:r>
              <a:rPr lang="en-US" dirty="0" err="1"/>
              <a:t>benefician</a:t>
            </a:r>
            <a:r>
              <a:rPr lang="en-US" dirty="0"/>
              <a:t> con el </a:t>
            </a:r>
            <a:r>
              <a:rPr lang="en-US" dirty="0" err="1"/>
              <a:t>crédito</a:t>
            </a:r>
            <a:r>
              <a:rPr lang="en-US" dirty="0"/>
              <a:t> </a:t>
            </a:r>
            <a:r>
              <a:rPr lang="en-US" dirty="0" err="1"/>
              <a:t>dolar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dolar</a:t>
            </a:r>
            <a:r>
              <a:rPr lang="en-US" dirty="0"/>
              <a:t> que </a:t>
            </a:r>
            <a:r>
              <a:rPr lang="en-US" dirty="0" err="1"/>
              <a:t>ofrece</a:t>
            </a:r>
            <a:r>
              <a:rPr lang="en-US" baseline="0" dirty="0"/>
              <a:t> el MCC.</a:t>
            </a: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¿</a:t>
            </a:r>
            <a:r>
              <a:rPr lang="en-US" dirty="0" err="1"/>
              <a:t>Cuál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la </a:t>
            </a:r>
            <a:r>
              <a:rPr lang="en-US" dirty="0" err="1"/>
              <a:t>diferencia</a:t>
            </a:r>
            <a:r>
              <a:rPr lang="en-US" dirty="0"/>
              <a:t> entre un </a:t>
            </a:r>
            <a:r>
              <a:rPr lang="en-US" dirty="0" err="1"/>
              <a:t>crédito</a:t>
            </a:r>
            <a:r>
              <a:rPr lang="en-US" dirty="0"/>
              <a:t> y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deducción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los</a:t>
            </a:r>
            <a:r>
              <a:rPr lang="en-US" baseline="0" dirty="0"/>
              <a:t> </a:t>
            </a:r>
            <a:r>
              <a:rPr lang="en-US" baseline="0" dirty="0" err="1"/>
              <a:t>impuestos</a:t>
            </a:r>
            <a:r>
              <a:rPr lang="en-US" dirty="0"/>
              <a:t>?  Un </a:t>
            </a:r>
            <a:r>
              <a:rPr lang="en-US" dirty="0" err="1"/>
              <a:t>crédito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impuestos</a:t>
            </a:r>
            <a:r>
              <a:rPr lang="en-US" dirty="0"/>
              <a:t> </a:t>
            </a:r>
            <a:r>
              <a:rPr lang="en-US" dirty="0" err="1"/>
              <a:t>disminuye</a:t>
            </a:r>
            <a:r>
              <a:rPr lang="en-US" dirty="0"/>
              <a:t> el </a:t>
            </a:r>
            <a:r>
              <a:rPr lang="en-US" dirty="0" err="1"/>
              <a:t>monto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impuestos</a:t>
            </a:r>
            <a:r>
              <a:rPr lang="en-US" dirty="0"/>
              <a:t> que </a:t>
            </a:r>
            <a:r>
              <a:rPr lang="en-US" dirty="0" err="1"/>
              <a:t>tiene</a:t>
            </a:r>
            <a:r>
              <a:rPr lang="en-US" dirty="0"/>
              <a:t> que </a:t>
            </a:r>
            <a:r>
              <a:rPr lang="en-US" dirty="0" err="1"/>
              <a:t>pagar</a:t>
            </a:r>
            <a:r>
              <a:rPr lang="en-US" dirty="0"/>
              <a:t> al IRS.  Una </a:t>
            </a:r>
            <a:r>
              <a:rPr lang="en-US" dirty="0" err="1"/>
              <a:t>deducción</a:t>
            </a:r>
            <a:r>
              <a:rPr lang="en-US" dirty="0"/>
              <a:t> </a:t>
            </a:r>
            <a:r>
              <a:rPr lang="en-US" dirty="0" err="1"/>
              <a:t>disminuye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ingresos</a:t>
            </a:r>
            <a:r>
              <a:rPr lang="en-US" dirty="0"/>
              <a:t> </a:t>
            </a:r>
            <a:r>
              <a:rPr lang="en-US" dirty="0" err="1"/>
              <a:t>sujetos</a:t>
            </a:r>
            <a:r>
              <a:rPr lang="en-US" dirty="0"/>
              <a:t> a </a:t>
            </a:r>
            <a:r>
              <a:rPr lang="en-US" dirty="0" err="1"/>
              <a:t>impuestos</a:t>
            </a:r>
            <a:r>
              <a:rPr lang="en-US" dirty="0"/>
              <a:t>. 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ejemplo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pagó</a:t>
            </a:r>
            <a:r>
              <a:rPr lang="en-US" dirty="0"/>
              <a:t> $5,000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intereses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préstamo</a:t>
            </a:r>
            <a:r>
              <a:rPr lang="en-US" dirty="0"/>
              <a:t> y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ingreso</a:t>
            </a:r>
            <a:r>
              <a:rPr lang="en-US" dirty="0"/>
              <a:t> </a:t>
            </a:r>
            <a:r>
              <a:rPr lang="en-US" dirty="0" err="1"/>
              <a:t>anual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de $50,000, la </a:t>
            </a:r>
            <a:r>
              <a:rPr lang="en-US" dirty="0" err="1"/>
              <a:t>deducción</a:t>
            </a:r>
            <a:r>
              <a:rPr lang="en-US" dirty="0"/>
              <a:t> de $5,000 </a:t>
            </a:r>
            <a:r>
              <a:rPr lang="en-US" dirty="0" err="1"/>
              <a:t>reduciría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ingresos</a:t>
            </a:r>
            <a:r>
              <a:rPr lang="en-US" dirty="0"/>
              <a:t> </a:t>
            </a:r>
            <a:r>
              <a:rPr lang="en-US" dirty="0" err="1"/>
              <a:t>sujetos</a:t>
            </a:r>
            <a:r>
              <a:rPr lang="en-US" dirty="0"/>
              <a:t> a </a:t>
            </a:r>
            <a:r>
              <a:rPr lang="en-US" dirty="0" err="1"/>
              <a:t>impuestos</a:t>
            </a:r>
            <a:r>
              <a:rPr lang="en-US" dirty="0"/>
              <a:t> a $45,000 y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monto</a:t>
            </a:r>
            <a:r>
              <a:rPr lang="en-US" dirty="0"/>
              <a:t> </a:t>
            </a:r>
            <a:r>
              <a:rPr lang="en-US" dirty="0" err="1"/>
              <a:t>pagará</a:t>
            </a:r>
            <a:r>
              <a:rPr lang="en-US" dirty="0"/>
              <a:t> </a:t>
            </a:r>
            <a:r>
              <a:rPr lang="en-US" dirty="0" err="1"/>
              <a:t>impuestos</a:t>
            </a:r>
            <a:r>
              <a:rPr lang="en-US" dirty="0"/>
              <a:t> a las </a:t>
            </a:r>
            <a:r>
              <a:rPr lang="en-US" dirty="0" err="1"/>
              <a:t>ganancias</a:t>
            </a:r>
            <a:r>
              <a:rPr lang="en-US" dirty="0"/>
              <a:t>.  </a:t>
            </a:r>
            <a:r>
              <a:rPr lang="en-US" baseline="0" dirty="0"/>
              <a:t>Una </a:t>
            </a:r>
            <a:r>
              <a:rPr lang="en-US" baseline="0" dirty="0" err="1"/>
              <a:t>deducción</a:t>
            </a:r>
            <a:r>
              <a:rPr lang="en-US" baseline="0" dirty="0"/>
              <a:t> de $2,000 </a:t>
            </a:r>
            <a:r>
              <a:rPr lang="en-US" baseline="0" dirty="0" err="1"/>
              <a:t>puede</a:t>
            </a:r>
            <a:r>
              <a:rPr lang="en-US" baseline="0" dirty="0"/>
              <a:t> </a:t>
            </a:r>
            <a:r>
              <a:rPr lang="en-US" baseline="0" dirty="0" err="1"/>
              <a:t>reducir</a:t>
            </a:r>
            <a:r>
              <a:rPr lang="en-US" baseline="0" dirty="0"/>
              <a:t> </a:t>
            </a:r>
            <a:r>
              <a:rPr lang="en-US" baseline="0" dirty="0" err="1"/>
              <a:t>sus</a:t>
            </a:r>
            <a:r>
              <a:rPr lang="en-US" baseline="0" dirty="0"/>
              <a:t> </a:t>
            </a:r>
            <a:r>
              <a:rPr lang="en-US" baseline="0" dirty="0" err="1"/>
              <a:t>impuestos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unos</a:t>
            </a:r>
            <a:r>
              <a:rPr lang="en-US" baseline="0" dirty="0"/>
              <a:t> $200 o $300.  </a:t>
            </a:r>
            <a:r>
              <a:rPr lang="en-US" baseline="0" dirty="0" err="1"/>
              <a:t>En</a:t>
            </a:r>
            <a:r>
              <a:rPr lang="en-US" baseline="0" dirty="0"/>
              <a:t> </a:t>
            </a:r>
            <a:r>
              <a:rPr lang="en-US" baseline="0" dirty="0" err="1"/>
              <a:t>cambio</a:t>
            </a:r>
            <a:r>
              <a:rPr lang="en-US" baseline="0" dirty="0"/>
              <a:t> un </a:t>
            </a:r>
            <a:r>
              <a:rPr lang="en-US" baseline="0" dirty="0" err="1"/>
              <a:t>credito</a:t>
            </a:r>
            <a:r>
              <a:rPr lang="en-US" baseline="0" dirty="0"/>
              <a:t> de $2,000 </a:t>
            </a:r>
            <a:r>
              <a:rPr lang="en-US" baseline="0" dirty="0" err="1"/>
              <a:t>va</a:t>
            </a:r>
            <a:r>
              <a:rPr lang="en-US" baseline="0" dirty="0"/>
              <a:t> a </a:t>
            </a:r>
            <a:r>
              <a:rPr lang="en-US" baseline="0" dirty="0" err="1"/>
              <a:t>reducir</a:t>
            </a:r>
            <a:r>
              <a:rPr lang="en-US" baseline="0" dirty="0"/>
              <a:t> </a:t>
            </a:r>
            <a:r>
              <a:rPr lang="en-US" baseline="0" dirty="0" err="1"/>
              <a:t>sus</a:t>
            </a:r>
            <a:r>
              <a:rPr lang="en-US" baseline="0" dirty="0"/>
              <a:t> </a:t>
            </a:r>
            <a:r>
              <a:rPr lang="en-US" baseline="0" dirty="0" err="1"/>
              <a:t>impuestos</a:t>
            </a:r>
            <a:r>
              <a:rPr lang="en-US" baseline="0" dirty="0"/>
              <a:t> </a:t>
            </a:r>
            <a:r>
              <a:rPr lang="en-US" baseline="0" dirty="0" err="1"/>
              <a:t>en</a:t>
            </a:r>
            <a:r>
              <a:rPr lang="en-US" baseline="0" dirty="0"/>
              <a:t> $2,000.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9C2E6-3952-4974-9D3E-9600F26954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0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FE43-E906-410D-AFA4-45CAC7CA0E1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CDEF-ABF9-4BBF-9D8F-7832256A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8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FE43-E906-410D-AFA4-45CAC7CA0E1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CDEF-ABF9-4BBF-9D8F-7832256A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4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FE43-E906-410D-AFA4-45CAC7CA0E1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CDEF-ABF9-4BBF-9D8F-7832256A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8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FE43-E906-410D-AFA4-45CAC7CA0E1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CDEF-ABF9-4BBF-9D8F-7832256A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2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FE43-E906-410D-AFA4-45CAC7CA0E1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CDEF-ABF9-4BBF-9D8F-7832256A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4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FE43-E906-410D-AFA4-45CAC7CA0E1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CDEF-ABF9-4BBF-9D8F-7832256A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80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FE43-E906-410D-AFA4-45CAC7CA0E1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CDEF-ABF9-4BBF-9D8F-7832256A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3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FE43-E906-410D-AFA4-45CAC7CA0E1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CDEF-ABF9-4BBF-9D8F-7832256A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6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FE43-E906-410D-AFA4-45CAC7CA0E1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CDEF-ABF9-4BBF-9D8F-7832256A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9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FE43-E906-410D-AFA4-45CAC7CA0E1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CDEF-ABF9-4BBF-9D8F-7832256A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34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DFE43-E906-410D-AFA4-45CAC7CA0E1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CDEF-ABF9-4BBF-9D8F-7832256A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6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DFE43-E906-410D-AFA4-45CAC7CA0E18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6CDEF-ABF9-4BBF-9D8F-7832256A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0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ytobuyatexashome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ytobuyatexashome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ytobuyatexashome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ytobuyatexashome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ytobuyatexashome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ytobuyatexashome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Homeownership@TSAHC.org" TargetMode="External"/><Relationship Id="rId4" Type="http://schemas.openxmlformats.org/officeDocument/2006/relationships/hyperlink" Target="http://www.readytobuyatexashome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835" y="537865"/>
            <a:ext cx="6845303" cy="373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35387" y="4718793"/>
            <a:ext cx="7696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dirty="0" err="1">
                <a:latin typeface="Cambria" pitchFamily="18" charset="0"/>
              </a:rPr>
              <a:t>Programas</a:t>
            </a:r>
            <a:r>
              <a:rPr lang="en-US" altLang="en-US" sz="4500" dirty="0">
                <a:latin typeface="Cambria" pitchFamily="18" charset="0"/>
              </a:rPr>
              <a:t> de </a:t>
            </a:r>
            <a:r>
              <a:rPr lang="en-US" altLang="en-US" sz="4500" dirty="0" err="1">
                <a:latin typeface="Cambria" pitchFamily="18" charset="0"/>
              </a:rPr>
              <a:t>asistencia</a:t>
            </a:r>
            <a:r>
              <a:rPr lang="en-US" altLang="en-US" sz="4500" dirty="0">
                <a:latin typeface="Cambria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500" dirty="0">
                <a:latin typeface="Cambria" pitchFamily="18" charset="0"/>
              </a:rPr>
              <a:t>para </a:t>
            </a:r>
            <a:r>
              <a:rPr lang="en-US" altLang="en-US" sz="4500" dirty="0" err="1">
                <a:latin typeface="Cambria" pitchFamily="18" charset="0"/>
              </a:rPr>
              <a:t>Compradores</a:t>
            </a:r>
            <a:r>
              <a:rPr lang="en-US" altLang="en-US" sz="4500" dirty="0">
                <a:latin typeface="Cambria" pitchFamily="18" charset="0"/>
              </a:rPr>
              <a:t> de Casa</a:t>
            </a:r>
          </a:p>
        </p:txBody>
      </p:sp>
    </p:spTree>
    <p:extLst>
      <p:ext uri="{BB962C8B-B14F-4D97-AF65-F5344CB8AC3E}">
        <p14:creationId xmlns:p14="http://schemas.microsoft.com/office/powerpoint/2010/main" val="231853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78982" y="182240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err="1">
                <a:latin typeface="Cambria" panose="02040503050406030204" pitchFamily="18" charset="0"/>
              </a:rPr>
              <a:t>Certificados</a:t>
            </a:r>
            <a:r>
              <a:rPr lang="en-US" altLang="en-US" sz="3600" b="1" dirty="0">
                <a:latin typeface="Cambria" panose="02040503050406030204" pitchFamily="18" charset="0"/>
              </a:rPr>
              <a:t> de </a:t>
            </a:r>
            <a:r>
              <a:rPr lang="en-US" altLang="en-US" sz="3600" b="1" dirty="0" err="1">
                <a:latin typeface="Cambria" panose="02040503050406030204" pitchFamily="18" charset="0"/>
              </a:rPr>
              <a:t>Crédito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Hipotecario</a:t>
            </a:r>
            <a:r>
              <a:rPr lang="en-US" altLang="en-US" sz="3600" b="1" dirty="0">
                <a:latin typeface="Cambria" panose="02040503050406030204" pitchFamily="18" charset="0"/>
              </a:rPr>
              <a:t> (MCC)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235668" y="1027522"/>
            <a:ext cx="11393953" cy="7343290"/>
            <a:chOff x="1295480" y="1986859"/>
            <a:chExt cx="8324791" cy="2784969"/>
          </a:xfrm>
        </p:grpSpPr>
        <p:sp>
          <p:nvSpPr>
            <p:cNvPr id="10" name="Pentagon 9"/>
            <p:cNvSpPr/>
            <p:nvPr/>
          </p:nvSpPr>
          <p:spPr>
            <a:xfrm rot="10800000">
              <a:off x="1295480" y="1986859"/>
              <a:ext cx="7818858" cy="2106571"/>
            </a:xfrm>
            <a:prstGeom prst="homePlate">
              <a:avLst/>
            </a:prstGeom>
            <a:solidFill>
              <a:sysClr val="window" lastClr="FFFFFF"/>
            </a:solidFill>
            <a:ln w="76200" cap="flat" cmpd="sng" algn="ctr">
              <a:solidFill>
                <a:srgbClr val="9BBB59"/>
              </a:solidFill>
              <a:prstDash val="solid"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Pentagon 4"/>
            <p:cNvSpPr/>
            <p:nvPr/>
          </p:nvSpPr>
          <p:spPr>
            <a:xfrm>
              <a:off x="3053649" y="2022918"/>
              <a:ext cx="6566622" cy="2748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76615" tIns="60960" rIns="113792" bIns="60960"/>
            <a:lstStyle>
              <a:lvl1pPr defTabSz="711200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285750" indent="-285750" defTabSz="71120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defTabSz="7112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defTabSz="7112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defTabSz="7112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defTabSz="711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altLang="en-US" sz="1600" b="1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lvl="0" defTabSz="914400">
                <a:defRPr/>
              </a:pPr>
              <a:r>
                <a:rPr lang="en-US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Un MCC </a:t>
              </a:r>
              <a:r>
                <a:rPr lang="en-US" b="1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permite</a:t>
              </a:r>
              <a:r>
                <a:rPr lang="en-US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</a:t>
              </a:r>
              <a:r>
                <a:rPr lang="en-US" b="1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tomar</a:t>
              </a:r>
              <a:r>
                <a:rPr lang="en-US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</a:t>
              </a:r>
              <a:r>
                <a:rPr lang="en-US" b="1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ventaja</a:t>
              </a:r>
              <a:r>
                <a:rPr lang="en-US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</a:t>
              </a:r>
            </a:p>
            <a:p>
              <a:pPr lvl="0" defTabSz="914400">
                <a:defRPr/>
              </a:pPr>
              <a:r>
                <a:rPr lang="en-US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de las dos </a:t>
              </a:r>
              <a:r>
                <a:rPr lang="en-US" b="1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formas</a:t>
              </a:r>
              <a:r>
                <a:rPr lang="en-US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de </a:t>
              </a:r>
              <a:r>
                <a:rPr lang="en-US" b="1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ahorro</a:t>
              </a:r>
              <a:r>
                <a:rPr lang="en-US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:</a:t>
              </a:r>
              <a:endParaRPr lang="en-US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mbria" panose="02040503050406030204" pitchFamily="18" charset="0"/>
              </a:endParaRPr>
            </a:p>
            <a:p>
              <a:pPr>
                <a:spcAft>
                  <a:spcPct val="35000"/>
                </a:spcAft>
                <a:defRPr/>
              </a:pPr>
              <a:endParaRPr lang="en-US" altLang="en-US" sz="1800" b="1" dirty="0">
                <a:solidFill>
                  <a:srgbClr val="000000"/>
                </a:solidFill>
                <a:latin typeface="Cambria" panose="02040503050406030204" pitchFamily="18" charset="0"/>
              </a:endParaRPr>
            </a:p>
            <a:p>
              <a:pPr lvl="1">
                <a:buFont typeface="Arial" charset="0"/>
                <a:buChar char="•"/>
                <a:defRPr/>
              </a:pPr>
              <a:r>
                <a:rPr lang="en-US" altLang="en-US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Todos</a:t>
              </a:r>
              <a:r>
                <a:rPr lang="en-US" altLang="en-US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los</a:t>
              </a:r>
              <a:r>
                <a:rPr lang="en-US" altLang="en-US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dueños</a:t>
              </a:r>
              <a:r>
                <a:rPr lang="en-US" altLang="en-US" dirty="0">
                  <a:solidFill>
                    <a:srgbClr val="000000"/>
                  </a:solidFill>
                  <a:latin typeface="Cambria" panose="02040503050406030204" pitchFamily="18" charset="0"/>
                </a:rPr>
                <a:t> de casa </a:t>
              </a:r>
              <a:r>
                <a:rPr lang="en-US" altLang="en-US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toma</a:t>
              </a:r>
              <a:r>
                <a:rPr lang="en-US" altLang="en-US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deducciones</a:t>
              </a:r>
              <a:r>
                <a:rPr lang="en-US" altLang="en-US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pero</a:t>
              </a:r>
              <a:r>
                <a:rPr lang="en-US" altLang="en-US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solamente</a:t>
              </a:r>
              <a:r>
                <a:rPr lang="en-US" altLang="en-US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los</a:t>
              </a:r>
              <a:r>
                <a:rPr lang="en-US" altLang="en-US" dirty="0">
                  <a:solidFill>
                    <a:srgbClr val="000000"/>
                  </a:solidFill>
                  <a:latin typeface="Cambria" panose="02040503050406030204" pitchFamily="18" charset="0"/>
                </a:rPr>
                <a:t> con </a:t>
              </a:r>
            </a:p>
            <a:p>
              <a:pPr marL="0" lvl="1" indent="0">
                <a:defRPr/>
              </a:pPr>
              <a:r>
                <a:rPr lang="en-US" altLang="en-US" dirty="0">
                  <a:solidFill>
                    <a:srgbClr val="000000"/>
                  </a:solidFill>
                  <a:latin typeface="Cambria" panose="02040503050406030204" pitchFamily="18" charset="0"/>
                </a:rPr>
                <a:t>    un MCC </a:t>
              </a:r>
              <a:r>
                <a:rPr lang="en-US" altLang="en-US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puede</a:t>
              </a:r>
              <a:r>
                <a:rPr lang="en-US" altLang="en-US" dirty="0">
                  <a:solidFill>
                    <a:srgbClr val="0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altLang="en-US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recibir</a:t>
              </a:r>
              <a:r>
                <a:rPr lang="en-US" altLang="en-US" dirty="0">
                  <a:solidFill>
                    <a:srgbClr val="000000"/>
                  </a:solidFill>
                  <a:latin typeface="Cambria" panose="02040503050406030204" pitchFamily="18" charset="0"/>
                </a:rPr>
                <a:t> el </a:t>
              </a:r>
              <a:r>
                <a:rPr lang="en-US" altLang="en-US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crédito</a:t>
              </a:r>
              <a:r>
                <a:rPr lang="en-US" altLang="en-US" dirty="0">
                  <a:solidFill>
                    <a:srgbClr val="000000"/>
                  </a:solidFill>
                  <a:latin typeface="Cambria" panose="02040503050406030204" pitchFamily="18" charset="0"/>
                </a:rPr>
                <a:t>.</a:t>
              </a:r>
            </a:p>
            <a:p>
              <a:pPr marL="0" lvl="1" indent="0">
                <a:defRPr/>
              </a:pPr>
              <a:endParaRPr lang="en-US" sz="1800" dirty="0">
                <a:solidFill>
                  <a:srgbClr val="000000"/>
                </a:solidFill>
                <a:latin typeface="Cambria" panose="02040503050406030204" pitchFamily="18" charset="0"/>
              </a:endParaRPr>
            </a:p>
            <a:p>
              <a:pPr marL="342900" lvl="1" indent="-342900">
                <a:buFont typeface="Arial" panose="020B0604020202020204" pitchFamily="34" charset="0"/>
                <a:buChar char="•"/>
                <a:defRPr/>
              </a:pPr>
              <a:r>
                <a:rPr lang="en-US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Del </a:t>
              </a:r>
              <a:r>
                <a:rPr lang="en-US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ejemplo</a:t>
              </a:r>
              <a:r>
                <a:rPr lang="en-US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</a:t>
              </a:r>
              <a:r>
                <a:rPr lang="en-US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previo</a:t>
              </a:r>
              <a:r>
                <a:rPr lang="en-US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, </a:t>
              </a:r>
              <a:r>
                <a:rPr lang="en-US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usted</a:t>
              </a:r>
              <a:r>
                <a:rPr lang="en-US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</a:t>
              </a:r>
              <a:r>
                <a:rPr lang="en-US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puede</a:t>
              </a:r>
              <a:r>
                <a:rPr lang="en-US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</a:t>
              </a:r>
            </a:p>
            <a:p>
              <a:pPr marL="0" lvl="1" indent="0">
                <a:defRPr/>
              </a:pPr>
              <a:r>
                <a:rPr lang="en-US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    </a:t>
              </a:r>
              <a:r>
                <a:rPr lang="en-US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tomar</a:t>
              </a:r>
              <a:r>
                <a:rPr lang="en-US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el resto del </a:t>
              </a:r>
              <a:r>
                <a:rPr lang="en-US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interés</a:t>
              </a:r>
              <a:r>
                <a:rPr lang="en-US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</a:t>
              </a:r>
              <a:r>
                <a:rPr lang="en-US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pagado</a:t>
              </a:r>
              <a:r>
                <a:rPr lang="en-US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de   </a:t>
              </a:r>
            </a:p>
            <a:p>
              <a:pPr marL="0" lvl="1" indent="0">
                <a:defRPr/>
              </a:pPr>
              <a:r>
                <a:rPr lang="en-US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    $9,200 ($11,500 </a:t>
              </a:r>
              <a:r>
                <a:rPr lang="en-US" b="1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menos</a:t>
              </a:r>
              <a:r>
                <a:rPr lang="en-US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el </a:t>
              </a:r>
              <a:r>
                <a:rPr lang="en-US" b="1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crédito</a:t>
              </a:r>
              <a:r>
                <a:rPr lang="en-US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</a:t>
              </a:r>
            </a:p>
            <a:p>
              <a:pPr marL="0" lvl="1" indent="0">
                <a:defRPr/>
              </a:pPr>
              <a:r>
                <a:rPr lang="en-US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    de $2,300), </a:t>
              </a:r>
              <a:r>
                <a:rPr lang="en-US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más</a:t>
              </a:r>
              <a:r>
                <a:rPr lang="en-US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los </a:t>
              </a:r>
              <a:r>
                <a:rPr lang="en-US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impuestos</a:t>
              </a:r>
              <a:r>
                <a:rPr lang="en-US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de </a:t>
              </a:r>
            </a:p>
            <a:p>
              <a:pPr marL="0" lvl="1" indent="0">
                <a:defRPr/>
              </a:pPr>
              <a:r>
                <a:rPr lang="en-US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    la </a:t>
              </a:r>
              <a:r>
                <a:rPr lang="en-US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propiedad</a:t>
              </a:r>
              <a:r>
                <a:rPr lang="en-US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, etc. </a:t>
              </a:r>
              <a:r>
                <a:rPr lang="en-US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como</a:t>
              </a:r>
              <a:r>
                <a:rPr lang="en-US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</a:t>
              </a:r>
              <a:r>
                <a:rPr lang="en-US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una</a:t>
              </a:r>
              <a:r>
                <a:rPr lang="en-US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</a:t>
              </a:r>
            </a:p>
            <a:p>
              <a:pPr marL="0" lvl="1" indent="0">
                <a:defRPr/>
              </a:pPr>
              <a:r>
                <a:rPr lang="en-US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    </a:t>
              </a:r>
              <a:r>
                <a:rPr lang="en-US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deducción</a:t>
              </a:r>
              <a:r>
                <a:rPr lang="en-US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12" name="Oval 11"/>
          <p:cNvSpPr/>
          <p:nvPr/>
        </p:nvSpPr>
        <p:spPr>
          <a:xfrm>
            <a:off x="83100" y="2795703"/>
            <a:ext cx="1953089" cy="187056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25400" cap="flat" cmpd="sng" algn="ctr">
            <a:solidFill>
              <a:srgbClr val="9BBB59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712308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BC929B7-0CF3-4478-AE90-9CD9C375605B}" type="slidenum">
              <a:rPr lang="en-US" altLang="en-US" sz="900">
                <a:solidFill>
                  <a:srgbClr val="000000"/>
                </a:solidFill>
                <a:latin typeface="Museo Slab 500" pitchFamily="50" charset="0"/>
              </a:rPr>
              <a:pPr/>
              <a:t>11</a:t>
            </a:fld>
            <a:endParaRPr lang="en-US" altLang="en-US" sz="900">
              <a:solidFill>
                <a:srgbClr val="000000"/>
              </a:solidFill>
              <a:latin typeface="Museo Slab 500" pitchFamily="50" charset="0"/>
            </a:endParaRPr>
          </a:p>
        </p:txBody>
      </p:sp>
      <p:pic>
        <p:nvPicPr>
          <p:cNvPr id="34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1863" flipV="1">
            <a:off x="6027738" y="4770438"/>
            <a:ext cx="12414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392" y="1475776"/>
            <a:ext cx="3918865" cy="538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20723" y="3939034"/>
            <a:ext cx="2726459" cy="169277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Impuesto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 a las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Ganancias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</a:p>
          <a:p>
            <a:pPr algn="ctr">
              <a:defRPr/>
            </a:pP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Anual</a:t>
            </a:r>
            <a:endParaRPr lang="en-US" sz="2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$10,000</a:t>
            </a:r>
          </a:p>
        </p:txBody>
      </p:sp>
      <p:pic>
        <p:nvPicPr>
          <p:cNvPr id="14356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032" y="2309309"/>
            <a:ext cx="1565645" cy="98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18520">
            <a:off x="6255572" y="2487170"/>
            <a:ext cx="1405982" cy="88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6" y="2801653"/>
            <a:ext cx="1415616" cy="88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21673">
            <a:off x="4522222" y="2500940"/>
            <a:ext cx="1419400" cy="89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73755">
            <a:off x="5262982" y="2530026"/>
            <a:ext cx="1582483" cy="99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35571">
            <a:off x="5180713" y="2544403"/>
            <a:ext cx="1385987" cy="87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6192">
            <a:off x="4270552" y="2749953"/>
            <a:ext cx="1542842" cy="90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54059">
            <a:off x="4855441" y="2527161"/>
            <a:ext cx="1337379" cy="83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96135">
            <a:off x="7159200" y="5576725"/>
            <a:ext cx="1453590" cy="91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49344" flipV="1">
            <a:off x="6589385" y="5145053"/>
            <a:ext cx="1443831" cy="90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54293" y="1896740"/>
            <a:ext cx="3129205" cy="129266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Retención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de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Impuesto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en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su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cheque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cada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mes</a:t>
            </a:r>
            <a:endParaRPr lang="en-US" sz="2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888513" y="3922936"/>
            <a:ext cx="3685172" cy="129266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Pagó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más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de lo que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debía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recibe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un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reembolso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</a:p>
        </p:txBody>
      </p:sp>
      <p:cxnSp>
        <p:nvCxnSpPr>
          <p:cNvPr id="18" name="Straight Arrow Connector 17"/>
          <p:cNvCxnSpPr>
            <a:cxnSpLocks noChangeShapeType="1"/>
            <a:stCxn id="47" idx="2"/>
          </p:cNvCxnSpPr>
          <p:nvPr/>
        </p:nvCxnSpPr>
        <p:spPr bwMode="auto">
          <a:xfrm flipH="1">
            <a:off x="8267753" y="5215598"/>
            <a:ext cx="1463346" cy="344022"/>
          </a:xfrm>
          <a:prstGeom prst="straightConnector1">
            <a:avLst/>
          </a:prstGeom>
          <a:noFill/>
          <a:ln w="38100" algn="ctr">
            <a:solidFill>
              <a:srgbClr val="E7394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919762" y="182239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err="1">
                <a:latin typeface="Cambria" panose="02040503050406030204" pitchFamily="18" charset="0"/>
              </a:rPr>
              <a:t>Certificados</a:t>
            </a:r>
            <a:r>
              <a:rPr lang="en-US" altLang="en-US" sz="3600" b="1" dirty="0">
                <a:latin typeface="Cambria" panose="02040503050406030204" pitchFamily="18" charset="0"/>
              </a:rPr>
              <a:t> de </a:t>
            </a:r>
            <a:r>
              <a:rPr lang="en-US" altLang="en-US" sz="3600" b="1" dirty="0" err="1">
                <a:latin typeface="Cambria" panose="02040503050406030204" pitchFamily="18" charset="0"/>
              </a:rPr>
              <a:t>Crédito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Hipotecario</a:t>
            </a:r>
            <a:r>
              <a:rPr lang="en-US" altLang="en-US" sz="3600" b="1" dirty="0">
                <a:latin typeface="Cambria" panose="02040503050406030204" pitchFamily="18" charset="0"/>
              </a:rPr>
              <a:t> (MCC)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919762" y="560000"/>
            <a:ext cx="10644151" cy="99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¿</a:t>
            </a:r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Dueño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de casa </a:t>
            </a:r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recibe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reembolso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de </a:t>
            </a:r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impuesto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a las </a:t>
            </a:r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ganancias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todos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los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años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? </a:t>
            </a:r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Todavía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se </a:t>
            </a:r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puede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beneficiar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eaLnBrk="1" hangingPunct="1">
              <a:spcBef>
                <a:spcPct val="20000"/>
              </a:spcBef>
            </a:pP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60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2CF4969-DBA3-4367-B214-4FD7F36FFAC3}" type="slidenum">
              <a:rPr lang="en-US" altLang="en-US" sz="900">
                <a:solidFill>
                  <a:srgbClr val="000000"/>
                </a:solidFill>
                <a:latin typeface="Museo Slab 500" pitchFamily="50" charset="0"/>
              </a:rPr>
              <a:pPr/>
              <a:t>12</a:t>
            </a:fld>
            <a:endParaRPr lang="en-US" altLang="en-US" sz="900">
              <a:solidFill>
                <a:srgbClr val="000000"/>
              </a:solidFill>
              <a:latin typeface="Museo Slab 500" pitchFamily="50" charset="0"/>
            </a:endParaRPr>
          </a:p>
        </p:txBody>
      </p:sp>
      <p:sp>
        <p:nvSpPr>
          <p:cNvPr id="49156" name="Content Placeholder 2"/>
          <p:cNvSpPr txBox="1">
            <a:spLocks/>
          </p:cNvSpPr>
          <p:nvPr/>
        </p:nvSpPr>
        <p:spPr bwMode="auto">
          <a:xfrm>
            <a:off x="878981" y="538721"/>
            <a:ext cx="1022260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3000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Como </a:t>
            </a:r>
            <a:r>
              <a:rPr lang="en-US" alt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afecta</a:t>
            </a:r>
            <a:r>
              <a:rPr lang="en-US" altLang="en-US" sz="3000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el </a:t>
            </a:r>
            <a:r>
              <a:rPr lang="en-US" alt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crédito</a:t>
            </a:r>
            <a:r>
              <a:rPr lang="en-US" altLang="en-US" sz="3000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en</a:t>
            </a:r>
            <a:r>
              <a:rPr lang="en-US" altLang="en-US" sz="3000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los</a:t>
            </a:r>
            <a:r>
              <a:rPr lang="en-US" altLang="en-US" sz="3000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impuestos</a:t>
            </a:r>
            <a:r>
              <a:rPr lang="en-US" altLang="en-US" sz="3000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a las </a:t>
            </a:r>
            <a:r>
              <a:rPr lang="en-US" alt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ganancias</a:t>
            </a:r>
            <a:endParaRPr lang="en-US" altLang="en-US" sz="3000" dirty="0">
              <a:solidFill>
                <a:srgbClr val="000000"/>
              </a:solidFill>
              <a:latin typeface="Cambria" panose="02040503050406030204" pitchFamily="18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34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1863" flipV="1">
            <a:off x="6027738" y="4770438"/>
            <a:ext cx="12414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932" y="1473760"/>
            <a:ext cx="3920409" cy="538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51248" y="4076302"/>
            <a:ext cx="2726459" cy="169277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Impuesto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 a las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ganancias</a:t>
            </a:r>
            <a:endParaRPr lang="en-US" sz="2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Anual</a:t>
            </a:r>
            <a:endParaRPr lang="en-US" sz="2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$10,000</a:t>
            </a:r>
          </a:p>
        </p:txBody>
      </p:sp>
      <p:pic>
        <p:nvPicPr>
          <p:cNvPr id="14356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72" y="2300107"/>
            <a:ext cx="1473129" cy="92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18520">
            <a:off x="6332029" y="2413901"/>
            <a:ext cx="1472144" cy="92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6" y="2785533"/>
            <a:ext cx="1441323" cy="90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21673">
            <a:off x="4558684" y="2540480"/>
            <a:ext cx="1372213" cy="86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73755">
            <a:off x="5444548" y="2598344"/>
            <a:ext cx="1413695" cy="889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35571">
            <a:off x="5217319" y="2666207"/>
            <a:ext cx="124301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6192">
            <a:off x="4459576" y="2640899"/>
            <a:ext cx="1454848" cy="91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54059">
            <a:off x="4899820" y="2613820"/>
            <a:ext cx="12414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96135">
            <a:off x="7401352" y="5709708"/>
            <a:ext cx="12414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49344" flipV="1">
            <a:off x="7062796" y="4920258"/>
            <a:ext cx="1409307" cy="88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36095" y="1819535"/>
            <a:ext cx="3390858" cy="169277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Salario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con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retención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de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impuesto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a las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ganancias</a:t>
            </a:r>
            <a:endParaRPr lang="en-US" sz="2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329367" y="2954590"/>
            <a:ext cx="3246333" cy="8925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Reembolso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</a:p>
          <a:p>
            <a:pPr algn="ctr">
              <a:defRPr/>
            </a:pP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incrementa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$2,000!</a:t>
            </a: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flipH="1">
            <a:off x="9153334" y="3945008"/>
            <a:ext cx="667463" cy="947723"/>
          </a:xfrm>
          <a:prstGeom prst="straightConnector1">
            <a:avLst/>
          </a:prstGeom>
          <a:noFill/>
          <a:ln w="38100" algn="ctr">
            <a:solidFill>
              <a:srgbClr val="E7394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92" y="613840"/>
            <a:ext cx="2584450" cy="277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447" y="2214071"/>
            <a:ext cx="1436370" cy="90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713" y="4813743"/>
            <a:ext cx="1318876" cy="82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5141">
            <a:off x="6544814" y="5761885"/>
            <a:ext cx="1370634" cy="86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717679">
            <a:off x="6746422" y="5307471"/>
            <a:ext cx="1383369" cy="86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34926">
            <a:off x="8133213" y="5929329"/>
            <a:ext cx="1346863" cy="84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14605">
            <a:off x="6873692" y="5673997"/>
            <a:ext cx="12414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0550">
            <a:off x="7968663" y="5169557"/>
            <a:ext cx="1243012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15735">
            <a:off x="8392231" y="5170571"/>
            <a:ext cx="1434270" cy="90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0" descr="C:\Users\jcrim\AppData\Local\Microsoft\Windows\Temporary Internet Files\Content.IE5\0XH1XM1J\large-Stylized-dollar-bill-Money--66.6-3350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35078">
            <a:off x="8030332" y="5575563"/>
            <a:ext cx="1418590" cy="89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3966028" y="1788915"/>
            <a:ext cx="4467056" cy="129266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Los $2,000 MCC van al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balde</a:t>
            </a:r>
            <a:endParaRPr lang="en-US" sz="2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antes de las </a:t>
            </a:r>
          </a:p>
          <a:p>
            <a:pPr algn="ctr">
              <a:defRPr/>
            </a:pP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retenciones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en</a:t>
            </a:r>
            <a:r>
              <a:rPr lang="en-US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 el </a:t>
            </a:r>
            <a:r>
              <a:rPr lang="en-US" sz="2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salario</a:t>
            </a:r>
            <a:endParaRPr lang="en-US" sz="2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782639" y="4107200"/>
            <a:ext cx="2726459" cy="169277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Resto de 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Impuestos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</a:p>
          <a:p>
            <a:pPr algn="ctr">
              <a:defRPr/>
            </a:pP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a </a:t>
            </a:r>
            <a:r>
              <a:rPr lang="en-US" sz="2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pagar</a:t>
            </a:r>
            <a:endParaRPr lang="en-US" sz="2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$8,000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le 1"/>
          <p:cNvSpPr txBox="1">
            <a:spLocks/>
          </p:cNvSpPr>
          <p:nvPr/>
        </p:nvSpPr>
        <p:spPr>
          <a:xfrm>
            <a:off x="919762" y="182239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err="1">
                <a:latin typeface="Cambria" panose="02040503050406030204" pitchFamily="18" charset="0"/>
              </a:rPr>
              <a:t>Certificados</a:t>
            </a:r>
            <a:r>
              <a:rPr lang="en-US" altLang="en-US" sz="3600" b="1" dirty="0">
                <a:latin typeface="Cambria" panose="02040503050406030204" pitchFamily="18" charset="0"/>
              </a:rPr>
              <a:t> de </a:t>
            </a:r>
            <a:r>
              <a:rPr lang="en-US" altLang="en-US" sz="3600" b="1" dirty="0" err="1">
                <a:latin typeface="Cambria" panose="02040503050406030204" pitchFamily="18" charset="0"/>
              </a:rPr>
              <a:t>Crédito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Hipotecario</a:t>
            </a:r>
            <a:r>
              <a:rPr lang="en-US" altLang="en-US" sz="3600" b="1" dirty="0">
                <a:latin typeface="Cambria" panose="02040503050406030204" pitchFamily="18" charset="0"/>
              </a:rPr>
              <a:t> (MCC)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7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78982" y="182240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err="1">
                <a:latin typeface="Cambria" panose="02040503050406030204" pitchFamily="18" charset="0"/>
              </a:rPr>
              <a:t>Certificados</a:t>
            </a:r>
            <a:r>
              <a:rPr lang="en-US" altLang="en-US" sz="3600" b="1" dirty="0">
                <a:latin typeface="Cambria" panose="02040503050406030204" pitchFamily="18" charset="0"/>
              </a:rPr>
              <a:t> de </a:t>
            </a:r>
            <a:r>
              <a:rPr lang="en-US" altLang="en-US" sz="3600" b="1" dirty="0" err="1">
                <a:latin typeface="Cambria" panose="02040503050406030204" pitchFamily="18" charset="0"/>
              </a:rPr>
              <a:t>Crédito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Hipotecario</a:t>
            </a:r>
            <a:r>
              <a:rPr lang="en-US" altLang="en-US" sz="3600" b="1" dirty="0">
                <a:latin typeface="Cambria" panose="02040503050406030204" pitchFamily="18" charset="0"/>
              </a:rPr>
              <a:t> (MCC)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51355" y="1100666"/>
            <a:ext cx="11436947" cy="5266267"/>
            <a:chOff x="420225" y="1196975"/>
            <a:chExt cx="7455363" cy="3146425"/>
          </a:xfrm>
        </p:grpSpPr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685800" y="1196975"/>
              <a:ext cx="7189788" cy="3146425"/>
              <a:chOff x="1567356" y="601408"/>
              <a:chExt cx="7318489" cy="3292983"/>
            </a:xfrm>
          </p:grpSpPr>
          <p:sp>
            <p:nvSpPr>
              <p:cNvPr id="13" name="Pentagon 12"/>
              <p:cNvSpPr/>
              <p:nvPr/>
            </p:nvSpPr>
            <p:spPr>
              <a:xfrm rot="10800000">
                <a:off x="1566879" y="601408"/>
                <a:ext cx="7318948" cy="3292983"/>
              </a:xfrm>
              <a:prstGeom prst="homePlate">
                <a:avLst/>
              </a:prstGeom>
              <a:solidFill>
                <a:sysClr val="window" lastClr="FFFFFF"/>
              </a:solidFill>
              <a:ln w="76200" cap="flat" cmpd="sng" algn="ctr">
                <a:solidFill>
                  <a:srgbClr val="9BBB59"/>
                </a:solidFill>
                <a:prstDash val="solid"/>
              </a:ln>
              <a:effec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Pentagon 4"/>
              <p:cNvSpPr/>
              <p:nvPr/>
            </p:nvSpPr>
            <p:spPr>
              <a:xfrm rot="21600000">
                <a:off x="2388986" y="601408"/>
                <a:ext cx="6496841" cy="329298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452114" tIns="60960" rIns="113792" bIns="60960" spcCol="1270"/>
              <a:lstStyle/>
              <a:p>
                <a:pPr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16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2424345" y="1390978"/>
              <a:ext cx="5300571" cy="2758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Myriad Pro" charset="0"/>
                </a:defRPr>
              </a:lvl1pPr>
              <a:lvl2pPr marL="914400" indent="-4572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Myriad Pro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Myriad Pro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200">
                  <a:solidFill>
                    <a:schemeClr val="tx1"/>
                  </a:solidFill>
                  <a:latin typeface="Myriad Pro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Myriad Pro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Myriad Pro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Myriad Pro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Myriad Pro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Myriad Pro" charset="0"/>
                </a:defRPr>
              </a:lvl9pPr>
            </a:lstStyle>
            <a:p>
              <a:pPr lvl="0"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en-US" sz="3000" b="1" dirty="0" err="1">
                  <a:latin typeface="Cambria" panose="02040503050406030204" pitchFamily="18" charset="0"/>
                </a:rPr>
                <a:t>Es</a:t>
              </a:r>
              <a:r>
                <a:rPr lang="en-US" sz="3000" b="1" dirty="0">
                  <a:latin typeface="Cambria" panose="02040503050406030204" pitchFamily="18" charset="0"/>
                </a:rPr>
                <a:t> la </a:t>
              </a:r>
              <a:r>
                <a:rPr lang="en-US" sz="3000" b="1" dirty="0" err="1">
                  <a:latin typeface="Cambria" panose="02040503050406030204" pitchFamily="18" charset="0"/>
                </a:rPr>
                <a:t>responsabilidad</a:t>
              </a:r>
              <a:r>
                <a:rPr lang="en-US" sz="3000" b="1" dirty="0">
                  <a:latin typeface="Cambria" panose="02040503050406030204" pitchFamily="18" charset="0"/>
                </a:rPr>
                <a:t> del </a:t>
              </a:r>
              <a:r>
                <a:rPr lang="en-US" sz="3000" b="1" dirty="0" err="1">
                  <a:latin typeface="Cambria" panose="02040503050406030204" pitchFamily="18" charset="0"/>
                </a:rPr>
                <a:t>dueño</a:t>
              </a:r>
              <a:r>
                <a:rPr lang="en-US" sz="3000" b="1" dirty="0">
                  <a:latin typeface="Cambria" panose="02040503050406030204" pitchFamily="18" charset="0"/>
                </a:rPr>
                <a:t> de casa de </a:t>
              </a:r>
              <a:r>
                <a:rPr lang="en-US" sz="3000" b="1" dirty="0" err="1">
                  <a:latin typeface="Cambria" panose="02040503050406030204" pitchFamily="18" charset="0"/>
                </a:rPr>
                <a:t>reclamar</a:t>
              </a:r>
              <a:r>
                <a:rPr lang="en-US" sz="3000" b="1" dirty="0">
                  <a:latin typeface="Cambria" panose="02040503050406030204" pitchFamily="18" charset="0"/>
                </a:rPr>
                <a:t> el </a:t>
              </a:r>
              <a:r>
                <a:rPr lang="en-US" sz="3000" b="1" dirty="0" err="1">
                  <a:latin typeface="Cambria" panose="02040503050406030204" pitchFamily="18" charset="0"/>
                </a:rPr>
                <a:t>crédito</a:t>
              </a:r>
              <a:r>
                <a:rPr lang="en-US" sz="3000" b="1" dirty="0">
                  <a:latin typeface="Cambria" panose="02040503050406030204" pitchFamily="18" charset="0"/>
                </a:rPr>
                <a:t> </a:t>
              </a:r>
              <a:r>
                <a:rPr lang="en-US" sz="3000" b="1" dirty="0" err="1">
                  <a:latin typeface="Cambria" panose="02040503050406030204" pitchFamily="18" charset="0"/>
                </a:rPr>
                <a:t>cada</a:t>
              </a:r>
              <a:r>
                <a:rPr lang="en-US" sz="3000" b="1" dirty="0">
                  <a:latin typeface="Cambria" panose="02040503050406030204" pitchFamily="18" charset="0"/>
                </a:rPr>
                <a:t> </a:t>
              </a:r>
              <a:r>
                <a:rPr lang="en-US" sz="3000" b="1" dirty="0" err="1">
                  <a:latin typeface="Cambria" panose="02040503050406030204" pitchFamily="18" charset="0"/>
                </a:rPr>
                <a:t>año</a:t>
              </a:r>
              <a:r>
                <a:rPr lang="en-US" sz="3000" b="1" dirty="0">
                  <a:latin typeface="Cambria" panose="02040503050406030204" pitchFamily="18" charset="0"/>
                </a:rPr>
                <a:t>.</a:t>
              </a:r>
              <a:endParaRPr lang="en-US" sz="3000" dirty="0">
                <a:latin typeface="Cambria" panose="02040503050406030204" pitchFamily="18" charset="0"/>
              </a:endParaRPr>
            </a:p>
            <a:p>
              <a:pPr lvl="0">
                <a:spcBef>
                  <a:spcPts val="1600"/>
                </a:spcBef>
                <a:spcAft>
                  <a:spcPts val="1600"/>
                </a:spcAft>
              </a:pPr>
              <a:r>
                <a:rPr lang="en-US" sz="3000" dirty="0">
                  <a:latin typeface="Cambria" panose="02040503050406030204" pitchFamily="18" charset="0"/>
                </a:rPr>
                <a:t> Se </a:t>
              </a:r>
              <a:r>
                <a:rPr lang="en-US" sz="3000" dirty="0" err="1">
                  <a:latin typeface="Cambria" panose="02040503050406030204" pitchFamily="18" charset="0"/>
                </a:rPr>
                <a:t>reclama</a:t>
              </a:r>
              <a:r>
                <a:rPr lang="en-US" sz="3000" dirty="0">
                  <a:latin typeface="Cambria" panose="02040503050406030204" pitchFamily="18" charset="0"/>
                </a:rPr>
                <a:t> </a:t>
              </a:r>
              <a:r>
                <a:rPr lang="en-US" sz="3000" dirty="0" err="1">
                  <a:latin typeface="Cambria" panose="02040503050406030204" pitchFamily="18" charset="0"/>
                </a:rPr>
                <a:t>en</a:t>
              </a:r>
              <a:r>
                <a:rPr lang="en-US" sz="3000" dirty="0">
                  <a:latin typeface="Cambria" panose="02040503050406030204" pitchFamily="18" charset="0"/>
                </a:rPr>
                <a:t> </a:t>
              </a:r>
              <a:r>
                <a:rPr lang="en-US" sz="3000" dirty="0" err="1">
                  <a:latin typeface="Cambria" panose="02040503050406030204" pitchFamily="18" charset="0"/>
                </a:rPr>
                <a:t>los</a:t>
              </a:r>
              <a:r>
                <a:rPr lang="en-US" sz="3000" dirty="0">
                  <a:latin typeface="Cambria" panose="02040503050406030204" pitchFamily="18" charset="0"/>
                </a:rPr>
                <a:t> </a:t>
              </a:r>
              <a:r>
                <a:rPr lang="en-US" sz="3000" dirty="0" err="1">
                  <a:latin typeface="Cambria" panose="02040503050406030204" pitchFamily="18" charset="0"/>
                </a:rPr>
                <a:t>impuestos</a:t>
              </a:r>
              <a:r>
                <a:rPr lang="en-US" sz="3000" dirty="0">
                  <a:latin typeface="Cambria" panose="02040503050406030204" pitchFamily="18" charset="0"/>
                </a:rPr>
                <a:t> </a:t>
              </a:r>
              <a:r>
                <a:rPr lang="en-US" sz="3000" dirty="0" err="1">
                  <a:latin typeface="Cambria" panose="02040503050406030204" pitchFamily="18" charset="0"/>
                </a:rPr>
                <a:t>federales</a:t>
              </a:r>
              <a:r>
                <a:rPr lang="en-US" sz="3000" dirty="0">
                  <a:latin typeface="Cambria" panose="02040503050406030204" pitchFamily="18" charset="0"/>
                </a:rPr>
                <a:t> </a:t>
              </a:r>
            </a:p>
            <a:p>
              <a:pPr lvl="0">
                <a:spcBef>
                  <a:spcPts val="1600"/>
                </a:spcBef>
                <a:spcAft>
                  <a:spcPts val="1600"/>
                </a:spcAft>
              </a:pPr>
              <a:r>
                <a:rPr lang="en-US" sz="3000" dirty="0">
                  <a:latin typeface="Cambria" panose="02040503050406030204" pitchFamily="18" charset="0"/>
                </a:rPr>
                <a:t> El </a:t>
              </a:r>
              <a:r>
                <a:rPr lang="en-US" sz="3000" dirty="0" err="1">
                  <a:latin typeface="Cambria" panose="02040503050406030204" pitchFamily="18" charset="0"/>
                </a:rPr>
                <a:t>crédito</a:t>
              </a:r>
              <a:r>
                <a:rPr lang="en-US" sz="3000" dirty="0">
                  <a:latin typeface="Cambria" panose="02040503050406030204" pitchFamily="18" charset="0"/>
                </a:rPr>
                <a:t> no </a:t>
              </a:r>
              <a:r>
                <a:rPr lang="en-US" sz="3000" dirty="0" err="1">
                  <a:latin typeface="Cambria" panose="02040503050406030204" pitchFamily="18" charset="0"/>
                </a:rPr>
                <a:t>puede</a:t>
              </a:r>
              <a:r>
                <a:rPr lang="en-US" sz="3000" dirty="0">
                  <a:latin typeface="Cambria" panose="02040503050406030204" pitchFamily="18" charset="0"/>
                </a:rPr>
                <a:t> </a:t>
              </a:r>
              <a:r>
                <a:rPr lang="en-US" sz="3000" dirty="0" err="1">
                  <a:latin typeface="Cambria" panose="02040503050406030204" pitchFamily="18" charset="0"/>
                </a:rPr>
                <a:t>ser</a:t>
              </a:r>
              <a:r>
                <a:rPr lang="en-US" sz="3000" dirty="0">
                  <a:latin typeface="Cambria" panose="02040503050406030204" pitchFamily="18" charset="0"/>
                </a:rPr>
                <a:t> mayor que lo que </a:t>
              </a:r>
              <a:r>
                <a:rPr lang="en-US" sz="3000" dirty="0" err="1">
                  <a:latin typeface="Cambria" panose="02040503050406030204" pitchFamily="18" charset="0"/>
                </a:rPr>
                <a:t>deba</a:t>
              </a:r>
              <a:r>
                <a:rPr lang="en-US" sz="3000" dirty="0">
                  <a:latin typeface="Cambria" panose="02040503050406030204" pitchFamily="18" charset="0"/>
                </a:rPr>
                <a:t> de </a:t>
              </a:r>
              <a:r>
                <a:rPr lang="en-US" sz="3000" dirty="0" err="1">
                  <a:latin typeface="Cambria" panose="02040503050406030204" pitchFamily="18" charset="0"/>
                </a:rPr>
                <a:t>impuesto</a:t>
              </a:r>
              <a:r>
                <a:rPr lang="en-US" sz="3000" dirty="0">
                  <a:latin typeface="Cambria" panose="02040503050406030204" pitchFamily="18" charset="0"/>
                </a:rPr>
                <a:t> a las </a:t>
              </a:r>
              <a:r>
                <a:rPr lang="en-US" sz="3000" dirty="0" err="1">
                  <a:latin typeface="Cambria" panose="02040503050406030204" pitchFamily="18" charset="0"/>
                </a:rPr>
                <a:t>ganancias</a:t>
              </a:r>
              <a:endParaRPr lang="en-US" sz="3000" dirty="0">
                <a:latin typeface="Cambria" panose="02040503050406030204" pitchFamily="18" charset="0"/>
              </a:endParaRPr>
            </a:p>
            <a:p>
              <a:pPr lvl="0">
                <a:spcBef>
                  <a:spcPts val="1600"/>
                </a:spcBef>
                <a:spcAft>
                  <a:spcPts val="1600"/>
                </a:spcAft>
              </a:pPr>
              <a:r>
                <a:rPr lang="en-US" sz="3000" dirty="0" err="1">
                  <a:latin typeface="Cambria" panose="02040503050406030204" pitchFamily="18" charset="0"/>
                </a:rPr>
                <a:t>Remanentes</a:t>
              </a:r>
              <a:r>
                <a:rPr lang="en-US" sz="3000" dirty="0">
                  <a:latin typeface="Cambria" panose="02040503050406030204" pitchFamily="18" charset="0"/>
                </a:rPr>
                <a:t> de </a:t>
              </a:r>
              <a:r>
                <a:rPr lang="en-US" sz="3000" dirty="0" err="1">
                  <a:latin typeface="Cambria" panose="02040503050406030204" pitchFamily="18" charset="0"/>
                </a:rPr>
                <a:t>crédito</a:t>
              </a:r>
              <a:r>
                <a:rPr lang="en-US" sz="3000" dirty="0">
                  <a:latin typeface="Cambria" panose="02040503050406030204" pitchFamily="18" charset="0"/>
                </a:rPr>
                <a:t> no </a:t>
              </a:r>
              <a:r>
                <a:rPr lang="en-US" sz="3000" dirty="0" err="1">
                  <a:latin typeface="Cambria" panose="02040503050406030204" pitchFamily="18" charset="0"/>
                </a:rPr>
                <a:t>usado</a:t>
              </a:r>
              <a:r>
                <a:rPr lang="en-US" sz="3000" dirty="0">
                  <a:latin typeface="Cambria" panose="02040503050406030204" pitchFamily="18" charset="0"/>
                </a:rPr>
                <a:t> </a:t>
              </a:r>
              <a:r>
                <a:rPr lang="en-US" sz="3000" dirty="0" err="1">
                  <a:latin typeface="Cambria" panose="02040503050406030204" pitchFamily="18" charset="0"/>
                </a:rPr>
                <a:t>pueden</a:t>
              </a:r>
              <a:r>
                <a:rPr lang="en-US" sz="3000" dirty="0">
                  <a:latin typeface="Cambria" panose="02040503050406030204" pitchFamily="18" charset="0"/>
                </a:rPr>
                <a:t> </a:t>
              </a:r>
              <a:r>
                <a:rPr lang="en-US" sz="3000" dirty="0" err="1">
                  <a:latin typeface="Cambria" panose="02040503050406030204" pitchFamily="18" charset="0"/>
                </a:rPr>
                <a:t>usarse</a:t>
              </a:r>
              <a:r>
                <a:rPr lang="en-US" sz="3000" dirty="0">
                  <a:latin typeface="Cambria" panose="02040503050406030204" pitchFamily="18" charset="0"/>
                </a:rPr>
                <a:t> hasta 3 </a:t>
              </a:r>
              <a:r>
                <a:rPr lang="en-US" sz="3000" dirty="0" err="1">
                  <a:latin typeface="Cambria" panose="02040503050406030204" pitchFamily="18" charset="0"/>
                </a:rPr>
                <a:t>años</a:t>
              </a:r>
              <a:r>
                <a:rPr lang="en-US" sz="3000" dirty="0">
                  <a:latin typeface="Cambria" panose="02040503050406030204" pitchFamily="18" charset="0"/>
                </a:rPr>
                <a:t> </a:t>
              </a:r>
              <a:r>
                <a:rPr lang="en-US" sz="3000" dirty="0" err="1">
                  <a:latin typeface="Cambria" panose="02040503050406030204" pitchFamily="18" charset="0"/>
                </a:rPr>
                <a:t>después</a:t>
              </a:r>
              <a:endParaRPr lang="en-US" sz="3000" dirty="0">
                <a:latin typeface="Cambria" panose="02040503050406030204" pitchFamily="18" charset="0"/>
              </a:endParaRPr>
            </a:p>
            <a:p>
              <a:pPr eaLnBrk="1" hangingPunct="1">
                <a:buFontTx/>
                <a:buNone/>
                <a:defRPr/>
              </a:pPr>
              <a:endParaRPr lang="en-US" altLang="en-US" sz="16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20225" y="1987609"/>
              <a:ext cx="1447800" cy="1330022"/>
            </a:xfrm>
            <a:prstGeom prst="ellipse">
              <a:avLst/>
            </a:prstGeom>
            <a:blipFill>
              <a:blip r:embed="rId3" cstate="print">
                <a:duotone>
                  <a:srgbClr val="9BBB59">
                    <a:hueOff val="0"/>
                    <a:satOff val="0"/>
                    <a:lumOff val="0"/>
                    <a:alphaOff val="0"/>
                    <a:shade val="20000"/>
                    <a:satMod val="200000"/>
                  </a:srgbClr>
                  <a:srgbClr val="9BBB59">
                    <a:hueOff val="0"/>
                    <a:satOff val="0"/>
                    <a:lumOff val="0"/>
                    <a:alphaOff val="0"/>
                    <a:tint val="12000"/>
                    <a:satMod val="19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0000" b="-20000"/>
              </a:stretch>
            </a:blipFill>
            <a:ln w="25400" cap="flat" cmpd="sng" algn="ctr">
              <a:solidFill>
                <a:srgbClr val="9BBB59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33532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78982" y="182240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err="1">
                <a:latin typeface="Cambria" panose="02040503050406030204" pitchFamily="18" charset="0"/>
              </a:rPr>
              <a:t>Puntos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Importantes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9576307"/>
              </p:ext>
            </p:extLst>
          </p:nvPr>
        </p:nvGraphicFramePr>
        <p:xfrm>
          <a:off x="-285573" y="889001"/>
          <a:ext cx="12551716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513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03A222-A277-45D5-B856-31CA782EF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C703A222-A277-45D5-B856-31CA782EF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C703A222-A277-45D5-B856-31CA782EF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C703A222-A277-45D5-B856-31CA782EF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DEEC9A-D7EA-4952-A17F-BB96281A6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32DEEC9A-D7EA-4952-A17F-BB96281A6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32DEEC9A-D7EA-4952-A17F-BB96281A6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32DEEC9A-D7EA-4952-A17F-BB96281A6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9C1EB2-BA2D-45AA-81E2-01929CEE4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C89C1EB2-BA2D-45AA-81E2-01929CEE48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C89C1EB2-BA2D-45AA-81E2-01929CEE4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C89C1EB2-BA2D-45AA-81E2-01929CEE4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D0A921-8BBA-44D7-8383-4B4C5FBA2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1DD0A921-8BBA-44D7-8383-4B4C5FBA24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1DD0A921-8BBA-44D7-8383-4B4C5FBA2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1DD0A921-8BBA-44D7-8383-4B4C5FBA2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D4F247-FDFE-4D26-9DC1-EFBFDC7D2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A4D4F247-FDFE-4D26-9DC1-EFBFDC7D2A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A4D4F247-FDFE-4D26-9DC1-EFBFDC7D2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A4D4F247-FDFE-4D26-9DC1-EFBFDC7D2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F8BB6F-B814-48DD-9F89-B936201D9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FEF8BB6F-B814-48DD-9F89-B936201D9D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FEF8BB6F-B814-48DD-9F89-B936201D9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FEF8BB6F-B814-48DD-9F89-B936201D9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04759EC-FDCD-4B1E-97DC-91C7CF2EF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B04759EC-FDCD-4B1E-97DC-91C7CF2EF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B04759EC-FDCD-4B1E-97DC-91C7CF2EF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B04759EC-FDCD-4B1E-97DC-91C7CF2EF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869B87-E560-4DFC-849E-9768B2B93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graphicEl>
                                              <a:dgm id="{C2869B87-E560-4DFC-849E-9768B2B935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graphicEl>
                                              <a:dgm id="{C2869B87-E560-4DFC-849E-9768B2B93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C2869B87-E560-4DFC-849E-9768B2B93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5FC331-F35C-4FCC-8439-ED5D6BD1C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465FC331-F35C-4FCC-8439-ED5D6BD1C7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465FC331-F35C-4FCC-8439-ED5D6BD1C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465FC331-F35C-4FCC-8439-ED5D6BD1C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A75FE1-9400-41E3-890C-FC9EE5DCE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graphicEl>
                                              <a:dgm id="{27A75FE1-9400-41E3-890C-FC9EE5DCE5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graphicEl>
                                              <a:dgm id="{27A75FE1-9400-41E3-890C-FC9EE5DCE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27A75FE1-9400-41E3-890C-FC9EE5DCE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45BEBD-202B-47ED-9D88-EB82FE758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graphicEl>
                                              <a:dgm id="{1345BEBD-202B-47ED-9D88-EB82FE7589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1345BEBD-202B-47ED-9D88-EB82FE758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graphicEl>
                                              <a:dgm id="{1345BEBD-202B-47ED-9D88-EB82FE7589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C9F7C7-C877-4F35-934A-5B439FDC0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graphicEl>
                                              <a:dgm id="{1CC9F7C7-C877-4F35-934A-5B439FDC08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graphicEl>
                                              <a:dgm id="{1CC9F7C7-C877-4F35-934A-5B439FDC0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graphicEl>
                                              <a:dgm id="{1CC9F7C7-C877-4F35-934A-5B439FDC0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E554CE-3C9A-4662-9788-B6CC96488518}" type="slidenum">
              <a:rPr lang="en-US" altLang="en-US" sz="900">
                <a:solidFill>
                  <a:srgbClr val="000000"/>
                </a:solidFill>
                <a:latin typeface="Cambria" panose="02040503050406030204" pitchFamily="18" charset="0"/>
              </a:rPr>
              <a:pPr/>
              <a:t>15</a:t>
            </a:fld>
            <a:endParaRPr lang="en-US" altLang="en-US" sz="9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82948" name="Rectangle 1"/>
          <p:cNvSpPr>
            <a:spLocks noChangeArrowheads="1"/>
          </p:cNvSpPr>
          <p:nvPr/>
        </p:nvSpPr>
        <p:spPr bwMode="auto">
          <a:xfrm>
            <a:off x="878981" y="798514"/>
            <a:ext cx="10222607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Visite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  <a:hlinkClick r:id="rId3"/>
              </a:rPr>
              <a:t>www.ReadyToBuyATexasHome.com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para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seguir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estos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pasos</a:t>
            </a:r>
            <a:r>
              <a:rPr lang="en-US" b="1" kern="0" dirty="0">
                <a:solidFill>
                  <a:srgbClr val="000000"/>
                </a:solidFill>
                <a:cs typeface="Calibri" pitchFamily="34" charset="0"/>
              </a:rPr>
              <a:t>:</a:t>
            </a:r>
          </a:p>
          <a:p>
            <a:endParaRPr lang="en-US" altLang="en-US" sz="12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ambria" panose="02040503050406030204" pitchFamily="18" charset="0"/>
              </a:rPr>
              <a:t>1. 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Tome la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prueba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de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elegibilidad</a:t>
            </a:r>
            <a:endParaRPr lang="en-US" b="1" kern="0" dirty="0">
              <a:solidFill>
                <a:srgbClr val="000000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endParaRPr lang="en-US" altLang="en-US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924" y="1906611"/>
            <a:ext cx="9020719" cy="4829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ight Arrow 10"/>
          <p:cNvSpPr/>
          <p:nvPr/>
        </p:nvSpPr>
        <p:spPr>
          <a:xfrm rot="1184956">
            <a:off x="177389" y="3775237"/>
            <a:ext cx="2083418" cy="540598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8327" y="2908711"/>
            <a:ext cx="9344914" cy="372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2569442" y="3834509"/>
            <a:ext cx="3505200" cy="1454150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ight Arrow 11"/>
          <p:cNvSpPr/>
          <p:nvPr/>
        </p:nvSpPr>
        <p:spPr>
          <a:xfrm rot="2218472">
            <a:off x="6581360" y="3879250"/>
            <a:ext cx="1794812" cy="578357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878982" y="182240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err="1">
                <a:latin typeface="Cambria" panose="02040503050406030204" pitchFamily="18" charset="0"/>
              </a:rPr>
              <a:t>Cómo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empezar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5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E554CE-3C9A-4662-9788-B6CC96488518}" type="slidenum">
              <a:rPr lang="en-US" altLang="en-US" sz="900">
                <a:solidFill>
                  <a:srgbClr val="000000"/>
                </a:solidFill>
                <a:latin typeface="Cambria" panose="02040503050406030204" pitchFamily="18" charset="0"/>
              </a:rPr>
              <a:pPr/>
              <a:t>16</a:t>
            </a:fld>
            <a:endParaRPr lang="en-US" altLang="en-US" sz="9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82948" name="Rectangle 1"/>
          <p:cNvSpPr>
            <a:spLocks noChangeArrowheads="1"/>
          </p:cNvSpPr>
          <p:nvPr/>
        </p:nvSpPr>
        <p:spPr bwMode="auto">
          <a:xfrm>
            <a:off x="878981" y="798514"/>
            <a:ext cx="10897687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Visite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  <a:hlinkClick r:id="rId3"/>
              </a:rPr>
              <a:t>www.ReadyToBuyATexasHome.com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para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seguir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estos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pasos</a:t>
            </a:r>
            <a:r>
              <a:rPr lang="en-US" b="1" kern="0" dirty="0">
                <a:solidFill>
                  <a:srgbClr val="000000"/>
                </a:solidFill>
                <a:cs typeface="Calibri" pitchFamily="34" charset="0"/>
              </a:rPr>
              <a:t>:</a:t>
            </a:r>
          </a:p>
          <a:p>
            <a:endParaRPr lang="en-US" altLang="en-US" sz="12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en-US" b="1" dirty="0">
                <a:solidFill>
                  <a:srgbClr val="000000"/>
                </a:solidFill>
                <a:latin typeface="Cambria" panose="02040503050406030204" pitchFamily="18" charset="0"/>
              </a:rPr>
              <a:t>2. 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Lea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los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resultos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de la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prueba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para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detalles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adicionales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y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próximos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pasos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878982" y="182240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err="1">
                <a:latin typeface="Cambria" panose="02040503050406030204" pitchFamily="18" charset="0"/>
              </a:rPr>
              <a:t>Cómo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empezar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2285" b="2067"/>
          <a:stretch/>
        </p:blipFill>
        <p:spPr>
          <a:xfrm>
            <a:off x="2288373" y="1858950"/>
            <a:ext cx="7403821" cy="4794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1758462" y="4556823"/>
            <a:ext cx="4642338" cy="2301177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297435" y="4485612"/>
            <a:ext cx="4291205" cy="2301177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92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E554CE-3C9A-4662-9788-B6CC96488518}" type="slidenum">
              <a:rPr lang="en-US" altLang="en-US" sz="900">
                <a:solidFill>
                  <a:srgbClr val="000000"/>
                </a:solidFill>
                <a:latin typeface="Cambria" panose="02040503050406030204" pitchFamily="18" charset="0"/>
              </a:rPr>
              <a:pPr/>
              <a:t>17</a:t>
            </a:fld>
            <a:endParaRPr lang="en-US" altLang="en-US" sz="9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82948" name="Rectangle 1"/>
          <p:cNvSpPr>
            <a:spLocks noChangeArrowheads="1"/>
          </p:cNvSpPr>
          <p:nvPr/>
        </p:nvSpPr>
        <p:spPr bwMode="auto">
          <a:xfrm>
            <a:off x="878981" y="798514"/>
            <a:ext cx="10222607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Visite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  <a:hlinkClick r:id="rId3"/>
              </a:rPr>
              <a:t>www.ReadyToBuyATexasHome.com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para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seguir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estos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pasos</a:t>
            </a:r>
            <a:r>
              <a:rPr lang="en-US" b="1" kern="0" dirty="0">
                <a:solidFill>
                  <a:srgbClr val="000000"/>
                </a:solidFill>
                <a:cs typeface="Calibri" pitchFamily="34" charset="0"/>
              </a:rPr>
              <a:t>:</a:t>
            </a:r>
          </a:p>
          <a:p>
            <a:endParaRPr lang="en-US" altLang="en-US" sz="10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en-US" altLang="en-US" b="1" dirty="0">
                <a:solidFill>
                  <a:srgbClr val="000000"/>
                </a:solidFill>
                <a:latin typeface="Cambria" panose="02040503050406030204" pitchFamily="18" charset="0"/>
              </a:rPr>
              <a:t>3.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Trabaje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con un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prestamista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autorizado</a:t>
            </a:r>
            <a:r>
              <a:rPr lang="en-US" altLang="en-US" b="1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878982" y="182240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err="1">
                <a:latin typeface="Cambria" panose="02040503050406030204" pitchFamily="18" charset="0"/>
              </a:rPr>
              <a:t>Cómo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empezar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t="2285" b="2067"/>
          <a:stretch/>
        </p:blipFill>
        <p:spPr>
          <a:xfrm>
            <a:off x="2007716" y="1858950"/>
            <a:ext cx="7403821" cy="4794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Straight Arrow Connector 17"/>
          <p:cNvCxnSpPr/>
          <p:nvPr/>
        </p:nvCxnSpPr>
        <p:spPr>
          <a:xfrm>
            <a:off x="1105573" y="4101015"/>
            <a:ext cx="1131887" cy="73977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2" t="10390" r="40662"/>
          <a:stretch/>
        </p:blipFill>
        <p:spPr bwMode="auto">
          <a:xfrm>
            <a:off x="5732013" y="1841707"/>
            <a:ext cx="4250187" cy="481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>
          <a:xfrm>
            <a:off x="5296277" y="1623587"/>
            <a:ext cx="5251009" cy="1436484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5439624" y="2892671"/>
            <a:ext cx="5251009" cy="1436484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367196" y="4138565"/>
            <a:ext cx="5251009" cy="1436484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5439624" y="5362876"/>
            <a:ext cx="5251009" cy="1436484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0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E554CE-3C9A-4662-9788-B6CC96488518}" type="slidenum">
              <a:rPr lang="en-US" altLang="en-US" sz="900">
                <a:solidFill>
                  <a:srgbClr val="000000"/>
                </a:solidFill>
                <a:latin typeface="Cambria" panose="02040503050406030204" pitchFamily="18" charset="0"/>
              </a:rPr>
              <a:pPr/>
              <a:t>18</a:t>
            </a:fld>
            <a:endParaRPr lang="en-US" altLang="en-US" sz="9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82948" name="Rectangle 1"/>
          <p:cNvSpPr>
            <a:spLocks noChangeArrowheads="1"/>
          </p:cNvSpPr>
          <p:nvPr/>
        </p:nvSpPr>
        <p:spPr bwMode="auto">
          <a:xfrm>
            <a:off x="878981" y="798514"/>
            <a:ext cx="10222607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Visite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  <a:hlinkClick r:id="rId3"/>
              </a:rPr>
              <a:t>www.ReadyToBuyATexasHome.com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para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seguir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estos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pasos</a:t>
            </a:r>
            <a:r>
              <a:rPr lang="en-US" b="1" kern="0" dirty="0">
                <a:solidFill>
                  <a:srgbClr val="000000"/>
                </a:solidFill>
                <a:cs typeface="Calibri" pitchFamily="34" charset="0"/>
              </a:rPr>
              <a:t>:</a:t>
            </a:r>
          </a:p>
          <a:p>
            <a:endParaRPr lang="en-US" altLang="en-US" sz="1200" b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en-US" b="1" dirty="0">
                <a:solidFill>
                  <a:srgbClr val="000000"/>
                </a:solidFill>
                <a:latin typeface="Cambria" panose="02040503050406030204" pitchFamily="18" charset="0"/>
              </a:rPr>
              <a:t>4. 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Complete un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curso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educativo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para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compradores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de casa</a:t>
            </a:r>
            <a:endParaRPr lang="en-US" dirty="0">
              <a:latin typeface="Cambria" panose="0204050305040603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878982" y="182240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err="1">
                <a:latin typeface="Cambria" panose="02040503050406030204" pitchFamily="18" charset="0"/>
              </a:rPr>
              <a:t>Cómo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empezar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t="2285" b="2067"/>
          <a:stretch/>
        </p:blipFill>
        <p:spPr>
          <a:xfrm>
            <a:off x="4365344" y="1866598"/>
            <a:ext cx="7403821" cy="4794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Straight Arrow Connector 13"/>
          <p:cNvCxnSpPr/>
          <p:nvPr/>
        </p:nvCxnSpPr>
        <p:spPr>
          <a:xfrm flipH="1">
            <a:off x="10744200" y="4385780"/>
            <a:ext cx="1219200" cy="51435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/>
          <a:srcRect l="19258" t="9445" r="15223" b="5785"/>
          <a:stretch/>
        </p:blipFill>
        <p:spPr bwMode="auto">
          <a:xfrm>
            <a:off x="401619" y="1866598"/>
            <a:ext cx="6588223" cy="4794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val 23"/>
          <p:cNvSpPr/>
          <p:nvPr/>
        </p:nvSpPr>
        <p:spPr>
          <a:xfrm>
            <a:off x="290992" y="3498009"/>
            <a:ext cx="4227531" cy="1763087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93875" y="4920911"/>
            <a:ext cx="4227531" cy="1763087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5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E554CE-3C9A-4662-9788-B6CC96488518}" type="slidenum">
              <a:rPr lang="en-US" altLang="en-US" sz="900">
                <a:solidFill>
                  <a:srgbClr val="000000"/>
                </a:solidFill>
                <a:latin typeface="Cambria" panose="02040503050406030204" pitchFamily="18" charset="0"/>
              </a:rPr>
              <a:pPr/>
              <a:t>19</a:t>
            </a:fld>
            <a:endParaRPr lang="en-US" altLang="en-US" sz="9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82948" name="Rectangle 1"/>
          <p:cNvSpPr>
            <a:spLocks noChangeArrowheads="1"/>
          </p:cNvSpPr>
          <p:nvPr/>
        </p:nvSpPr>
        <p:spPr bwMode="auto">
          <a:xfrm>
            <a:off x="878981" y="798514"/>
            <a:ext cx="10222607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Visite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  <a:hlinkClick r:id="rId3"/>
              </a:rPr>
              <a:t>www.ReadyToBuyATexasHome.com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para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seguir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estos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pasos</a:t>
            </a:r>
            <a:r>
              <a:rPr lang="en-US" b="1" kern="0" dirty="0">
                <a:solidFill>
                  <a:srgbClr val="000000"/>
                </a:solidFill>
                <a:cs typeface="Calibri" pitchFamily="34" charset="0"/>
              </a:rPr>
              <a:t>:</a:t>
            </a:r>
          </a:p>
          <a:p>
            <a:endParaRPr lang="en-US" altLang="en-US" sz="12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Cambria" panose="02040503050406030204" pitchFamily="18" charset="0"/>
              </a:rPr>
              <a:t>5.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Encuentre</a:t>
            </a:r>
            <a:r>
              <a:rPr lang="en-US" b="1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a un realtor </a:t>
            </a:r>
            <a:r>
              <a:rPr lang="en-US" b="1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participante</a:t>
            </a:r>
            <a:endParaRPr lang="en-US" b="1" kern="0" dirty="0">
              <a:solidFill>
                <a:srgbClr val="000000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878982" y="182240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err="1">
                <a:latin typeface="Cambria" panose="02040503050406030204" pitchFamily="18" charset="0"/>
              </a:rPr>
              <a:t>Cómo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empezar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71" y="1858950"/>
            <a:ext cx="7176880" cy="4863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Straight Arrow Connector 11"/>
          <p:cNvCxnSpPr/>
          <p:nvPr/>
        </p:nvCxnSpPr>
        <p:spPr>
          <a:xfrm>
            <a:off x="1967629" y="5572978"/>
            <a:ext cx="1524000" cy="3048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013" y="2545394"/>
            <a:ext cx="8695187" cy="3678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990" y="1858950"/>
            <a:ext cx="8862010" cy="41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55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78982" y="182240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Acerca</a:t>
            </a:r>
            <a:r>
              <a:rPr lang="en-US" altLang="en-US" sz="3400" b="1" dirty="0">
                <a:solidFill>
                  <a:schemeClr val="tx1"/>
                </a:solidFill>
                <a:latin typeface="Cambria" panose="02040503050406030204" pitchFamily="18" charset="0"/>
              </a:rPr>
              <a:t> de TSAHC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633309" y="3336054"/>
            <a:ext cx="10872054" cy="3389330"/>
            <a:chOff x="-615923" y="3349919"/>
            <a:chExt cx="9655148" cy="3127080"/>
          </a:xfrm>
        </p:grpSpPr>
        <p:pic>
          <p:nvPicPr>
            <p:cNvPr id="11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1" t="4225" r="2499" b="4955"/>
            <a:stretch>
              <a:fillRect/>
            </a:stretch>
          </p:blipFill>
          <p:spPr bwMode="auto">
            <a:xfrm>
              <a:off x="1524000" y="3362324"/>
              <a:ext cx="7515225" cy="311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5923" y="3349919"/>
              <a:ext cx="2082157" cy="311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878981" y="877849"/>
            <a:ext cx="10222607" cy="1905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Cambria" panose="02040503050406030204" pitchFamily="18" charset="0"/>
              </a:rPr>
              <a:t>El Texas State Affordable Housing Corporation (TSAHC) </a:t>
            </a:r>
            <a:r>
              <a:rPr lang="en-US" altLang="en-US" sz="2400" dirty="0" err="1">
                <a:latin typeface="Cambria" panose="02040503050406030204" pitchFamily="18" charset="0"/>
              </a:rPr>
              <a:t>es</a:t>
            </a:r>
            <a:r>
              <a:rPr lang="en-US" altLang="en-US" sz="2400" dirty="0">
                <a:latin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</a:rPr>
              <a:t>una</a:t>
            </a:r>
            <a:r>
              <a:rPr lang="en-US" altLang="en-US" sz="2400" dirty="0">
                <a:latin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</a:rPr>
              <a:t>entidad</a:t>
            </a:r>
            <a:r>
              <a:rPr lang="en-US" altLang="en-US" sz="2400" dirty="0">
                <a:latin typeface="Cambria" panose="02040503050406030204" pitchFamily="18" charset="0"/>
              </a:rPr>
              <a:t> sin fines de </a:t>
            </a:r>
            <a:r>
              <a:rPr lang="en-US" altLang="en-US" sz="2400" dirty="0" err="1">
                <a:latin typeface="Cambria" panose="02040503050406030204" pitchFamily="18" charset="0"/>
              </a:rPr>
              <a:t>lucro</a:t>
            </a:r>
            <a:r>
              <a:rPr lang="en-US" altLang="en-US" sz="2400" dirty="0">
                <a:latin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</a:rPr>
              <a:t>creada</a:t>
            </a:r>
            <a:r>
              <a:rPr lang="en-US" altLang="en-US" sz="2400" dirty="0">
                <a:latin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</a:rPr>
              <a:t>bajo</a:t>
            </a:r>
            <a:r>
              <a:rPr lang="en-US" altLang="en-US" sz="2400" dirty="0">
                <a:latin typeface="Cambria" panose="02040503050406030204" pitchFamily="18" charset="0"/>
              </a:rPr>
              <a:t> la </a:t>
            </a:r>
            <a:r>
              <a:rPr lang="en-US" altLang="en-US" sz="2400" dirty="0" err="1">
                <a:latin typeface="Cambria" panose="02040503050406030204" pitchFamily="18" charset="0"/>
              </a:rPr>
              <a:t>dirección</a:t>
            </a:r>
            <a:r>
              <a:rPr lang="en-US" altLang="en-US" sz="2400" dirty="0">
                <a:latin typeface="Cambria" panose="02040503050406030204" pitchFamily="18" charset="0"/>
              </a:rPr>
              <a:t> de la </a:t>
            </a:r>
            <a:r>
              <a:rPr lang="en-US" altLang="en-US" sz="2400" dirty="0" err="1">
                <a:latin typeface="Cambria" panose="02040503050406030204" pitchFamily="18" charset="0"/>
              </a:rPr>
              <a:t>legislatura</a:t>
            </a:r>
            <a:r>
              <a:rPr lang="en-US" altLang="en-US" sz="2400" dirty="0">
                <a:latin typeface="Cambria" panose="02040503050406030204" pitchFamily="18" charset="0"/>
              </a:rPr>
              <a:t> del </a:t>
            </a:r>
            <a:r>
              <a:rPr lang="en-US" altLang="en-US" sz="2400" dirty="0" err="1">
                <a:latin typeface="Cambria" panose="02040503050406030204" pitchFamily="18" charset="0"/>
              </a:rPr>
              <a:t>estado</a:t>
            </a:r>
            <a:r>
              <a:rPr lang="en-US" altLang="en-US" sz="2400" dirty="0">
                <a:latin typeface="Cambria" panose="02040503050406030204" pitchFamily="18" charset="0"/>
              </a:rPr>
              <a:t> de Texas para </a:t>
            </a:r>
            <a:r>
              <a:rPr lang="en-US" altLang="en-US" sz="2400" dirty="0" err="1">
                <a:latin typeface="Cambria" panose="02040503050406030204" pitchFamily="18" charset="0"/>
              </a:rPr>
              <a:t>servir</a:t>
            </a:r>
            <a:r>
              <a:rPr lang="en-US" altLang="en-US" sz="2400" dirty="0">
                <a:latin typeface="Cambria" panose="02040503050406030204" pitchFamily="18" charset="0"/>
              </a:rPr>
              <a:t> a las </a:t>
            </a:r>
            <a:r>
              <a:rPr lang="en-US" altLang="en-US" sz="2400" dirty="0" err="1">
                <a:latin typeface="Cambria" panose="02040503050406030204" pitchFamily="18" charset="0"/>
              </a:rPr>
              <a:t>necesidades</a:t>
            </a:r>
            <a:r>
              <a:rPr lang="en-US" altLang="en-US" sz="2400" dirty="0">
                <a:latin typeface="Cambria" panose="02040503050406030204" pitchFamily="18" charset="0"/>
              </a:rPr>
              <a:t> de </a:t>
            </a:r>
            <a:r>
              <a:rPr lang="en-US" altLang="en-US" sz="2400" dirty="0" err="1">
                <a:latin typeface="Cambria" panose="02040503050406030204" pitchFamily="18" charset="0"/>
              </a:rPr>
              <a:t>vivienda</a:t>
            </a:r>
            <a:r>
              <a:rPr lang="en-US" altLang="en-US" sz="2400" dirty="0">
                <a:latin typeface="Cambria" panose="02040503050406030204" pitchFamily="18" charset="0"/>
              </a:rPr>
              <a:t> de las </a:t>
            </a:r>
            <a:r>
              <a:rPr lang="en-US" altLang="en-US" sz="2400" dirty="0" err="1">
                <a:latin typeface="Cambria" panose="02040503050406030204" pitchFamily="18" charset="0"/>
              </a:rPr>
              <a:t>familias</a:t>
            </a:r>
            <a:r>
              <a:rPr lang="en-US" altLang="en-US" sz="2400" dirty="0">
                <a:latin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</a:rPr>
              <a:t>tejanas</a:t>
            </a:r>
            <a:r>
              <a:rPr lang="en-US" altLang="en-US" sz="2400" dirty="0"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  <a:defRPr/>
            </a:pPr>
            <a:endParaRPr lang="en-US" altLang="en-US" sz="1000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0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Programas</a:t>
            </a:r>
            <a:r>
              <a:rPr lang="en-US" altLang="en-US" sz="2000" b="1" dirty="0">
                <a:solidFill>
                  <a:srgbClr val="0070C0"/>
                </a:solidFill>
                <a:latin typeface="Cambria" panose="02040503050406030204" pitchFamily="18" charset="0"/>
              </a:rPr>
              <a:t> para </a:t>
            </a:r>
            <a:r>
              <a:rPr lang="en-US" altLang="en-US" sz="20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compradores</a:t>
            </a:r>
            <a:r>
              <a:rPr lang="en-US" altLang="en-US" sz="2000" b="1" dirty="0">
                <a:solidFill>
                  <a:srgbClr val="0070C0"/>
                </a:solidFill>
                <a:latin typeface="Cambria" panose="02040503050406030204" pitchFamily="18" charset="0"/>
              </a:rPr>
              <a:t> de casa:</a:t>
            </a:r>
          </a:p>
          <a:p>
            <a:pPr marL="285750" indent="-285750">
              <a:spcBef>
                <a:spcPts val="600"/>
              </a:spcBef>
              <a:defRPr/>
            </a:pPr>
            <a:r>
              <a:rPr lang="en-US" altLang="en-US" sz="2000" b="1" dirty="0">
                <a:latin typeface="Cambria" panose="02040503050406030204" pitchFamily="18" charset="0"/>
              </a:rPr>
              <a:t>Homes for Texas Heroes Home Loan Program</a:t>
            </a:r>
          </a:p>
          <a:p>
            <a:pPr marL="285750" indent="-285750">
              <a:spcBef>
                <a:spcPts val="600"/>
              </a:spcBef>
              <a:defRPr/>
            </a:pPr>
            <a:r>
              <a:rPr lang="en-US" altLang="en-US" sz="2000" b="1" dirty="0">
                <a:latin typeface="Cambria" panose="02040503050406030204" pitchFamily="18" charset="0"/>
              </a:rPr>
              <a:t>Home Sweet Texas Home Loan Program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7592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E554CE-3C9A-4662-9788-B6CC96488518}" type="slidenum">
              <a:rPr lang="en-US" altLang="en-US" sz="900">
                <a:solidFill>
                  <a:srgbClr val="000000"/>
                </a:solidFill>
                <a:latin typeface="Cambria" panose="02040503050406030204" pitchFamily="18" charset="0"/>
              </a:rPr>
              <a:pPr/>
              <a:t>20</a:t>
            </a:fld>
            <a:endParaRPr lang="en-US" altLang="en-US" sz="9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878982" y="182240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solidFill>
                  <a:srgbClr val="0000FF"/>
                </a:solidFill>
                <a:latin typeface="Cambria" panose="02040503050406030204" pitchFamily="18" charset="0"/>
                <a:hlinkClick r:id="rId3"/>
              </a:rPr>
              <a:t>www.ReadyToBuyATexasHome.com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582" y="851140"/>
            <a:ext cx="9750855" cy="587033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762250" y="3013869"/>
            <a:ext cx="1524000" cy="3810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62250" y="4595019"/>
            <a:ext cx="1524000" cy="3810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8610600" y="5895975"/>
            <a:ext cx="1371600" cy="642937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94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78982" y="182240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Preguntas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81013" y="981075"/>
            <a:ext cx="435803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44226" y="3511266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ENTER YOUR CONTACT INFORMATION HERE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3099714" y="4752070"/>
            <a:ext cx="7756974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0" indent="-34290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Visite</a:t>
            </a:r>
            <a:r>
              <a:rPr lang="en-US" altLang="en-US" sz="24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400" dirty="0">
                <a:solidFill>
                  <a:prstClr val="black"/>
                </a:solidFill>
                <a:latin typeface="Cambria" panose="02040503050406030204" pitchFamily="18" charset="0"/>
                <a:hlinkClick r:id="rId4"/>
              </a:rPr>
              <a:t>www.ReadyToBuyATexasHome.com</a:t>
            </a:r>
            <a:endParaRPr lang="en-US" altLang="en-US" sz="2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342900" lvl="0" indent="-34290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prstClr val="black"/>
                </a:solidFill>
                <a:latin typeface="Cambria" panose="02040503050406030204" pitchFamily="18" charset="0"/>
              </a:rPr>
              <a:t>el </a:t>
            </a:r>
            <a:r>
              <a:rPr lang="en-US" altLang="en-US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número</a:t>
            </a:r>
            <a:r>
              <a:rPr lang="en-US" altLang="en-US" sz="2400" dirty="0">
                <a:solidFill>
                  <a:prstClr val="black"/>
                </a:solidFill>
                <a:latin typeface="Cambria" panose="02040503050406030204" pitchFamily="18" charset="0"/>
              </a:rPr>
              <a:t> de TSAHC: (877) 508-4611</a:t>
            </a:r>
          </a:p>
          <a:p>
            <a:pPr marL="342900" lvl="0" indent="-342900"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prstClr val="black"/>
                </a:solidFill>
                <a:latin typeface="Cambria" panose="02040503050406030204" pitchFamily="18" charset="0"/>
              </a:rPr>
              <a:t>el email de TSAHC: </a:t>
            </a:r>
            <a:r>
              <a:rPr lang="en-US" altLang="en-US" sz="2400" dirty="0">
                <a:solidFill>
                  <a:prstClr val="black"/>
                </a:solidFill>
                <a:latin typeface="Cambria" panose="02040503050406030204" pitchFamily="18" charset="0"/>
                <a:hlinkClick r:id="rId5"/>
              </a:rPr>
              <a:t>Homeownership@TSAHC.org</a:t>
            </a:r>
            <a:r>
              <a:rPr lang="en-US" altLang="en-US" sz="24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784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78982" y="182240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Programas</a:t>
            </a:r>
            <a:r>
              <a:rPr lang="en-US" altLang="en-US" sz="3400" b="1" dirty="0">
                <a:solidFill>
                  <a:schemeClr val="tx1"/>
                </a:solidFill>
                <a:latin typeface="Cambria" panose="02040503050406030204" pitchFamily="18" charset="0"/>
              </a:rPr>
              <a:t> de </a:t>
            </a:r>
            <a:r>
              <a:rPr lang="en-US" altLang="en-US" sz="3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asistencia</a:t>
            </a:r>
            <a:r>
              <a:rPr lang="en-US" altLang="en-US" sz="3400" b="1" dirty="0">
                <a:solidFill>
                  <a:schemeClr val="tx1"/>
                </a:solidFill>
                <a:latin typeface="Cambria" panose="02040503050406030204" pitchFamily="18" charset="0"/>
              </a:rPr>
              <a:t> para </a:t>
            </a:r>
            <a:r>
              <a:rPr lang="en-US" altLang="en-US" sz="3400" b="1" dirty="0" err="1">
                <a:solidFill>
                  <a:schemeClr val="tx1"/>
                </a:solidFill>
                <a:latin typeface="Cambria" panose="02040503050406030204" pitchFamily="18" charset="0"/>
              </a:rPr>
              <a:t>Compradores</a:t>
            </a:r>
            <a:r>
              <a:rPr lang="en-US" altLang="en-US" sz="3400" b="1" dirty="0">
                <a:solidFill>
                  <a:schemeClr val="tx1"/>
                </a:solidFill>
                <a:latin typeface="Cambria" panose="02040503050406030204" pitchFamily="18" charset="0"/>
              </a:rPr>
              <a:t> de Casa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78980" y="2456474"/>
            <a:ext cx="10222608" cy="1438794"/>
          </a:xfrm>
          <a:prstGeom prst="rect">
            <a:avLst/>
          </a:pr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tangle 16"/>
          <p:cNvSpPr/>
          <p:nvPr/>
        </p:nvSpPr>
        <p:spPr>
          <a:xfrm>
            <a:off x="878981" y="4754549"/>
            <a:ext cx="10222608" cy="1438794"/>
          </a:xfrm>
          <a:prstGeom prst="rect">
            <a:avLst/>
          </a:pr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78980" y="894375"/>
            <a:ext cx="10222608" cy="990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2575">
              <a:spcAft>
                <a:spcPts val="1200"/>
              </a:spcAft>
            </a:pPr>
            <a:r>
              <a:rPr lang="en-US" altLang="en-US" sz="2400" dirty="0">
                <a:latin typeface="Cambria" panose="02040503050406030204" pitchFamily="18" charset="0"/>
              </a:rPr>
              <a:t>Dos </a:t>
            </a:r>
            <a:r>
              <a:rPr lang="en-US" altLang="en-US" sz="2400" dirty="0" err="1">
                <a:latin typeface="Cambria" panose="02040503050406030204" pitchFamily="18" charset="0"/>
              </a:rPr>
              <a:t>tipos</a:t>
            </a:r>
            <a:r>
              <a:rPr lang="en-US" altLang="en-US" sz="2400" dirty="0">
                <a:latin typeface="Cambria" panose="02040503050406030204" pitchFamily="18" charset="0"/>
              </a:rPr>
              <a:t> de </a:t>
            </a:r>
            <a:r>
              <a:rPr lang="en-US" altLang="en-US" sz="2400" dirty="0" err="1">
                <a:latin typeface="Cambria" panose="02040503050406030204" pitchFamily="18" charset="0"/>
              </a:rPr>
              <a:t>asistencia</a:t>
            </a:r>
            <a:r>
              <a:rPr lang="en-US" altLang="en-US" sz="2400" dirty="0">
                <a:latin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</a:rPr>
              <a:t>están</a:t>
            </a:r>
            <a:r>
              <a:rPr lang="en-US" altLang="en-US" sz="2400" dirty="0">
                <a:latin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</a:rPr>
              <a:t>disponibles</a:t>
            </a:r>
            <a:r>
              <a:rPr lang="en-US" altLang="en-US" sz="2400" dirty="0">
                <a:latin typeface="Cambria" panose="02040503050406030204" pitchFamily="18" charset="0"/>
              </a:rPr>
              <a:t> a </a:t>
            </a:r>
            <a:r>
              <a:rPr lang="en-US" altLang="en-US" sz="2400" dirty="0" err="1">
                <a:latin typeface="Cambria" panose="02040503050406030204" pitchFamily="18" charset="0"/>
              </a:rPr>
              <a:t>compradores</a:t>
            </a:r>
            <a:r>
              <a:rPr lang="en-US" altLang="en-US" sz="2400" dirty="0">
                <a:latin typeface="Cambria" panose="02040503050406030204" pitchFamily="18" charset="0"/>
              </a:rPr>
              <a:t> de casa </a:t>
            </a:r>
            <a:r>
              <a:rPr lang="en-US" altLang="en-US" sz="2400" dirty="0" err="1">
                <a:latin typeface="Cambria" panose="02040503050406030204" pitchFamily="18" charset="0"/>
              </a:rPr>
              <a:t>en</a:t>
            </a:r>
            <a:r>
              <a:rPr lang="en-US" altLang="en-US" sz="2400" dirty="0">
                <a:latin typeface="Cambria" panose="02040503050406030204" pitchFamily="18" charset="0"/>
              </a:rPr>
              <a:t> </a:t>
            </a:r>
            <a:r>
              <a:rPr lang="en-US" altLang="en-US" sz="2400" dirty="0" err="1">
                <a:latin typeface="Cambria" panose="02040503050406030204" pitchFamily="18" charset="0"/>
              </a:rPr>
              <a:t>todo</a:t>
            </a:r>
            <a:r>
              <a:rPr lang="en-US" altLang="en-US" sz="2400" dirty="0">
                <a:latin typeface="Cambria" panose="02040503050406030204" pitchFamily="18" charset="0"/>
              </a:rPr>
              <a:t> el </a:t>
            </a:r>
            <a:r>
              <a:rPr lang="en-US" altLang="en-US" sz="2400" dirty="0" err="1">
                <a:latin typeface="Cambria" panose="02040503050406030204" pitchFamily="18" charset="0"/>
              </a:rPr>
              <a:t>estado</a:t>
            </a:r>
            <a:r>
              <a:rPr lang="en-US" altLang="en-US" sz="2400" dirty="0">
                <a:latin typeface="Cambria" panose="02040503050406030204" pitchFamily="18" charset="0"/>
              </a:rPr>
              <a:t> de </a:t>
            </a:r>
            <a:r>
              <a:rPr lang="en-US" altLang="en-US" sz="2400" dirty="0" err="1">
                <a:latin typeface="Cambria" panose="02040503050406030204" pitchFamily="18" charset="0"/>
              </a:rPr>
              <a:t>tejas</a:t>
            </a:r>
            <a:r>
              <a:rPr lang="en-US" altLang="en-US" sz="2400" dirty="0">
                <a:latin typeface="Cambria" panose="02040503050406030204" pitchFamily="18" charset="0"/>
              </a:rPr>
              <a:t>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243176" y="2161273"/>
            <a:ext cx="7599163" cy="1245117"/>
            <a:chOff x="396240" y="670800"/>
            <a:chExt cx="5547360" cy="590400"/>
          </a:xfrm>
        </p:grpSpPr>
        <p:sp>
          <p:nvSpPr>
            <p:cNvPr id="12" name="Rounded Rectangle 11"/>
            <p:cNvSpPr/>
            <p:nvPr/>
          </p:nvSpPr>
          <p:spPr>
            <a:xfrm>
              <a:off x="396240" y="670800"/>
              <a:ext cx="5547360" cy="59040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425061" y="699621"/>
              <a:ext cx="5489718" cy="532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677" tIns="0" rIns="209677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>
                  <a:latin typeface="Cambria" panose="02040503050406030204" pitchFamily="18" charset="0"/>
                </a:rPr>
                <a:t>Préstamos</a:t>
              </a:r>
              <a:r>
                <a:rPr lang="en-US" sz="2400" b="1" kern="1200" dirty="0">
                  <a:latin typeface="Cambria" panose="02040503050406030204" pitchFamily="18" charset="0"/>
                </a:rPr>
                <a:t> Con </a:t>
              </a:r>
              <a:r>
                <a:rPr lang="en-US" sz="2400" b="1" kern="1200" dirty="0" err="1">
                  <a:latin typeface="Cambria" panose="02040503050406030204" pitchFamily="18" charset="0"/>
                </a:rPr>
                <a:t>Asistencia</a:t>
              </a:r>
              <a:r>
                <a:rPr lang="en-US" sz="2400" b="1" kern="1200" dirty="0">
                  <a:latin typeface="Cambria" panose="02040503050406030204" pitchFamily="18" charset="0"/>
                </a:rPr>
                <a:t> Para </a:t>
              </a:r>
              <a:r>
                <a:rPr lang="en-US" sz="2400" b="1" kern="1200" dirty="0" err="1">
                  <a:latin typeface="Cambria" panose="02040503050406030204" pitchFamily="18" charset="0"/>
                </a:rPr>
                <a:t>Enganches</a:t>
              </a:r>
              <a:r>
                <a:rPr lang="en-US" sz="2400" b="1" kern="1200" dirty="0">
                  <a:latin typeface="Cambria" panose="02040503050406030204" pitchFamily="18" charset="0"/>
                </a:rPr>
                <a:t> (DPA)</a:t>
              </a:r>
              <a:endParaRPr lang="en-US" sz="2400" b="1" kern="1200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43175" y="4466766"/>
            <a:ext cx="7599163" cy="1120117"/>
            <a:chOff x="396240" y="1578000"/>
            <a:chExt cx="5547360" cy="590400"/>
          </a:xfrm>
          <a:solidFill>
            <a:schemeClr val="accent6"/>
          </a:solidFill>
        </p:grpSpPr>
        <p:sp>
          <p:nvSpPr>
            <p:cNvPr id="16" name="Rounded Rectangle 15"/>
            <p:cNvSpPr/>
            <p:nvPr/>
          </p:nvSpPr>
          <p:spPr>
            <a:xfrm>
              <a:off x="396240" y="1578000"/>
              <a:ext cx="5547360" cy="5904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425061" y="1606821"/>
              <a:ext cx="5489718" cy="5327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677" tIns="0" rIns="209677" bIns="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Certificados</a:t>
              </a:r>
              <a:r>
                <a:rPr lang="en-US" sz="2400" b="1" kern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 de </a:t>
              </a:r>
              <a:r>
                <a:rPr lang="en-US" sz="2400" b="1" kern="1200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Cr</a:t>
              </a:r>
              <a:r>
                <a:rPr lang="en-US" sz="2400" b="1" kern="1200" dirty="0" err="1">
                  <a:latin typeface="Cambria" panose="02040503050406030204" pitchFamily="18" charset="0"/>
                </a:rPr>
                <a:t>é</a:t>
              </a:r>
              <a:r>
                <a:rPr lang="en-US" sz="2400" b="1" kern="1200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dito</a:t>
              </a:r>
              <a:r>
                <a:rPr lang="en-US" sz="2400" b="1" kern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400" b="1" kern="1200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Hipotecario</a:t>
              </a:r>
              <a:r>
                <a:rPr lang="en-US" sz="2400" b="1" kern="1200" dirty="0">
                  <a:solidFill>
                    <a:schemeClr val="bg1"/>
                  </a:solidFill>
                  <a:latin typeface="Cambria" panose="02040503050406030204" pitchFamily="18" charset="0"/>
                </a:rPr>
                <a:t> (MCC)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9173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78982" y="182240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400" b="1" dirty="0" err="1"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Préstamos</a:t>
            </a:r>
            <a:r>
              <a:rPr lang="en-US" altLang="en-US" sz="3400" b="1" dirty="0"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Con </a:t>
            </a:r>
            <a:r>
              <a:rPr lang="en-US" altLang="en-US" sz="3400" b="1" dirty="0" err="1"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Asistencia</a:t>
            </a:r>
            <a:r>
              <a:rPr lang="en-US" altLang="en-US" sz="3400" b="1" dirty="0"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Para </a:t>
            </a:r>
            <a:r>
              <a:rPr lang="en-US" altLang="en-US" sz="3400" b="1" dirty="0" err="1"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Enganches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878981" y="870408"/>
            <a:ext cx="1029478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Myriad Pro" charset="0"/>
              </a:defRPr>
            </a:lvl1pPr>
            <a:lvl2pPr marL="800100" indent="-3429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Myriad Pro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Myriad Pro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Pro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9pPr>
          </a:lstStyle>
          <a:p>
            <a:pPr font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Tres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opciones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disponibles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: </a:t>
            </a:r>
          </a:p>
          <a:p>
            <a:pPr fontAlgn="ctr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pPr fontAlgn="ctr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pPr fontAlgn="ctr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fontAlgn="ctr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Puede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elegir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3%, 4%, o 5% del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monto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del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pr</a:t>
            </a:r>
            <a:r>
              <a:rPr lang="es-ES" sz="2400" kern="0" dirty="0" err="1">
                <a:latin typeface="Cambria" panose="02040503050406030204" pitchFamily="18" charset="0"/>
                <a:cs typeface="Calibri" pitchFamily="34" charset="0"/>
              </a:rPr>
              <a:t>éstamo</a:t>
            </a:r>
            <a:r>
              <a:rPr lang="es-ES" sz="2400" kern="0" dirty="0">
                <a:latin typeface="Cambria" panose="02040503050406030204" pitchFamily="18" charset="0"/>
                <a:cs typeface="Calibri" pitchFamily="34" charset="0"/>
              </a:rPr>
              <a:t>. </a:t>
            </a:r>
          </a:p>
          <a:p>
            <a:pPr fontAlgn="ctr">
              <a:spcBef>
                <a:spcPts val="600"/>
              </a:spcBef>
              <a:buNone/>
              <a:defRPr/>
            </a:pP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   (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Ej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: 5% de $100,000 = $5,000)</a:t>
            </a:r>
          </a:p>
          <a:p>
            <a:pPr fontAlgn="ctr">
              <a:spcBef>
                <a:spcPts val="600"/>
              </a:spcBef>
              <a:buNone/>
              <a:defRPr/>
            </a:pPr>
            <a:endParaRPr lang="en-US" altLang="en-US" sz="2400" dirty="0">
              <a:solidFill>
                <a:srgbClr val="00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pPr marL="285750" indent="-285750" font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No se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necesita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ser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comprador de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primera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casa,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pero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hay que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usar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la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asistencia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para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comprar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una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casa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donde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vaya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a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residir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primariamente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 dirty="0">
              <a:solidFill>
                <a:srgbClr val="00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  <a:p>
            <a:pPr marL="285750" indent="-285750" font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Se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puede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usar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el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regalo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s-ES" sz="2400" kern="0" dirty="0">
                <a:latin typeface="Cambria" panose="02040503050406030204" pitchFamily="18" charset="0"/>
                <a:cs typeface="Calibri" pitchFamily="34" charset="0"/>
              </a:rPr>
              <a:t>para el enganche o para los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costos</a:t>
            </a:r>
            <a:r>
              <a:rPr lang="en-US" sz="2400" kern="0" dirty="0">
                <a:latin typeface="Cambria" panose="02040503050406030204" pitchFamily="18" charset="0"/>
                <a:cs typeface="Calibri" pitchFamily="34" charset="0"/>
              </a:rPr>
              <a:t> de </a:t>
            </a:r>
            <a:r>
              <a:rPr lang="en-US" sz="2400" kern="0" dirty="0" err="1">
                <a:latin typeface="Cambria" panose="02040503050406030204" pitchFamily="18" charset="0"/>
                <a:cs typeface="Calibri" pitchFamily="34" charset="0"/>
              </a:rPr>
              <a:t>cerrar</a:t>
            </a:r>
            <a:endParaRPr lang="en-US" sz="2400" kern="0" dirty="0">
              <a:latin typeface="Cambria" panose="02040503050406030204" pitchFamily="18" charset="0"/>
              <a:cs typeface="Calibri" pitchFamily="34" charset="0"/>
            </a:endParaRPr>
          </a:p>
          <a:p>
            <a:pPr algn="ctr" fontAlgn="ctr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ctr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ctr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ctr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ctr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ctr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ctr">
              <a:spcBef>
                <a:spcPts val="600"/>
              </a:spcBef>
              <a:spcAft>
                <a:spcPts val="600"/>
              </a:spcAft>
            </a:pP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ctr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endParaRPr lang="en-US" alt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130253"/>
              </p:ext>
            </p:extLst>
          </p:nvPr>
        </p:nvGraphicFramePr>
        <p:xfrm>
          <a:off x="0" y="1441907"/>
          <a:ext cx="12192000" cy="1282439"/>
        </p:xfrm>
        <a:graphic>
          <a:graphicData uri="http://schemas.openxmlformats.org/drawingml/2006/table">
            <a:tbl>
              <a:tblPr firstRow="1" firstCol="1" bandRow="1"/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2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Cambria" panose="02040503050406030204" pitchFamily="18" charset="0"/>
                        </a:rPr>
                        <a:t>3% </a:t>
                      </a:r>
                      <a:r>
                        <a:rPr lang="en-US" sz="3000" dirty="0" err="1">
                          <a:effectLst/>
                          <a:latin typeface="Cambria" panose="02040503050406030204" pitchFamily="18" charset="0"/>
                        </a:rPr>
                        <a:t>asistencia</a:t>
                      </a:r>
                      <a:r>
                        <a:rPr lang="en-US" sz="300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para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el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enganche</a:t>
                      </a:r>
                      <a:endParaRPr lang="en-US" sz="3000" b="1" kern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4% </a:t>
                      </a:r>
                      <a:r>
                        <a:rPr lang="en-US" sz="3000" dirty="0" err="1">
                          <a:effectLst/>
                          <a:latin typeface="Cambria" panose="02040503050406030204" pitchFamily="18" charset="0"/>
                        </a:rPr>
                        <a:t>asistencia</a:t>
                      </a:r>
                      <a:r>
                        <a:rPr lang="en-US" sz="300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para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el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enganche</a:t>
                      </a:r>
                      <a:endParaRPr lang="en-US" sz="3000" b="1" kern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5% </a:t>
                      </a:r>
                      <a:r>
                        <a:rPr lang="en-US" sz="3000">
                          <a:effectLst/>
                          <a:latin typeface="Cambria" panose="02040503050406030204" pitchFamily="18" charset="0"/>
                        </a:rPr>
                        <a:t>asistencia </a:t>
                      </a: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para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el </a:t>
                      </a:r>
                      <a:r>
                        <a:rPr lang="en-US" sz="30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enganche</a:t>
                      </a:r>
                      <a:endParaRPr lang="en-US" sz="3000" b="1" kern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67" marR="6856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367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78982" y="182240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400" b="1" dirty="0" err="1"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Préstamos</a:t>
            </a:r>
            <a:r>
              <a:rPr lang="en-US" altLang="en-US" sz="3400" b="1" dirty="0"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Con </a:t>
            </a:r>
            <a:r>
              <a:rPr lang="en-US" altLang="en-US" sz="3400" b="1" dirty="0" err="1"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Asistencia</a:t>
            </a:r>
            <a:r>
              <a:rPr lang="en-US" altLang="en-US" sz="3400" b="1" dirty="0"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Para </a:t>
            </a:r>
            <a:r>
              <a:rPr lang="en-US" altLang="en-US" sz="3400" b="1" dirty="0" err="1"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Enganches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487380"/>
              </p:ext>
            </p:extLst>
          </p:nvPr>
        </p:nvGraphicFramePr>
        <p:xfrm>
          <a:off x="106836" y="1040961"/>
          <a:ext cx="11978328" cy="6050155"/>
        </p:xfrm>
        <a:graphic>
          <a:graphicData uri="http://schemas.openxmlformats.org/drawingml/2006/table">
            <a:tbl>
              <a:tblPr firstRow="1" firstCol="1" bandRow="1"/>
              <a:tblGrid>
                <a:gridCol w="5989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9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46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3000" b="1" dirty="0"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sz="3000" b="1" dirty="0" err="1">
                          <a:latin typeface="Cambria" panose="02040503050406030204" pitchFamily="18" charset="0"/>
                        </a:rPr>
                        <a:t>Opción</a:t>
                      </a:r>
                      <a:r>
                        <a:rPr lang="en-US" sz="3000" b="1" dirty="0">
                          <a:latin typeface="Cambria" panose="02040503050406030204" pitchFamily="18" charset="0"/>
                        </a:rPr>
                        <a:t> 1: </a:t>
                      </a:r>
                      <a:r>
                        <a:rPr lang="en-US" sz="3000" b="1" dirty="0" err="1">
                          <a:latin typeface="Cambria" panose="02040503050406030204" pitchFamily="18" charset="0"/>
                        </a:rPr>
                        <a:t>regalo</a:t>
                      </a:r>
                      <a:endParaRPr lang="en-US" sz="3000" b="1" dirty="0">
                        <a:latin typeface="Cambria" panose="020405030504060302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B8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b="1" dirty="0">
                        <a:latin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 err="1">
                          <a:latin typeface="Cambria" panose="02040503050406030204" pitchFamily="18" charset="0"/>
                        </a:rPr>
                        <a:t>Opción</a:t>
                      </a:r>
                      <a:r>
                        <a:rPr lang="en-US" sz="3000" b="1" baseline="0" dirty="0">
                          <a:latin typeface="Cambria" panose="02040503050406030204" pitchFamily="18" charset="0"/>
                        </a:rPr>
                        <a:t> 2: </a:t>
                      </a:r>
                      <a:r>
                        <a:rPr lang="en-US" sz="3000" b="1" baseline="0" dirty="0" err="1">
                          <a:latin typeface="Cambria" panose="02040503050406030204" pitchFamily="18" charset="0"/>
                        </a:rPr>
                        <a:t>hipoteca</a:t>
                      </a:r>
                      <a:r>
                        <a:rPr lang="en-US" sz="3000" b="1" baseline="0" dirty="0">
                          <a:latin typeface="Cambria" panose="02040503050406030204" pitchFamily="18" charset="0"/>
                        </a:rPr>
                        <a:t> Segundo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000" b="1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Perdonable diferido de 3 años</a:t>
                      </a:r>
                      <a:endParaRPr lang="en-US" sz="3000" b="1" i="0" baseline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B8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23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en-US" sz="600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000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préstamos</a:t>
                      </a:r>
                      <a:r>
                        <a:rPr lang="en-US" altLang="en-US" sz="20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de FHA, VA, USDA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000" dirty="0">
                        <a:latin typeface="Cambria" panose="020405030504060302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0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un </a:t>
                      </a:r>
                      <a:r>
                        <a:rPr lang="en-US" altLang="en-US" sz="2000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verdadero</a:t>
                      </a:r>
                      <a:r>
                        <a:rPr lang="en-US" altLang="en-US" sz="2000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en-US" sz="2000" b="1" u="sng" baseline="0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regalo</a:t>
                      </a:r>
                      <a:r>
                        <a:rPr lang="en-US" altLang="en-US" sz="2000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que </a:t>
                      </a:r>
                      <a:r>
                        <a:rPr lang="en-US" altLang="en-US" sz="2000" baseline="0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nunca</a:t>
                      </a:r>
                      <a:r>
                        <a:rPr lang="en-US" altLang="en-US" sz="2000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se </a:t>
                      </a:r>
                      <a:r>
                        <a:rPr lang="en-US" altLang="en-US" sz="2000" baseline="0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necesita</a:t>
                      </a:r>
                      <a:r>
                        <a:rPr lang="en-US" altLang="en-US" sz="2000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en-US" sz="2000" baseline="0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repagar</a:t>
                      </a:r>
                      <a:endParaRPr lang="en-US" altLang="en-US" sz="2000" baseline="0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en-US" sz="2000" baseline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000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/>
                        </a:rPr>
                        <a:t>El </a:t>
                      </a:r>
                      <a:r>
                        <a:rPr lang="en-US" altLang="en-US" sz="2000" baseline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/>
                        </a:rPr>
                        <a:t>regalo</a:t>
                      </a:r>
                      <a:r>
                        <a:rPr lang="en-US" altLang="en-US" sz="2000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/>
                        </a:rPr>
                        <a:t> </a:t>
                      </a:r>
                      <a:r>
                        <a:rPr lang="en-US" altLang="en-US" sz="2000" baseline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/>
                        </a:rPr>
                        <a:t>puede</a:t>
                      </a:r>
                      <a:r>
                        <a:rPr lang="en-US" altLang="en-US" sz="2000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/>
                        </a:rPr>
                        <a:t> </a:t>
                      </a:r>
                      <a:r>
                        <a:rPr lang="en-US" altLang="en-US" sz="2000" baseline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/>
                        </a:rPr>
                        <a:t>ser</a:t>
                      </a:r>
                      <a:r>
                        <a:rPr lang="en-US" altLang="en-US" sz="2000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/>
                        </a:rPr>
                        <a:t> 3%, 4%, o 5% de la </a:t>
                      </a:r>
                      <a:r>
                        <a:rPr lang="en-US" altLang="en-US" sz="2000" baseline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/>
                        </a:rPr>
                        <a:t>cantidad</a:t>
                      </a:r>
                      <a:r>
                        <a:rPr lang="en-US" altLang="en-US" sz="2000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/>
                        </a:rPr>
                        <a:t> de la </a:t>
                      </a:r>
                      <a:r>
                        <a:rPr lang="en-US" altLang="en-US" sz="2000" baseline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/>
                        </a:rPr>
                        <a:t>hipoteca</a:t>
                      </a:r>
                      <a:endParaRPr lang="en-US" altLang="en-US" sz="2000" baseline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en-US" sz="600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Préstamo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convencional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de FHA, USDA, VA o HFA (HFA Preferred o HFA Advantage)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800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0% </a:t>
                      </a:r>
                      <a:r>
                        <a:rPr lang="en-US" altLang="en-US" sz="1800" baseline="0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interés</a:t>
                      </a:r>
                      <a:r>
                        <a:rPr lang="en-US" altLang="en-US" sz="1800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en-US" sz="1800" baseline="0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US" altLang="en-US" sz="1800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la </a:t>
                      </a:r>
                      <a:r>
                        <a:rPr lang="en-US" altLang="en-US" sz="1800" baseline="0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hipoteca</a:t>
                      </a:r>
                      <a:r>
                        <a:rPr lang="en-US" altLang="en-US" sz="1800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en-US" sz="1800" baseline="0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segunda</a:t>
                      </a:r>
                      <a:endParaRPr lang="en-US" altLang="en-US" sz="1800" baseline="0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800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no </a:t>
                      </a:r>
                      <a:r>
                        <a:rPr lang="en-US" altLang="en-US" sz="1800" baseline="0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pagos</a:t>
                      </a:r>
                      <a:r>
                        <a:rPr lang="en-US" altLang="en-US" sz="1800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en-US" sz="1800" baseline="0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mensuales</a:t>
                      </a:r>
                      <a:r>
                        <a:rPr lang="en-US" altLang="en-US" sz="1800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en-US" sz="1800" baseline="0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US" altLang="en-US" sz="1800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la </a:t>
                      </a:r>
                      <a:r>
                        <a:rPr lang="en-US" altLang="en-US" sz="1800" baseline="0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hipoteca</a:t>
                      </a:r>
                      <a:r>
                        <a:rPr lang="en-US" altLang="en-US" sz="1800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en-US" sz="1800" baseline="0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segunda</a:t>
                      </a:r>
                      <a:r>
                        <a:rPr lang="en-US" altLang="en-US" sz="1800" baseline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completamente perdonado 3 años después del cierre</a:t>
                      </a:r>
                      <a:endParaRPr lang="en-US" altLang="en-US" sz="1800" baseline="0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 err="1">
                          <a:latin typeface="Cambria" panose="02040503050406030204" pitchFamily="18" charset="0"/>
                        </a:rPr>
                        <a:t>tasas</a:t>
                      </a:r>
                      <a:r>
                        <a:rPr lang="en-US" sz="1800" baseline="0" dirty="0">
                          <a:latin typeface="Cambria" panose="02040503050406030204" pitchFamily="18" charset="0"/>
                        </a:rPr>
                        <a:t> de </a:t>
                      </a:r>
                      <a:r>
                        <a:rPr lang="en-US" sz="1800" baseline="0" dirty="0" err="1">
                          <a:latin typeface="Cambria" panose="02040503050406030204" pitchFamily="18" charset="0"/>
                        </a:rPr>
                        <a:t>interés</a:t>
                      </a:r>
                      <a:r>
                        <a:rPr lang="en-US" sz="1800" baseline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Cambria" panose="02040503050406030204" pitchFamily="18" charset="0"/>
                        </a:rPr>
                        <a:t>más</a:t>
                      </a:r>
                      <a:r>
                        <a:rPr lang="en-US" sz="1800" baseline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Cambria" panose="02040503050406030204" pitchFamily="18" charset="0"/>
                        </a:rPr>
                        <a:t>bajos</a:t>
                      </a:r>
                      <a:r>
                        <a:rPr lang="en-US" sz="1800" baseline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Cambria" panose="02040503050406030204" pitchFamily="18" charset="0"/>
                        </a:rPr>
                        <a:t>en</a:t>
                      </a:r>
                      <a:r>
                        <a:rPr lang="en-US" sz="1800" baseline="0" dirty="0">
                          <a:latin typeface="Cambria" panose="02040503050406030204" pitchFamily="18" charset="0"/>
                        </a:rPr>
                        <a:t> la </a:t>
                      </a:r>
                      <a:r>
                        <a:rPr lang="en-US" sz="1800" baseline="0" dirty="0" err="1">
                          <a:latin typeface="Cambria" panose="02040503050406030204" pitchFamily="18" charset="0"/>
                        </a:rPr>
                        <a:t>hipoteca</a:t>
                      </a:r>
                      <a:endParaRPr lang="en-US" sz="1800" baseline="0" dirty="0">
                        <a:latin typeface="Cambria" panose="02040503050406030204" pitchFamily="18" charset="0"/>
                      </a:endParaRPr>
                    </a:p>
                    <a:p>
                      <a:pPr marL="342900" indent="-342900">
                        <a:spcBef>
                          <a:spcPts val="1200"/>
                        </a:spcBef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n-US" sz="1800" dirty="0" err="1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assistencia</a:t>
                      </a:r>
                      <a:r>
                        <a:rPr lang="en-US" sz="1800" baseline="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puede</a:t>
                      </a:r>
                      <a:r>
                        <a:rPr lang="en-US" sz="1800" baseline="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ser </a:t>
                      </a:r>
                      <a:r>
                        <a:rPr lang="en-US" altLang="en-US" sz="1800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/>
                        </a:rPr>
                        <a:t>3%, 4%, o 5% de la </a:t>
                      </a:r>
                      <a:r>
                        <a:rPr lang="en-US" altLang="en-US" sz="1800" baseline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/>
                        </a:rPr>
                        <a:t>cantidad</a:t>
                      </a:r>
                      <a:r>
                        <a:rPr lang="en-US" altLang="en-US" sz="1800" baseline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/>
                        </a:rPr>
                        <a:t> de la </a:t>
                      </a:r>
                      <a:r>
                        <a:rPr lang="en-US" altLang="en-US" sz="1800" baseline="0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/>
                        </a:rPr>
                        <a:t>hipoteca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49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78982" y="182240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400" b="1" dirty="0" err="1"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Préstamos</a:t>
            </a:r>
            <a:r>
              <a:rPr lang="en-US" altLang="en-US" sz="3400" b="1" dirty="0"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Con </a:t>
            </a:r>
            <a:r>
              <a:rPr lang="en-US" altLang="en-US" sz="3400" b="1" dirty="0" err="1"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Asistencia</a:t>
            </a:r>
            <a:r>
              <a:rPr lang="en-US" altLang="en-US" sz="3400" b="1" dirty="0"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 Para </a:t>
            </a:r>
            <a:r>
              <a:rPr lang="en-US" altLang="en-US" sz="3400" b="1" dirty="0" err="1">
                <a:latin typeface="Cambria" panose="02040503050406030204" pitchFamily="18" charset="0"/>
                <a:ea typeface="Calibri" pitchFamily="34" charset="0"/>
                <a:cs typeface="Calibri" pitchFamily="34" charset="0"/>
              </a:rPr>
              <a:t>Enganches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336270"/>
              </p:ext>
            </p:extLst>
          </p:nvPr>
        </p:nvGraphicFramePr>
        <p:xfrm>
          <a:off x="0" y="1042869"/>
          <a:ext cx="12192000" cy="1240439"/>
        </p:xfrm>
        <a:graphic>
          <a:graphicData uri="http://schemas.openxmlformats.org/drawingml/2006/table">
            <a:tbl>
              <a:tblPr firstRow="1" firstCol="1" bandRow="1"/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404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600" b="1" dirty="0">
                        <a:latin typeface="Cambria" panose="02040503050406030204" pitchFamily="18" charset="0"/>
                      </a:endParaRPr>
                    </a:p>
                    <a:p>
                      <a:pPr algn="ctr"/>
                      <a:endParaRPr lang="en-US" sz="2000" b="1" dirty="0"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sz="3000" b="1" dirty="0" err="1">
                          <a:latin typeface="Cambria" panose="02040503050406030204" pitchFamily="18" charset="0"/>
                        </a:rPr>
                        <a:t>Préstamo</a:t>
                      </a:r>
                      <a:r>
                        <a:rPr lang="en-US" sz="3000" b="1" dirty="0">
                          <a:latin typeface="Cambria" panose="02040503050406030204" pitchFamily="18" charset="0"/>
                        </a:rPr>
                        <a:t> de HFA </a:t>
                      </a:r>
                      <a:r>
                        <a:rPr lang="en-US" sz="3000" b="1" dirty="0" err="1">
                          <a:latin typeface="Cambria" panose="02040503050406030204" pitchFamily="18" charset="0"/>
                        </a:rPr>
                        <a:t>convencional</a:t>
                      </a:r>
                      <a:r>
                        <a:rPr lang="en-US" sz="3000" b="1" baseline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3000" b="1" dirty="0" err="1">
                          <a:latin typeface="Cambria" panose="02040503050406030204" pitchFamily="18" charset="0"/>
                        </a:rPr>
                        <a:t>preferido</a:t>
                      </a:r>
                      <a:endParaRPr lang="en-US" sz="3000" b="1" baseline="0" dirty="0">
                        <a:latin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B8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78982" y="3345695"/>
            <a:ext cx="86868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fontAlgn="ctr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solo </a:t>
            </a:r>
            <a:r>
              <a:rPr lang="en-US" sz="2400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requiere</a:t>
            </a: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un </a:t>
            </a:r>
            <a:r>
              <a:rPr lang="en-US" sz="2400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enganche</a:t>
            </a: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de 3%</a:t>
            </a:r>
          </a:p>
          <a:p>
            <a:pPr marL="342900" indent="-342900" eaLnBrk="1" fontAlgn="ctr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no </a:t>
            </a:r>
            <a:r>
              <a:rPr lang="en-US" sz="2400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costo</a:t>
            </a: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anticipado</a:t>
            </a: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del </a:t>
            </a:r>
            <a:r>
              <a:rPr lang="en-US" sz="2400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seguro</a:t>
            </a:r>
            <a:r>
              <a:rPr lang="en-US" sz="2400" kern="0" dirty="0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Cambria" panose="02040503050406030204" pitchFamily="18" charset="0"/>
                <a:cs typeface="Calibri" pitchFamily="34" charset="0"/>
              </a:rPr>
              <a:t>hipotecario</a:t>
            </a:r>
            <a:endParaRPr lang="en-US" sz="2400" kern="0" dirty="0">
              <a:solidFill>
                <a:srgbClr val="000000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342900" indent="-342900" eaLnBrk="1" fontAlgn="ctr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ratos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mensuales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más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bajos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</a:rPr>
              <a:t> para el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seguro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</a:rPr>
              <a:t>hipotecario</a:t>
            </a:r>
            <a:endParaRPr lang="en-US" sz="24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marL="342900" indent="-342900" eaLnBrk="1" fontAlgn="ctr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mbria" panose="02040503050406030204" pitchFamily="18" charset="0"/>
                <a:cs typeface="Calibri" pitchFamily="34" charset="0"/>
              </a:rPr>
              <a:t>no </a:t>
            </a:r>
            <a:r>
              <a:rPr lang="en-US" sz="2400" kern="0" dirty="0" err="1">
                <a:solidFill>
                  <a:prstClr val="black"/>
                </a:solidFill>
                <a:latin typeface="Cambria" panose="02040503050406030204" pitchFamily="18" charset="0"/>
                <a:cs typeface="Calibri" pitchFamily="34" charset="0"/>
              </a:rPr>
              <a:t>ajustes</a:t>
            </a:r>
            <a:r>
              <a:rPr lang="en-US" sz="2400" kern="0" dirty="0">
                <a:solidFill>
                  <a:prstClr val="black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anose="02040503050406030204" pitchFamily="18" charset="0"/>
                <a:cs typeface="Calibri" pitchFamily="34" charset="0"/>
              </a:rPr>
              <a:t>en</a:t>
            </a:r>
            <a:r>
              <a:rPr lang="en-US" sz="2400" kern="0" dirty="0">
                <a:solidFill>
                  <a:prstClr val="black"/>
                </a:solidFill>
                <a:latin typeface="Cambria" panose="02040503050406030204" pitchFamily="18" charset="0"/>
                <a:cs typeface="Calibri" pitchFamily="34" charset="0"/>
              </a:rPr>
              <a:t> la </a:t>
            </a:r>
            <a:r>
              <a:rPr lang="en-US" sz="2400" kern="0" dirty="0" err="1">
                <a:solidFill>
                  <a:prstClr val="black"/>
                </a:solidFill>
                <a:latin typeface="Cambria" panose="02040503050406030204" pitchFamily="18" charset="0"/>
                <a:cs typeface="Calibri" pitchFamily="34" charset="0"/>
              </a:rPr>
              <a:t>tasa</a:t>
            </a:r>
            <a:r>
              <a:rPr lang="en-US" sz="2400" kern="0" dirty="0">
                <a:solidFill>
                  <a:prstClr val="black"/>
                </a:solidFill>
                <a:latin typeface="Cambria" panose="02040503050406030204" pitchFamily="18" charset="0"/>
                <a:cs typeface="Calibri" pitchFamily="34" charset="0"/>
              </a:rPr>
              <a:t> de </a:t>
            </a:r>
            <a:r>
              <a:rPr lang="en-US" sz="2400" kern="0" dirty="0" err="1">
                <a:solidFill>
                  <a:prstClr val="black"/>
                </a:solidFill>
                <a:latin typeface="Cambria" panose="02040503050406030204" pitchFamily="18" charset="0"/>
                <a:cs typeface="Calibri" pitchFamily="34" charset="0"/>
              </a:rPr>
              <a:t>interés</a:t>
            </a:r>
            <a:r>
              <a:rPr lang="en-US" sz="2400" kern="0" dirty="0">
                <a:solidFill>
                  <a:prstClr val="black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kern="0" dirty="0">
                <a:solidFill>
                  <a:prstClr val="black"/>
                </a:solidFill>
                <a:latin typeface="Cambria" panose="02040503050406030204" pitchFamily="18" charset="0"/>
                <a:cs typeface="Calibri" pitchFamily="34" charset="0"/>
              </a:rPr>
              <a:t>(Loan Level Pricing Adjustments - LLPAs) </a:t>
            </a:r>
          </a:p>
          <a:p>
            <a:pPr marL="342900" indent="-342900" eaLnBrk="1" fontAlgn="ctr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mbria" panose="02040503050406030204" pitchFamily="18" charset="0"/>
                <a:cs typeface="Calibri" pitchFamily="34" charset="0"/>
              </a:rPr>
              <a:t>se </a:t>
            </a:r>
            <a:r>
              <a:rPr lang="en-US" sz="2400" kern="0" dirty="0" err="1">
                <a:solidFill>
                  <a:prstClr val="black"/>
                </a:solidFill>
                <a:latin typeface="Cambria" panose="02040503050406030204" pitchFamily="18" charset="0"/>
                <a:cs typeface="Calibri" pitchFamily="34" charset="0"/>
              </a:rPr>
              <a:t>puede</a:t>
            </a:r>
            <a:r>
              <a:rPr lang="en-US" sz="2400" kern="0" dirty="0">
                <a:solidFill>
                  <a:prstClr val="black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anose="02040503050406030204" pitchFamily="18" charset="0"/>
                <a:cs typeface="Calibri" pitchFamily="34" charset="0"/>
              </a:rPr>
              <a:t>cancelar</a:t>
            </a:r>
            <a:r>
              <a:rPr lang="en-US" sz="2400" kern="0" dirty="0">
                <a:solidFill>
                  <a:prstClr val="black"/>
                </a:solidFill>
                <a:latin typeface="Cambria" panose="02040503050406030204" pitchFamily="18" charset="0"/>
                <a:cs typeface="Calibri" pitchFamily="34" charset="0"/>
              </a:rPr>
              <a:t> el </a:t>
            </a:r>
            <a:r>
              <a:rPr lang="en-US" sz="2400" kern="0" dirty="0" err="1">
                <a:solidFill>
                  <a:prstClr val="black"/>
                </a:solidFill>
                <a:latin typeface="Cambria" panose="02040503050406030204" pitchFamily="18" charset="0"/>
                <a:cs typeface="Calibri" pitchFamily="34" charset="0"/>
              </a:rPr>
              <a:t>seguro</a:t>
            </a:r>
            <a:r>
              <a:rPr lang="en-US" sz="2400" kern="0" dirty="0">
                <a:solidFill>
                  <a:prstClr val="black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en-US" sz="2400" kern="0" dirty="0" err="1">
                <a:solidFill>
                  <a:prstClr val="black"/>
                </a:solidFill>
                <a:latin typeface="Cambria" panose="02040503050406030204" pitchFamily="18" charset="0"/>
                <a:cs typeface="Calibri" pitchFamily="34" charset="0"/>
              </a:rPr>
              <a:t>hipotecario</a:t>
            </a:r>
            <a:endParaRPr lang="en-US" sz="1600" kern="0" dirty="0">
              <a:solidFill>
                <a:srgbClr val="000000"/>
              </a:solidFill>
              <a:latin typeface="Calibri"/>
              <a:cs typeface="Calibri" pitchFamily="34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878982" y="2514698"/>
            <a:ext cx="105300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Myriad Pro" charset="0"/>
              </a:defRPr>
            </a:lvl1pPr>
            <a:lvl2pPr marL="914400" indent="-4572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Myriad Pro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Myriad Pro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Pro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9pPr>
          </a:lstStyle>
          <a:p>
            <a:pPr font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TSAHC </a:t>
            </a:r>
            <a:r>
              <a:rPr lang="en-US" altLang="en-US" sz="2400" dirty="0" err="1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ofrece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un </a:t>
            </a:r>
            <a:r>
              <a:rPr lang="en-US" altLang="en-US" sz="2400" dirty="0" err="1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préstamo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especial </a:t>
            </a:r>
            <a:r>
              <a:rPr lang="en-US" altLang="en-US" sz="2400" dirty="0" err="1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convencional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.  Tiene </a:t>
            </a:r>
            <a:r>
              <a:rPr lang="en-US" altLang="en-US" sz="2400" dirty="0" err="1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todos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los </a:t>
            </a:r>
            <a:r>
              <a:rPr lang="en-US" altLang="en-US" sz="2400" dirty="0" err="1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beneficios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de un </a:t>
            </a:r>
            <a:r>
              <a:rPr lang="en-US" altLang="en-US" sz="2400" dirty="0" err="1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préstamo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convencional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tradicional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con </a:t>
            </a:r>
            <a:r>
              <a:rPr lang="en-US" altLang="en-US" sz="2400" dirty="0" err="1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algunos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beneficios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adicionales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: </a:t>
            </a: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53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78982" y="182240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err="1">
                <a:latin typeface="Cambria" panose="02040503050406030204" pitchFamily="18" charset="0"/>
              </a:rPr>
              <a:t>Certificados</a:t>
            </a:r>
            <a:r>
              <a:rPr lang="en-US" altLang="en-US" sz="3600" b="1" dirty="0">
                <a:latin typeface="Cambria" panose="02040503050406030204" pitchFamily="18" charset="0"/>
              </a:rPr>
              <a:t> de </a:t>
            </a:r>
            <a:r>
              <a:rPr lang="en-US" altLang="en-US" sz="3600" b="1" dirty="0" err="1">
                <a:latin typeface="Cambria" panose="02040503050406030204" pitchFamily="18" charset="0"/>
              </a:rPr>
              <a:t>Crédito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Hipotecario</a:t>
            </a:r>
            <a:r>
              <a:rPr lang="en-US" altLang="en-US" sz="3600" b="1" dirty="0">
                <a:latin typeface="Cambria" panose="02040503050406030204" pitchFamily="18" charset="0"/>
              </a:rPr>
              <a:t> (MCC)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02639" y="855974"/>
            <a:ext cx="11845334" cy="5758308"/>
            <a:chOff x="263221" y="1196975"/>
            <a:chExt cx="7684659" cy="2275327"/>
          </a:xfrm>
        </p:grpSpPr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685356" y="1196975"/>
              <a:ext cx="7190807" cy="2275327"/>
              <a:chOff x="1566904" y="601408"/>
              <a:chExt cx="7319526" cy="3356868"/>
            </a:xfrm>
          </p:grpSpPr>
          <p:sp>
            <p:nvSpPr>
              <p:cNvPr id="13" name="Pentagon 12"/>
              <p:cNvSpPr/>
              <p:nvPr/>
            </p:nvSpPr>
            <p:spPr>
              <a:xfrm rot="10800000">
                <a:off x="1566904" y="664757"/>
                <a:ext cx="7319526" cy="3293519"/>
              </a:xfrm>
              <a:prstGeom prst="homePlate">
                <a:avLst/>
              </a:prstGeom>
              <a:solidFill>
                <a:sysClr val="window" lastClr="FFFFFF"/>
              </a:solidFill>
              <a:ln w="76200" cap="flat" cmpd="sng" algn="ctr">
                <a:solidFill>
                  <a:srgbClr val="9BBB59"/>
                </a:solidFill>
                <a:prstDash val="solid"/>
              </a:ln>
              <a:effec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Pentagon 4"/>
              <p:cNvSpPr/>
              <p:nvPr/>
            </p:nvSpPr>
            <p:spPr>
              <a:xfrm rot="21600000">
                <a:off x="2389371" y="601408"/>
                <a:ext cx="6497059" cy="329351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452114" tIns="60960" rIns="113792" bIns="60960" spcCol="1270"/>
              <a:lstStyle/>
              <a:p>
                <a:pPr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16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libri"/>
                </a:endParaRPr>
              </a:p>
            </p:txBody>
          </p:sp>
        </p:grpSp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2305863" y="1319324"/>
              <a:ext cx="5642017" cy="2129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Myriad Pro" charset="0"/>
                </a:defRPr>
              </a:lvl1pPr>
              <a:lvl2pPr marL="914400" indent="-4572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Myriad Pro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Myriad Pro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200">
                  <a:solidFill>
                    <a:schemeClr val="tx1"/>
                  </a:solidFill>
                  <a:latin typeface="Myriad Pro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Myriad Pro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Myriad Pro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Myriad Pro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Myriad Pro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Myriad Pro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1000"/>
                </a:spcBef>
                <a:spcAft>
                  <a:spcPts val="1000"/>
                </a:spcAft>
                <a:buNone/>
                <a:defRPr/>
              </a:pPr>
              <a:r>
                <a:rPr lang="en-US" altLang="en-US" sz="3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Certificados</a:t>
              </a:r>
              <a:r>
                <a:rPr lang="en-US" altLang="en-US" sz="3000" b="1" dirty="0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 de </a:t>
              </a:r>
              <a:r>
                <a:rPr lang="en-US" altLang="en-US" sz="3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Crédito</a:t>
              </a:r>
              <a:r>
                <a:rPr lang="en-US" altLang="en-US" sz="3000" b="1" dirty="0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altLang="en-US" sz="3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Hipotecario</a:t>
              </a:r>
              <a:r>
                <a:rPr lang="en-US" altLang="en-US" sz="3000" b="1" dirty="0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 (MCC)  </a:t>
              </a:r>
            </a:p>
            <a:p>
              <a:pPr marL="285750" indent="-285750">
                <a:spcBef>
                  <a:spcPts val="1000"/>
                </a:spcBef>
                <a:spcAft>
                  <a:spcPts val="1000"/>
                </a:spcAft>
                <a:defRPr/>
              </a:pPr>
              <a:r>
                <a:rPr lang="en-US" altLang="en-US" sz="3000" dirty="0" err="1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Solamente</a:t>
              </a:r>
              <a:r>
                <a:rPr lang="en-US" altLang="en-US" sz="3000" dirty="0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 para </a:t>
              </a:r>
              <a:r>
                <a:rPr lang="en-US" altLang="en-US" sz="3000" dirty="0" err="1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compradores</a:t>
              </a:r>
              <a:r>
                <a:rPr lang="en-US" altLang="en-US" sz="3000" dirty="0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 de </a:t>
              </a:r>
              <a:r>
                <a:rPr lang="en-US" altLang="en-US" sz="3000" dirty="0" err="1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primera</a:t>
              </a:r>
              <a:r>
                <a:rPr lang="en-US" altLang="en-US" sz="3000" dirty="0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 casa </a:t>
              </a:r>
            </a:p>
            <a:p>
              <a:pPr marL="285750" indent="-285750">
                <a:spcBef>
                  <a:spcPts val="1000"/>
                </a:spcBef>
                <a:spcAft>
                  <a:spcPts val="1000"/>
                </a:spcAft>
                <a:defRPr/>
              </a:pPr>
              <a:r>
                <a:rPr lang="en-US" altLang="en-US" sz="3000" dirty="0" err="1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Crédito</a:t>
              </a:r>
              <a:r>
                <a:rPr lang="en-US" altLang="en-US" sz="3000" dirty="0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 annual de hasta $2,000 </a:t>
              </a:r>
            </a:p>
            <a:p>
              <a:pPr marL="285750" indent="-285750">
                <a:spcBef>
                  <a:spcPts val="1000"/>
                </a:spcBef>
                <a:spcAft>
                  <a:spcPts val="1000"/>
                </a:spcAft>
                <a:defRPr/>
              </a:pPr>
              <a:r>
                <a:rPr lang="en-US" altLang="en-US" sz="3000" dirty="0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Hay que </a:t>
              </a:r>
              <a:r>
                <a:rPr lang="en-US" altLang="en-US" sz="3000" dirty="0" err="1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vivir</a:t>
              </a:r>
              <a:r>
                <a:rPr lang="en-US" altLang="en-US" sz="3000" dirty="0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altLang="en-US" sz="3000" dirty="0" err="1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en</a:t>
              </a:r>
              <a:r>
                <a:rPr lang="en-US" altLang="en-US" sz="3000" dirty="0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 la casa </a:t>
              </a:r>
              <a:r>
                <a:rPr lang="en-US" altLang="en-US" sz="3000" dirty="0" err="1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como</a:t>
              </a:r>
              <a:r>
                <a:rPr lang="en-US" altLang="en-US" sz="3000" dirty="0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altLang="en-US" sz="3000" dirty="0" err="1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residencia</a:t>
              </a:r>
              <a:r>
                <a:rPr lang="en-US" altLang="en-US" sz="3000" dirty="0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altLang="en-US" sz="3000" dirty="0" err="1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primaria</a:t>
              </a:r>
              <a:endParaRPr lang="en-US" altLang="en-US" sz="3000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endParaRPr>
            </a:p>
            <a:p>
              <a:pPr marL="285750" indent="-285750">
                <a:spcBef>
                  <a:spcPts val="1000"/>
                </a:spcBef>
                <a:spcAft>
                  <a:spcPts val="1000"/>
                </a:spcAft>
                <a:defRPr/>
              </a:pPr>
              <a:r>
                <a:rPr lang="en-US" altLang="en-US" sz="3000" dirty="0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Se </a:t>
              </a:r>
              <a:r>
                <a:rPr lang="en-US" altLang="en-US" sz="3000" dirty="0" err="1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puede</a:t>
              </a:r>
              <a:r>
                <a:rPr lang="en-US" altLang="en-US" sz="3000" dirty="0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US" altLang="en-US" sz="3000" dirty="0" err="1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utilizar</a:t>
              </a:r>
              <a:r>
                <a:rPr lang="en-US" altLang="en-US" sz="3000" dirty="0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 junto con la </a:t>
              </a:r>
              <a:r>
                <a:rPr lang="en-US" altLang="en-US" sz="3000" dirty="0" err="1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asistencia</a:t>
              </a:r>
              <a:r>
                <a:rPr lang="en-US" altLang="en-US" sz="3000" dirty="0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 para </a:t>
              </a:r>
              <a:r>
                <a:rPr lang="en-US" altLang="en-US" sz="3000" dirty="0" err="1">
                  <a:solidFill>
                    <a:srgbClr val="000000"/>
                  </a:solidFill>
                  <a:latin typeface="Cambria" panose="02040503050406030204" pitchFamily="18" charset="0"/>
                  <a:ea typeface="Calibri" pitchFamily="34" charset="0"/>
                  <a:cs typeface="Calibri" pitchFamily="34" charset="0"/>
                </a:rPr>
                <a:t>enganches</a:t>
              </a:r>
              <a:endParaRPr lang="en-US" altLang="en-US" sz="3000" dirty="0">
                <a:solidFill>
                  <a:srgbClr val="000000"/>
                </a:solidFill>
                <a:latin typeface="Cambria" panose="02040503050406030204" pitchFamily="18" charset="0"/>
                <a:ea typeface="Calibri" pitchFamily="34" charset="0"/>
                <a:cs typeface="Calibri" pitchFamily="34" charset="0"/>
              </a:endParaRPr>
            </a:p>
            <a:p>
              <a:pPr marL="285750" indent="-285750">
                <a:spcBef>
                  <a:spcPts val="1000"/>
                </a:spcBef>
                <a:spcAft>
                  <a:spcPts val="1000"/>
                </a:spcAft>
                <a:defRPr/>
              </a:pPr>
              <a:r>
                <a:rPr lang="en-US" altLang="en-US" sz="3000" dirty="0">
                  <a:solidFill>
                    <a:srgbClr val="000000"/>
                  </a:solidFill>
                  <a:latin typeface="Cambria" panose="02040503050406030204" pitchFamily="18" charset="0"/>
                </a:rPr>
                <a:t>GRATIS para Texas Heroes que </a:t>
              </a:r>
              <a:r>
                <a:rPr lang="en-US" altLang="en-US" sz="30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usan</a:t>
              </a:r>
              <a:r>
                <a:rPr lang="en-US" altLang="en-US" sz="3000" dirty="0">
                  <a:solidFill>
                    <a:srgbClr val="000000"/>
                  </a:solidFill>
                  <a:latin typeface="Cambria" panose="02040503050406030204" pitchFamily="18" charset="0"/>
                </a:rPr>
                <a:t> la </a:t>
              </a:r>
              <a:r>
                <a:rPr lang="en-US" altLang="en-US" sz="30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asistencia</a:t>
              </a:r>
              <a:r>
                <a:rPr lang="en-US" altLang="en-US" sz="3000" dirty="0">
                  <a:solidFill>
                    <a:srgbClr val="000000"/>
                  </a:solidFill>
                  <a:latin typeface="Cambria" panose="02040503050406030204" pitchFamily="18" charset="0"/>
                </a:rPr>
                <a:t> para </a:t>
              </a:r>
              <a:r>
                <a:rPr lang="en-US" altLang="en-US" sz="3000" dirty="0" err="1">
                  <a:solidFill>
                    <a:srgbClr val="000000"/>
                  </a:solidFill>
                  <a:latin typeface="Cambria" panose="02040503050406030204" pitchFamily="18" charset="0"/>
                </a:rPr>
                <a:t>enganches</a:t>
              </a:r>
              <a:r>
                <a:rPr lang="en-US" altLang="en-US" sz="3000" dirty="0">
                  <a:solidFill>
                    <a:srgbClr val="000000"/>
                  </a:solidFill>
                  <a:latin typeface="Cambria" panose="02040503050406030204" pitchFamily="18" charset="0"/>
                </a:rPr>
                <a:t> de TSAHC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263221" y="2013285"/>
              <a:ext cx="1411555" cy="828133"/>
            </a:xfrm>
            <a:prstGeom prst="ellipse">
              <a:avLst/>
            </a:prstGeom>
            <a:blipFill>
              <a:blip r:embed="rId3" cstate="print">
                <a:duotone>
                  <a:srgbClr val="9BBB59">
                    <a:hueOff val="0"/>
                    <a:satOff val="0"/>
                    <a:lumOff val="0"/>
                    <a:alphaOff val="0"/>
                    <a:shade val="20000"/>
                    <a:satMod val="200000"/>
                  </a:srgbClr>
                  <a:srgbClr val="9BBB59">
                    <a:hueOff val="0"/>
                    <a:satOff val="0"/>
                    <a:lumOff val="0"/>
                    <a:alphaOff val="0"/>
                    <a:tint val="12000"/>
                    <a:satMod val="19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0000" b="-20000"/>
              </a:stretch>
            </a:blipFill>
            <a:ln w="25400" cap="flat" cmpd="sng" algn="ctr">
              <a:solidFill>
                <a:srgbClr val="9BBB59">
                  <a:shade val="80000"/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02225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78982" y="182240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err="1">
                <a:latin typeface="Cambria" panose="02040503050406030204" pitchFamily="18" charset="0"/>
              </a:rPr>
              <a:t>Certificados</a:t>
            </a:r>
            <a:r>
              <a:rPr lang="en-US" altLang="en-US" sz="3600" b="1" dirty="0">
                <a:latin typeface="Cambria" panose="02040503050406030204" pitchFamily="18" charset="0"/>
              </a:rPr>
              <a:t> de </a:t>
            </a:r>
            <a:r>
              <a:rPr lang="en-US" altLang="en-US" sz="3600" b="1" dirty="0" err="1">
                <a:latin typeface="Cambria" panose="02040503050406030204" pitchFamily="18" charset="0"/>
              </a:rPr>
              <a:t>Crédito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Hipotecario</a:t>
            </a:r>
            <a:r>
              <a:rPr lang="en-US" altLang="en-US" sz="3600" b="1" dirty="0">
                <a:latin typeface="Cambria" panose="02040503050406030204" pitchFamily="18" charset="0"/>
              </a:rPr>
              <a:t> (MCC)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876297" y="863371"/>
            <a:ext cx="10222607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Myriad Pro" charset="0"/>
              </a:defRPr>
            </a:lvl1pPr>
            <a:lvl2pPr marL="914400" indent="-4572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Myriad Pro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Myriad Pro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Pro" charset="0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Myriad Pro" charset="0"/>
              </a:defRPr>
            </a:lvl9pPr>
          </a:lstStyle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b="1" dirty="0" err="1">
                <a:latin typeface="Cambria" panose="02040503050406030204" pitchFamily="18" charset="0"/>
              </a:rPr>
              <a:t>Certificados</a:t>
            </a:r>
            <a:r>
              <a:rPr lang="en-US" altLang="en-US" sz="2400" b="1" dirty="0">
                <a:latin typeface="Cambria" panose="02040503050406030204" pitchFamily="18" charset="0"/>
              </a:rPr>
              <a:t> de </a:t>
            </a:r>
            <a:r>
              <a:rPr lang="en-US" altLang="en-US" sz="2400" b="1" dirty="0" err="1">
                <a:latin typeface="Cambria" panose="02040503050406030204" pitchFamily="18" charset="0"/>
              </a:rPr>
              <a:t>Crédito</a:t>
            </a:r>
            <a:r>
              <a:rPr lang="en-US" altLang="en-US" sz="2400" b="1" dirty="0">
                <a:latin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Cambria" panose="02040503050406030204" pitchFamily="18" charset="0"/>
              </a:rPr>
              <a:t>Hipotecario</a:t>
            </a:r>
            <a:r>
              <a:rPr lang="en-US" altLang="en-US" sz="2400" b="1" dirty="0">
                <a:latin typeface="Cambria" panose="02040503050406030204" pitchFamily="18" charset="0"/>
              </a:rPr>
              <a:t> (MCC):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dirty="0" err="1">
                <a:solidFill>
                  <a:srgbClr val="000000"/>
                </a:solidFill>
                <a:latin typeface="Cambria" panose="02040503050406030204" pitchFamily="18" charset="0"/>
              </a:rPr>
              <a:t>Equivalente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a 20% del </a:t>
            </a:r>
            <a:r>
              <a:rPr lang="en-US" altLang="en-US" sz="2400" dirty="0" err="1">
                <a:solidFill>
                  <a:srgbClr val="000000"/>
                </a:solidFill>
                <a:latin typeface="Cambria" panose="02040503050406030204" pitchFamily="18" charset="0"/>
              </a:rPr>
              <a:t>interés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del </a:t>
            </a:r>
            <a:r>
              <a:rPr lang="en-US" altLang="en-US" sz="2400" dirty="0" err="1">
                <a:solidFill>
                  <a:srgbClr val="000000"/>
                </a:solidFill>
                <a:latin typeface="Cambria" panose="02040503050406030204" pitchFamily="18" charset="0"/>
              </a:rPr>
              <a:t>préstamo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ambria" panose="02040503050406030204" pitchFamily="18" charset="0"/>
              </a:rPr>
              <a:t>pagado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Cambria" panose="02040503050406030204" pitchFamily="18" charset="0"/>
              </a:rPr>
              <a:t>en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un </a:t>
            </a:r>
            <a:r>
              <a:rPr lang="en-US" altLang="en-US" sz="2400" dirty="0" err="1">
                <a:solidFill>
                  <a:srgbClr val="000000"/>
                </a:solidFill>
                <a:latin typeface="Cambria" panose="02040503050406030204" pitchFamily="18" charset="0"/>
              </a:rPr>
              <a:t>año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95949" y="5109279"/>
            <a:ext cx="45833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anose="02040503050406030204" pitchFamily="18" charset="0"/>
              </a:rPr>
              <a:t>20%=$2,300*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697233"/>
              </p:ext>
            </p:extLst>
          </p:nvPr>
        </p:nvGraphicFramePr>
        <p:xfrm>
          <a:off x="893194" y="2376775"/>
          <a:ext cx="10205710" cy="21737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02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2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3426">
                <a:tc gridSpan="2">
                  <a:txBody>
                    <a:bodyPr/>
                    <a:lstStyle/>
                    <a:p>
                      <a:r>
                        <a:rPr lang="en-US" sz="2400" dirty="0" err="1"/>
                        <a:t>Ejemplo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426">
                <a:tc>
                  <a:txBody>
                    <a:bodyPr/>
                    <a:lstStyle/>
                    <a:p>
                      <a:r>
                        <a:rPr lang="en-US" sz="2400" dirty="0"/>
                        <a:t>Monto del </a:t>
                      </a:r>
                      <a:r>
                        <a:rPr lang="en-US" sz="2400" dirty="0" err="1"/>
                        <a:t>préstamo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$200,000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426">
                <a:tc>
                  <a:txBody>
                    <a:bodyPr/>
                    <a:lstStyle/>
                    <a:p>
                      <a:r>
                        <a:rPr lang="en-US" sz="2400" dirty="0" err="1"/>
                        <a:t>Tasa</a:t>
                      </a:r>
                      <a:r>
                        <a:rPr lang="en-US" sz="2400" baseline="0" dirty="0"/>
                        <a:t> de </a:t>
                      </a:r>
                      <a:r>
                        <a:rPr lang="en-US" sz="2400" baseline="0" dirty="0" err="1"/>
                        <a:t>interés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x</a:t>
                      </a:r>
                      <a:r>
                        <a:rPr lang="en-US" sz="2400" baseline="0" dirty="0"/>
                        <a:t>       5.75%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426">
                <a:tc>
                  <a:txBody>
                    <a:bodyPr/>
                    <a:lstStyle/>
                    <a:p>
                      <a:r>
                        <a:rPr lang="en-US" sz="2400" dirty="0" err="1"/>
                        <a:t>Interés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pagado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en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año</a:t>
                      </a:r>
                      <a:r>
                        <a:rPr lang="en-US" sz="2400" baseline="0" dirty="0"/>
                        <a:t> 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$11,500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902778" y="4010967"/>
            <a:ext cx="10196126" cy="83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98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78982" y="182240"/>
            <a:ext cx="1075063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err="1">
                <a:latin typeface="Cambria" panose="02040503050406030204" pitchFamily="18" charset="0"/>
              </a:rPr>
              <a:t>Certificados</a:t>
            </a:r>
            <a:r>
              <a:rPr lang="en-US" altLang="en-US" sz="3600" b="1" dirty="0">
                <a:latin typeface="Cambria" panose="02040503050406030204" pitchFamily="18" charset="0"/>
              </a:rPr>
              <a:t> de </a:t>
            </a:r>
            <a:r>
              <a:rPr lang="en-US" altLang="en-US" sz="3600" b="1" dirty="0" err="1">
                <a:latin typeface="Cambria" panose="02040503050406030204" pitchFamily="18" charset="0"/>
              </a:rPr>
              <a:t>Crédito</a:t>
            </a:r>
            <a:r>
              <a:rPr lang="en-US" altLang="en-US" sz="3600" b="1" dirty="0">
                <a:latin typeface="Cambria" panose="02040503050406030204" pitchFamily="18" charset="0"/>
              </a:rPr>
              <a:t> </a:t>
            </a:r>
            <a:r>
              <a:rPr lang="en-US" altLang="en-US" sz="3600" b="1" dirty="0" err="1">
                <a:latin typeface="Cambria" panose="02040503050406030204" pitchFamily="18" charset="0"/>
              </a:rPr>
              <a:t>Hipotecario</a:t>
            </a:r>
            <a:r>
              <a:rPr lang="en-US" altLang="en-US" sz="3600" b="1" dirty="0">
                <a:latin typeface="Cambria" panose="02040503050406030204" pitchFamily="18" charset="0"/>
              </a:rPr>
              <a:t> (MCC)</a:t>
            </a:r>
            <a:endParaRPr lang="en-US" altLang="en-US" sz="3400" b="1" dirty="0">
              <a:latin typeface="Cambria" panose="0204050305040603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78982" y="753740"/>
            <a:ext cx="10222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84462" y="1065229"/>
            <a:ext cx="11045159" cy="5476973"/>
            <a:chOff x="1219976" y="683131"/>
            <a:chExt cx="8228841" cy="3203060"/>
          </a:xfrm>
        </p:grpSpPr>
        <p:sp>
          <p:nvSpPr>
            <p:cNvPr id="16" name="Pentagon 15"/>
            <p:cNvSpPr/>
            <p:nvPr/>
          </p:nvSpPr>
          <p:spPr>
            <a:xfrm rot="10800000">
              <a:off x="1219976" y="683131"/>
              <a:ext cx="8228841" cy="3203060"/>
            </a:xfrm>
            <a:prstGeom prst="homePlate">
              <a:avLst/>
            </a:prstGeom>
            <a:solidFill>
              <a:sysClr val="window" lastClr="FFFFFF"/>
            </a:solidFill>
            <a:ln w="76200" cap="flat" cmpd="sng" algn="ctr">
              <a:solidFill>
                <a:srgbClr val="9BBB59"/>
              </a:solidFill>
              <a:prstDash val="solid"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Pentagon 4"/>
            <p:cNvSpPr/>
            <p:nvPr/>
          </p:nvSpPr>
          <p:spPr>
            <a:xfrm rot="21600000">
              <a:off x="2020741" y="683131"/>
              <a:ext cx="7428076" cy="3203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39450" tIns="60960" rIns="113792" bIns="60960" numCol="1" spcCol="1270" anchor="t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  <a:p>
              <a:pPr lvl="0" algn="l" defTabSz="711200" rtl="0">
                <a:lnSpc>
                  <a:spcPct val="100000"/>
                </a:lnSpc>
                <a:spcBef>
                  <a:spcPct val="0"/>
                </a:spcBef>
              </a:pPr>
              <a:endParaRPr lang="en-US" sz="3000" b="1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¿Cu</a:t>
              </a:r>
              <a:r>
                <a:rPr lang="es-ES" sz="3000" b="1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ál</a:t>
              </a:r>
              <a:r>
                <a:rPr lang="es-ES" sz="3000" b="1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es la diferencia entre un crédito y una deducción en los impuestos?</a:t>
              </a:r>
              <a:endParaRPr lang="en-US" sz="3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mbria" panose="02040503050406030204" pitchFamily="18" charset="0"/>
              </a:endParaRPr>
            </a:p>
            <a:p>
              <a:pPr lvl="0" algn="l" defTabSz="711200" rtl="0">
                <a:lnSpc>
                  <a:spcPct val="100000"/>
                </a:lnSpc>
                <a:spcBef>
                  <a:spcPct val="0"/>
                </a:spcBef>
              </a:pPr>
              <a:endParaRPr lang="en-US" sz="3000" b="1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  <a:p>
              <a:pPr lvl="0" algn="l" defTabSz="711200" rt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en-US" sz="30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  <a:ea typeface="+mn-ea"/>
                  <a:cs typeface="+mn-cs"/>
                </a:rPr>
                <a:t>     </a:t>
              </a:r>
              <a:r>
                <a:rPr lang="en-US" sz="3000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Créditos</a:t>
              </a:r>
              <a:r>
                <a:rPr lang="en-US" sz="30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= </a:t>
              </a:r>
              <a:r>
                <a:rPr lang="en-US" sz="3000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Reducen</a:t>
              </a:r>
              <a:r>
                <a:rPr lang="en-US" sz="30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lo que se </a:t>
              </a:r>
              <a:r>
                <a:rPr lang="en-US" sz="3000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debe</a:t>
              </a:r>
              <a:r>
                <a:rPr lang="en-US" sz="30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de </a:t>
              </a:r>
              <a:r>
                <a:rPr lang="en-US" sz="3000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impuesto</a:t>
              </a:r>
              <a:endParaRPr lang="en-US" sz="3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mbria" panose="02040503050406030204" pitchFamily="18" charset="0"/>
              </a:endParaRP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sz="30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endParaRPr lang="en-US" sz="20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mbria" panose="02040503050406030204" pitchFamily="18" charset="0"/>
                <a:ea typeface="+mn-ea"/>
                <a:cs typeface="+mn-cs"/>
              </a:endParaRP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en-US" sz="30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  <a:ea typeface="+mn-ea"/>
                  <a:cs typeface="+mn-cs"/>
                </a:rPr>
                <a:t>     </a:t>
              </a:r>
              <a:r>
                <a:rPr lang="en-US" sz="3000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Deducciones</a:t>
              </a:r>
              <a:r>
                <a:rPr lang="en-US" sz="30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= </a:t>
              </a:r>
              <a:r>
                <a:rPr lang="en-US" sz="3000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Reducen</a:t>
              </a:r>
              <a:r>
                <a:rPr lang="en-US" sz="30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las </a:t>
              </a:r>
              <a:r>
                <a:rPr lang="en-US" sz="3000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ganancias</a:t>
              </a:r>
              <a:r>
                <a:rPr lang="en-US" sz="30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</a:t>
              </a:r>
              <a:r>
                <a:rPr lang="en-US" sz="3000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por</a:t>
              </a:r>
              <a:r>
                <a:rPr lang="en-US" sz="30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las</a:t>
              </a: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0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                                    que se pagan </a:t>
              </a:r>
              <a:r>
                <a:rPr lang="en-US" sz="3000" dirty="0" err="1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ambria" panose="02040503050406030204" pitchFamily="18" charset="0"/>
                </a:rPr>
                <a:t>impuestos</a:t>
              </a:r>
              <a:endParaRPr lang="en-US" sz="3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mbria" panose="02040503050406030204" pitchFamily="18" charset="0"/>
              </a:endParaRPr>
            </a:p>
            <a:p>
              <a:pPr marL="114300" lvl="1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5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122233" y="2796733"/>
            <a:ext cx="2093065" cy="195437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25400" cap="flat" cmpd="sng" algn="ctr">
            <a:solidFill>
              <a:srgbClr val="9BBB59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582664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307</TotalTime>
  <Words>3669</Words>
  <Application>Microsoft Office PowerPoint</Application>
  <PresentationFormat>Widescreen</PresentationFormat>
  <Paragraphs>306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Museo Slab 500</vt:lpstr>
      <vt:lpstr>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Holsinger</dc:creator>
  <cp:lastModifiedBy>Laura J. Ross</cp:lastModifiedBy>
  <cp:revision>45</cp:revision>
  <dcterms:created xsi:type="dcterms:W3CDTF">2018-03-28T17:54:00Z</dcterms:created>
  <dcterms:modified xsi:type="dcterms:W3CDTF">2020-02-03T15:26:05Z</dcterms:modified>
</cp:coreProperties>
</file>