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6" r:id="rId3"/>
    <p:sldId id="258" r:id="rId4"/>
    <p:sldId id="259" r:id="rId5"/>
    <p:sldId id="260" r:id="rId6"/>
    <p:sldId id="261" r:id="rId7"/>
    <p:sldId id="316" r:id="rId8"/>
    <p:sldId id="302" r:id="rId9"/>
    <p:sldId id="317" r:id="rId10"/>
    <p:sldId id="318" r:id="rId11"/>
    <p:sldId id="262" r:id="rId12"/>
    <p:sldId id="288" r:id="rId13"/>
    <p:sldId id="266" r:id="rId14"/>
    <p:sldId id="309" r:id="rId15"/>
    <p:sldId id="319" r:id="rId16"/>
    <p:sldId id="278" r:id="rId17"/>
    <p:sldId id="281" r:id="rId18"/>
    <p:sldId id="282" r:id="rId19"/>
    <p:sldId id="283" r:id="rId20"/>
    <p:sldId id="284" r:id="rId21"/>
    <p:sldId id="285" r:id="rId22"/>
    <p:sldId id="270" r:id="rId23"/>
    <p:sldId id="271" r:id="rId24"/>
    <p:sldId id="272" r:id="rId25"/>
    <p:sldId id="273" r:id="rId26"/>
    <p:sldId id="274" r:id="rId27"/>
    <p:sldId id="275" r:id="rId28"/>
    <p:sldId id="276" r:id="rId29"/>
    <p:sldId id="27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333" autoAdjust="0"/>
  </p:normalViewPr>
  <p:slideViewPr>
    <p:cSldViewPr snapToGrid="0">
      <p:cViewPr varScale="1">
        <p:scale>
          <a:sx n="51" d="100"/>
          <a:sy n="51" d="100"/>
        </p:scale>
        <p:origin x="163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44D8DC-6CC9-4BAB-B89F-268BCC2594E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9525010-3BFE-48B1-9508-6A1B16C79E5E}">
      <dgm:prSet custT="1"/>
      <dgm:spPr>
        <a:xfrm rot="10800000">
          <a:off x="1052408" y="2194043"/>
          <a:ext cx="7191582" cy="656336"/>
        </a:xfrm>
        <a:solidFill>
          <a:srgbClr val="F79646"/>
        </a:solidFill>
        <a:ln w="25400" cap="flat" cmpd="sng" algn="ctr">
          <a:solidFill>
            <a:sysClr val="window" lastClr="FFFFFF">
              <a:hueOff val="0"/>
              <a:satOff val="0"/>
              <a:lumOff val="0"/>
              <a:alphaOff val="0"/>
            </a:sysClr>
          </a:solidFill>
          <a:prstDash val="solid"/>
        </a:ln>
        <a:effectLst/>
      </dgm:spPr>
      <dgm:t>
        <a:bodyPr/>
        <a:lstStyle/>
        <a:p>
          <a:pPr rtl="0"/>
          <a:r>
            <a:rPr lang="en-US" sz="2400" b="1" dirty="0">
              <a:solidFill>
                <a:sysClr val="window" lastClr="FFFFFF"/>
              </a:solidFill>
              <a:latin typeface="Cambria" panose="02040503050406030204" pitchFamily="18" charset="0"/>
              <a:ea typeface="+mn-ea"/>
              <a:cs typeface="+mn-cs"/>
            </a:rPr>
            <a:t>Borrower can purchase anywhere in Texas.</a:t>
          </a:r>
        </a:p>
      </dgm:t>
    </dgm:pt>
    <dgm:pt modelId="{A3546492-E190-4024-BBFD-5CD169BCFABA}" type="parTrans" cxnId="{CCDABBED-BB32-4A52-B55D-3F58937D2BCA}">
      <dgm:prSet/>
      <dgm:spPr/>
      <dgm:t>
        <a:bodyPr/>
        <a:lstStyle/>
        <a:p>
          <a:endParaRPr lang="en-US"/>
        </a:p>
      </dgm:t>
    </dgm:pt>
    <dgm:pt modelId="{7DCF3ACF-E06D-460E-A246-970FFBD7CB02}" type="sibTrans" cxnId="{CCDABBED-BB32-4A52-B55D-3F58937D2BCA}">
      <dgm:prSet/>
      <dgm:spPr/>
      <dgm:t>
        <a:bodyPr/>
        <a:lstStyle/>
        <a:p>
          <a:endParaRPr lang="en-US"/>
        </a:p>
      </dgm:t>
    </dgm:pt>
    <dgm:pt modelId="{0B7A9FEF-0A53-4F3A-989E-6FE774EBE116}">
      <dgm:prSet custT="1"/>
      <dgm:spPr>
        <a:xfrm rot="10800000">
          <a:off x="1052408" y="2915291"/>
          <a:ext cx="7191582" cy="685112"/>
        </a:xfrm>
        <a:solidFill>
          <a:srgbClr val="9BBB59"/>
        </a:solidFill>
        <a:ln w="25400" cap="flat" cmpd="sng" algn="ctr">
          <a:solidFill>
            <a:sysClr val="window" lastClr="FFFFFF">
              <a:hueOff val="0"/>
              <a:satOff val="0"/>
              <a:lumOff val="0"/>
              <a:alphaOff val="0"/>
            </a:sysClr>
          </a:solidFill>
          <a:prstDash val="solid"/>
        </a:ln>
        <a:effectLst/>
      </dgm:spPr>
      <dgm:t>
        <a:bodyPr/>
        <a:lstStyle/>
        <a:p>
          <a:pPr rtl="0">
            <a:lnSpc>
              <a:spcPct val="100000"/>
            </a:lnSpc>
            <a:spcAft>
              <a:spcPts val="0"/>
            </a:spcAft>
          </a:pPr>
          <a:r>
            <a:rPr lang="en-US" sz="2400" b="1" i="1" u="sng" dirty="0">
              <a:solidFill>
                <a:sysClr val="window" lastClr="FFFFFF"/>
              </a:solidFill>
              <a:latin typeface="Cambria" panose="02040503050406030204" pitchFamily="18" charset="0"/>
              <a:ea typeface="+mn-ea"/>
              <a:cs typeface="+mn-cs"/>
            </a:rPr>
            <a:t>FREE</a:t>
          </a:r>
          <a:r>
            <a:rPr lang="en-US" sz="2400" b="1" dirty="0">
              <a:solidFill>
                <a:sysClr val="window" lastClr="FFFFFF"/>
              </a:solidFill>
              <a:latin typeface="Cambria" panose="02040503050406030204" pitchFamily="18" charset="0"/>
              <a:ea typeface="+mn-ea"/>
              <a:cs typeface="+mn-cs"/>
            </a:rPr>
            <a:t> MCC for Texas Heroes using DPA</a:t>
          </a:r>
          <a:endParaRPr lang="en-US" sz="2400" b="1" dirty="0">
            <a:solidFill>
              <a:sysClr val="window" lastClr="FFFFFF"/>
            </a:solidFill>
            <a:latin typeface="Calibri"/>
            <a:ea typeface="+mn-ea"/>
            <a:cs typeface="+mn-cs"/>
          </a:endParaRPr>
        </a:p>
      </dgm:t>
    </dgm:pt>
    <dgm:pt modelId="{DA8A767D-B18C-4412-990C-3CEE17018043}" type="parTrans" cxnId="{673CFEBF-1AFF-4CDB-81A5-A55976F0B0E6}">
      <dgm:prSet/>
      <dgm:spPr/>
      <dgm:t>
        <a:bodyPr/>
        <a:lstStyle/>
        <a:p>
          <a:endParaRPr lang="en-US"/>
        </a:p>
      </dgm:t>
    </dgm:pt>
    <dgm:pt modelId="{86296171-5FDC-4284-8792-3AF930A24F0E}" type="sibTrans" cxnId="{673CFEBF-1AFF-4CDB-81A5-A55976F0B0E6}">
      <dgm:prSet/>
      <dgm:spPr/>
      <dgm:t>
        <a:bodyPr/>
        <a:lstStyle/>
        <a:p>
          <a:endParaRPr lang="en-US"/>
        </a:p>
      </dgm:t>
    </dgm:pt>
    <dgm:pt modelId="{D93C7A52-5201-434A-BF4E-48032723784E}">
      <dgm:prSet custT="1"/>
      <dgm:spPr>
        <a:xfrm rot="10800000">
          <a:off x="1052408" y="3665315"/>
          <a:ext cx="7191582" cy="64814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lnSpc>
              <a:spcPct val="100000"/>
            </a:lnSpc>
            <a:spcAft>
              <a:spcPts val="0"/>
            </a:spcAft>
          </a:pPr>
          <a:r>
            <a:rPr lang="en-US" sz="2400" b="1" dirty="0">
              <a:solidFill>
                <a:sysClr val="window" lastClr="FFFFFF"/>
              </a:solidFill>
              <a:latin typeface="Cambria" panose="02040503050406030204" pitchFamily="18" charset="0"/>
              <a:ea typeface="+mn-ea"/>
              <a:cs typeface="+mn-cs"/>
            </a:rPr>
            <a:t>Turnaround times are fast!</a:t>
          </a:r>
        </a:p>
      </dgm:t>
    </dgm:pt>
    <dgm:pt modelId="{46E5A637-F70F-4D22-9188-042BA9F1AF1A}" type="parTrans" cxnId="{CD3590B1-F63C-469D-9B49-66975C4BA68F}">
      <dgm:prSet/>
      <dgm:spPr/>
      <dgm:t>
        <a:bodyPr/>
        <a:lstStyle/>
        <a:p>
          <a:endParaRPr lang="en-US"/>
        </a:p>
      </dgm:t>
    </dgm:pt>
    <dgm:pt modelId="{9E435E6C-AA76-40E5-8E29-32950E53AC58}" type="sibTrans" cxnId="{CD3590B1-F63C-469D-9B49-66975C4BA68F}">
      <dgm:prSet/>
      <dgm:spPr/>
      <dgm:t>
        <a:bodyPr/>
        <a:lstStyle/>
        <a:p>
          <a:endParaRPr lang="en-US"/>
        </a:p>
      </dgm:t>
    </dgm:pt>
    <dgm:pt modelId="{A630CF27-F787-4356-A21E-0398E8AB294C}">
      <dgm:prSet custT="1"/>
      <dgm:spPr>
        <a:xfrm rot="10800000">
          <a:off x="1052408" y="149"/>
          <a:ext cx="7191582" cy="685307"/>
        </a:xfrm>
        <a:solidFill>
          <a:srgbClr val="F79646"/>
        </a:solidFill>
        <a:ln w="25400" cap="flat" cmpd="sng" algn="ctr">
          <a:solidFill>
            <a:sysClr val="window" lastClr="FFFFFF">
              <a:hueOff val="0"/>
              <a:satOff val="0"/>
              <a:lumOff val="0"/>
              <a:alphaOff val="0"/>
            </a:sysClr>
          </a:solidFill>
          <a:prstDash val="solid"/>
        </a:ln>
        <a:effectLst/>
      </dgm:spPr>
      <dgm:t>
        <a:bodyPr/>
        <a:lstStyle/>
        <a:p>
          <a:pPr rtl="0"/>
          <a:r>
            <a:rPr lang="en-US" sz="2400" b="1" dirty="0">
              <a:solidFill>
                <a:sysClr val="window" lastClr="FFFFFF"/>
              </a:solidFill>
              <a:latin typeface="Cambria" panose="02040503050406030204" pitchFamily="18" charset="0"/>
              <a:ea typeface="+mn-ea"/>
              <a:cs typeface="+mn-cs"/>
            </a:rPr>
            <a:t>No need to be a first-time buyer to use TSAHC DPA</a:t>
          </a:r>
        </a:p>
      </dgm:t>
    </dgm:pt>
    <dgm:pt modelId="{5FF2EB77-6E37-4B2D-8F53-0DEADF9A0871}" type="parTrans" cxnId="{24128429-8F7D-4203-AFA6-B4FDC2F03574}">
      <dgm:prSet/>
      <dgm:spPr/>
      <dgm:t>
        <a:bodyPr/>
        <a:lstStyle/>
        <a:p>
          <a:endParaRPr lang="en-US"/>
        </a:p>
      </dgm:t>
    </dgm:pt>
    <dgm:pt modelId="{E8E2E3D1-2EFD-42B7-B2F8-7F40D5C1290E}" type="sibTrans" cxnId="{24128429-8F7D-4203-AFA6-B4FDC2F03574}">
      <dgm:prSet/>
      <dgm:spPr/>
      <dgm:t>
        <a:bodyPr/>
        <a:lstStyle/>
        <a:p>
          <a:endParaRPr lang="en-US"/>
        </a:p>
      </dgm:t>
    </dgm:pt>
    <dgm:pt modelId="{3A32A3D3-578E-43C9-BB60-5CF3CB0B2CBF}">
      <dgm:prSet custT="1"/>
      <dgm:spPr>
        <a:xfrm rot="10800000">
          <a:off x="1052408" y="750368"/>
          <a:ext cx="7191582" cy="648308"/>
        </a:xfrm>
        <a:solidFill>
          <a:srgbClr val="9BBB59"/>
        </a:solidFill>
        <a:ln w="25400" cap="flat" cmpd="sng" algn="ctr">
          <a:solidFill>
            <a:sysClr val="window" lastClr="FFFFFF">
              <a:hueOff val="0"/>
              <a:satOff val="0"/>
              <a:lumOff val="0"/>
              <a:alphaOff val="0"/>
            </a:sysClr>
          </a:solidFill>
          <a:prstDash val="solid"/>
        </a:ln>
        <a:effectLst/>
      </dgm:spPr>
      <dgm:t>
        <a:bodyPr/>
        <a:lstStyle/>
        <a:p>
          <a:pPr rtl="0">
            <a:lnSpc>
              <a:spcPct val="100000"/>
            </a:lnSpc>
            <a:spcAft>
              <a:spcPts val="0"/>
            </a:spcAft>
          </a:pPr>
          <a:r>
            <a:rPr lang="en-US" sz="2400" b="1" dirty="0">
              <a:solidFill>
                <a:sysClr val="window" lastClr="FFFFFF"/>
              </a:solidFill>
              <a:latin typeface="Cambria" panose="02040503050406030204" pitchFamily="18" charset="0"/>
              <a:ea typeface="+mn-ea"/>
              <a:cs typeface="+mn-cs"/>
            </a:rPr>
            <a:t>2 DPA Options: TRUE GRANT </a:t>
          </a:r>
          <a:r>
            <a:rPr lang="en-US" sz="2000" b="1" u="sng" dirty="0">
              <a:solidFill>
                <a:sysClr val="window" lastClr="FFFFFF"/>
              </a:solidFill>
              <a:latin typeface="Cambria" panose="02040503050406030204" pitchFamily="18" charset="0"/>
              <a:ea typeface="+mn-ea"/>
              <a:cs typeface="+mn-cs"/>
            </a:rPr>
            <a:t>or</a:t>
          </a:r>
          <a:r>
            <a:rPr lang="en-US" sz="2400" b="1" u="none" dirty="0">
              <a:solidFill>
                <a:sysClr val="window" lastClr="FFFFFF"/>
              </a:solidFill>
              <a:latin typeface="Cambria" panose="02040503050406030204" pitchFamily="18" charset="0"/>
              <a:ea typeface="+mn-ea"/>
              <a:cs typeface="+mn-cs"/>
            </a:rPr>
            <a:t> Low Interest 3-yr Deferred Forgivable 2</a:t>
          </a:r>
          <a:r>
            <a:rPr lang="en-US" sz="2400" b="1" u="none" baseline="30000" dirty="0">
              <a:solidFill>
                <a:sysClr val="window" lastClr="FFFFFF"/>
              </a:solidFill>
              <a:latin typeface="Cambria" panose="02040503050406030204" pitchFamily="18" charset="0"/>
              <a:ea typeface="+mn-ea"/>
              <a:cs typeface="+mn-cs"/>
            </a:rPr>
            <a:t>nd</a:t>
          </a:r>
          <a:r>
            <a:rPr lang="en-US" sz="2400" b="1" u="none" dirty="0">
              <a:solidFill>
                <a:sysClr val="window" lastClr="FFFFFF"/>
              </a:solidFill>
              <a:latin typeface="Cambria" panose="02040503050406030204" pitchFamily="18" charset="0"/>
              <a:ea typeface="+mn-ea"/>
              <a:cs typeface="+mn-cs"/>
            </a:rPr>
            <a:t> Lien</a:t>
          </a:r>
          <a:endParaRPr lang="en-US" sz="2400" b="1" dirty="0">
            <a:solidFill>
              <a:sysClr val="window" lastClr="FFFFFF"/>
            </a:solidFill>
            <a:latin typeface="Cambria" panose="02040503050406030204" pitchFamily="18" charset="0"/>
            <a:ea typeface="+mn-ea"/>
            <a:cs typeface="+mn-cs"/>
          </a:endParaRPr>
        </a:p>
      </dgm:t>
    </dgm:pt>
    <dgm:pt modelId="{B5F9AB2E-4355-4CC3-A917-4883F82A97FE}" type="parTrans" cxnId="{52E4A848-8846-4897-8506-3D0C2CE96948}">
      <dgm:prSet/>
      <dgm:spPr/>
      <dgm:t>
        <a:bodyPr/>
        <a:lstStyle/>
        <a:p>
          <a:endParaRPr lang="en-US"/>
        </a:p>
      </dgm:t>
    </dgm:pt>
    <dgm:pt modelId="{3EEB40BE-4D32-45E8-A98B-EA92CB610E8B}" type="sibTrans" cxnId="{52E4A848-8846-4897-8506-3D0C2CE96948}">
      <dgm:prSet/>
      <dgm:spPr/>
      <dgm:t>
        <a:bodyPr/>
        <a:lstStyle/>
        <a:p>
          <a:endParaRPr lang="en-US"/>
        </a:p>
      </dgm:t>
    </dgm:pt>
    <dgm:pt modelId="{2B0EE336-3353-4A86-8BCB-BCBD6AFC0ECA}">
      <dgm:prSet custT="1"/>
      <dgm:spPr>
        <a:xfrm rot="10800000">
          <a:off x="1053119" y="1463588"/>
          <a:ext cx="7190160" cy="66554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lnSpc>
              <a:spcPct val="100000"/>
            </a:lnSpc>
            <a:spcAft>
              <a:spcPts val="0"/>
            </a:spcAft>
          </a:pPr>
          <a:r>
            <a:rPr lang="en-US" sz="2400" b="1" dirty="0">
              <a:solidFill>
                <a:sysClr val="window" lastClr="FFFFFF"/>
              </a:solidFill>
              <a:latin typeface="Cambria" panose="02040503050406030204" pitchFamily="18" charset="0"/>
              <a:ea typeface="+mn-ea"/>
              <a:cs typeface="+mn-cs"/>
            </a:rPr>
            <a:t>Not required to stay in the home any number of years</a:t>
          </a:r>
          <a:endParaRPr lang="en-US" sz="2400" dirty="0">
            <a:solidFill>
              <a:sysClr val="window" lastClr="FFFFFF"/>
            </a:solidFill>
            <a:latin typeface="Cambria" panose="02040503050406030204" pitchFamily="18" charset="0"/>
            <a:ea typeface="+mn-ea"/>
            <a:cs typeface="+mn-cs"/>
          </a:endParaRPr>
        </a:p>
      </dgm:t>
    </dgm:pt>
    <dgm:pt modelId="{45EB92E3-9D69-406F-B6EF-EBBCFA6FA27D}" type="parTrans" cxnId="{A8EE71CD-B36A-40A2-80DB-D1A5D1B2372B}">
      <dgm:prSet/>
      <dgm:spPr/>
      <dgm:t>
        <a:bodyPr/>
        <a:lstStyle/>
        <a:p>
          <a:endParaRPr lang="en-US"/>
        </a:p>
      </dgm:t>
    </dgm:pt>
    <dgm:pt modelId="{2F6F4784-D4E1-4C7E-A964-1225073110D7}" type="sibTrans" cxnId="{A8EE71CD-B36A-40A2-80DB-D1A5D1B2372B}">
      <dgm:prSet/>
      <dgm:spPr/>
      <dgm:t>
        <a:bodyPr/>
        <a:lstStyle/>
        <a:p>
          <a:endParaRPr lang="en-US"/>
        </a:p>
      </dgm:t>
    </dgm:pt>
    <dgm:pt modelId="{429534E8-1635-4AB8-BA91-E3B9005BBD36}" type="pres">
      <dgm:prSet presAssocID="{6844D8DC-6CC9-4BAB-B89F-268BCC2594E1}" presName="linearFlow" presStyleCnt="0">
        <dgm:presLayoutVars>
          <dgm:dir/>
          <dgm:resizeHandles val="exact"/>
        </dgm:presLayoutVars>
      </dgm:prSet>
      <dgm:spPr/>
    </dgm:pt>
    <dgm:pt modelId="{0125F5FA-420F-4997-98A8-5BB3533F2E8E}" type="pres">
      <dgm:prSet presAssocID="{A630CF27-F787-4356-A21E-0398E8AB294C}" presName="composite" presStyleCnt="0"/>
      <dgm:spPr/>
    </dgm:pt>
    <dgm:pt modelId="{C703A222-A277-45D5-B856-31CA782EFE5C}" type="pres">
      <dgm:prSet presAssocID="{A630CF27-F787-4356-A21E-0398E8AB294C}" presName="imgShp" presStyleLbl="fgImgPlace1" presStyleIdx="0" presStyleCnt="6"/>
      <dgm:spPr>
        <a:xfrm>
          <a:off x="1448420" y="234077"/>
          <a:ext cx="217453" cy="21745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8000" b="-18000"/>
          </a:stretch>
        </a:blipFill>
        <a:ln w="25400" cap="flat" cmpd="sng" algn="ctr">
          <a:solidFill>
            <a:sysClr val="window" lastClr="FFFFFF">
              <a:hueOff val="0"/>
              <a:satOff val="0"/>
              <a:lumOff val="0"/>
              <a:alphaOff val="0"/>
            </a:sysClr>
          </a:solidFill>
          <a:prstDash val="solid"/>
        </a:ln>
        <a:effectLst/>
      </dgm:spPr>
    </dgm:pt>
    <dgm:pt modelId="{32DEEC9A-D7EA-4952-A17F-BB96281A67EC}" type="pres">
      <dgm:prSet presAssocID="{A630CF27-F787-4356-A21E-0398E8AB294C}" presName="txShp" presStyleLbl="node1" presStyleIdx="0" presStyleCnt="6" custScaleX="116329" custScaleY="315152">
        <dgm:presLayoutVars>
          <dgm:bulletEnabled val="1"/>
        </dgm:presLayoutVars>
      </dgm:prSet>
      <dgm:spPr>
        <a:prstGeom prst="homePlate">
          <a:avLst/>
        </a:prstGeom>
      </dgm:spPr>
    </dgm:pt>
    <dgm:pt modelId="{0CB2A300-6E0E-4D94-8BB1-DDE7F8F5BAC9}" type="pres">
      <dgm:prSet presAssocID="{E8E2E3D1-2EFD-42B7-B2F8-7F40D5C1290E}" presName="spacing" presStyleCnt="0"/>
      <dgm:spPr/>
    </dgm:pt>
    <dgm:pt modelId="{7876392E-3EF4-4B54-BB3C-B712026B7EF5}" type="pres">
      <dgm:prSet presAssocID="{3A32A3D3-578E-43C9-BB60-5CF3CB0B2CBF}" presName="composite" presStyleCnt="0"/>
      <dgm:spPr/>
    </dgm:pt>
    <dgm:pt modelId="{C89C1EB2-BA2D-45AA-81E2-01929CEE48B6}" type="pres">
      <dgm:prSet presAssocID="{3A32A3D3-578E-43C9-BB60-5CF3CB0B2CBF}" presName="imgShp" presStyleLbl="fgImgPlace1" presStyleIdx="1" presStyleCnt="6"/>
      <dgm:spPr>
        <a:xfrm>
          <a:off x="1448420" y="965796"/>
          <a:ext cx="217453" cy="21745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ln>
        <a:effectLst/>
      </dgm:spPr>
    </dgm:pt>
    <dgm:pt modelId="{1DD0A921-8BBA-44D7-8383-4B4C5FBA24DA}" type="pres">
      <dgm:prSet presAssocID="{3A32A3D3-578E-43C9-BB60-5CF3CB0B2CBF}" presName="txShp" presStyleLbl="node1" presStyleIdx="1" presStyleCnt="6" custScaleX="116329" custScaleY="298137">
        <dgm:presLayoutVars>
          <dgm:bulletEnabled val="1"/>
        </dgm:presLayoutVars>
      </dgm:prSet>
      <dgm:spPr>
        <a:prstGeom prst="homePlate">
          <a:avLst/>
        </a:prstGeom>
      </dgm:spPr>
    </dgm:pt>
    <dgm:pt modelId="{3C73EACE-54A9-4D24-B409-8CED6D6C1510}" type="pres">
      <dgm:prSet presAssocID="{3EEB40BE-4D32-45E8-A98B-EA92CB610E8B}" presName="spacing" presStyleCnt="0"/>
      <dgm:spPr/>
    </dgm:pt>
    <dgm:pt modelId="{36788C4A-0F28-4B51-BFD9-2B12419BB6CC}" type="pres">
      <dgm:prSet presAssocID="{2B0EE336-3353-4A86-8BCB-BCBD6AFC0ECA}" presName="composite" presStyleCnt="0"/>
      <dgm:spPr/>
    </dgm:pt>
    <dgm:pt modelId="{A4D4F247-FDFE-4D26-9DC1-EFBFDC7D2A8F}" type="pres">
      <dgm:prSet presAssocID="{2B0EE336-3353-4A86-8BCB-BCBD6AFC0ECA}" presName="imgShp" presStyleLbl="fgImgPlace1" presStyleIdx="2" presStyleCnt="6"/>
      <dgm:spPr>
        <a:xfrm>
          <a:off x="1448420" y="1687633"/>
          <a:ext cx="217453" cy="21745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ln>
        <a:effectLst/>
      </dgm:spPr>
    </dgm:pt>
    <dgm:pt modelId="{FEF8BB6F-B814-48DD-9F89-B936201D9D08}" type="pres">
      <dgm:prSet presAssocID="{2B0EE336-3353-4A86-8BCB-BCBD6AFC0ECA}" presName="txShp" presStyleLbl="node1" presStyleIdx="2" presStyleCnt="6" custScaleX="116306" custScaleY="306063">
        <dgm:presLayoutVars>
          <dgm:bulletEnabled val="1"/>
        </dgm:presLayoutVars>
      </dgm:prSet>
      <dgm:spPr>
        <a:prstGeom prst="homePlate">
          <a:avLst/>
        </a:prstGeom>
      </dgm:spPr>
    </dgm:pt>
    <dgm:pt modelId="{450F9250-46DA-4343-879B-8206D490D2F4}" type="pres">
      <dgm:prSet presAssocID="{2F6F4784-D4E1-4C7E-A964-1225073110D7}" presName="spacing" presStyleCnt="0"/>
      <dgm:spPr/>
    </dgm:pt>
    <dgm:pt modelId="{02F1E3BC-37DD-4BFF-8F1A-08D1DA5E73F6}" type="pres">
      <dgm:prSet presAssocID="{59525010-3BFE-48B1-9508-6A1B16C79E5E}" presName="composite" presStyleCnt="0"/>
      <dgm:spPr/>
    </dgm:pt>
    <dgm:pt modelId="{B04759EC-FDCD-4B1E-97DC-91C7CF2EF1BC}" type="pres">
      <dgm:prSet presAssocID="{59525010-3BFE-48B1-9508-6A1B16C79E5E}" presName="imgShp" presStyleLbl="fgImgPlace1" presStyleIdx="3" presStyleCnt="6"/>
      <dgm:spPr>
        <a:xfrm>
          <a:off x="1448420" y="2413485"/>
          <a:ext cx="217453" cy="21745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ln>
        <a:effectLst/>
      </dgm:spPr>
    </dgm:pt>
    <dgm:pt modelId="{C2869B87-E560-4DFC-849E-9768B2B93579}" type="pres">
      <dgm:prSet presAssocID="{59525010-3BFE-48B1-9508-6A1B16C79E5E}" presName="txShp" presStyleLbl="node1" presStyleIdx="3" presStyleCnt="6" custScaleX="116329" custScaleY="301829">
        <dgm:presLayoutVars>
          <dgm:bulletEnabled val="1"/>
        </dgm:presLayoutVars>
      </dgm:prSet>
      <dgm:spPr>
        <a:prstGeom prst="homePlate">
          <a:avLst/>
        </a:prstGeom>
      </dgm:spPr>
    </dgm:pt>
    <dgm:pt modelId="{D51CF720-F4BC-456E-8C93-1576E885A243}" type="pres">
      <dgm:prSet presAssocID="{7DCF3ACF-E06D-460E-A246-970FFBD7CB02}" presName="spacing" presStyleCnt="0"/>
      <dgm:spPr/>
    </dgm:pt>
    <dgm:pt modelId="{51C8FBAD-6C49-42A8-A92A-96D55E3D3BAC}" type="pres">
      <dgm:prSet presAssocID="{0B7A9FEF-0A53-4F3A-989E-6FE774EBE116}" presName="composite" presStyleCnt="0"/>
      <dgm:spPr/>
    </dgm:pt>
    <dgm:pt modelId="{465FC331-F35C-4FCC-8439-ED5D6BD1C715}" type="pres">
      <dgm:prSet presAssocID="{0B7A9FEF-0A53-4F3A-989E-6FE774EBE116}" presName="imgShp" presStyleLbl="fgImgPlace1" presStyleIdx="4" presStyleCnt="6"/>
      <dgm:spPr>
        <a:xfrm>
          <a:off x="1448420" y="3149121"/>
          <a:ext cx="217453" cy="21745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ln>
        <a:effectLst/>
      </dgm:spPr>
    </dgm:pt>
    <dgm:pt modelId="{27A75FE1-9400-41E3-890C-FC9EE5DCE567}" type="pres">
      <dgm:prSet presAssocID="{0B7A9FEF-0A53-4F3A-989E-6FE774EBE116}" presName="txShp" presStyleLbl="node1" presStyleIdx="4" presStyleCnt="6" custScaleX="116329" custScaleY="315062">
        <dgm:presLayoutVars>
          <dgm:bulletEnabled val="1"/>
        </dgm:presLayoutVars>
      </dgm:prSet>
      <dgm:spPr>
        <a:prstGeom prst="homePlate">
          <a:avLst/>
        </a:prstGeom>
      </dgm:spPr>
    </dgm:pt>
    <dgm:pt modelId="{5FCCB6BC-3EC8-441D-9827-F2D22A12CF24}" type="pres">
      <dgm:prSet presAssocID="{86296171-5FDC-4284-8792-3AF930A24F0E}" presName="spacing" presStyleCnt="0"/>
      <dgm:spPr/>
    </dgm:pt>
    <dgm:pt modelId="{BEE8D1AA-4357-4072-BA9D-F5EE5323924B}" type="pres">
      <dgm:prSet presAssocID="{D93C7A52-5201-434A-BF4E-48032723784E}" presName="composite" presStyleCnt="0"/>
      <dgm:spPr/>
    </dgm:pt>
    <dgm:pt modelId="{1345BEBD-202B-47ED-9D88-EB82FE758961}" type="pres">
      <dgm:prSet presAssocID="{D93C7A52-5201-434A-BF4E-48032723784E}" presName="imgShp" presStyleLbl="fgImgPlace1" presStyleIdx="5" presStyleCnt="6" custScaleX="104444" custScaleY="104317"/>
      <dgm:spPr>
        <a:xfrm>
          <a:off x="1443588" y="3875968"/>
          <a:ext cx="227116" cy="22684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ln>
        <a:effectLst/>
      </dgm:spPr>
    </dgm:pt>
    <dgm:pt modelId="{1CC9F7C7-C877-4F35-934A-5B439FDC08E7}" type="pres">
      <dgm:prSet presAssocID="{D93C7A52-5201-434A-BF4E-48032723784E}" presName="txShp" presStyleLbl="node1" presStyleIdx="5" presStyleCnt="6" custScaleX="116329" custScaleY="298063">
        <dgm:presLayoutVars>
          <dgm:bulletEnabled val="1"/>
        </dgm:presLayoutVars>
      </dgm:prSet>
      <dgm:spPr>
        <a:prstGeom prst="homePlate">
          <a:avLst/>
        </a:prstGeom>
      </dgm:spPr>
    </dgm:pt>
  </dgm:ptLst>
  <dgm:cxnLst>
    <dgm:cxn modelId="{4190A228-431F-4672-B6C8-65CAA1064894}" type="presOf" srcId="{D93C7A52-5201-434A-BF4E-48032723784E}" destId="{1CC9F7C7-C877-4F35-934A-5B439FDC08E7}" srcOrd="0" destOrd="0" presId="urn:microsoft.com/office/officeart/2005/8/layout/vList3"/>
    <dgm:cxn modelId="{24128429-8F7D-4203-AFA6-B4FDC2F03574}" srcId="{6844D8DC-6CC9-4BAB-B89F-268BCC2594E1}" destId="{A630CF27-F787-4356-A21E-0398E8AB294C}" srcOrd="0" destOrd="0" parTransId="{5FF2EB77-6E37-4B2D-8F53-0DEADF9A0871}" sibTransId="{E8E2E3D1-2EFD-42B7-B2F8-7F40D5C1290E}"/>
    <dgm:cxn modelId="{4249132E-594F-41E8-89D1-BFBC46D061B6}" type="presOf" srcId="{0B7A9FEF-0A53-4F3A-989E-6FE774EBE116}" destId="{27A75FE1-9400-41E3-890C-FC9EE5DCE567}" srcOrd="0" destOrd="0" presId="urn:microsoft.com/office/officeart/2005/8/layout/vList3"/>
    <dgm:cxn modelId="{6B1A2933-97C7-4E39-BBCD-9A0703CBE4A1}" type="presOf" srcId="{59525010-3BFE-48B1-9508-6A1B16C79E5E}" destId="{C2869B87-E560-4DFC-849E-9768B2B93579}" srcOrd="0" destOrd="0" presId="urn:microsoft.com/office/officeart/2005/8/layout/vList3"/>
    <dgm:cxn modelId="{DA88A339-9B8A-4354-B4BB-EB2558A28E4D}" type="presOf" srcId="{6844D8DC-6CC9-4BAB-B89F-268BCC2594E1}" destId="{429534E8-1635-4AB8-BA91-E3B9005BBD36}" srcOrd="0" destOrd="0" presId="urn:microsoft.com/office/officeart/2005/8/layout/vList3"/>
    <dgm:cxn modelId="{FAC7B161-8E1E-477D-8D0D-CF1EF8A8527D}" type="presOf" srcId="{3A32A3D3-578E-43C9-BB60-5CF3CB0B2CBF}" destId="{1DD0A921-8BBA-44D7-8383-4B4C5FBA24DA}" srcOrd="0" destOrd="0" presId="urn:microsoft.com/office/officeart/2005/8/layout/vList3"/>
    <dgm:cxn modelId="{52E4A848-8846-4897-8506-3D0C2CE96948}" srcId="{6844D8DC-6CC9-4BAB-B89F-268BCC2594E1}" destId="{3A32A3D3-578E-43C9-BB60-5CF3CB0B2CBF}" srcOrd="1" destOrd="0" parTransId="{B5F9AB2E-4355-4CC3-A917-4883F82A97FE}" sibTransId="{3EEB40BE-4D32-45E8-A98B-EA92CB610E8B}"/>
    <dgm:cxn modelId="{FDCF474D-FE18-4756-831B-DDB42D0D4992}" type="presOf" srcId="{A630CF27-F787-4356-A21E-0398E8AB294C}" destId="{32DEEC9A-D7EA-4952-A17F-BB96281A67EC}" srcOrd="0" destOrd="0" presId="urn:microsoft.com/office/officeart/2005/8/layout/vList3"/>
    <dgm:cxn modelId="{CD3590B1-F63C-469D-9B49-66975C4BA68F}" srcId="{6844D8DC-6CC9-4BAB-B89F-268BCC2594E1}" destId="{D93C7A52-5201-434A-BF4E-48032723784E}" srcOrd="5" destOrd="0" parTransId="{46E5A637-F70F-4D22-9188-042BA9F1AF1A}" sibTransId="{9E435E6C-AA76-40E5-8E29-32950E53AC58}"/>
    <dgm:cxn modelId="{673CFEBF-1AFF-4CDB-81A5-A55976F0B0E6}" srcId="{6844D8DC-6CC9-4BAB-B89F-268BCC2594E1}" destId="{0B7A9FEF-0A53-4F3A-989E-6FE774EBE116}" srcOrd="4" destOrd="0" parTransId="{DA8A767D-B18C-4412-990C-3CEE17018043}" sibTransId="{86296171-5FDC-4284-8792-3AF930A24F0E}"/>
    <dgm:cxn modelId="{A8EE71CD-B36A-40A2-80DB-D1A5D1B2372B}" srcId="{6844D8DC-6CC9-4BAB-B89F-268BCC2594E1}" destId="{2B0EE336-3353-4A86-8BCB-BCBD6AFC0ECA}" srcOrd="2" destOrd="0" parTransId="{45EB92E3-9D69-406F-B6EF-EBBCFA6FA27D}" sibTransId="{2F6F4784-D4E1-4C7E-A964-1225073110D7}"/>
    <dgm:cxn modelId="{08FDB8EB-1C03-4049-B30E-BDAE0C192183}" type="presOf" srcId="{2B0EE336-3353-4A86-8BCB-BCBD6AFC0ECA}" destId="{FEF8BB6F-B814-48DD-9F89-B936201D9D08}" srcOrd="0" destOrd="0" presId="urn:microsoft.com/office/officeart/2005/8/layout/vList3"/>
    <dgm:cxn modelId="{CCDABBED-BB32-4A52-B55D-3F58937D2BCA}" srcId="{6844D8DC-6CC9-4BAB-B89F-268BCC2594E1}" destId="{59525010-3BFE-48B1-9508-6A1B16C79E5E}" srcOrd="3" destOrd="0" parTransId="{A3546492-E190-4024-BBFD-5CD169BCFABA}" sibTransId="{7DCF3ACF-E06D-460E-A246-970FFBD7CB02}"/>
    <dgm:cxn modelId="{26106E36-001B-4274-9C72-AF26A80D4152}" type="presParOf" srcId="{429534E8-1635-4AB8-BA91-E3B9005BBD36}" destId="{0125F5FA-420F-4997-98A8-5BB3533F2E8E}" srcOrd="0" destOrd="0" presId="urn:microsoft.com/office/officeart/2005/8/layout/vList3"/>
    <dgm:cxn modelId="{1CEA48DE-EEF2-4989-9215-A09FACECF4D3}" type="presParOf" srcId="{0125F5FA-420F-4997-98A8-5BB3533F2E8E}" destId="{C703A222-A277-45D5-B856-31CA782EFE5C}" srcOrd="0" destOrd="0" presId="urn:microsoft.com/office/officeart/2005/8/layout/vList3"/>
    <dgm:cxn modelId="{D86D53FD-5295-42F6-A769-1204E45C52F6}" type="presParOf" srcId="{0125F5FA-420F-4997-98A8-5BB3533F2E8E}" destId="{32DEEC9A-D7EA-4952-A17F-BB96281A67EC}" srcOrd="1" destOrd="0" presId="urn:microsoft.com/office/officeart/2005/8/layout/vList3"/>
    <dgm:cxn modelId="{B0C52289-0438-4F7E-9BAE-B0E9B90D97B7}" type="presParOf" srcId="{429534E8-1635-4AB8-BA91-E3B9005BBD36}" destId="{0CB2A300-6E0E-4D94-8BB1-DDE7F8F5BAC9}" srcOrd="1" destOrd="0" presId="urn:microsoft.com/office/officeart/2005/8/layout/vList3"/>
    <dgm:cxn modelId="{70958F26-6E1C-4BA1-9820-B52037FDBA4B}" type="presParOf" srcId="{429534E8-1635-4AB8-BA91-E3B9005BBD36}" destId="{7876392E-3EF4-4B54-BB3C-B712026B7EF5}" srcOrd="2" destOrd="0" presId="urn:microsoft.com/office/officeart/2005/8/layout/vList3"/>
    <dgm:cxn modelId="{24A64106-BD15-41CD-9968-5B9B42B0FD78}" type="presParOf" srcId="{7876392E-3EF4-4B54-BB3C-B712026B7EF5}" destId="{C89C1EB2-BA2D-45AA-81E2-01929CEE48B6}" srcOrd="0" destOrd="0" presId="urn:microsoft.com/office/officeart/2005/8/layout/vList3"/>
    <dgm:cxn modelId="{D8514E9A-3A52-475C-88B1-5B6AF0C82319}" type="presParOf" srcId="{7876392E-3EF4-4B54-BB3C-B712026B7EF5}" destId="{1DD0A921-8BBA-44D7-8383-4B4C5FBA24DA}" srcOrd="1" destOrd="0" presId="urn:microsoft.com/office/officeart/2005/8/layout/vList3"/>
    <dgm:cxn modelId="{D6582E79-A39A-45C8-9A46-35791643EB0E}" type="presParOf" srcId="{429534E8-1635-4AB8-BA91-E3B9005BBD36}" destId="{3C73EACE-54A9-4D24-B409-8CED6D6C1510}" srcOrd="3" destOrd="0" presId="urn:microsoft.com/office/officeart/2005/8/layout/vList3"/>
    <dgm:cxn modelId="{AEDB6BD6-632A-48EA-9C08-08C7E581698B}" type="presParOf" srcId="{429534E8-1635-4AB8-BA91-E3B9005BBD36}" destId="{36788C4A-0F28-4B51-BFD9-2B12419BB6CC}" srcOrd="4" destOrd="0" presId="urn:microsoft.com/office/officeart/2005/8/layout/vList3"/>
    <dgm:cxn modelId="{97C97CF5-DBCE-43E8-B8A7-D97F38F676A2}" type="presParOf" srcId="{36788C4A-0F28-4B51-BFD9-2B12419BB6CC}" destId="{A4D4F247-FDFE-4D26-9DC1-EFBFDC7D2A8F}" srcOrd="0" destOrd="0" presId="urn:microsoft.com/office/officeart/2005/8/layout/vList3"/>
    <dgm:cxn modelId="{43EA4BDD-792B-49D5-A83D-0B133D3BC719}" type="presParOf" srcId="{36788C4A-0F28-4B51-BFD9-2B12419BB6CC}" destId="{FEF8BB6F-B814-48DD-9F89-B936201D9D08}" srcOrd="1" destOrd="0" presId="urn:microsoft.com/office/officeart/2005/8/layout/vList3"/>
    <dgm:cxn modelId="{05ADCE11-3C56-4B38-81FB-7066F60A412B}" type="presParOf" srcId="{429534E8-1635-4AB8-BA91-E3B9005BBD36}" destId="{450F9250-46DA-4343-879B-8206D490D2F4}" srcOrd="5" destOrd="0" presId="urn:microsoft.com/office/officeart/2005/8/layout/vList3"/>
    <dgm:cxn modelId="{55AEF29F-1E3B-4168-883A-982E8C3B2749}" type="presParOf" srcId="{429534E8-1635-4AB8-BA91-E3B9005BBD36}" destId="{02F1E3BC-37DD-4BFF-8F1A-08D1DA5E73F6}" srcOrd="6" destOrd="0" presId="urn:microsoft.com/office/officeart/2005/8/layout/vList3"/>
    <dgm:cxn modelId="{98894A83-A6C4-495A-8026-C559E21D6171}" type="presParOf" srcId="{02F1E3BC-37DD-4BFF-8F1A-08D1DA5E73F6}" destId="{B04759EC-FDCD-4B1E-97DC-91C7CF2EF1BC}" srcOrd="0" destOrd="0" presId="urn:microsoft.com/office/officeart/2005/8/layout/vList3"/>
    <dgm:cxn modelId="{B7E2C029-2920-45F2-B019-A5C6FC9710EC}" type="presParOf" srcId="{02F1E3BC-37DD-4BFF-8F1A-08D1DA5E73F6}" destId="{C2869B87-E560-4DFC-849E-9768B2B93579}" srcOrd="1" destOrd="0" presId="urn:microsoft.com/office/officeart/2005/8/layout/vList3"/>
    <dgm:cxn modelId="{502A271F-90B6-453E-A8B3-D943430491DA}" type="presParOf" srcId="{429534E8-1635-4AB8-BA91-E3B9005BBD36}" destId="{D51CF720-F4BC-456E-8C93-1576E885A243}" srcOrd="7" destOrd="0" presId="urn:microsoft.com/office/officeart/2005/8/layout/vList3"/>
    <dgm:cxn modelId="{6C5C035D-584E-40B2-9A41-ACDCEBBD1B43}" type="presParOf" srcId="{429534E8-1635-4AB8-BA91-E3B9005BBD36}" destId="{51C8FBAD-6C49-42A8-A92A-96D55E3D3BAC}" srcOrd="8" destOrd="0" presId="urn:microsoft.com/office/officeart/2005/8/layout/vList3"/>
    <dgm:cxn modelId="{BC5458A0-4234-4BDE-A18A-243D1F3CD5F6}" type="presParOf" srcId="{51C8FBAD-6C49-42A8-A92A-96D55E3D3BAC}" destId="{465FC331-F35C-4FCC-8439-ED5D6BD1C715}" srcOrd="0" destOrd="0" presId="urn:microsoft.com/office/officeart/2005/8/layout/vList3"/>
    <dgm:cxn modelId="{0F092B21-5FE3-4340-B551-051CB8C65404}" type="presParOf" srcId="{51C8FBAD-6C49-42A8-A92A-96D55E3D3BAC}" destId="{27A75FE1-9400-41E3-890C-FC9EE5DCE567}" srcOrd="1" destOrd="0" presId="urn:microsoft.com/office/officeart/2005/8/layout/vList3"/>
    <dgm:cxn modelId="{F0261A28-4EAB-41EE-BEFE-358FFAD9E2E7}" type="presParOf" srcId="{429534E8-1635-4AB8-BA91-E3B9005BBD36}" destId="{5FCCB6BC-3EC8-441D-9827-F2D22A12CF24}" srcOrd="9" destOrd="0" presId="urn:microsoft.com/office/officeart/2005/8/layout/vList3"/>
    <dgm:cxn modelId="{6BD9449E-E267-4255-A1F9-414A3AF1CDDB}" type="presParOf" srcId="{429534E8-1635-4AB8-BA91-E3B9005BBD36}" destId="{BEE8D1AA-4357-4072-BA9D-F5EE5323924B}" srcOrd="10" destOrd="0" presId="urn:microsoft.com/office/officeart/2005/8/layout/vList3"/>
    <dgm:cxn modelId="{8B3B7175-E798-4EC5-AB80-16E33CBB4D58}" type="presParOf" srcId="{BEE8D1AA-4357-4072-BA9D-F5EE5323924B}" destId="{1345BEBD-202B-47ED-9D88-EB82FE758961}" srcOrd="0" destOrd="0" presId="urn:microsoft.com/office/officeart/2005/8/layout/vList3"/>
    <dgm:cxn modelId="{F41FB7EC-082F-4D5F-843C-A99506302A37}" type="presParOf" srcId="{BEE8D1AA-4357-4072-BA9D-F5EE5323924B}" destId="{1CC9F7C7-C877-4F35-934A-5B439FDC08E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EEC9A-D7EA-4952-A17F-BB96281A67EC}">
      <dsp:nvSpPr>
        <dsp:cNvPr id="0" name=""/>
        <dsp:cNvSpPr/>
      </dsp:nvSpPr>
      <dsp:spPr>
        <a:xfrm rot="10800000">
          <a:off x="1420930" y="4110"/>
          <a:ext cx="9709854" cy="918811"/>
        </a:xfrm>
        <a:prstGeom prst="homePlate">
          <a:avLst/>
        </a:prstGeom>
        <a:solidFill>
          <a:srgbClr val="F79646"/>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63"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ysClr val="window" lastClr="FFFFFF"/>
              </a:solidFill>
              <a:latin typeface="Cambria" panose="02040503050406030204" pitchFamily="18" charset="0"/>
              <a:ea typeface="+mn-ea"/>
              <a:cs typeface="+mn-cs"/>
            </a:rPr>
            <a:t>No need to be a first-time buyer to use TSAHC DPA</a:t>
          </a:r>
        </a:p>
      </dsp:txBody>
      <dsp:txXfrm rot="10800000">
        <a:off x="1650633" y="4110"/>
        <a:ext cx="9480151" cy="918811"/>
      </dsp:txXfrm>
    </dsp:sp>
    <dsp:sp modelId="{C703A222-A277-45D5-B856-31CA782EFE5C}">
      <dsp:nvSpPr>
        <dsp:cNvPr id="0" name=""/>
        <dsp:cNvSpPr/>
      </dsp:nvSpPr>
      <dsp:spPr>
        <a:xfrm>
          <a:off x="1956639" y="317743"/>
          <a:ext cx="291545" cy="29154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8000" b="-18000"/>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1DD0A921-8BBA-44D7-8383-4B4C5FBA24DA}">
      <dsp:nvSpPr>
        <dsp:cNvPr id="0" name=""/>
        <dsp:cNvSpPr/>
      </dsp:nvSpPr>
      <dsp:spPr>
        <a:xfrm rot="10800000">
          <a:off x="1420930" y="1009950"/>
          <a:ext cx="9709854" cy="869204"/>
        </a:xfrm>
        <a:prstGeom prst="homePlate">
          <a:avLst/>
        </a:prstGeom>
        <a:solidFill>
          <a:srgbClr val="9BBB59"/>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63" tIns="91440" rIns="170688" bIns="91440" numCol="1" spcCol="1270" anchor="ctr" anchorCtr="0">
          <a:noAutofit/>
        </a:bodyPr>
        <a:lstStyle/>
        <a:p>
          <a:pPr marL="0" lvl="0" indent="0" algn="ctr" defTabSz="1066800" rtl="0">
            <a:lnSpc>
              <a:spcPct val="100000"/>
            </a:lnSpc>
            <a:spcBef>
              <a:spcPct val="0"/>
            </a:spcBef>
            <a:spcAft>
              <a:spcPts val="0"/>
            </a:spcAft>
            <a:buNone/>
          </a:pPr>
          <a:r>
            <a:rPr lang="en-US" sz="2400" b="1" kern="1200" dirty="0">
              <a:solidFill>
                <a:sysClr val="window" lastClr="FFFFFF"/>
              </a:solidFill>
              <a:latin typeface="Cambria" panose="02040503050406030204" pitchFamily="18" charset="0"/>
              <a:ea typeface="+mn-ea"/>
              <a:cs typeface="+mn-cs"/>
            </a:rPr>
            <a:t>2 DPA Options: TRUE GRANT </a:t>
          </a:r>
          <a:r>
            <a:rPr lang="en-US" sz="2000" b="1" u="sng" kern="1200" dirty="0">
              <a:solidFill>
                <a:sysClr val="window" lastClr="FFFFFF"/>
              </a:solidFill>
              <a:latin typeface="Cambria" panose="02040503050406030204" pitchFamily="18" charset="0"/>
              <a:ea typeface="+mn-ea"/>
              <a:cs typeface="+mn-cs"/>
            </a:rPr>
            <a:t>or</a:t>
          </a:r>
          <a:r>
            <a:rPr lang="en-US" sz="2400" b="1" u="none" kern="1200" dirty="0">
              <a:solidFill>
                <a:sysClr val="window" lastClr="FFFFFF"/>
              </a:solidFill>
              <a:latin typeface="Cambria" panose="02040503050406030204" pitchFamily="18" charset="0"/>
              <a:ea typeface="+mn-ea"/>
              <a:cs typeface="+mn-cs"/>
            </a:rPr>
            <a:t> Low Interest 3-yr Deferred Forgivable 2</a:t>
          </a:r>
          <a:r>
            <a:rPr lang="en-US" sz="2400" b="1" u="none" kern="1200" baseline="30000" dirty="0">
              <a:solidFill>
                <a:sysClr val="window" lastClr="FFFFFF"/>
              </a:solidFill>
              <a:latin typeface="Cambria" panose="02040503050406030204" pitchFamily="18" charset="0"/>
              <a:ea typeface="+mn-ea"/>
              <a:cs typeface="+mn-cs"/>
            </a:rPr>
            <a:t>nd</a:t>
          </a:r>
          <a:r>
            <a:rPr lang="en-US" sz="2400" b="1" u="none" kern="1200" dirty="0">
              <a:solidFill>
                <a:sysClr val="window" lastClr="FFFFFF"/>
              </a:solidFill>
              <a:latin typeface="Cambria" panose="02040503050406030204" pitchFamily="18" charset="0"/>
              <a:ea typeface="+mn-ea"/>
              <a:cs typeface="+mn-cs"/>
            </a:rPr>
            <a:t> Lien</a:t>
          </a:r>
          <a:endParaRPr lang="en-US" sz="2400" b="1" kern="1200" dirty="0">
            <a:solidFill>
              <a:sysClr val="window" lastClr="FFFFFF"/>
            </a:solidFill>
            <a:latin typeface="Cambria" panose="02040503050406030204" pitchFamily="18" charset="0"/>
            <a:ea typeface="+mn-ea"/>
            <a:cs typeface="+mn-cs"/>
          </a:endParaRPr>
        </a:p>
      </dsp:txBody>
      <dsp:txXfrm rot="10800000">
        <a:off x="1638231" y="1009950"/>
        <a:ext cx="9492553" cy="869204"/>
      </dsp:txXfrm>
    </dsp:sp>
    <dsp:sp modelId="{C89C1EB2-BA2D-45AA-81E2-01929CEE48B6}">
      <dsp:nvSpPr>
        <dsp:cNvPr id="0" name=""/>
        <dsp:cNvSpPr/>
      </dsp:nvSpPr>
      <dsp:spPr>
        <a:xfrm>
          <a:off x="1956639" y="1298780"/>
          <a:ext cx="291545" cy="29154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FEF8BB6F-B814-48DD-9F89-B936201D9D08}">
      <dsp:nvSpPr>
        <dsp:cNvPr id="0" name=""/>
        <dsp:cNvSpPr/>
      </dsp:nvSpPr>
      <dsp:spPr>
        <a:xfrm rot="10800000">
          <a:off x="1421890" y="1966184"/>
          <a:ext cx="9707935" cy="892312"/>
        </a:xfrm>
        <a:prstGeom prst="homePlat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63" tIns="91440" rIns="170688" bIns="91440" numCol="1" spcCol="1270" anchor="ctr" anchorCtr="0">
          <a:noAutofit/>
        </a:bodyPr>
        <a:lstStyle/>
        <a:p>
          <a:pPr marL="0" lvl="0" indent="0" algn="ctr" defTabSz="1066800" rtl="0">
            <a:lnSpc>
              <a:spcPct val="100000"/>
            </a:lnSpc>
            <a:spcBef>
              <a:spcPct val="0"/>
            </a:spcBef>
            <a:spcAft>
              <a:spcPts val="0"/>
            </a:spcAft>
            <a:buNone/>
          </a:pPr>
          <a:r>
            <a:rPr lang="en-US" sz="2400" b="1" kern="1200" dirty="0">
              <a:solidFill>
                <a:sysClr val="window" lastClr="FFFFFF"/>
              </a:solidFill>
              <a:latin typeface="Cambria" panose="02040503050406030204" pitchFamily="18" charset="0"/>
              <a:ea typeface="+mn-ea"/>
              <a:cs typeface="+mn-cs"/>
            </a:rPr>
            <a:t>Not required to stay in the home any number of years</a:t>
          </a:r>
          <a:endParaRPr lang="en-US" sz="2400" kern="1200" dirty="0">
            <a:solidFill>
              <a:sysClr val="window" lastClr="FFFFFF"/>
            </a:solidFill>
            <a:latin typeface="Cambria" panose="02040503050406030204" pitchFamily="18" charset="0"/>
            <a:ea typeface="+mn-ea"/>
            <a:cs typeface="+mn-cs"/>
          </a:endParaRPr>
        </a:p>
      </dsp:txBody>
      <dsp:txXfrm rot="10800000">
        <a:off x="1644968" y="1966184"/>
        <a:ext cx="9484857" cy="892312"/>
      </dsp:txXfrm>
    </dsp:sp>
    <dsp:sp modelId="{A4D4F247-FDFE-4D26-9DC1-EFBFDC7D2A8F}">
      <dsp:nvSpPr>
        <dsp:cNvPr id="0" name=""/>
        <dsp:cNvSpPr/>
      </dsp:nvSpPr>
      <dsp:spPr>
        <a:xfrm>
          <a:off x="1956639" y="2266567"/>
          <a:ext cx="291545" cy="29154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C2869B87-E560-4DFC-849E-9768B2B93579}">
      <dsp:nvSpPr>
        <dsp:cNvPr id="0" name=""/>
        <dsp:cNvSpPr/>
      </dsp:nvSpPr>
      <dsp:spPr>
        <a:xfrm rot="10800000">
          <a:off x="1420930" y="2945525"/>
          <a:ext cx="9709854" cy="879968"/>
        </a:xfrm>
        <a:prstGeom prst="homePlate">
          <a:avLst/>
        </a:prstGeom>
        <a:solidFill>
          <a:srgbClr val="F79646"/>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63"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ysClr val="window" lastClr="FFFFFF"/>
              </a:solidFill>
              <a:latin typeface="Cambria" panose="02040503050406030204" pitchFamily="18" charset="0"/>
              <a:ea typeface="+mn-ea"/>
              <a:cs typeface="+mn-cs"/>
            </a:rPr>
            <a:t>Borrower can purchase anywhere in Texas.</a:t>
          </a:r>
        </a:p>
      </dsp:txBody>
      <dsp:txXfrm rot="10800000">
        <a:off x="1640922" y="2945525"/>
        <a:ext cx="9489862" cy="879968"/>
      </dsp:txXfrm>
    </dsp:sp>
    <dsp:sp modelId="{B04759EC-FDCD-4B1E-97DC-91C7CF2EF1BC}">
      <dsp:nvSpPr>
        <dsp:cNvPr id="0" name=""/>
        <dsp:cNvSpPr/>
      </dsp:nvSpPr>
      <dsp:spPr>
        <a:xfrm>
          <a:off x="1956639" y="3239736"/>
          <a:ext cx="291545" cy="29154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27A75FE1-9400-41E3-890C-FC9EE5DCE567}">
      <dsp:nvSpPr>
        <dsp:cNvPr id="0" name=""/>
        <dsp:cNvSpPr/>
      </dsp:nvSpPr>
      <dsp:spPr>
        <a:xfrm rot="10800000">
          <a:off x="1420930" y="3912522"/>
          <a:ext cx="9709854" cy="918549"/>
        </a:xfrm>
        <a:prstGeom prst="homePlate">
          <a:avLst/>
        </a:prstGeom>
        <a:solidFill>
          <a:srgbClr val="9BBB59"/>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63" tIns="91440" rIns="170688" bIns="91440" numCol="1" spcCol="1270" anchor="ctr" anchorCtr="0">
          <a:noAutofit/>
        </a:bodyPr>
        <a:lstStyle/>
        <a:p>
          <a:pPr marL="0" lvl="0" indent="0" algn="ctr" defTabSz="1066800" rtl="0">
            <a:lnSpc>
              <a:spcPct val="100000"/>
            </a:lnSpc>
            <a:spcBef>
              <a:spcPct val="0"/>
            </a:spcBef>
            <a:spcAft>
              <a:spcPts val="0"/>
            </a:spcAft>
            <a:buNone/>
          </a:pPr>
          <a:r>
            <a:rPr lang="en-US" sz="2400" b="1" i="1" u="sng" kern="1200" dirty="0">
              <a:solidFill>
                <a:sysClr val="window" lastClr="FFFFFF"/>
              </a:solidFill>
              <a:latin typeface="Cambria" panose="02040503050406030204" pitchFamily="18" charset="0"/>
              <a:ea typeface="+mn-ea"/>
              <a:cs typeface="+mn-cs"/>
            </a:rPr>
            <a:t>FREE</a:t>
          </a:r>
          <a:r>
            <a:rPr lang="en-US" sz="2400" b="1" kern="1200" dirty="0">
              <a:solidFill>
                <a:sysClr val="window" lastClr="FFFFFF"/>
              </a:solidFill>
              <a:latin typeface="Cambria" panose="02040503050406030204" pitchFamily="18" charset="0"/>
              <a:ea typeface="+mn-ea"/>
              <a:cs typeface="+mn-cs"/>
            </a:rPr>
            <a:t> MCC for Texas Heroes using DPA</a:t>
          </a:r>
          <a:endParaRPr lang="en-US" sz="2400" b="1" kern="1200" dirty="0">
            <a:solidFill>
              <a:sysClr val="window" lastClr="FFFFFF"/>
            </a:solidFill>
            <a:latin typeface="Calibri"/>
            <a:ea typeface="+mn-ea"/>
            <a:cs typeface="+mn-cs"/>
          </a:endParaRPr>
        </a:p>
      </dsp:txBody>
      <dsp:txXfrm rot="10800000">
        <a:off x="1650567" y="3912522"/>
        <a:ext cx="9480217" cy="918549"/>
      </dsp:txXfrm>
    </dsp:sp>
    <dsp:sp modelId="{465FC331-F35C-4FCC-8439-ED5D6BD1C715}">
      <dsp:nvSpPr>
        <dsp:cNvPr id="0" name=""/>
        <dsp:cNvSpPr/>
      </dsp:nvSpPr>
      <dsp:spPr>
        <a:xfrm>
          <a:off x="1956639" y="4226024"/>
          <a:ext cx="291545" cy="29154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1CC9F7C7-C877-4F35-934A-5B439FDC08E7}">
      <dsp:nvSpPr>
        <dsp:cNvPr id="0" name=""/>
        <dsp:cNvSpPr/>
      </dsp:nvSpPr>
      <dsp:spPr>
        <a:xfrm rot="10800000">
          <a:off x="1420930" y="4918100"/>
          <a:ext cx="9709854" cy="868989"/>
        </a:xfrm>
        <a:prstGeom prst="homePlat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63" tIns="91440" rIns="170688" bIns="91440" numCol="1" spcCol="1270" anchor="ctr" anchorCtr="0">
          <a:noAutofit/>
        </a:bodyPr>
        <a:lstStyle/>
        <a:p>
          <a:pPr marL="0" lvl="0" indent="0" algn="ctr" defTabSz="1066800" rtl="0">
            <a:lnSpc>
              <a:spcPct val="100000"/>
            </a:lnSpc>
            <a:spcBef>
              <a:spcPct val="0"/>
            </a:spcBef>
            <a:spcAft>
              <a:spcPts val="0"/>
            </a:spcAft>
            <a:buNone/>
          </a:pPr>
          <a:r>
            <a:rPr lang="en-US" sz="2400" b="1" kern="1200" dirty="0">
              <a:solidFill>
                <a:sysClr val="window" lastClr="FFFFFF"/>
              </a:solidFill>
              <a:latin typeface="Cambria" panose="02040503050406030204" pitchFamily="18" charset="0"/>
              <a:ea typeface="+mn-ea"/>
              <a:cs typeface="+mn-cs"/>
            </a:rPr>
            <a:t>Turnaround times are fast!</a:t>
          </a:r>
        </a:p>
      </dsp:txBody>
      <dsp:txXfrm rot="10800000">
        <a:off x="1638177" y="4918100"/>
        <a:ext cx="9492607" cy="868989"/>
      </dsp:txXfrm>
    </dsp:sp>
    <dsp:sp modelId="{1345BEBD-202B-47ED-9D88-EB82FE758961}">
      <dsp:nvSpPr>
        <dsp:cNvPr id="0" name=""/>
        <dsp:cNvSpPr/>
      </dsp:nvSpPr>
      <dsp:spPr>
        <a:xfrm>
          <a:off x="1950161" y="5200528"/>
          <a:ext cx="304501" cy="30413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0" b="-20000"/>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6040CA-7FE7-4BE4-A7E8-E16AD62059A2}" type="datetimeFigureOut">
              <a:rPr lang="en-US" smtClean="0"/>
              <a:t>12/12/2019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99C2E6-3952-4974-9D3E-9600F26954C9}" type="slidenum">
              <a:rPr lang="en-US" smtClean="0"/>
              <a:t>‹#›</a:t>
            </a:fld>
            <a:endParaRPr lang="en-US"/>
          </a:p>
        </p:txBody>
      </p:sp>
    </p:spTree>
    <p:extLst>
      <p:ext uri="{BB962C8B-B14F-4D97-AF65-F5344CB8AC3E}">
        <p14:creationId xmlns:p14="http://schemas.microsoft.com/office/powerpoint/2010/main" val="273744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solidFill>
                  <a:srgbClr val="000000"/>
                </a:solidFill>
              </a:rPr>
              <a:t>Welcome to Texas State Affordable Housing Corporation’s “Help Your Clients Buy a Texas Home” presentation. I am _________________ and I have been trained and certified by TSAHC to provide you with information regarding their programs. </a:t>
            </a:r>
            <a:r>
              <a:rPr lang="en-US" altLang="en-US" b="1" u="sng" dirty="0">
                <a:solidFill>
                  <a:srgbClr val="000000"/>
                </a:solidFill>
              </a:rPr>
              <a:t>(Provide an introduction of yourself here and what you hope to accomplish by giving this training.)</a:t>
            </a:r>
          </a:p>
          <a:p>
            <a:pPr eaLnBrk="1" hangingPunct="1"/>
            <a:r>
              <a:rPr lang="en-US" altLang="en-US" b="1" u="sng" dirty="0">
                <a:solidFill>
                  <a:srgbClr val="000000"/>
                </a:solidFill>
              </a:rPr>
              <a:t>Any modification to the slides must be approved by TSAHC. Please email Joniel Crim at jcrim@tsahc.org for approval.</a:t>
            </a:r>
          </a:p>
        </p:txBody>
      </p:sp>
      <p:sp>
        <p:nvSpPr>
          <p:cNvPr id="4" name="Slide Number Placeholder 3"/>
          <p:cNvSpPr>
            <a:spLocks noGrp="1"/>
          </p:cNvSpPr>
          <p:nvPr>
            <p:ph type="sldNum" sz="quarter" idx="10"/>
          </p:nvPr>
        </p:nvSpPr>
        <p:spPr/>
        <p:txBody>
          <a:bodyPr/>
          <a:lstStyle/>
          <a:p>
            <a:fld id="{BA99C2E6-3952-4974-9D3E-9600F26954C9}" type="slidenum">
              <a:rPr lang="en-US" smtClean="0"/>
              <a:t>1</a:t>
            </a:fld>
            <a:endParaRPr lang="en-US"/>
          </a:p>
        </p:txBody>
      </p:sp>
    </p:spTree>
    <p:extLst>
      <p:ext uri="{BB962C8B-B14F-4D97-AF65-F5344CB8AC3E}">
        <p14:creationId xmlns:p14="http://schemas.microsoft.com/office/powerpoint/2010/main" val="1893195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00"/>
                </a:solidFill>
              </a:rPr>
              <a:t>The second form of assistance is my personal favorite and I like to call it the gift that keeps on giving. This special mortgage interest tax credit is called a Mortgage Credit Certificate or MCC. This is a first-time homebuyer program only, with the definition of a first-time home buyer being anyone who hasn’t had ownership interest in a primary residence for the last 3 years.</a:t>
            </a:r>
          </a:p>
          <a:p>
            <a:endParaRPr lang="en-US" altLang="en-US" dirty="0">
              <a:solidFill>
                <a:srgbClr val="000000"/>
              </a:solidFill>
            </a:endParaRPr>
          </a:p>
          <a:p>
            <a:r>
              <a:rPr lang="en-US" altLang="en-US" dirty="0">
                <a:solidFill>
                  <a:srgbClr val="000000"/>
                </a:solidFill>
              </a:rPr>
              <a:t>As we discussed before, an MCC gives a homeowner the ability to claim an income tax credit equal to 20% of the mortgage interest paid annually. This credit may be used every year for the life of the loan, as long as they occupy the home as their principal residence. One of the best features of an MCC, is it can help your home buyer qualify by reducing the Debt-to-income ratio on the mortgage loan, which gives your home buyer more buying power!</a:t>
            </a:r>
          </a:p>
          <a:p>
            <a:endParaRPr lang="en-US" altLang="en-US" dirty="0">
              <a:solidFill>
                <a:srgbClr val="000000"/>
              </a:solidFill>
            </a:endParaRPr>
          </a:p>
          <a:p>
            <a:r>
              <a:rPr lang="en-US" altLang="en-US" dirty="0">
                <a:solidFill>
                  <a:srgbClr val="000000"/>
                </a:solidFill>
              </a:rPr>
              <a:t>Remember, this tax credit may be combined with TSAHC’s down payment assistance at the same time. Plus, its free for Texas Heroes who are also using TSAHC’s down payment assistance! </a:t>
            </a:r>
          </a:p>
          <a:p>
            <a:endParaRPr lang="en-US" altLang="en-US" dirty="0">
              <a:solidFill>
                <a:srgbClr val="000000"/>
              </a:solidFill>
            </a:endParaRPr>
          </a:p>
          <a:p>
            <a:r>
              <a:rPr lang="en-US" altLang="en-US" b="1" u="sng" dirty="0">
                <a:solidFill>
                  <a:srgbClr val="000000"/>
                </a:solidFill>
              </a:rPr>
              <a:t>(Feel free to add personal testimonials regarding the </a:t>
            </a:r>
            <a:r>
              <a:rPr lang="en-US" altLang="en-US" sz="1600" b="1" u="sng" dirty="0">
                <a:solidFill>
                  <a:srgbClr val="000000"/>
                </a:solidFill>
                <a:cs typeface="Calibri" panose="020F0502020204030204" pitchFamily="34" charset="0"/>
              </a:rPr>
              <a:t>Mortgage Credit Certificate </a:t>
            </a:r>
            <a:r>
              <a:rPr lang="en-US" altLang="en-US" b="1" u="sng" dirty="0">
                <a:solidFill>
                  <a:srgbClr val="000000"/>
                </a:solidFill>
              </a:rPr>
              <a:t>program)</a:t>
            </a:r>
          </a:p>
        </p:txBody>
      </p:sp>
      <p:sp>
        <p:nvSpPr>
          <p:cNvPr id="4" name="Slide Number Placeholder 3"/>
          <p:cNvSpPr>
            <a:spLocks noGrp="1"/>
          </p:cNvSpPr>
          <p:nvPr>
            <p:ph type="sldNum" sz="quarter" idx="10"/>
          </p:nvPr>
        </p:nvSpPr>
        <p:spPr/>
        <p:txBody>
          <a:bodyPr/>
          <a:lstStyle/>
          <a:p>
            <a:fld id="{BA99C2E6-3952-4974-9D3E-9600F26954C9}" type="slidenum">
              <a:rPr lang="en-US" smtClean="0"/>
              <a:t>10</a:t>
            </a:fld>
            <a:endParaRPr lang="en-US"/>
          </a:p>
        </p:txBody>
      </p:sp>
    </p:spTree>
    <p:extLst>
      <p:ext uri="{BB962C8B-B14F-4D97-AF65-F5344CB8AC3E}">
        <p14:creationId xmlns:p14="http://schemas.microsoft.com/office/powerpoint/2010/main" val="3183428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US" altLang="en-US" dirty="0">
                <a:latin typeface="Times" pitchFamily="18" charset="0"/>
              </a:rPr>
              <a:t>In this example, the loan amount is $200,000 with an interest rate of 5.75%. The interest they would spend in that first full year would be $11,500. 20% of that is equal to $2,300. They would be able to take a tax credit equal to $2,300 that year.</a:t>
            </a:r>
          </a:p>
        </p:txBody>
      </p:sp>
      <p:sp>
        <p:nvSpPr>
          <p:cNvPr id="63492"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1EF5705-01D2-410C-A1F0-2C7E2CAB954E}" type="slidenum">
              <a:rPr kumimoji="0" lang="en-US" altLang="en-US" sz="1200" b="0" i="0" u="none" strike="noStrike" kern="1200" cap="none" spc="0" normalizeH="0" baseline="0" noProof="0">
                <a:ln>
                  <a:noFill/>
                </a:ln>
                <a:solidFill>
                  <a:prstClr val="black"/>
                </a:solidFill>
                <a:effectLst/>
                <a:uLnTx/>
                <a:uFillTx/>
                <a:latin typeface="Times"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Times" pitchFamily="18" charset="0"/>
              <a:ea typeface="+mn-ea"/>
              <a:cs typeface="+mn-cs"/>
            </a:endParaRPr>
          </a:p>
        </p:txBody>
      </p:sp>
    </p:spTree>
    <p:extLst>
      <p:ext uri="{BB962C8B-B14F-4D97-AF65-F5344CB8AC3E}">
        <p14:creationId xmlns:p14="http://schemas.microsoft.com/office/powerpoint/2010/main" val="593505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Some folks may be thinking that, everyone benefits from mortgage interest on your income taxes so why does my home buyer need an MCC? This is true but only holders of an MCC benefit from the dollar for dollar credit that an MCC provides. </a:t>
            </a:r>
          </a:p>
          <a:p>
            <a:r>
              <a:rPr lang="en-US" altLang="en-US" dirty="0"/>
              <a:t>What’s the difference between a tax credit and a tax deduction? Tax credits provide a dollar-for-dollar reduction of income tax liability or taxes owed, while tax deductions allow one to lower the amount of taxable income by the amount of the mortgage interest. As an example, if you pay $5,000 in mortgage interest and your income is $50,000, you can reduce the amount of your taxable income by the amount of interest you paid, which would reduce your taxable income to $45,000. This is the amount of income you will pay taxes on. A $5,000 </a:t>
            </a:r>
            <a:r>
              <a:rPr lang="en-US" altLang="en-US" i="1" dirty="0"/>
              <a:t>deduction</a:t>
            </a:r>
            <a:r>
              <a:rPr lang="en-US" altLang="en-US" dirty="0"/>
              <a:t>, for example, might reduce your tax bill by only $300 to $400. A $2,300 tax </a:t>
            </a:r>
            <a:r>
              <a:rPr lang="en-US" altLang="en-US" i="1" dirty="0"/>
              <a:t>credit</a:t>
            </a:r>
            <a:r>
              <a:rPr lang="en-US" altLang="en-US" dirty="0"/>
              <a:t> cuts your tax bill by $2,300. It is a dollar for dollar savings.</a:t>
            </a:r>
          </a:p>
        </p:txBody>
      </p:sp>
      <p:sp>
        <p:nvSpPr>
          <p:cNvPr id="4" name="Slide Number Placeholder 3"/>
          <p:cNvSpPr>
            <a:spLocks noGrp="1"/>
          </p:cNvSpPr>
          <p:nvPr>
            <p:ph type="sldNum" sz="quarter" idx="10"/>
          </p:nvPr>
        </p:nvSpPr>
        <p:spPr/>
        <p:txBody>
          <a:bodyPr/>
          <a:lstStyle/>
          <a:p>
            <a:fld id="{BA99C2E6-3952-4974-9D3E-9600F26954C9}" type="slidenum">
              <a:rPr lang="en-US" smtClean="0"/>
              <a:t>12</a:t>
            </a:fld>
            <a:endParaRPr lang="en-US"/>
          </a:p>
        </p:txBody>
      </p:sp>
    </p:spTree>
    <p:extLst>
      <p:ext uri="{BB962C8B-B14F-4D97-AF65-F5344CB8AC3E}">
        <p14:creationId xmlns:p14="http://schemas.microsoft.com/office/powerpoint/2010/main" val="4112703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An MCC allows you to take advantage of both forms of savings: Using the previous example, you can take the remaining mortgage interest in the amount of </a:t>
            </a:r>
            <a:r>
              <a:rPr lang="en-US" baseline="0"/>
              <a:t>$9,200($11,500 </a:t>
            </a:r>
            <a:r>
              <a:rPr lang="en-US" baseline="0" dirty="0"/>
              <a:t>- </a:t>
            </a:r>
            <a:r>
              <a:rPr lang="en-US" baseline="0"/>
              <a:t>$2,300 </a:t>
            </a:r>
            <a:r>
              <a:rPr lang="en-US" baseline="0" dirty="0"/>
              <a:t>credit) plus any property taxes, etc. as a deduction. An MCC is still better, let’s see what a dollar for dollar reduction of your tax liability can do for you on the next slide.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99C2E6-3952-4974-9D3E-9600F26954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9913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en-US" dirty="0">
                <a:latin typeface="Times" panose="02020603050405020304" pitchFamily="18" charset="0"/>
              </a:rPr>
              <a:t>Let’s go over some fun examples on how the MCC works and how you might be able to more easily explain it to your home buyers. We have a lot of folks who say that they already receive a refund every year and they don't think they can benefit from the MCC. Well that's not always true, and I'll show you how. Let's say that this bucket represents our homebuyer Sally's income tax liability which happens to be $10,000 a year. Like most of us, Sally's employer has a portion of her paycheck set aside through her payroll income tax withholding, so that hopefully by the end of the year Sally will be able to cover her entire income tax liability. Fortunately for Sally, she had more than enough taken in payroll deductions to cover her $10,000 income tax liability. As you can see, once her bucket had $10,000, her remaining payroll deductions started over filling the bucket which resulted in a tax refund. In this example, Sally paid too much and gets her own money back as a tax refund. Let's see how an MCC could help Sally. </a:t>
            </a:r>
          </a:p>
          <a:p>
            <a:pPr eaLnBrk="1" hangingPunct="1">
              <a:lnSpc>
                <a:spcPct val="150000"/>
              </a:lnSpc>
            </a:pPr>
            <a:endParaRPr lang="en-US" altLang="en-US" dirty="0">
              <a:solidFill>
                <a:srgbClr val="0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Times" panose="02020603050405020304" pitchFamily="18" charset="0"/>
            </a:endParaRPr>
          </a:p>
          <a:p>
            <a:endParaRPr lang="en-US" altLang="en-US" dirty="0">
              <a:latin typeface="Times" panose="02020603050405020304" pitchFamily="18" charset="0"/>
            </a:endParaRPr>
          </a:p>
        </p:txBody>
      </p:sp>
      <p:sp>
        <p:nvSpPr>
          <p:cNvPr id="48132"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538FA51-6B2D-4CE1-914C-39BAA2ACD8F5}" type="slidenum">
              <a:rPr lang="en-US" altLang="en-US" sz="1200" smtClean="0"/>
              <a:pPr/>
              <a:t>14</a:t>
            </a:fld>
            <a:endParaRPr lang="en-US" altLang="en-US" sz="1200"/>
          </a:p>
        </p:txBody>
      </p:sp>
    </p:spTree>
    <p:extLst>
      <p:ext uri="{BB962C8B-B14F-4D97-AF65-F5344CB8AC3E}">
        <p14:creationId xmlns:p14="http://schemas.microsoft.com/office/powerpoint/2010/main" val="2497490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panose="02020603050405020304" pitchFamily="18" charset="0"/>
              </a:rPr>
              <a:t>Let's say that Sally, again, has an income tax liability of $10,000 a year but this time she bought a new house as a first time home buyer and took advantage of the benefits of an MCC. Because Sally had an MCC, the $2300 MCC went into the bucket before any of her payroll deductions. Now, her remaining tax liability is only $7700. It directly reduced what she owed dollar for dollar. Let's assume Sally has the same amount taken out of each paycheck from her employer. Remember the bucket started off with the $2300 from the MCC in it first, so it's $2300 fuller now and more of the money that is being deducted from her paycheck is falling out of the bucket. Sally has more than covered her remaining tax liability of $7700 because she kept her payroll deductions the same, which means her tax refund has also increased by $2300. So, in this example Sally paid too much and gets her own money back as a tax refund which is now $2300 higher because of the MCC credit. Sally, instead, could update her W-4 form with her employer to reduce the amount of her payroll deductions by $191.67 a month. This is the $2,300 credit divided by 12. If Sally adjusts her W-4, then she will realize the credit every month by increasing her take home pay in the amount of $191.67.</a:t>
            </a:r>
          </a:p>
          <a:p>
            <a:endParaRPr lang="en-US" altLang="en-US" dirty="0">
              <a:latin typeface="Times" panose="02020603050405020304" pitchFamily="18" charset="0"/>
            </a:endParaRPr>
          </a:p>
        </p:txBody>
      </p:sp>
      <p:sp>
        <p:nvSpPr>
          <p:cNvPr id="50180"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60845FB-C86F-4938-B48B-F0D2566C73C4}" type="slidenum">
              <a:rPr lang="en-US" altLang="en-US" sz="1200" smtClean="0"/>
              <a:pPr/>
              <a:t>15</a:t>
            </a:fld>
            <a:endParaRPr lang="en-US" altLang="en-US" sz="1200"/>
          </a:p>
        </p:txBody>
      </p:sp>
    </p:spTree>
    <p:extLst>
      <p:ext uri="{BB962C8B-B14F-4D97-AF65-F5344CB8AC3E}">
        <p14:creationId xmlns:p14="http://schemas.microsoft.com/office/powerpoint/2010/main" val="4175544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It is important that a home buyer check with a CPA to confirm that an MCC will benefit them. And, they will also need to claim this credit every year on their tax return. However, it will likely benefit them if they have a tax liability. A tax liability simply means that they owe taxes on their annual income. Most folks pay federal income taxes on their income, whether it is deducted from each pay check or paid at tax time on the tax return. </a:t>
            </a:r>
          </a:p>
          <a:p>
            <a:endParaRPr lang="en-US" altLang="en-US" dirty="0"/>
          </a:p>
          <a:p>
            <a:r>
              <a:rPr lang="en-US" altLang="en-US" dirty="0"/>
              <a:t>The credit cannot be greater than their income tax liability so a home buyer that does not pay income taxes will not benefit from this program. But remember, this is a “life of loan” product. If you have a buyer that doesn’t pay a whole lot in income taxes now, and you know their situation will be changing in the near future, then they should consider using the MCC. Any unused tax credit can be carried forward up to three years. Lets go over how the “carry forward” works.</a:t>
            </a:r>
          </a:p>
        </p:txBody>
      </p:sp>
      <p:sp>
        <p:nvSpPr>
          <p:cNvPr id="4" name="Slide Number Placeholder 3"/>
          <p:cNvSpPr>
            <a:spLocks noGrp="1"/>
          </p:cNvSpPr>
          <p:nvPr>
            <p:ph type="sldNum" sz="quarter" idx="10"/>
          </p:nvPr>
        </p:nvSpPr>
        <p:spPr/>
        <p:txBody>
          <a:bodyPr/>
          <a:lstStyle/>
          <a:p>
            <a:fld id="{BA99C2E6-3952-4974-9D3E-9600F26954C9}" type="slidenum">
              <a:rPr lang="en-US" smtClean="0"/>
              <a:t>16</a:t>
            </a:fld>
            <a:endParaRPr lang="en-US"/>
          </a:p>
        </p:txBody>
      </p:sp>
    </p:spTree>
    <p:extLst>
      <p:ext uri="{BB962C8B-B14F-4D97-AF65-F5344CB8AC3E}">
        <p14:creationId xmlns:p14="http://schemas.microsoft.com/office/powerpoint/2010/main" val="1456092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cs typeface="Calibri" panose="020F0502020204030204" pitchFamily="34" charset="0"/>
              </a:rPr>
              <a:t>Let’s say that Janie only had a tax liability last year of $1500. Based on the MCC rate of 40% or maximum $2000 calculation we discussed on the previous slides, she was eligible for the full $2000 credit. But because her liability was only $1500, she was unable to use the full $2000 credit. Janie owed no taxes that year but that also means $500 of the credit was left sitting on the table.</a:t>
            </a:r>
          </a:p>
          <a:p>
            <a:endParaRPr lang="en-US" dirty="0"/>
          </a:p>
        </p:txBody>
      </p:sp>
      <p:sp>
        <p:nvSpPr>
          <p:cNvPr id="4" name="Slide Number Placeholder 3"/>
          <p:cNvSpPr>
            <a:spLocks noGrp="1"/>
          </p:cNvSpPr>
          <p:nvPr>
            <p:ph type="sldNum" sz="quarter" idx="10"/>
          </p:nvPr>
        </p:nvSpPr>
        <p:spPr/>
        <p:txBody>
          <a:bodyPr/>
          <a:lstStyle/>
          <a:p>
            <a:fld id="{BA99C2E6-3952-4974-9D3E-9600F26954C9}" type="slidenum">
              <a:rPr lang="en-US" smtClean="0"/>
              <a:t>17</a:t>
            </a:fld>
            <a:endParaRPr lang="en-US"/>
          </a:p>
        </p:txBody>
      </p:sp>
    </p:spTree>
    <p:extLst>
      <p:ext uri="{BB962C8B-B14F-4D97-AF65-F5344CB8AC3E}">
        <p14:creationId xmlns:p14="http://schemas.microsoft.com/office/powerpoint/2010/main" val="3290055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panose="02020603050405020304" pitchFamily="18" charset="0"/>
              </a:rPr>
              <a:t>This year, Janie’s tax liability went up to $2500 because one of her children started school. She no longer has as much of a child care tax credit as she did in the previous year. With her $2000 credit, the balance of her income tax liability is $500 but because she is able to carry forward the unused tax credit from the previous year, she now owes nothing.</a:t>
            </a:r>
          </a:p>
          <a:p>
            <a:endParaRPr lang="en-US" dirty="0"/>
          </a:p>
        </p:txBody>
      </p:sp>
      <p:sp>
        <p:nvSpPr>
          <p:cNvPr id="4" name="Slide Number Placeholder 3"/>
          <p:cNvSpPr>
            <a:spLocks noGrp="1"/>
          </p:cNvSpPr>
          <p:nvPr>
            <p:ph type="sldNum" sz="quarter" idx="10"/>
          </p:nvPr>
        </p:nvSpPr>
        <p:spPr/>
        <p:txBody>
          <a:bodyPr/>
          <a:lstStyle/>
          <a:p>
            <a:fld id="{BA99C2E6-3952-4974-9D3E-9600F26954C9}" type="slidenum">
              <a:rPr lang="en-US" smtClean="0"/>
              <a:t>18</a:t>
            </a:fld>
            <a:endParaRPr lang="en-US"/>
          </a:p>
        </p:txBody>
      </p:sp>
    </p:spTree>
    <p:extLst>
      <p:ext uri="{BB962C8B-B14F-4D97-AF65-F5344CB8AC3E}">
        <p14:creationId xmlns:p14="http://schemas.microsoft.com/office/powerpoint/2010/main" val="1045810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Although the MCC may be combined with the DPA, it may be used with any other mortgage loan product if the homebuyer does not choose to use the down payment assistance. The only requirement is that it be used with a fixed rate mortgage loan. The income and purchase price limits still apply but there are no minimum credit score or DTI requirements.</a:t>
            </a:r>
          </a:p>
          <a:p>
            <a:endParaRPr lang="en-US" dirty="0"/>
          </a:p>
        </p:txBody>
      </p:sp>
      <p:sp>
        <p:nvSpPr>
          <p:cNvPr id="4" name="Slide Number Placeholder 3"/>
          <p:cNvSpPr>
            <a:spLocks noGrp="1"/>
          </p:cNvSpPr>
          <p:nvPr>
            <p:ph type="sldNum" sz="quarter" idx="10"/>
          </p:nvPr>
        </p:nvSpPr>
        <p:spPr/>
        <p:txBody>
          <a:bodyPr/>
          <a:lstStyle/>
          <a:p>
            <a:fld id="{BA99C2E6-3952-4974-9D3E-9600F26954C9}" type="slidenum">
              <a:rPr lang="en-US" smtClean="0"/>
              <a:t>19</a:t>
            </a:fld>
            <a:endParaRPr lang="en-US"/>
          </a:p>
        </p:txBody>
      </p:sp>
    </p:spTree>
    <p:extLst>
      <p:ext uri="{BB962C8B-B14F-4D97-AF65-F5344CB8AC3E}">
        <p14:creationId xmlns:p14="http://schemas.microsoft.com/office/powerpoint/2010/main" val="1564987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solidFill>
                  <a:srgbClr val="000000"/>
                </a:solidFill>
              </a:rPr>
              <a:t>For those of you who are not familiar with the Texas State Affordable Housing Corporation, they are a statewide non-profit created at the direction of the Texas Legislature.  Their mission is to serve the housing needs of low-income and moderate income Texans. </a:t>
            </a: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They have several programs including home buyer programs to help individuals and families buy a home in Texas. Those programs include the Homes for Texas Heroes Home Loan Program and the Home Sweet Texas Home Loan Program. Through these programs they help almost 5000 families buy a home each year.  </a:t>
            </a:r>
            <a:r>
              <a:rPr lang="en-US" altLang="en-US" dirty="0">
                <a:solidFill>
                  <a:srgbClr val="FF0000"/>
                </a:solidFill>
              </a:rPr>
              <a:t>The main difference between the two programs are the eligible professions. </a:t>
            </a:r>
          </a:p>
          <a:p>
            <a:pPr eaLnBrk="1" hangingPunct="1">
              <a:spcBef>
                <a:spcPct val="0"/>
              </a:spcBef>
            </a:pPr>
            <a:endParaRPr lang="en-US" altLang="en-US" dirty="0">
              <a:solidFill>
                <a:srgbClr val="FF0000"/>
              </a:solidFill>
            </a:endParaRPr>
          </a:p>
          <a:p>
            <a:pPr eaLnBrk="1" hangingPunct="1">
              <a:spcBef>
                <a:spcPct val="0"/>
              </a:spcBef>
            </a:pPr>
            <a:r>
              <a:rPr lang="en-US" altLang="en-US" dirty="0">
                <a:solidFill>
                  <a:srgbClr val="FF0000"/>
                </a:solidFill>
              </a:rPr>
              <a:t>The Home Sweet Texas Home Loan Program is open to anyone regardless of profession and the Homes for Texas Heroes Home Loan Program is open to teachers, veterans, police officers, corrections officers, EMS personnel and fire fighters. Both programs require the individual or family to meet certain income limits for the county where they are purchasing the home.</a:t>
            </a:r>
          </a:p>
        </p:txBody>
      </p:sp>
      <p:sp>
        <p:nvSpPr>
          <p:cNvPr id="4" name="Slide Number Placeholder 3"/>
          <p:cNvSpPr>
            <a:spLocks noGrp="1"/>
          </p:cNvSpPr>
          <p:nvPr>
            <p:ph type="sldNum" sz="quarter" idx="10"/>
          </p:nvPr>
        </p:nvSpPr>
        <p:spPr/>
        <p:txBody>
          <a:bodyPr/>
          <a:lstStyle/>
          <a:p>
            <a:fld id="{BA99C2E6-3952-4974-9D3E-9600F26954C9}" type="slidenum">
              <a:rPr lang="en-US" smtClean="0"/>
              <a:t>2</a:t>
            </a:fld>
            <a:endParaRPr lang="en-US"/>
          </a:p>
        </p:txBody>
      </p:sp>
    </p:spTree>
    <p:extLst>
      <p:ext uri="{BB962C8B-B14F-4D97-AF65-F5344CB8AC3E}">
        <p14:creationId xmlns:p14="http://schemas.microsoft.com/office/powerpoint/2010/main" val="571637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Someone using the MCC program may be subject to recapture tax if all 3 listed items are met and </a:t>
            </a:r>
            <a:r>
              <a:rPr lang="en-US" altLang="en-US" u="sng" dirty="0"/>
              <a:t>it is truly all or nothing</a:t>
            </a:r>
            <a:r>
              <a:rPr lang="en-US" altLang="en-US" dirty="0"/>
              <a:t>. Please remember for a moment though that our DPA program is a </a:t>
            </a:r>
            <a:r>
              <a:rPr lang="en-US" altLang="en-US" u="sng" dirty="0"/>
              <a:t>GIFT</a:t>
            </a:r>
            <a:r>
              <a:rPr lang="en-US" altLang="en-US" dirty="0"/>
              <a:t> and no recapture is required.</a:t>
            </a:r>
          </a:p>
          <a:p>
            <a:endParaRPr lang="en-US" altLang="en-US" dirty="0"/>
          </a:p>
          <a:p>
            <a:r>
              <a:rPr lang="en-US" altLang="en-US" dirty="0"/>
              <a:t>To further clarify number 3; the borrowers income would need to increase by 5% over the income limit (not what they were making when they purchased) that was established the year they purchased their home. When determining if they are subject to the recapture tax, you use the income limit for the 115% AMFI the year they closed on the home. </a:t>
            </a:r>
          </a:p>
          <a:p>
            <a:endParaRPr lang="en-US" altLang="en-US" dirty="0"/>
          </a:p>
          <a:p>
            <a:r>
              <a:rPr lang="en-US" altLang="en-US" dirty="0"/>
              <a:t>Number 3 is what RARELY happens meaning that they wouldn’t be subject to recapture. </a:t>
            </a:r>
          </a:p>
          <a:p>
            <a:endParaRPr lang="en-US" altLang="en-US" dirty="0"/>
          </a:p>
          <a:p>
            <a:r>
              <a:rPr lang="en-US" altLang="en-US" dirty="0"/>
              <a:t>This program is a great benefit to first time buyers and recapture really shouldn’t scare people away from this WONDERFUL program.</a:t>
            </a:r>
          </a:p>
          <a:p>
            <a:r>
              <a:rPr lang="en-US" altLang="en-US" dirty="0"/>
              <a:t>Essentially, its as if they are getting a lower interest rate on the mortgage because they are getting some of the interest money back in the form of a tax credit!</a:t>
            </a:r>
          </a:p>
        </p:txBody>
      </p:sp>
      <p:sp>
        <p:nvSpPr>
          <p:cNvPr id="4" name="Slide Number Placeholder 3"/>
          <p:cNvSpPr>
            <a:spLocks noGrp="1"/>
          </p:cNvSpPr>
          <p:nvPr>
            <p:ph type="sldNum" sz="quarter" idx="10"/>
          </p:nvPr>
        </p:nvSpPr>
        <p:spPr/>
        <p:txBody>
          <a:bodyPr/>
          <a:lstStyle/>
          <a:p>
            <a:fld id="{BA99C2E6-3952-4974-9D3E-9600F26954C9}" type="slidenum">
              <a:rPr lang="en-US" smtClean="0"/>
              <a:t>20</a:t>
            </a:fld>
            <a:endParaRPr lang="en-US"/>
          </a:p>
        </p:txBody>
      </p:sp>
    </p:spTree>
    <p:extLst>
      <p:ext uri="{BB962C8B-B14F-4D97-AF65-F5344CB8AC3E}">
        <p14:creationId xmlns:p14="http://schemas.microsoft.com/office/powerpoint/2010/main" val="3156854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Tx/>
              <a:buChar char="•"/>
            </a:pPr>
            <a:r>
              <a:rPr lang="en-US" altLang="en-US" dirty="0">
                <a:latin typeface="Times" pitchFamily="18" charset="0"/>
              </a:rPr>
              <a:t>No need to be a first-time buyer to use TSAHC DPA</a:t>
            </a:r>
          </a:p>
          <a:p>
            <a:pPr marL="174982" indent="-174982">
              <a:buFontTx/>
              <a:buChar char="•"/>
            </a:pPr>
            <a:r>
              <a:rPr lang="en-US" altLang="en-US" dirty="0">
                <a:latin typeface="Times" pitchFamily="18" charset="0"/>
              </a:rPr>
              <a:t>DPA is a TRUE GRANT, no need to be repaid – EVER!</a:t>
            </a:r>
          </a:p>
          <a:p>
            <a:pPr marL="174982" indent="-174982">
              <a:buFontTx/>
              <a:buChar char="•"/>
            </a:pPr>
            <a:r>
              <a:rPr lang="en-US" altLang="en-US" dirty="0">
                <a:latin typeface="Times" pitchFamily="18" charset="0"/>
              </a:rPr>
              <a:t>Because this is a grant with no lien, there is NO requirement to stay in the home any number of years</a:t>
            </a:r>
          </a:p>
          <a:p>
            <a:pPr marL="174982" indent="-174982">
              <a:buFontTx/>
              <a:buChar char="•"/>
            </a:pPr>
            <a:r>
              <a:rPr lang="en-US" altLang="en-US" dirty="0">
                <a:latin typeface="Times" pitchFamily="18" charset="0"/>
              </a:rPr>
              <a:t>A home buyer can purchase anywhere in the state of Texas</a:t>
            </a:r>
            <a:r>
              <a:rPr lang="en-US" altLang="en-US" baseline="0" dirty="0">
                <a:latin typeface="Times" pitchFamily="18" charset="0"/>
              </a:rPr>
              <a:t> because</a:t>
            </a:r>
            <a:r>
              <a:rPr lang="en-US" altLang="en-US" dirty="0">
                <a:latin typeface="Times" pitchFamily="18" charset="0"/>
              </a:rPr>
              <a:t> TSAHC is available STATEWIDE</a:t>
            </a:r>
          </a:p>
          <a:p>
            <a:pPr marL="174982" indent="-174982">
              <a:buFontTx/>
              <a:buChar char="•"/>
            </a:pPr>
            <a:r>
              <a:rPr lang="en-US" altLang="en-US" dirty="0">
                <a:latin typeface="Times" pitchFamily="18" charset="0"/>
              </a:rPr>
              <a:t>There is no minimum time on the job required for Texas Heroes to get the free MCC</a:t>
            </a:r>
          </a:p>
          <a:p>
            <a:pPr marL="174982" indent="-174982">
              <a:buFontTx/>
              <a:buChar char="•"/>
            </a:pPr>
            <a:r>
              <a:rPr lang="en-US" altLang="en-US" dirty="0">
                <a:latin typeface="Times" pitchFamily="18" charset="0"/>
              </a:rPr>
              <a:t>Turnaround times are fast! TSAHC’s  turn time is 24-48 hours to review a file so it may not take any longer than a traditional loan.</a:t>
            </a:r>
          </a:p>
        </p:txBody>
      </p:sp>
      <p:sp>
        <p:nvSpPr>
          <p:cNvPr id="4" name="Slide Number Placeholder 3"/>
          <p:cNvSpPr>
            <a:spLocks noGrp="1"/>
          </p:cNvSpPr>
          <p:nvPr>
            <p:ph type="sldNum" sz="quarter" idx="10"/>
          </p:nvPr>
        </p:nvSpPr>
        <p:spPr/>
        <p:txBody>
          <a:bodyPr/>
          <a:lstStyle/>
          <a:p>
            <a:fld id="{BA99C2E6-3952-4974-9D3E-9600F26954C9}" type="slidenum">
              <a:rPr lang="en-US" smtClean="0"/>
              <a:t>21</a:t>
            </a:fld>
            <a:endParaRPr lang="en-US"/>
          </a:p>
        </p:txBody>
      </p:sp>
    </p:spTree>
    <p:extLst>
      <p:ext uri="{BB962C8B-B14F-4D97-AF65-F5344CB8AC3E}">
        <p14:creationId xmlns:p14="http://schemas.microsoft.com/office/powerpoint/2010/main" val="2023356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u="sng" dirty="0"/>
              <a:t>LOAN OFFICERS: Slides 12-14 may be modified</a:t>
            </a:r>
            <a:r>
              <a:rPr lang="en-US" altLang="en-US" b="1" u="sng" baseline="0" dirty="0"/>
              <a:t> to promote you and your company.</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REALTORS: Slides 12-14 may be modified to promote your preferred loan officer.</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Any modification to the slides must be approved by TSAHC. Please email Joniel Crim at jcrim@tsahc.org for approval.</a:t>
            </a:r>
          </a:p>
          <a:p>
            <a:pPr eaLnBrk="1" hangingPunct="1"/>
            <a:endParaRPr lang="en-US" altLang="en-US" b="1" u="sng" dirty="0"/>
          </a:p>
          <a:p>
            <a:pPr eaLnBrk="1" hangingPunct="1"/>
            <a:endParaRPr lang="en-US" altLang="en-US" dirty="0"/>
          </a:p>
          <a:p>
            <a:pPr eaLnBrk="1" hangingPunct="1"/>
            <a:r>
              <a:rPr lang="en-US" altLang="en-US" dirty="0"/>
              <a:t>So how do you determine if you can use one or both of these programs?</a:t>
            </a:r>
          </a:p>
          <a:p>
            <a:pPr eaLnBrk="1" hangingPunct="1"/>
            <a:endParaRPr lang="en-US" altLang="en-US" dirty="0"/>
          </a:p>
          <a:p>
            <a:pPr eaLnBrk="1" hangingPunct="1"/>
            <a:r>
              <a:rPr lang="en-US" altLang="en-US" dirty="0"/>
              <a:t>First, visit www.ReadyToBuyATexasHome.com. </a:t>
            </a:r>
          </a:p>
          <a:p>
            <a:pPr eaLnBrk="1" hangingPunct="1"/>
            <a:r>
              <a:rPr lang="en-US" altLang="en-US" dirty="0"/>
              <a:t>Click on the “Home Buyers &amp; Renters” tab at the top of the page. </a:t>
            </a:r>
          </a:p>
          <a:p>
            <a:pPr eaLnBrk="1" hangingPunct="1"/>
            <a:r>
              <a:rPr lang="en-US" altLang="en-US" dirty="0"/>
              <a:t>You will see ‘Take the Eligibility Quiz’. </a:t>
            </a:r>
          </a:p>
          <a:p>
            <a:pPr eaLnBrk="1" hangingPunct="1"/>
            <a:r>
              <a:rPr lang="en-US" altLang="en-US" dirty="0"/>
              <a:t>This will walk you through the eligibility criteria with 4 easy questions.</a:t>
            </a:r>
          </a:p>
          <a:p>
            <a:pPr eaLnBrk="1" hangingPunct="1"/>
            <a:r>
              <a:rPr lang="en-US" altLang="en-US" dirty="0"/>
              <a:t>Should you not see your job title listed, no worries! Just choose “my</a:t>
            </a:r>
            <a:r>
              <a:rPr lang="en-US" altLang="en-US" baseline="0" dirty="0"/>
              <a:t> job title is not listed</a:t>
            </a:r>
            <a:r>
              <a:rPr lang="en-US" altLang="en-US" dirty="0"/>
              <a:t>”.</a:t>
            </a:r>
          </a:p>
          <a:p>
            <a:pPr eaLnBrk="1" hangingPunct="1"/>
            <a:r>
              <a:rPr lang="en-US" altLang="en-US" dirty="0"/>
              <a:t>You can also watch</a:t>
            </a:r>
            <a:r>
              <a:rPr lang="en-US" altLang="en-US" baseline="0" dirty="0"/>
              <a:t> a short video about the programs!</a:t>
            </a:r>
            <a:endParaRPr lang="en-US" altLang="en-US" dirty="0"/>
          </a:p>
        </p:txBody>
      </p:sp>
      <p:sp>
        <p:nvSpPr>
          <p:cNvPr id="4" name="Slide Number Placeholder 3"/>
          <p:cNvSpPr>
            <a:spLocks noGrp="1"/>
          </p:cNvSpPr>
          <p:nvPr>
            <p:ph type="sldNum" sz="quarter" idx="10"/>
          </p:nvPr>
        </p:nvSpPr>
        <p:spPr/>
        <p:txBody>
          <a:bodyPr/>
          <a:lstStyle/>
          <a:p>
            <a:fld id="{BA99C2E6-3952-4974-9D3E-9600F26954C9}" type="slidenum">
              <a:rPr lang="en-US" smtClean="0"/>
              <a:t>22</a:t>
            </a:fld>
            <a:endParaRPr lang="en-US"/>
          </a:p>
        </p:txBody>
      </p:sp>
    </p:spTree>
    <p:extLst>
      <p:ext uri="{BB962C8B-B14F-4D97-AF65-F5344CB8AC3E}">
        <p14:creationId xmlns:p14="http://schemas.microsoft.com/office/powerpoint/2010/main" val="2259247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LOAN OFFICERS: Slides 12-14 may be modified to promote you and your company.</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REALTORS: Slides 12-14 may be modified to promote your preferred loan officer.</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Any modification to the slides must be approved by TSAHC. Please email Joniel Crim at jcrim@tsahc.org for approval.</a:t>
            </a:r>
          </a:p>
          <a:p>
            <a:pPr eaLnBrk="1" hangingPunct="1"/>
            <a:endParaRPr lang="en-US" altLang="en-US" dirty="0"/>
          </a:p>
          <a:p>
            <a:pPr eaLnBrk="1" hangingPunct="1"/>
            <a:r>
              <a:rPr lang="en-US" altLang="en-US" dirty="0"/>
              <a:t>Next, should you qualify, your quiz results will tell you what your next steps will be in order to move forward. Please note that for the Down Payment Assistance program, certain credit scores and debt to income ratios are required. To learn more about them, click on the link provided.</a:t>
            </a:r>
          </a:p>
          <a:p>
            <a:pPr eaLnBrk="1" hangingPunct="1"/>
            <a:endParaRPr lang="en-US" altLang="en-US" dirty="0"/>
          </a:p>
          <a:p>
            <a:pPr eaLnBrk="1" hangingPunct="1"/>
            <a:r>
              <a:rPr lang="en-US" altLang="en-US" dirty="0"/>
              <a:t>Step 1:</a:t>
            </a:r>
          </a:p>
          <a:p>
            <a:pPr eaLnBrk="1" hangingPunct="1"/>
            <a:r>
              <a:rPr lang="en-US" altLang="en-US" dirty="0"/>
              <a:t>You will need to contact a preferred loan</a:t>
            </a:r>
            <a:r>
              <a:rPr lang="en-US" altLang="en-US" baseline="0" dirty="0"/>
              <a:t> officer</a:t>
            </a:r>
            <a:r>
              <a:rPr lang="en-US" altLang="en-US" dirty="0"/>
              <a:t> by clicking on the “View Lenders In Your Area” button. Choose a</a:t>
            </a:r>
            <a:r>
              <a:rPr lang="en-US" altLang="en-US" baseline="0" dirty="0"/>
              <a:t> preferred</a:t>
            </a:r>
            <a:r>
              <a:rPr lang="en-US" altLang="en-US" dirty="0"/>
              <a:t> loan officer from the list.</a:t>
            </a:r>
          </a:p>
          <a:p>
            <a:pPr eaLnBrk="1" hangingPunct="1"/>
            <a:r>
              <a:rPr lang="en-US" altLang="en-US" dirty="0"/>
              <a:t>Then, simply inform the loan officer that you would like to use one or both of TSAHC’s programs. The loan officer will walk you through the remainder of the process, ensuring that you qualify and will also submit an application for the assistance on your behalf. No direct application to TSAHC is required. Everything is done by the loan officer.</a:t>
            </a:r>
          </a:p>
          <a:p>
            <a:pPr eaLnBrk="1" hangingPunct="1"/>
            <a:endParaRPr lang="en-US" altLang="en-US" dirty="0"/>
          </a:p>
          <a:p>
            <a:pPr eaLnBrk="1" hangingPunct="1"/>
            <a:r>
              <a:rPr lang="en-US" altLang="en-US" dirty="0"/>
              <a:t>Step 2:</a:t>
            </a:r>
          </a:p>
          <a:p>
            <a:pPr eaLnBrk="1" hangingPunct="1"/>
            <a:r>
              <a:rPr lang="en-US" altLang="en-US" dirty="0"/>
              <a:t>Before closing on your home, you will need to complete a homebuyer education class. This class is extremely beneficial to you as a homeowner and will teach you all about the home buying process. You can find one in your area or online by clicking on the “Find a Home Buyer Education Course” button.</a:t>
            </a:r>
          </a:p>
        </p:txBody>
      </p:sp>
      <p:sp>
        <p:nvSpPr>
          <p:cNvPr id="4" name="Slide Number Placeholder 3"/>
          <p:cNvSpPr>
            <a:spLocks noGrp="1"/>
          </p:cNvSpPr>
          <p:nvPr>
            <p:ph type="sldNum" sz="quarter" idx="10"/>
          </p:nvPr>
        </p:nvSpPr>
        <p:spPr/>
        <p:txBody>
          <a:bodyPr/>
          <a:lstStyle/>
          <a:p>
            <a:fld id="{BA99C2E6-3952-4974-9D3E-9600F26954C9}" type="slidenum">
              <a:rPr lang="en-US" smtClean="0"/>
              <a:t>23</a:t>
            </a:fld>
            <a:endParaRPr lang="en-US"/>
          </a:p>
        </p:txBody>
      </p:sp>
    </p:spTree>
    <p:extLst>
      <p:ext uri="{BB962C8B-B14F-4D97-AF65-F5344CB8AC3E}">
        <p14:creationId xmlns:p14="http://schemas.microsoft.com/office/powerpoint/2010/main" val="1914140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LOAN OFFICERS: Slides 24 may be modified to promote you and your company.</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REALTORS: Slides 24 may be modified to promote your preferred loan officer.</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Any modification to the slides must be approved by TSAHC. Please email Joniel Crim at jcrim@tsahc.org for approval.</a:t>
            </a:r>
          </a:p>
          <a:p>
            <a:pPr eaLnBrk="1" hangingPunct="1"/>
            <a:endParaRPr lang="en-US" altLang="en-US" dirty="0"/>
          </a:p>
          <a:p>
            <a:pPr eaLnBrk="1" hangingPunct="1"/>
            <a:r>
              <a:rPr lang="en-US" altLang="en-US" dirty="0"/>
              <a:t>When choosing a loan officer, know that TSAHC highlights loan officers who are knowledgeable and experienced in both the DPA and MCC programs.</a:t>
            </a:r>
          </a:p>
          <a:p>
            <a:pPr eaLnBrk="1" hangingPunct="1"/>
            <a:endParaRPr lang="en-US" altLang="en-US" dirty="0"/>
          </a:p>
          <a:p>
            <a:pPr eaLnBrk="1" hangingPunct="1"/>
            <a:r>
              <a:rPr lang="en-US" altLang="en-US" dirty="0"/>
              <a:t>The “Statewide Top Performing” section highlights loan officers who have done the most business with TSAHC statewide. Because of their extensive use of both the MCC and DPA programs, they are very knowledgeable about the process - providing a sense of confidence that a home buyer will have a good experience using either of TSAHC’s programs when working with them.</a:t>
            </a:r>
          </a:p>
          <a:p>
            <a:pPr eaLnBrk="1" hangingPunct="1"/>
            <a:endParaRPr lang="en-US" altLang="en-US" dirty="0"/>
          </a:p>
          <a:p>
            <a:pPr eaLnBrk="1" hangingPunct="1"/>
            <a:r>
              <a:rPr lang="en-US" altLang="en-US" dirty="0"/>
              <a:t>The same applies to the “Regional Top Performing Loan Officers” section that highlights loan officers who have done the most business with TSAHC in their particular region of Texas.</a:t>
            </a:r>
          </a:p>
          <a:p>
            <a:pPr eaLnBrk="1" hangingPunct="1"/>
            <a:endParaRPr lang="en-US" altLang="en-US" dirty="0"/>
          </a:p>
          <a:p>
            <a:pPr eaLnBrk="1" hangingPunct="1"/>
            <a:r>
              <a:rPr lang="en-US" altLang="en-US" dirty="0"/>
              <a:t>Also, in the “Preferred Loan Officers by County” section, you can find a list of loan officers that are approved in your county. These folks have helped at least four families use our programs in the past year.</a:t>
            </a:r>
          </a:p>
          <a:p>
            <a:pPr eaLnBrk="1" hangingPunct="1"/>
            <a:endParaRPr lang="en-US" altLang="en-US" dirty="0"/>
          </a:p>
          <a:p>
            <a:pPr eaLnBrk="1" hangingPunct="1"/>
            <a:r>
              <a:rPr lang="en-US" altLang="en-US" dirty="0"/>
              <a:t>And finally, the “Approved Mortgage Companies” section will help you see the companies that have been approved to use our programs in the state of Texas. Any loan officer working for one of these companies may help you purchase a home using TSAHC’s programs. If the loan officer is not yet familiar with TSAHC’s programs, simply put them in touch with TSAHC.</a:t>
            </a:r>
          </a:p>
        </p:txBody>
      </p:sp>
      <p:sp>
        <p:nvSpPr>
          <p:cNvPr id="4" name="Slide Number Placeholder 3"/>
          <p:cNvSpPr>
            <a:spLocks noGrp="1"/>
          </p:cNvSpPr>
          <p:nvPr>
            <p:ph type="sldNum" sz="quarter" idx="10"/>
          </p:nvPr>
        </p:nvSpPr>
        <p:spPr/>
        <p:txBody>
          <a:bodyPr/>
          <a:lstStyle/>
          <a:p>
            <a:fld id="{BA99C2E6-3952-4974-9D3E-9600F26954C9}" type="slidenum">
              <a:rPr lang="en-US" smtClean="0"/>
              <a:t>24</a:t>
            </a:fld>
            <a:endParaRPr lang="en-US"/>
          </a:p>
        </p:txBody>
      </p:sp>
    </p:spTree>
    <p:extLst>
      <p:ext uri="{BB962C8B-B14F-4D97-AF65-F5344CB8AC3E}">
        <p14:creationId xmlns:p14="http://schemas.microsoft.com/office/powerpoint/2010/main" val="475368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Home</a:t>
            </a:r>
            <a:r>
              <a:rPr lang="en-US" altLang="en-US" baseline="0" dirty="0"/>
              <a:t> buyers</a:t>
            </a:r>
            <a:r>
              <a:rPr lang="en-US" altLang="en-US" dirty="0"/>
              <a:t> need to complete a homebuyer education course prior to closing on the home loan. </a:t>
            </a:r>
          </a:p>
          <a:p>
            <a:pPr eaLnBrk="1" hangingPunct="1"/>
            <a:r>
              <a:rPr lang="en-US" altLang="en-US" dirty="0"/>
              <a:t>When choosing a Home Buyer Education class, you have the option of taking an “Online Class” or an “In-Person Class”. The 3 online options that TSAHC allows are listed in the “Online Classes” section. Please just choose one to take and that will suffice. Should you like an “In-Person” class, you can find one near you by clicking on the “Find a Class Near You” button. </a:t>
            </a:r>
          </a:p>
        </p:txBody>
      </p:sp>
      <p:sp>
        <p:nvSpPr>
          <p:cNvPr id="4" name="Slide Number Placeholder 3"/>
          <p:cNvSpPr>
            <a:spLocks noGrp="1"/>
          </p:cNvSpPr>
          <p:nvPr>
            <p:ph type="sldNum" sz="quarter" idx="10"/>
          </p:nvPr>
        </p:nvSpPr>
        <p:spPr/>
        <p:txBody>
          <a:bodyPr/>
          <a:lstStyle/>
          <a:p>
            <a:fld id="{BA99C2E6-3952-4974-9D3E-9600F26954C9}" type="slidenum">
              <a:rPr lang="en-US" smtClean="0"/>
              <a:t>25</a:t>
            </a:fld>
            <a:endParaRPr lang="en-US"/>
          </a:p>
        </p:txBody>
      </p:sp>
    </p:spTree>
    <p:extLst>
      <p:ext uri="{BB962C8B-B14F-4D97-AF65-F5344CB8AC3E}">
        <p14:creationId xmlns:p14="http://schemas.microsoft.com/office/powerpoint/2010/main" val="3029212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u="sng" dirty="0"/>
              <a:t>LOAN OFFICERS: Slide 26</a:t>
            </a:r>
            <a:r>
              <a:rPr lang="en-US" altLang="en-US" b="1" u="sng" baseline="0" dirty="0"/>
              <a:t> may be modified and additional slides added</a:t>
            </a:r>
            <a:r>
              <a:rPr lang="en-US" altLang="en-US" b="1" u="sng" dirty="0"/>
              <a:t> </a:t>
            </a:r>
            <a:r>
              <a:rPr lang="en-US" altLang="en-US" b="1" u="sng" baseline="0" dirty="0"/>
              <a:t>to promote your preferred Realtor.</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REALTORS: Slide 26 may be modified and additional slides added to promote you and your company.</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Any modification to the slides must be approved by TSAHC. Please email Joniel Crim at jcrim@tsahc.org for approval.</a:t>
            </a:r>
          </a:p>
          <a:p>
            <a:pPr eaLnBrk="1" hangingPunct="1"/>
            <a:endParaRPr lang="en-US" altLang="en-US" b="1" u="sng" dirty="0"/>
          </a:p>
          <a:p>
            <a:pPr eaLnBrk="1" hangingPunct="1"/>
            <a:endParaRPr lang="en-US" altLang="en-US" dirty="0"/>
          </a:p>
          <a:p>
            <a:pPr eaLnBrk="1" hangingPunct="1"/>
            <a:r>
              <a:rPr lang="en-US" altLang="en-US" dirty="0"/>
              <a:t>TSAHC does not require you to work with a REALTOR® that has been approved by TSAHC. However, if you are looking for a REALTOR®, TSAHC offers several resources to help you find one familiar with TSAHC’s down payment assistance and mortgage tax credit programs. Use this search tool to find a REALTOR® in your area that has participated in trainings offered by TSAHC.</a:t>
            </a:r>
          </a:p>
        </p:txBody>
      </p:sp>
      <p:sp>
        <p:nvSpPr>
          <p:cNvPr id="4" name="Slide Number Placeholder 3"/>
          <p:cNvSpPr>
            <a:spLocks noGrp="1"/>
          </p:cNvSpPr>
          <p:nvPr>
            <p:ph type="sldNum" sz="quarter" idx="10"/>
          </p:nvPr>
        </p:nvSpPr>
        <p:spPr/>
        <p:txBody>
          <a:bodyPr/>
          <a:lstStyle/>
          <a:p>
            <a:fld id="{BA99C2E6-3952-4974-9D3E-9600F26954C9}" type="slidenum">
              <a:rPr lang="en-US" smtClean="0"/>
              <a:t>26</a:t>
            </a:fld>
            <a:endParaRPr lang="en-US"/>
          </a:p>
        </p:txBody>
      </p:sp>
    </p:spTree>
    <p:extLst>
      <p:ext uri="{BB962C8B-B14F-4D97-AF65-F5344CB8AC3E}">
        <p14:creationId xmlns:p14="http://schemas.microsoft.com/office/powerpoint/2010/main" val="1573302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Again, when visiting the Home Buyers and Renters section of www.ReadyToBuyATexasHome.com, you will find:</a:t>
            </a:r>
          </a:p>
          <a:p>
            <a:endParaRPr lang="en-US" altLang="en-US" dirty="0"/>
          </a:p>
          <a:p>
            <a:r>
              <a:rPr lang="en-US" altLang="en-US" dirty="0"/>
              <a:t>The Eligibility Quiz</a:t>
            </a:r>
          </a:p>
          <a:p>
            <a:r>
              <a:rPr lang="en-US" altLang="en-US" dirty="0"/>
              <a:t>Information for the Loans with Down Payment Assistance program</a:t>
            </a:r>
          </a:p>
          <a:p>
            <a:r>
              <a:rPr lang="en-US" altLang="en-US" dirty="0"/>
              <a:t>More information about the Mortgage Credit Certificate program</a:t>
            </a:r>
          </a:p>
          <a:p>
            <a:r>
              <a:rPr lang="en-US" altLang="en-US" dirty="0"/>
              <a:t>Many consumer resources including a “Steps to Buying a Home” page and webinar and the Texas Mortgage Calculator</a:t>
            </a:r>
          </a:p>
        </p:txBody>
      </p:sp>
      <p:sp>
        <p:nvSpPr>
          <p:cNvPr id="4" name="Slide Number Placeholder 3"/>
          <p:cNvSpPr>
            <a:spLocks noGrp="1"/>
          </p:cNvSpPr>
          <p:nvPr>
            <p:ph type="sldNum" sz="quarter" idx="10"/>
          </p:nvPr>
        </p:nvSpPr>
        <p:spPr/>
        <p:txBody>
          <a:bodyPr/>
          <a:lstStyle/>
          <a:p>
            <a:fld id="{BA99C2E6-3952-4974-9D3E-9600F26954C9}" type="slidenum">
              <a:rPr lang="en-US" smtClean="0"/>
              <a:t>27</a:t>
            </a:fld>
            <a:endParaRPr lang="en-US"/>
          </a:p>
        </p:txBody>
      </p:sp>
    </p:spTree>
    <p:extLst>
      <p:ext uri="{BB962C8B-B14F-4D97-AF65-F5344CB8AC3E}">
        <p14:creationId xmlns:p14="http://schemas.microsoft.com/office/powerpoint/2010/main" val="1830136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I want to thank you for your time today. I hope you are excited about the opportunity these programs may provide you to become a homeowner. I’m happy to answer any questions you might have for me now. If</a:t>
            </a:r>
            <a:r>
              <a:rPr lang="en-US" altLang="en-US" baseline="0" dirty="0"/>
              <a:t> you have further questions, feel free to contact me with the following contact information. Should you want to talk to TSAHC directly, they may be contacted at the homeownership hotline, (877) 508-4611 or you may email them at </a:t>
            </a:r>
            <a:r>
              <a:rPr lang="en-US" altLang="en-US" baseline="0"/>
              <a:t>Homeownership@tsahc.org.</a:t>
            </a:r>
            <a:endParaRPr lang="en-US" altLang="en-US" dirty="0"/>
          </a:p>
        </p:txBody>
      </p:sp>
      <p:sp>
        <p:nvSpPr>
          <p:cNvPr id="4" name="Slide Number Placeholder 3"/>
          <p:cNvSpPr>
            <a:spLocks noGrp="1"/>
          </p:cNvSpPr>
          <p:nvPr>
            <p:ph type="sldNum" sz="quarter" idx="10"/>
          </p:nvPr>
        </p:nvSpPr>
        <p:spPr/>
        <p:txBody>
          <a:bodyPr/>
          <a:lstStyle/>
          <a:p>
            <a:fld id="{BA99C2E6-3952-4974-9D3E-9600F26954C9}" type="slidenum">
              <a:rPr lang="en-US" smtClean="0"/>
              <a:t>28</a:t>
            </a:fld>
            <a:endParaRPr lang="en-US"/>
          </a:p>
        </p:txBody>
      </p:sp>
    </p:spTree>
    <p:extLst>
      <p:ext uri="{BB962C8B-B14F-4D97-AF65-F5344CB8AC3E}">
        <p14:creationId xmlns:p14="http://schemas.microsoft.com/office/powerpoint/2010/main" val="3747349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00"/>
                </a:solidFill>
              </a:rPr>
              <a:t>TSAHC offers two types of assistance to help home buyers under both the Home Sweet Texas and Homes for Texas Heroes home loan programs. This assistance is available statewide with no limitation on location.</a:t>
            </a:r>
          </a:p>
          <a:p>
            <a:endParaRPr lang="en-US" altLang="en-US" dirty="0">
              <a:solidFill>
                <a:srgbClr val="000000"/>
              </a:solidFill>
            </a:endParaRPr>
          </a:p>
          <a:p>
            <a:r>
              <a:rPr lang="en-US" altLang="en-US" dirty="0">
                <a:solidFill>
                  <a:srgbClr val="000000"/>
                </a:solidFill>
              </a:rPr>
              <a:t>The first type of assistance, is a low interest rate mortgage loan with down payment assistance attached to the loan. The loan is a 30 year fixed rate mortgage loan and may be an FHA, VA, USDA or Conventional mortgage loan. The assistance may be used for down payment and to help cover closing costs.</a:t>
            </a:r>
          </a:p>
          <a:p>
            <a:endParaRPr lang="en-US" altLang="en-US" dirty="0">
              <a:solidFill>
                <a:srgbClr val="000000"/>
              </a:solidFill>
            </a:endParaRPr>
          </a:p>
          <a:p>
            <a:r>
              <a:rPr lang="en-US" altLang="en-US" dirty="0">
                <a:solidFill>
                  <a:srgbClr val="000000"/>
                </a:solidFill>
              </a:rPr>
              <a:t>The second type of assistance, is a special mortgage interest income tax credit. This income tax credit will help reduce the amount of income taxes the homeowner owes the IRS by as much as $2,000 a year, every year, as long as they live in the home.  By reducing the amount of income taxes they owe, this increases their take home pay which may be used to help pay the mortgage payment. </a:t>
            </a:r>
          </a:p>
          <a:p>
            <a:endParaRPr lang="en-US" altLang="en-US" dirty="0">
              <a:solidFill>
                <a:srgbClr val="000000"/>
              </a:solidFill>
            </a:endParaRPr>
          </a:p>
          <a:p>
            <a:r>
              <a:rPr lang="en-US" altLang="en-US" dirty="0">
                <a:solidFill>
                  <a:srgbClr val="000000"/>
                </a:solidFill>
              </a:rPr>
              <a:t>This tax credit may be combined with the down payment assistance too. So, not only does TSAHC help your home buyer get into their home with the down payment assistance but they also provide an income tax credit which may help them pay the monthly payments.</a:t>
            </a:r>
          </a:p>
          <a:p>
            <a:endParaRPr lang="en-US" altLang="en-US" dirty="0">
              <a:solidFill>
                <a:srgbClr val="000000"/>
              </a:solidFill>
            </a:endParaRPr>
          </a:p>
          <a:p>
            <a:r>
              <a:rPr lang="en-US" altLang="en-US" dirty="0">
                <a:solidFill>
                  <a:srgbClr val="000000"/>
                </a:solidFill>
              </a:rPr>
              <a:t>I will provide more detail for both types of assistance on the next slides.</a:t>
            </a:r>
          </a:p>
        </p:txBody>
      </p:sp>
      <p:sp>
        <p:nvSpPr>
          <p:cNvPr id="4" name="Slide Number Placeholder 3"/>
          <p:cNvSpPr>
            <a:spLocks noGrp="1"/>
          </p:cNvSpPr>
          <p:nvPr>
            <p:ph type="sldNum" sz="quarter" idx="10"/>
          </p:nvPr>
        </p:nvSpPr>
        <p:spPr/>
        <p:txBody>
          <a:bodyPr/>
          <a:lstStyle/>
          <a:p>
            <a:fld id="{BA99C2E6-3952-4974-9D3E-9600F26954C9}" type="slidenum">
              <a:rPr lang="en-US" smtClean="0"/>
              <a:t>3</a:t>
            </a:fld>
            <a:endParaRPr lang="en-US"/>
          </a:p>
        </p:txBody>
      </p:sp>
    </p:spTree>
    <p:extLst>
      <p:ext uri="{BB962C8B-B14F-4D97-AF65-F5344CB8AC3E}">
        <p14:creationId xmlns:p14="http://schemas.microsoft.com/office/powerpoint/2010/main" val="2807323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00"/>
                </a:solidFill>
              </a:rPr>
              <a:t>The first type of assistance is the Loans with Down Payment Assistance program.</a:t>
            </a:r>
          </a:p>
          <a:p>
            <a:endParaRPr lang="en-US" altLang="en-US" dirty="0">
              <a:solidFill>
                <a:srgbClr val="000000"/>
              </a:solidFill>
            </a:endParaRPr>
          </a:p>
          <a:p>
            <a:r>
              <a:rPr lang="en-US" altLang="en-US" dirty="0">
                <a:solidFill>
                  <a:srgbClr val="000000"/>
                </a:solidFill>
              </a:rPr>
              <a:t>Depending on the type of loan and credit score, one will have 3 different percentage levels of down payment assistance available. It will be up to your client to decide which assistance option is best for them. Please note that the lower the amount of grant assistance you choose, the lower the interest rate will be on the 30 year fixed interest rate mortgage. </a:t>
            </a:r>
          </a:p>
          <a:p>
            <a:endParaRPr lang="en-US" altLang="en-US" dirty="0">
              <a:solidFill>
                <a:srgbClr val="000000"/>
              </a:solidFill>
            </a:endParaRPr>
          </a:p>
          <a:p>
            <a:r>
              <a:rPr lang="en-US" altLang="en-US" dirty="0">
                <a:solidFill>
                  <a:srgbClr val="000000"/>
                </a:solidFill>
                <a:latin typeface="Arial" panose="020B0604020202020204" pitchFamily="34" charset="0"/>
              </a:rPr>
              <a:t>Although one doesn’t need to be a first-time home buyer, they must use the program to buy a primary residence – no vacation, second homes or investment properties.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rPr>
              <a:t>Home buyers have some flexibility when using the funds. They can put the money toward the down payment, closing costs, to reduce loan balance or any combination of the three. </a:t>
            </a:r>
          </a:p>
          <a:p>
            <a:endParaRPr lang="en-US" altLang="en-US" dirty="0">
              <a:solidFill>
                <a:srgbClr val="000000"/>
              </a:solidFill>
              <a:latin typeface="Arial" panose="020B0604020202020204" pitchFamily="34" charset="0"/>
            </a:endParaRPr>
          </a:p>
          <a:p>
            <a:r>
              <a:rPr lang="en-US" altLang="en-US" dirty="0">
                <a:solidFill>
                  <a:srgbClr val="000000"/>
                </a:solidFill>
                <a:latin typeface="Arial" panose="020B0604020202020204" pitchFamily="34" charset="0"/>
              </a:rPr>
              <a:t>The homebuyer may choose whichever mortgage loan type works best for them, whether that’s an FHA, VA, USDA, or Conventional loan product. </a:t>
            </a:r>
          </a:p>
          <a:p>
            <a:endParaRPr lang="en-US" altLang="en-US" dirty="0"/>
          </a:p>
          <a:p>
            <a:r>
              <a:rPr lang="en-US" altLang="en-US" b="1" u="sng" dirty="0"/>
              <a:t>(Feel free to add personal testimonials regarding the down payment assistance program)</a:t>
            </a:r>
          </a:p>
        </p:txBody>
      </p:sp>
      <p:sp>
        <p:nvSpPr>
          <p:cNvPr id="4" name="Slide Number Placeholder 3"/>
          <p:cNvSpPr>
            <a:spLocks noGrp="1"/>
          </p:cNvSpPr>
          <p:nvPr>
            <p:ph type="sldNum" sz="quarter" idx="10"/>
          </p:nvPr>
        </p:nvSpPr>
        <p:spPr/>
        <p:txBody>
          <a:bodyPr/>
          <a:lstStyle/>
          <a:p>
            <a:fld id="{BA99C2E6-3952-4974-9D3E-9600F26954C9}" type="slidenum">
              <a:rPr lang="en-US" smtClean="0"/>
              <a:t>4</a:t>
            </a:fld>
            <a:endParaRPr lang="en-US"/>
          </a:p>
        </p:txBody>
      </p:sp>
    </p:spTree>
    <p:extLst>
      <p:ext uri="{BB962C8B-B14F-4D97-AF65-F5344CB8AC3E}">
        <p14:creationId xmlns:p14="http://schemas.microsoft.com/office/powerpoint/2010/main" val="722186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down payment assistance comes in two forms. The grant assistance that they receive never needs to be repaid. There are no strings attached. They don’t have to purchase in any certain areas of Texas nor do they need to stay in the property for any period of time. It is a TRUE gift.</a:t>
            </a:r>
          </a:p>
          <a:p>
            <a:endParaRPr lang="en-US" dirty="0"/>
          </a:p>
          <a:p>
            <a:r>
              <a:rPr lang="en-US" dirty="0"/>
              <a:t>The 3-year deferred forgivable 2</a:t>
            </a:r>
            <a:r>
              <a:rPr lang="en-US" baseline="30000" dirty="0"/>
              <a:t>nd</a:t>
            </a:r>
            <a:r>
              <a:rPr lang="en-US" dirty="0"/>
              <a:t> lien is a great new option that became available on 12-2-19. This allows for someone to choose any of our loan types and any assistance level. It will provide a lower interest rate on the first lien than the grant options and it becomes a grant after 3 years. </a:t>
            </a:r>
          </a:p>
          <a:p>
            <a:endParaRPr lang="en-US" dirty="0"/>
          </a:p>
        </p:txBody>
      </p:sp>
      <p:sp>
        <p:nvSpPr>
          <p:cNvPr id="4" name="Slide Number Placeholder 3"/>
          <p:cNvSpPr>
            <a:spLocks noGrp="1"/>
          </p:cNvSpPr>
          <p:nvPr>
            <p:ph type="sldNum" sz="quarter" idx="5"/>
          </p:nvPr>
        </p:nvSpPr>
        <p:spPr/>
        <p:txBody>
          <a:bodyPr/>
          <a:lstStyle/>
          <a:p>
            <a:fld id="{BA99C2E6-3952-4974-9D3E-9600F26954C9}" type="slidenum">
              <a:rPr lang="en-US" smtClean="0"/>
              <a:t>5</a:t>
            </a:fld>
            <a:endParaRPr lang="en-US"/>
          </a:p>
        </p:txBody>
      </p:sp>
    </p:spTree>
    <p:extLst>
      <p:ext uri="{BB962C8B-B14F-4D97-AF65-F5344CB8AC3E}">
        <p14:creationId xmlns:p14="http://schemas.microsoft.com/office/powerpoint/2010/main" val="933999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For those wanting a conventional loan product, TSAHC offers a Fannie Mae conventional loan called the “HFA Preferred” which stands for “Housing Finance Agency Preferred” as well as a Freddie Mac product that is called HFA Advantage or “Housing Finance Agency Advantage”. These special conventional loans are only available to housing finance agencies like TSAHC. </a:t>
            </a:r>
          </a:p>
          <a:p>
            <a:endParaRPr lang="en-US" altLang="en-US" dirty="0">
              <a:latin typeface="Arial" panose="020B0604020202020204" pitchFamily="34" charset="0"/>
            </a:endParaRPr>
          </a:p>
          <a:p>
            <a:r>
              <a:rPr lang="en-US" altLang="en-US" dirty="0">
                <a:latin typeface="Arial" panose="020B0604020202020204" pitchFamily="34" charset="0"/>
              </a:rPr>
              <a:t>It is interesting to note the special perks it provides compared to FHA and a traditional conventional loan. </a:t>
            </a:r>
          </a:p>
          <a:p>
            <a:endParaRPr lang="en-US" altLang="en-US" dirty="0">
              <a:latin typeface="Arial" panose="020B0604020202020204" pitchFamily="34" charset="0"/>
            </a:endParaRPr>
          </a:p>
          <a:p>
            <a:r>
              <a:rPr lang="en-US" altLang="en-US" dirty="0">
                <a:latin typeface="Arial" panose="020B0604020202020204" pitchFamily="34" charset="0"/>
              </a:rPr>
              <a:t>The monthly mortgage insurance rates are much lower, no upfront mortgage insurance premium unlike FHA – saving your borrower on upfront closing costs or an increased loan amount, and no LLPAs unlike traditional conventional mortgages. Best of all, as you can see in this example, your borrower is able to cancel their MI saving them thousands of dollars compared to the “Life of Loan” mortgage insurance premium with an FHA loan.</a:t>
            </a:r>
          </a:p>
          <a:p>
            <a:endParaRPr lang="en-US" altLang="en-US" dirty="0">
              <a:latin typeface="Arial" panose="020B0604020202020204" pitchFamily="34" charset="0"/>
            </a:endParaRPr>
          </a:p>
          <a:p>
            <a:r>
              <a:rPr lang="en-US" altLang="en-US" dirty="0">
                <a:latin typeface="Arial" panose="020B0604020202020204" pitchFamily="34" charset="0"/>
              </a:rPr>
              <a:t>Yes, the interest rate on this loan product will be a bit higher than that of a FHA loan, however, please keep in mind that their monthly payment may not be much different given the lower monthly MI rates. The comparable monthly payments make this a competitive alternative to FHA. </a:t>
            </a:r>
          </a:p>
          <a:p>
            <a:endParaRPr lang="en-US" dirty="0"/>
          </a:p>
        </p:txBody>
      </p:sp>
      <p:sp>
        <p:nvSpPr>
          <p:cNvPr id="4" name="Slide Number Placeholder 3"/>
          <p:cNvSpPr>
            <a:spLocks noGrp="1"/>
          </p:cNvSpPr>
          <p:nvPr>
            <p:ph type="sldNum" sz="quarter" idx="5"/>
          </p:nvPr>
        </p:nvSpPr>
        <p:spPr/>
        <p:txBody>
          <a:bodyPr/>
          <a:lstStyle/>
          <a:p>
            <a:fld id="{BA99C2E6-3952-4974-9D3E-9600F26954C9}" type="slidenum">
              <a:rPr lang="en-US" smtClean="0"/>
              <a:t>6</a:t>
            </a:fld>
            <a:endParaRPr lang="en-US"/>
          </a:p>
        </p:txBody>
      </p:sp>
    </p:spTree>
    <p:extLst>
      <p:ext uri="{BB962C8B-B14F-4D97-AF65-F5344CB8AC3E}">
        <p14:creationId xmlns:p14="http://schemas.microsoft.com/office/powerpoint/2010/main" val="758271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you compare all of the different assistance and loan options you have with TSAHC, we created a Loan Comparison calculator. You can compare up to 3 loans at once and it will demonstrate:</a:t>
            </a:r>
          </a:p>
          <a:p>
            <a:endParaRPr lang="en-US" dirty="0"/>
          </a:p>
          <a:p>
            <a:r>
              <a:rPr lang="en-US" dirty="0"/>
              <a:t>Minimum down payment required</a:t>
            </a:r>
          </a:p>
          <a:p>
            <a:r>
              <a:rPr lang="en-US" dirty="0"/>
              <a:t>TSAHC assistance amount</a:t>
            </a:r>
          </a:p>
          <a:p>
            <a:r>
              <a:rPr lang="en-US" dirty="0"/>
              <a:t>Additional/Surplus down payment needed</a:t>
            </a:r>
          </a:p>
          <a:p>
            <a:r>
              <a:rPr lang="en-US" dirty="0"/>
              <a:t>Monthly mortgage insurance premium</a:t>
            </a:r>
          </a:p>
          <a:p>
            <a:r>
              <a:rPr lang="en-US" dirty="0"/>
              <a:t>Combined monthly payment</a:t>
            </a:r>
          </a:p>
          <a:p>
            <a:endParaRPr lang="en-US" dirty="0"/>
          </a:p>
          <a:p>
            <a:r>
              <a:rPr lang="en-US" dirty="0"/>
              <a:t>Looking at all of these things will help you make an educated decision on what is best for the buyer.</a:t>
            </a:r>
          </a:p>
        </p:txBody>
      </p:sp>
      <p:sp>
        <p:nvSpPr>
          <p:cNvPr id="4" name="Slide Number Placeholder 3"/>
          <p:cNvSpPr>
            <a:spLocks noGrp="1"/>
          </p:cNvSpPr>
          <p:nvPr>
            <p:ph type="sldNum" sz="quarter" idx="5"/>
          </p:nvPr>
        </p:nvSpPr>
        <p:spPr/>
        <p:txBody>
          <a:bodyPr/>
          <a:lstStyle/>
          <a:p>
            <a:fld id="{BA99C2E6-3952-4974-9D3E-9600F26954C9}" type="slidenum">
              <a:rPr lang="en-US" smtClean="0"/>
              <a:t>7</a:t>
            </a:fld>
            <a:endParaRPr lang="en-US"/>
          </a:p>
        </p:txBody>
      </p:sp>
    </p:spTree>
    <p:extLst>
      <p:ext uri="{BB962C8B-B14F-4D97-AF65-F5344CB8AC3E}">
        <p14:creationId xmlns:p14="http://schemas.microsoft.com/office/powerpoint/2010/main" val="3741692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see that TSAHC doesn’t restrict much about the type of property someone can purchase when using their assistance. They can even purchase a duplex, triplex, fourplex as long as they plan to occupy one of the units.</a:t>
            </a:r>
          </a:p>
        </p:txBody>
      </p:sp>
      <p:sp>
        <p:nvSpPr>
          <p:cNvPr id="4" name="Slide Number Placeholder 3"/>
          <p:cNvSpPr>
            <a:spLocks noGrp="1"/>
          </p:cNvSpPr>
          <p:nvPr>
            <p:ph type="sldNum" sz="quarter" idx="5"/>
          </p:nvPr>
        </p:nvSpPr>
        <p:spPr/>
        <p:txBody>
          <a:bodyPr/>
          <a:lstStyle/>
          <a:p>
            <a:fld id="{BA99C2E6-3952-4974-9D3E-9600F26954C9}" type="slidenum">
              <a:rPr lang="en-US" smtClean="0"/>
              <a:t>8</a:t>
            </a:fld>
            <a:endParaRPr lang="en-US"/>
          </a:p>
        </p:txBody>
      </p:sp>
    </p:spTree>
    <p:extLst>
      <p:ext uri="{BB962C8B-B14F-4D97-AF65-F5344CB8AC3E}">
        <p14:creationId xmlns:p14="http://schemas.microsoft.com/office/powerpoint/2010/main" val="977284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goes with using a conventional loan. Not many property types are restricted other than the duplex, triplex, and fourplex option only being available on the HFA Preferred (Fannie Mae) product. </a:t>
            </a:r>
          </a:p>
        </p:txBody>
      </p:sp>
      <p:sp>
        <p:nvSpPr>
          <p:cNvPr id="4" name="Slide Number Placeholder 3"/>
          <p:cNvSpPr>
            <a:spLocks noGrp="1"/>
          </p:cNvSpPr>
          <p:nvPr>
            <p:ph type="sldNum" sz="quarter" idx="5"/>
          </p:nvPr>
        </p:nvSpPr>
        <p:spPr/>
        <p:txBody>
          <a:bodyPr/>
          <a:lstStyle/>
          <a:p>
            <a:fld id="{BA99C2E6-3952-4974-9D3E-9600F26954C9}" type="slidenum">
              <a:rPr lang="en-US" smtClean="0"/>
              <a:t>9</a:t>
            </a:fld>
            <a:endParaRPr lang="en-US"/>
          </a:p>
        </p:txBody>
      </p:sp>
    </p:spTree>
    <p:extLst>
      <p:ext uri="{BB962C8B-B14F-4D97-AF65-F5344CB8AC3E}">
        <p14:creationId xmlns:p14="http://schemas.microsoft.com/office/powerpoint/2010/main" val="414931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DFE43-E906-410D-AFA4-45CAC7CA0E18}"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4102285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DFE43-E906-410D-AFA4-45CAC7CA0E18}"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208814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DFE43-E906-410D-AFA4-45CAC7CA0E18}"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2994486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4" descr="15_TSAHC_PPT_V8_FNL-1.jpg                                      02222054Macintosh HD                   7C2621D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242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4960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C2B11266-383B-435F-8200-DC128991226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88226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2DE8F8F-8360-4279-BCAA-A1FB6A62ED6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59872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95400"/>
            <a:ext cx="4318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35600" y="1295400"/>
            <a:ext cx="4318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C2C256C4-C9CC-47C3-A11C-97D91FB229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72347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D2B23DED-2C58-444C-82EF-3A48ABB776E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33716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F41C8B98-AA77-40FC-9A7F-B26214939B0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4655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0B02DA0-AE47-4ABA-9511-0419CF85730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53962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EBA3A19-6005-4D7B-9C01-A7AB57CC00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70123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DFE43-E906-410D-AFA4-45CAC7CA0E18}"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2661521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CCDC5C2-5B35-4E6F-98A1-B16E304D82D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52565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208861A-B0E3-4EFA-AD52-9269139869D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88295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457200"/>
            <a:ext cx="25908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57200"/>
            <a:ext cx="75692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27970F5-5BC4-4688-8767-C99707BAE42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75782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DFE43-E906-410D-AFA4-45CAC7CA0E18}" type="datetimeFigureOut">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2864347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DFE43-E906-410D-AFA4-45CAC7CA0E18}"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3693980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DFE43-E906-410D-AFA4-45CAC7CA0E18}" type="datetimeFigureOut">
              <a:rPr lang="en-US" smtClean="0"/>
              <a:t>12/12/2019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3199530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DFE43-E906-410D-AFA4-45CAC7CA0E18}" type="datetimeFigureOut">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155076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DFE43-E906-410D-AFA4-45CAC7CA0E18}" type="datetimeFigureOut">
              <a:rPr lang="en-US" smtClean="0"/>
              <a:t>12/12/2019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739196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DFE43-E906-410D-AFA4-45CAC7CA0E18}"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3716634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DFE43-E906-410D-AFA4-45CAC7CA0E18}" type="datetimeFigureOut">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6CDEF-ABF9-4BBF-9D8F-7832256AABD3}" type="slidenum">
              <a:rPr lang="en-US" smtClean="0"/>
              <a:t>‹#›</a:t>
            </a:fld>
            <a:endParaRPr lang="en-US"/>
          </a:p>
        </p:txBody>
      </p:sp>
    </p:spTree>
    <p:extLst>
      <p:ext uri="{BB962C8B-B14F-4D97-AF65-F5344CB8AC3E}">
        <p14:creationId xmlns:p14="http://schemas.microsoft.com/office/powerpoint/2010/main" val="150116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DFE43-E906-410D-AFA4-45CAC7CA0E18}" type="datetimeFigureOut">
              <a:rPr lang="en-US" smtClean="0"/>
              <a:t>12/12/2019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6CDEF-ABF9-4BBF-9D8F-7832256AABD3}" type="slidenum">
              <a:rPr lang="en-US" smtClean="0"/>
              <a:t>‹#›</a:t>
            </a:fld>
            <a:endParaRPr lang="en-US"/>
          </a:p>
        </p:txBody>
      </p:sp>
    </p:spTree>
    <p:extLst>
      <p:ext uri="{BB962C8B-B14F-4D97-AF65-F5344CB8AC3E}">
        <p14:creationId xmlns:p14="http://schemas.microsoft.com/office/powerpoint/2010/main" val="110710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15_TSAHC_PPT_V8_FNL-2.jpg                                      02222054Macintosh HD                   7C2621D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5400" y="-14288"/>
            <a:ext cx="122428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457200"/>
            <a:ext cx="10363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914400" y="1295400"/>
            <a:ext cx="8839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400">
                <a:latin typeface="+mj-lt"/>
              </a:defRPr>
            </a:lvl1pPr>
          </a:lstStyle>
          <a:p>
            <a:pPr eaLnBrk="0" fontAlgn="base" hangingPunct="0">
              <a:spcBef>
                <a:spcPct val="0"/>
              </a:spcBef>
              <a:spcAft>
                <a:spcPct val="0"/>
              </a:spcAft>
              <a:defRPr/>
            </a:pPr>
            <a:fld id="{A6B294EE-2815-4AAD-9D13-41E896671A00}" type="slidenum">
              <a:rPr lang="en-US" altLang="en-US">
                <a:solidFill>
                  <a:srgbClr val="000000"/>
                </a:solidFill>
              </a:rPr>
              <a:pPr eaLnBrk="0" fontAlgn="base" hangingPunct="0">
                <a:spcBef>
                  <a:spcPct val="0"/>
                </a:spcBef>
                <a:spcAft>
                  <a:spcPct val="0"/>
                </a:spcAft>
                <a:defRPr/>
              </a:pPr>
              <a:t>‹#›</a:t>
            </a:fld>
            <a:endParaRPr lang="en-US" altLang="en-US">
              <a:solidFill>
                <a:srgbClr val="000000"/>
              </a:solidFill>
            </a:endParaRPr>
          </a:p>
        </p:txBody>
      </p:sp>
      <p:sp>
        <p:nvSpPr>
          <p:cNvPr id="2" name="Line 11"/>
          <p:cNvSpPr>
            <a:spLocks noChangeShapeType="1"/>
          </p:cNvSpPr>
          <p:nvPr userDrawn="1"/>
        </p:nvSpPr>
        <p:spPr bwMode="auto">
          <a:xfrm>
            <a:off x="914400" y="990600"/>
            <a:ext cx="10363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pitchFamily="18" charset="0"/>
            </a:endParaRPr>
          </a:p>
        </p:txBody>
      </p:sp>
    </p:spTree>
    <p:extLst>
      <p:ext uri="{BB962C8B-B14F-4D97-AF65-F5344CB8AC3E}">
        <p14:creationId xmlns:p14="http://schemas.microsoft.com/office/powerpoint/2010/main" val="3051727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3000">
          <a:solidFill>
            <a:srgbClr val="E31B23"/>
          </a:solidFill>
          <a:latin typeface="+mj-lt"/>
          <a:ea typeface="+mj-ea"/>
          <a:cs typeface="+mj-cs"/>
        </a:defRPr>
      </a:lvl1pPr>
      <a:lvl2pPr algn="l" rtl="0" eaLnBrk="0" fontAlgn="base" hangingPunct="0">
        <a:spcBef>
          <a:spcPct val="0"/>
        </a:spcBef>
        <a:spcAft>
          <a:spcPct val="0"/>
        </a:spcAft>
        <a:defRPr sz="3000">
          <a:solidFill>
            <a:srgbClr val="E31B23"/>
          </a:solidFill>
          <a:latin typeface="Museo Slab 500" charset="0"/>
        </a:defRPr>
      </a:lvl2pPr>
      <a:lvl3pPr algn="l" rtl="0" eaLnBrk="0" fontAlgn="base" hangingPunct="0">
        <a:spcBef>
          <a:spcPct val="0"/>
        </a:spcBef>
        <a:spcAft>
          <a:spcPct val="0"/>
        </a:spcAft>
        <a:defRPr sz="3000">
          <a:solidFill>
            <a:srgbClr val="E31B23"/>
          </a:solidFill>
          <a:latin typeface="Museo Slab 500" charset="0"/>
        </a:defRPr>
      </a:lvl3pPr>
      <a:lvl4pPr algn="l" rtl="0" eaLnBrk="0" fontAlgn="base" hangingPunct="0">
        <a:spcBef>
          <a:spcPct val="0"/>
        </a:spcBef>
        <a:spcAft>
          <a:spcPct val="0"/>
        </a:spcAft>
        <a:defRPr sz="3000">
          <a:solidFill>
            <a:srgbClr val="E31B23"/>
          </a:solidFill>
          <a:latin typeface="Museo Slab 500" charset="0"/>
        </a:defRPr>
      </a:lvl4pPr>
      <a:lvl5pPr algn="l" rtl="0" eaLnBrk="0" fontAlgn="base" hangingPunct="0">
        <a:spcBef>
          <a:spcPct val="0"/>
        </a:spcBef>
        <a:spcAft>
          <a:spcPct val="0"/>
        </a:spcAft>
        <a:defRPr sz="3000">
          <a:solidFill>
            <a:srgbClr val="E31B23"/>
          </a:solidFill>
          <a:latin typeface="Museo Slab 500" charset="0"/>
        </a:defRPr>
      </a:lvl5pPr>
      <a:lvl6pPr marL="457200" algn="l" rtl="0" fontAlgn="base">
        <a:spcBef>
          <a:spcPct val="0"/>
        </a:spcBef>
        <a:spcAft>
          <a:spcPct val="0"/>
        </a:spcAft>
        <a:defRPr sz="3000">
          <a:solidFill>
            <a:srgbClr val="E31B23"/>
          </a:solidFill>
          <a:latin typeface="Museo Slab 500" charset="0"/>
        </a:defRPr>
      </a:lvl6pPr>
      <a:lvl7pPr marL="914400" algn="l" rtl="0" fontAlgn="base">
        <a:spcBef>
          <a:spcPct val="0"/>
        </a:spcBef>
        <a:spcAft>
          <a:spcPct val="0"/>
        </a:spcAft>
        <a:defRPr sz="3000">
          <a:solidFill>
            <a:srgbClr val="E31B23"/>
          </a:solidFill>
          <a:latin typeface="Museo Slab 500" charset="0"/>
        </a:defRPr>
      </a:lvl7pPr>
      <a:lvl8pPr marL="1371600" algn="l" rtl="0" fontAlgn="base">
        <a:spcBef>
          <a:spcPct val="0"/>
        </a:spcBef>
        <a:spcAft>
          <a:spcPct val="0"/>
        </a:spcAft>
        <a:defRPr sz="3000">
          <a:solidFill>
            <a:srgbClr val="E31B23"/>
          </a:solidFill>
          <a:latin typeface="Museo Slab 500" charset="0"/>
        </a:defRPr>
      </a:lvl8pPr>
      <a:lvl9pPr marL="1828800" algn="l" rtl="0" fontAlgn="base">
        <a:spcBef>
          <a:spcPct val="0"/>
        </a:spcBef>
        <a:spcAft>
          <a:spcPct val="0"/>
        </a:spcAft>
        <a:defRPr sz="3000">
          <a:solidFill>
            <a:srgbClr val="E31B23"/>
          </a:solidFill>
          <a:latin typeface="Museo Slab 500"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hyperlink" Target="http://www.readytobuyatexashome.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hyperlink" Target="mailto:Homeownership@TSAHC.org" TargetMode="External"/><Relationship Id="rId4" Type="http://schemas.openxmlformats.org/officeDocument/2006/relationships/hyperlink" Target="http://www.readytobuyatexashom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992" y="371272"/>
            <a:ext cx="6682341" cy="3646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
          <p:cNvSpPr>
            <a:spLocks noChangeArrowheads="1"/>
          </p:cNvSpPr>
          <p:nvPr/>
        </p:nvSpPr>
        <p:spPr bwMode="auto">
          <a:xfrm>
            <a:off x="2377453" y="4575018"/>
            <a:ext cx="76962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defRPr sz="1600">
                <a:solidFill>
                  <a:schemeClr val="tx1"/>
                </a:solidFill>
                <a:latin typeface="Calibri" pitchFamily="34" charset="0"/>
              </a:defRPr>
            </a:lvl1pPr>
            <a:lvl2pPr marL="742950" indent="-285750" eaLnBrk="0" hangingPunct="0">
              <a:spcBef>
                <a:spcPct val="20000"/>
              </a:spcBef>
              <a:buFont typeface="Arial" charset="0"/>
              <a:buChar char="•"/>
              <a:defRPr sz="1600">
                <a:solidFill>
                  <a:schemeClr val="tx1"/>
                </a:solidFill>
                <a:latin typeface="Calibri" pitchFamily="34" charset="0"/>
              </a:defRPr>
            </a:lvl2pPr>
            <a:lvl3pPr marL="1143000" indent="-228600" eaLnBrk="0" hangingPunct="0">
              <a:spcBef>
                <a:spcPct val="20000"/>
              </a:spcBef>
              <a:buFont typeface="Wingdings" pitchFamily="2" charset="2"/>
              <a:buChar char="§"/>
              <a:defRPr sz="1600">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5400" dirty="0">
                <a:latin typeface="Cambria" panose="02040503050406030204" pitchFamily="18" charset="0"/>
              </a:rPr>
              <a:t>Help Your Clients Buy a Texas Home </a:t>
            </a:r>
          </a:p>
          <a:p>
            <a:pPr algn="ctr" eaLnBrk="1" hangingPunct="1">
              <a:spcBef>
                <a:spcPct val="0"/>
              </a:spcBef>
              <a:buFontTx/>
              <a:buNone/>
            </a:pPr>
            <a:endParaRPr lang="en-US" altLang="en-US" sz="1800" dirty="0"/>
          </a:p>
        </p:txBody>
      </p:sp>
    </p:spTree>
    <p:extLst>
      <p:ext uri="{BB962C8B-B14F-4D97-AF65-F5344CB8AC3E}">
        <p14:creationId xmlns:p14="http://schemas.microsoft.com/office/powerpoint/2010/main" val="231853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chemeClr val="tx1"/>
                </a:solidFill>
                <a:latin typeface="Cambria" panose="02040503050406030204" pitchFamily="18" charset="0"/>
              </a:rPr>
              <a:t>Mortgage Interest Tax Credits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p:cNvGrpSpPr>
            <a:grpSpLocks/>
          </p:cNvGrpSpPr>
          <p:nvPr/>
        </p:nvGrpSpPr>
        <p:grpSpPr bwMode="auto">
          <a:xfrm>
            <a:off x="152399" y="886119"/>
            <a:ext cx="11706521" cy="5806911"/>
            <a:chOff x="198033" y="1196975"/>
            <a:chExt cx="7729942" cy="2294532"/>
          </a:xfrm>
        </p:grpSpPr>
        <p:grpSp>
          <p:nvGrpSpPr>
            <p:cNvPr id="10" name="Group 14"/>
            <p:cNvGrpSpPr>
              <a:grpSpLocks/>
            </p:cNvGrpSpPr>
            <p:nvPr/>
          </p:nvGrpSpPr>
          <p:grpSpPr bwMode="auto">
            <a:xfrm>
              <a:off x="685800" y="1196975"/>
              <a:ext cx="7189788" cy="2232025"/>
              <a:chOff x="1567356" y="601408"/>
              <a:chExt cx="7318489" cy="3292983"/>
            </a:xfrm>
          </p:grpSpPr>
          <p:sp>
            <p:nvSpPr>
              <p:cNvPr id="13" name="Pentagon 12"/>
              <p:cNvSpPr/>
              <p:nvPr/>
            </p:nvSpPr>
            <p:spPr>
              <a:xfrm rot="10800000">
                <a:off x="1566903" y="601408"/>
                <a:ext cx="7319526" cy="3293519"/>
              </a:xfrm>
              <a:prstGeom prst="homePlate">
                <a:avLst/>
              </a:prstGeom>
              <a:solidFill>
                <a:sysClr val="window" lastClr="FFFFFF"/>
              </a:solidFill>
              <a:ln w="76200" cap="flat" cmpd="sng" algn="ctr">
                <a:solidFill>
                  <a:srgbClr val="9BBB59"/>
                </a:solidFill>
                <a:prstDash val="solid"/>
              </a:ln>
              <a:effectLst/>
            </p:spPr>
            <p:style>
              <a:lnRef idx="2">
                <a:schemeClr val="accent3"/>
              </a:lnRef>
              <a:fillRef idx="1">
                <a:schemeClr val="lt1"/>
              </a:fillRef>
              <a:effectRef idx="0">
                <a:schemeClr val="accent3"/>
              </a:effectRef>
              <a:fontRef idx="minor">
                <a:schemeClr val="dk1">
                  <a:hueOff val="0"/>
                  <a:satOff val="0"/>
                  <a:lumOff val="0"/>
                  <a:alphaOff val="0"/>
                </a:schemeClr>
              </a:fontRef>
            </p:style>
          </p:sp>
          <p:sp>
            <p:nvSpPr>
              <p:cNvPr id="14" name="Pentagon 4"/>
              <p:cNvSpPr/>
              <p:nvPr/>
            </p:nvSpPr>
            <p:spPr>
              <a:xfrm rot="21600000">
                <a:off x="2389371" y="601408"/>
                <a:ext cx="6497059" cy="32935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52114" tIns="60960" rIns="113792" bIns="60960" spcCol="1270"/>
              <a:lstStyle/>
              <a:p>
                <a:pPr defTabSz="711200">
                  <a:lnSpc>
                    <a:spcPct val="90000"/>
                  </a:lnSpc>
                  <a:spcAft>
                    <a:spcPct val="35000"/>
                  </a:spcAft>
                  <a:defRPr/>
                </a:pPr>
                <a:endParaRPr lang="en-US" sz="1600" dirty="0">
                  <a:solidFill>
                    <a:sysClr val="windowText" lastClr="000000">
                      <a:hueOff val="0"/>
                      <a:satOff val="0"/>
                      <a:lumOff val="0"/>
                      <a:alphaOff val="0"/>
                    </a:sysClr>
                  </a:solidFill>
                  <a:latin typeface="Calibri"/>
                </a:endParaRPr>
              </a:p>
            </p:txBody>
          </p:sp>
        </p:grpSp>
        <p:sp>
          <p:nvSpPr>
            <p:cNvPr id="11" name="Content Placeholder 2"/>
            <p:cNvSpPr txBox="1">
              <a:spLocks/>
            </p:cNvSpPr>
            <p:nvPr/>
          </p:nvSpPr>
          <p:spPr bwMode="auto">
            <a:xfrm>
              <a:off x="2285958" y="1350741"/>
              <a:ext cx="5642017" cy="214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eaLnBrk="1" hangingPunct="1">
                <a:lnSpc>
                  <a:spcPct val="150000"/>
                </a:lnSpc>
                <a:spcAft>
                  <a:spcPts val="600"/>
                </a:spcAft>
                <a:buFontTx/>
                <a:buNone/>
                <a:defRPr/>
              </a:pPr>
              <a:r>
                <a:rPr lang="en-US" altLang="en-US" sz="3000" b="1" dirty="0">
                  <a:solidFill>
                    <a:srgbClr val="000000"/>
                  </a:solidFill>
                  <a:latin typeface="Cambria" panose="02040503050406030204" pitchFamily="18" charset="0"/>
                  <a:ea typeface="Calibri" pitchFamily="34" charset="0"/>
                  <a:cs typeface="Calibri" pitchFamily="34" charset="0"/>
                </a:rPr>
                <a:t>Mortgage Credit Certificate (MCC)  </a:t>
              </a:r>
            </a:p>
            <a:p>
              <a:pPr marL="285750" indent="-285750" eaLnBrk="1" hangingPunct="1">
                <a:spcBef>
                  <a:spcPts val="0"/>
                </a:spcBef>
                <a:defRPr/>
              </a:pPr>
              <a:r>
                <a:rPr lang="en-US" altLang="en-US" sz="3000" dirty="0">
                  <a:solidFill>
                    <a:srgbClr val="000000"/>
                  </a:solidFill>
                  <a:latin typeface="Cambria" panose="02040503050406030204" pitchFamily="18" charset="0"/>
                  <a:ea typeface="Calibri" pitchFamily="34" charset="0"/>
                  <a:cs typeface="Calibri" pitchFamily="34" charset="0"/>
                </a:rPr>
                <a:t>First-time buyers only </a:t>
              </a:r>
            </a:p>
            <a:p>
              <a:pPr eaLnBrk="1" hangingPunct="1">
                <a:spcBef>
                  <a:spcPts val="0"/>
                </a:spcBef>
                <a:spcAft>
                  <a:spcPts val="600"/>
                </a:spcAft>
                <a:buFontTx/>
                <a:buNone/>
                <a:defRPr/>
              </a:pPr>
              <a:r>
                <a:rPr lang="en-US" altLang="en-US" sz="3000" i="1" dirty="0">
                  <a:solidFill>
                    <a:srgbClr val="000000"/>
                  </a:solidFill>
                  <a:latin typeface="Cambria" panose="02040503050406030204" pitchFamily="18" charset="0"/>
                  <a:ea typeface="Calibri" pitchFamily="34" charset="0"/>
                  <a:cs typeface="Calibri" pitchFamily="34" charset="0"/>
                </a:rPr>
                <a:t>  (Waived for Qualified Veterans and Targeted Areas)</a:t>
              </a:r>
              <a:endParaRPr lang="en-US" altLang="en-US" sz="3000" dirty="0">
                <a:solidFill>
                  <a:srgbClr val="000000"/>
                </a:solidFill>
                <a:latin typeface="Cambria" panose="02040503050406030204" pitchFamily="18" charset="0"/>
                <a:ea typeface="Calibri" pitchFamily="34" charset="0"/>
                <a:cs typeface="Calibri" pitchFamily="34" charset="0"/>
              </a:endParaRPr>
            </a:p>
            <a:p>
              <a:pPr marL="285750" indent="-285750" eaLnBrk="1" hangingPunct="1">
                <a:spcAft>
                  <a:spcPts val="600"/>
                </a:spcAft>
                <a:defRPr/>
              </a:pPr>
              <a:r>
                <a:rPr lang="en-US" altLang="en-US" sz="3000" dirty="0">
                  <a:solidFill>
                    <a:srgbClr val="000000"/>
                  </a:solidFill>
                  <a:latin typeface="Cambria" panose="02040503050406030204" pitchFamily="18" charset="0"/>
                  <a:ea typeface="Calibri" pitchFamily="34" charset="0"/>
                  <a:cs typeface="Calibri" pitchFamily="34" charset="0"/>
                </a:rPr>
                <a:t>Annual tax credit </a:t>
              </a:r>
            </a:p>
            <a:p>
              <a:pPr marL="285750" indent="-285750" eaLnBrk="1" hangingPunct="1">
                <a:spcAft>
                  <a:spcPts val="600"/>
                </a:spcAft>
                <a:defRPr/>
              </a:pPr>
              <a:r>
                <a:rPr lang="en-US" altLang="en-US" sz="3000" dirty="0">
                  <a:solidFill>
                    <a:srgbClr val="000000"/>
                  </a:solidFill>
                  <a:latin typeface="Cambria" panose="02040503050406030204" pitchFamily="18" charset="0"/>
                  <a:ea typeface="Calibri" pitchFamily="34" charset="0"/>
                  <a:cs typeface="Calibri" pitchFamily="34" charset="0"/>
                </a:rPr>
                <a:t>Must occupy the home as principal residence</a:t>
              </a:r>
            </a:p>
            <a:p>
              <a:pPr marL="285750" indent="-285750" eaLnBrk="1" hangingPunct="1">
                <a:spcAft>
                  <a:spcPts val="600"/>
                </a:spcAft>
                <a:defRPr/>
              </a:pPr>
              <a:r>
                <a:rPr lang="en-US" altLang="en-US" sz="3000" dirty="0">
                  <a:solidFill>
                    <a:srgbClr val="000000"/>
                  </a:solidFill>
                  <a:latin typeface="Cambria" panose="02040503050406030204" pitchFamily="18" charset="0"/>
                  <a:ea typeface="Calibri" pitchFamily="34" charset="0"/>
                  <a:cs typeface="Calibri" pitchFamily="34" charset="0"/>
                </a:rPr>
                <a:t>Debt-to-income ratio reduced so buying power increased</a:t>
              </a:r>
            </a:p>
            <a:p>
              <a:pPr marL="285750" indent="-285750" eaLnBrk="1" hangingPunct="1">
                <a:spcAft>
                  <a:spcPts val="600"/>
                </a:spcAft>
                <a:defRPr/>
              </a:pPr>
              <a:r>
                <a:rPr lang="en-US" altLang="en-US" sz="3000" dirty="0">
                  <a:solidFill>
                    <a:srgbClr val="000000"/>
                  </a:solidFill>
                  <a:latin typeface="Cambria" panose="02040503050406030204" pitchFamily="18" charset="0"/>
                </a:rPr>
                <a:t>FREE for Texas Heroes using our DPA program</a:t>
              </a:r>
            </a:p>
          </p:txBody>
        </p:sp>
        <p:sp>
          <p:nvSpPr>
            <p:cNvPr id="12" name="Oval 11"/>
            <p:cNvSpPr/>
            <p:nvPr/>
          </p:nvSpPr>
          <p:spPr>
            <a:xfrm>
              <a:off x="198033" y="2038304"/>
              <a:ext cx="1411555" cy="828133"/>
            </a:xfrm>
            <a:prstGeom prst="ellipse">
              <a:avLst/>
            </a:prstGeom>
            <a:blipFill>
              <a:blip r:embed="rId3" cstate="print">
                <a:duotone>
                  <a:srgbClr val="9BBB59">
                    <a:hueOff val="0"/>
                    <a:satOff val="0"/>
                    <a:lumOff val="0"/>
                    <a:alphaOff val="0"/>
                    <a:shade val="20000"/>
                    <a:satMod val="200000"/>
                  </a:srgbClr>
                  <a:srgbClr val="9BBB59">
                    <a:hueOff val="0"/>
                    <a:satOff val="0"/>
                    <a:lumOff val="0"/>
                    <a:alphaOff val="0"/>
                    <a:tint val="12000"/>
                    <a:satMod val="190000"/>
                  </a:srgbClr>
                </a:duotone>
                <a:extLst>
                  <a:ext uri="{28A0092B-C50C-407E-A947-70E740481C1C}">
                    <a14:useLocalDpi xmlns:a14="http://schemas.microsoft.com/office/drawing/2010/main" val="0"/>
                  </a:ext>
                </a:extLst>
              </a:blip>
              <a:srcRect/>
              <a:stretch>
                <a:fillRect t="-20000" b="-20000"/>
              </a:stretch>
            </a:blipFill>
            <a:ln w="25400" cap="flat" cmpd="sng" algn="ctr">
              <a:solidFill>
                <a:srgbClr val="9BBB59">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spTree>
    <p:extLst>
      <p:ext uri="{BB962C8B-B14F-4D97-AF65-F5344CB8AC3E}">
        <p14:creationId xmlns:p14="http://schemas.microsoft.com/office/powerpoint/2010/main" val="202225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0C2BA7A-897D-4685-9893-455A26EDDC09}" type="slidenum">
              <a:rPr lang="en-US" altLang="en-US">
                <a:solidFill>
                  <a:srgbClr val="000000"/>
                </a:solidFill>
                <a:latin typeface="Museo Slab 500"/>
              </a:rPr>
              <a:pPr>
                <a:defRPr/>
              </a:pPr>
              <a:t>11</a:t>
            </a:fld>
            <a:endParaRPr lang="en-US" altLang="en-US" dirty="0">
              <a:solidFill>
                <a:srgbClr val="000000"/>
              </a:solidFill>
              <a:latin typeface="Museo Slab 500"/>
            </a:endParaRPr>
          </a:p>
        </p:txBody>
      </p:sp>
      <p:sp>
        <p:nvSpPr>
          <p:cNvPr id="12291" name="Title 1"/>
          <p:cNvSpPr>
            <a:spLocks noGrp="1"/>
          </p:cNvSpPr>
          <p:nvPr>
            <p:ph type="title"/>
          </p:nvPr>
        </p:nvSpPr>
        <p:spPr>
          <a:xfrm>
            <a:off x="774700" y="416869"/>
            <a:ext cx="8229600" cy="1143000"/>
          </a:xfrm>
        </p:spPr>
        <p:txBody>
          <a:bodyPr/>
          <a:lstStyle/>
          <a:p>
            <a:pPr eaLnBrk="1" hangingPunct="1"/>
            <a:r>
              <a:rPr lang="en-US" altLang="en-US" dirty="0"/>
              <a:t> </a:t>
            </a:r>
            <a:r>
              <a:rPr lang="en-US" altLang="en-US" sz="3600" b="1" dirty="0">
                <a:solidFill>
                  <a:schemeClr val="tx1"/>
                </a:solidFill>
                <a:latin typeface="Cambria" panose="02040503050406030204" pitchFamily="18" charset="0"/>
                <a:ea typeface="Cambria" panose="02040503050406030204" pitchFamily="18" charset="0"/>
              </a:rPr>
              <a:t>Mortgage Interest Tax Credits</a:t>
            </a:r>
          </a:p>
        </p:txBody>
      </p:sp>
      <p:sp>
        <p:nvSpPr>
          <p:cNvPr id="12292" name="Content Placeholder 2"/>
          <p:cNvSpPr txBox="1">
            <a:spLocks/>
          </p:cNvSpPr>
          <p:nvPr/>
        </p:nvSpPr>
        <p:spPr bwMode="auto">
          <a:xfrm>
            <a:off x="914400" y="1096676"/>
            <a:ext cx="1046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fontAlgn="base">
              <a:spcAft>
                <a:spcPct val="0"/>
              </a:spcAft>
              <a:buNone/>
            </a:pPr>
            <a:r>
              <a:rPr lang="en-US" altLang="en-US" sz="3000" b="1" dirty="0">
                <a:solidFill>
                  <a:srgbClr val="000000"/>
                </a:solidFill>
                <a:latin typeface="Calibri" pitchFamily="34" charset="0"/>
                <a:ea typeface="Calibri" pitchFamily="34" charset="0"/>
                <a:cs typeface="Calibri" pitchFamily="34" charset="0"/>
              </a:rPr>
              <a:t>Mortgage Credit Certificate (MCC):</a:t>
            </a:r>
          </a:p>
          <a:p>
            <a:pPr fontAlgn="base">
              <a:spcAft>
                <a:spcPct val="0"/>
              </a:spcAft>
              <a:buNone/>
            </a:pPr>
            <a:r>
              <a:rPr lang="en-US" altLang="en-US" sz="3000" dirty="0">
                <a:solidFill>
                  <a:srgbClr val="000000"/>
                </a:solidFill>
                <a:latin typeface="Calibri" pitchFamily="34" charset="0"/>
              </a:rPr>
              <a:t>Equal to 20% of the mortgage interest paid.</a:t>
            </a:r>
          </a:p>
        </p:txBody>
      </p:sp>
      <p:sp>
        <p:nvSpPr>
          <p:cNvPr id="2" name="Rectangle 1"/>
          <p:cNvSpPr/>
          <p:nvPr/>
        </p:nvSpPr>
        <p:spPr>
          <a:xfrm>
            <a:off x="3789613" y="4394200"/>
            <a:ext cx="4214615" cy="923330"/>
          </a:xfrm>
          <a:prstGeom prst="rect">
            <a:avLst/>
          </a:prstGeom>
          <a:noFill/>
        </p:spPr>
        <p:txBody>
          <a:bodyPr wrap="none">
            <a:spAutoFit/>
          </a:bodyPr>
          <a:lstStyle/>
          <a:p>
            <a:pPr algn="ctr" eaLnBrk="0" fontAlgn="base" hangingPunct="0">
              <a:spcBef>
                <a:spcPct val="0"/>
              </a:spcBef>
              <a:spcAft>
                <a:spcPct val="0"/>
              </a:spcAft>
              <a:defRPr/>
            </a:pPr>
            <a:r>
              <a:rPr lang="en-US" sz="5400" b="1"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pitchFamily="18" charset="0"/>
              </a:rPr>
              <a:t>20%=$2,300*</a:t>
            </a:r>
          </a:p>
        </p:txBody>
      </p:sp>
      <p:graphicFrame>
        <p:nvGraphicFramePr>
          <p:cNvPr id="11" name="Table 10"/>
          <p:cNvGraphicFramePr>
            <a:graphicFrameLocks noGrp="1"/>
          </p:cNvGraphicFramePr>
          <p:nvPr>
            <p:extLst>
              <p:ext uri="{D42A27DB-BD31-4B8C-83A1-F6EECF244321}">
                <p14:modId xmlns:p14="http://schemas.microsoft.com/office/powerpoint/2010/main" val="155462365"/>
              </p:ext>
            </p:extLst>
          </p:nvPr>
        </p:nvGraphicFramePr>
        <p:xfrm>
          <a:off x="1275885" y="2657504"/>
          <a:ext cx="8934915" cy="1747163"/>
        </p:xfrm>
        <a:graphic>
          <a:graphicData uri="http://schemas.openxmlformats.org/drawingml/2006/table">
            <a:tbl>
              <a:tblPr firstRow="1" bandRow="1"/>
              <a:tblGrid>
                <a:gridCol w="8934915">
                  <a:extLst>
                    <a:ext uri="{9D8B030D-6E8A-4147-A177-3AD203B41FA5}">
                      <a16:colId xmlns:a16="http://schemas.microsoft.com/office/drawing/2014/main" val="20000"/>
                    </a:ext>
                  </a:extLst>
                </a:gridCol>
              </a:tblGrid>
              <a:tr h="37117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000" dirty="0">
                          <a:latin typeface="Calibri" panose="020F0502020204030204" pitchFamily="34" charset="0"/>
                          <a:cs typeface="Calibri" panose="020F0502020204030204" pitchFamily="34" charset="0"/>
                        </a:rPr>
                        <a:t>Credit</a:t>
                      </a:r>
                      <a:r>
                        <a:rPr lang="en-US" sz="2000" baseline="0" dirty="0">
                          <a:latin typeface="Calibri" panose="020F0502020204030204" pitchFamily="34" charset="0"/>
                          <a:cs typeface="Calibri" panose="020F0502020204030204" pitchFamily="34" charset="0"/>
                        </a:rPr>
                        <a:t> Example</a:t>
                      </a:r>
                      <a:endParaRPr lang="en-US" sz="2000" dirty="0">
                        <a:latin typeface="Calibri" panose="020F0502020204030204" pitchFamily="34" charset="0"/>
                        <a:cs typeface="Calibri" panose="020F0502020204030204" pitchFamily="34" charset="0"/>
                      </a:endParaRPr>
                    </a:p>
                  </a:txBody>
                  <a:tcPr marL="91431" marR="91431" marT="45751" marB="4575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0"/>
                  </a:ext>
                </a:extLst>
              </a:tr>
              <a:tr h="32607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latin typeface="Calibri" panose="020F0502020204030204" pitchFamily="34" charset="0"/>
                          <a:cs typeface="Calibri" panose="020F0502020204030204" pitchFamily="34" charset="0"/>
                        </a:rPr>
                        <a:t>Loan Amount                                                                                                        $200,000</a:t>
                      </a:r>
                    </a:p>
                  </a:txBody>
                  <a:tcPr marL="91431" marR="91431" marT="45751" marB="45751"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10001"/>
                  </a:ext>
                </a:extLst>
              </a:tr>
              <a:tr h="4437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latin typeface="Calibri" panose="020F0502020204030204" pitchFamily="34" charset="0"/>
                          <a:cs typeface="Calibri" panose="020F0502020204030204" pitchFamily="34" charset="0"/>
                        </a:rPr>
                        <a:t>Interest</a:t>
                      </a:r>
                      <a:r>
                        <a:rPr lang="en-US" sz="2000" baseline="0" dirty="0">
                          <a:latin typeface="Calibri" panose="020F0502020204030204" pitchFamily="34" charset="0"/>
                          <a:cs typeface="Calibri" panose="020F0502020204030204" pitchFamily="34" charset="0"/>
                        </a:rPr>
                        <a:t> Rate                                                                                                        x      5.75%</a:t>
                      </a:r>
                      <a:endParaRPr lang="en-US" sz="2000" dirty="0">
                        <a:latin typeface="Calibri" panose="020F0502020204030204" pitchFamily="34" charset="0"/>
                        <a:cs typeface="Calibri" panose="020F0502020204030204" pitchFamily="34" charset="0"/>
                      </a:endParaRPr>
                    </a:p>
                  </a:txBody>
                  <a:tcPr marL="91431" marR="91431" marT="45751" marB="45751"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10002"/>
                  </a:ext>
                </a:extLst>
              </a:tr>
              <a:tr h="510838">
                <a:tc>
                  <a:txBody>
                    <a:bodyPr/>
                    <a:lstStyle/>
                    <a:p>
                      <a:r>
                        <a:rPr lang="en-US" sz="2000" b="1" dirty="0">
                          <a:latin typeface="Calibri" panose="020F0502020204030204" pitchFamily="34" charset="0"/>
                          <a:cs typeface="Calibri" panose="020F0502020204030204" pitchFamily="34" charset="0"/>
                        </a:rPr>
                        <a:t>Interest</a:t>
                      </a:r>
                      <a:r>
                        <a:rPr lang="en-US" sz="2000" b="1" baseline="0" dirty="0">
                          <a:latin typeface="Calibri" panose="020F0502020204030204" pitchFamily="34" charset="0"/>
                          <a:cs typeface="Calibri" panose="020F0502020204030204" pitchFamily="34" charset="0"/>
                        </a:rPr>
                        <a:t> Paid in 1</a:t>
                      </a:r>
                      <a:r>
                        <a:rPr lang="en-US" sz="2000" b="1" baseline="30000" dirty="0">
                          <a:latin typeface="Calibri" panose="020F0502020204030204" pitchFamily="34" charset="0"/>
                          <a:cs typeface="Calibri" panose="020F0502020204030204" pitchFamily="34" charset="0"/>
                        </a:rPr>
                        <a:t>st</a:t>
                      </a:r>
                      <a:r>
                        <a:rPr lang="en-US" sz="2000" b="1" baseline="0" dirty="0">
                          <a:latin typeface="Calibri" panose="020F0502020204030204" pitchFamily="34" charset="0"/>
                          <a:cs typeface="Calibri" panose="020F0502020204030204" pitchFamily="34" charset="0"/>
                        </a:rPr>
                        <a:t> Full Year                                                                                    $11,500</a:t>
                      </a:r>
                      <a:endParaRPr lang="en-US" sz="2000" b="1" dirty="0">
                        <a:latin typeface="Calibri" panose="020F0502020204030204" pitchFamily="34" charset="0"/>
                        <a:cs typeface="Calibri" panose="020F0502020204030204" pitchFamily="34" charset="0"/>
                      </a:endParaRPr>
                    </a:p>
                  </a:txBody>
                  <a:tcPr marL="91431" marR="91431" marT="45751" marB="45751" anchor="b">
                    <a:lnL w="12700" cmpd="sng">
                      <a:solidFill>
                        <a:sysClr val="window" lastClr="FFFFFF"/>
                      </a:solidFill>
                    </a:lnL>
                    <a:lnR w="12700" cmpd="sng">
                      <a:solidFill>
                        <a:sysClr val="window" lastClr="FFFFFF"/>
                      </a:solidFill>
                    </a:lnR>
                    <a:lnT w="12700" cap="flat" cmpd="sng" algn="ctr">
                      <a:solidFill>
                        <a:schemeClr val="tx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DC294"/>
                    </a:solidFill>
                  </a:tcPr>
                </a:tc>
                <a:extLst>
                  <a:ext uri="{0D108BD9-81ED-4DB2-BD59-A6C34878D82A}">
                    <a16:rowId xmlns:a16="http://schemas.microsoft.com/office/drawing/2014/main" val="4060800114"/>
                  </a:ext>
                </a:extLst>
              </a:tr>
            </a:tbl>
          </a:graphicData>
        </a:graphic>
      </p:graphicFrame>
      <p:sp>
        <p:nvSpPr>
          <p:cNvPr id="3" name="Rectangle 2">
            <a:extLst>
              <a:ext uri="{FF2B5EF4-FFF2-40B4-BE49-F238E27FC236}">
                <a16:creationId xmlns:a16="http://schemas.microsoft.com/office/drawing/2014/main" id="{C9625C27-9022-4743-ADF8-AA23E5652757}"/>
              </a:ext>
            </a:extLst>
          </p:cNvPr>
          <p:cNvSpPr/>
          <p:nvPr/>
        </p:nvSpPr>
        <p:spPr>
          <a:xfrm>
            <a:off x="3454400" y="5460127"/>
            <a:ext cx="4589333" cy="369332"/>
          </a:xfrm>
          <a:prstGeom prst="rect">
            <a:avLst/>
          </a:prstGeom>
        </p:spPr>
        <p:txBody>
          <a:bodyPr wrap="none">
            <a:spAutoFit/>
          </a:bodyPr>
          <a:lstStyle/>
          <a:p>
            <a:pPr algn="ctr" eaLnBrk="0" fontAlgn="base" hangingPunct="0">
              <a:spcBef>
                <a:spcPct val="0"/>
              </a:spcBef>
              <a:spcAft>
                <a:spcPct val="0"/>
              </a:spcAft>
              <a:defRPr/>
            </a:pPr>
            <a:r>
              <a:rPr lang="en-US" dirty="0">
                <a:effectLst>
                  <a:outerShdw blurRad="38100" dist="38100" dir="2700000" algn="tl">
                    <a:srgbClr val="000000">
                      <a:alpha val="43137"/>
                    </a:srgbClr>
                  </a:outerShdw>
                </a:effectLst>
              </a:rPr>
              <a:t>*No Longer Limited to a Maximum Amount</a:t>
            </a:r>
          </a:p>
        </p:txBody>
      </p:sp>
    </p:spTree>
    <p:custDataLst>
      <p:tags r:id="rId1"/>
    </p:custDataLst>
    <p:extLst>
      <p:ext uri="{BB962C8B-B14F-4D97-AF65-F5344CB8AC3E}">
        <p14:creationId xmlns:p14="http://schemas.microsoft.com/office/powerpoint/2010/main" val="1709148547"/>
      </p:ext>
    </p:extLst>
  </p:cSld>
  <p:clrMapOvr>
    <a:masterClrMapping/>
  </p:clrMapOvr>
  <mc:AlternateContent xmlns:mc="http://schemas.openxmlformats.org/markup-compatibility/2006" xmlns:p14="http://schemas.microsoft.com/office/powerpoint/2010/main">
    <mc:Choice Requires="p14">
      <p:transition spd="slow" p14:dur="2000" advTm="44428"/>
    </mc:Choice>
    <mc:Fallback xmlns="">
      <p:transition spd="slow" advTm="44428"/>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chemeClr val="tx1"/>
                </a:solidFill>
                <a:latin typeface="Cambria" panose="02040503050406030204" pitchFamily="18" charset="0"/>
              </a:rPr>
              <a:t>Mortgage Interest Tax Credits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584462" y="1065229"/>
            <a:ext cx="11045159" cy="5476973"/>
            <a:chOff x="1219976" y="683131"/>
            <a:chExt cx="8228841" cy="3203060"/>
          </a:xfrm>
        </p:grpSpPr>
        <p:sp>
          <p:nvSpPr>
            <p:cNvPr id="16" name="Pentagon 15"/>
            <p:cNvSpPr/>
            <p:nvPr/>
          </p:nvSpPr>
          <p:spPr>
            <a:xfrm rot="10800000">
              <a:off x="1219976" y="683131"/>
              <a:ext cx="8228841" cy="3203060"/>
            </a:xfrm>
            <a:prstGeom prst="homePlate">
              <a:avLst/>
            </a:prstGeom>
            <a:solidFill>
              <a:sysClr val="window" lastClr="FFFFFF"/>
            </a:solidFill>
            <a:ln w="76200" cap="flat" cmpd="sng" algn="ctr">
              <a:solidFill>
                <a:srgbClr val="9BBB59"/>
              </a:solidFill>
              <a:prstDash val="solid"/>
            </a:ln>
            <a:effectLst/>
          </p:spPr>
          <p:style>
            <a:lnRef idx="2">
              <a:schemeClr val="accent3"/>
            </a:lnRef>
            <a:fillRef idx="1">
              <a:schemeClr val="lt1"/>
            </a:fillRef>
            <a:effectRef idx="0">
              <a:schemeClr val="accent3"/>
            </a:effectRef>
            <a:fontRef idx="minor">
              <a:schemeClr val="dk1">
                <a:hueOff val="0"/>
                <a:satOff val="0"/>
                <a:lumOff val="0"/>
                <a:alphaOff val="0"/>
              </a:schemeClr>
            </a:fontRef>
          </p:style>
        </p:sp>
        <p:sp>
          <p:nvSpPr>
            <p:cNvPr id="17" name="Pentagon 4"/>
            <p:cNvSpPr/>
            <p:nvPr/>
          </p:nvSpPr>
          <p:spPr>
            <a:xfrm rot="21600000">
              <a:off x="2020741" y="683131"/>
              <a:ext cx="7428076" cy="32030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39450" tIns="60960" rIns="113792" bIns="60960" numCol="1" spcCol="1270" anchor="t" anchorCtr="0">
              <a:noAutofit/>
            </a:bodyPr>
            <a:lstStyle/>
            <a:p>
              <a:pPr lvl="0" algn="l" defTabSz="711200" rtl="0">
                <a:lnSpc>
                  <a:spcPct val="90000"/>
                </a:lnSpc>
                <a:spcBef>
                  <a:spcPct val="0"/>
                </a:spcBef>
                <a:spcAft>
                  <a:spcPct val="35000"/>
                </a:spcAft>
              </a:pPr>
              <a:endParaRPr lang="en-US" sz="1600" b="1" kern="1200" dirty="0">
                <a:solidFill>
                  <a:sysClr val="windowText" lastClr="000000">
                    <a:hueOff val="0"/>
                    <a:satOff val="0"/>
                    <a:lumOff val="0"/>
                    <a:alphaOff val="0"/>
                  </a:sysClr>
                </a:solidFill>
                <a:latin typeface="Calibri"/>
                <a:ea typeface="+mn-ea"/>
                <a:cs typeface="+mn-cs"/>
              </a:endParaRPr>
            </a:p>
            <a:p>
              <a:pPr lvl="0" algn="l" defTabSz="711200" rtl="0">
                <a:lnSpc>
                  <a:spcPct val="100000"/>
                </a:lnSpc>
                <a:spcBef>
                  <a:spcPct val="0"/>
                </a:spcBef>
              </a:pPr>
              <a:endParaRPr lang="en-US" sz="3000" b="1" kern="1200" dirty="0">
                <a:solidFill>
                  <a:sysClr val="windowText" lastClr="000000">
                    <a:hueOff val="0"/>
                    <a:satOff val="0"/>
                    <a:lumOff val="0"/>
                    <a:alphaOff val="0"/>
                  </a:sysClr>
                </a:solidFill>
                <a:latin typeface="Cambria" panose="02040503050406030204" pitchFamily="18" charset="0"/>
                <a:ea typeface="+mn-ea"/>
                <a:cs typeface="+mn-cs"/>
              </a:endParaRPr>
            </a:p>
            <a:p>
              <a:pPr lvl="0" algn="l" defTabSz="711200" rtl="0">
                <a:lnSpc>
                  <a:spcPct val="100000"/>
                </a:lnSpc>
                <a:spcBef>
                  <a:spcPct val="0"/>
                </a:spcBef>
              </a:pPr>
              <a:r>
                <a:rPr lang="en-US" sz="3000" b="1" kern="1200" dirty="0">
                  <a:solidFill>
                    <a:sysClr val="windowText" lastClr="000000">
                      <a:hueOff val="0"/>
                      <a:satOff val="0"/>
                      <a:lumOff val="0"/>
                      <a:alphaOff val="0"/>
                    </a:sysClr>
                  </a:solidFill>
                  <a:latin typeface="Cambria" panose="02040503050406030204" pitchFamily="18" charset="0"/>
                  <a:ea typeface="+mn-ea"/>
                  <a:cs typeface="+mn-cs"/>
                </a:rPr>
                <a:t>What’s the difference between a tax credit </a:t>
              </a:r>
            </a:p>
            <a:p>
              <a:pPr lvl="0" algn="l" defTabSz="711200" rtl="0">
                <a:lnSpc>
                  <a:spcPct val="100000"/>
                </a:lnSpc>
                <a:spcBef>
                  <a:spcPct val="0"/>
                </a:spcBef>
              </a:pPr>
              <a:r>
                <a:rPr lang="en-US" sz="3000" b="1" kern="1200" dirty="0">
                  <a:solidFill>
                    <a:sysClr val="windowText" lastClr="000000">
                      <a:hueOff val="0"/>
                      <a:satOff val="0"/>
                      <a:lumOff val="0"/>
                      <a:alphaOff val="0"/>
                    </a:sysClr>
                  </a:solidFill>
                  <a:latin typeface="Cambria" panose="02040503050406030204" pitchFamily="18" charset="0"/>
                  <a:ea typeface="+mn-ea"/>
                  <a:cs typeface="+mn-cs"/>
                </a:rPr>
                <a:t>and a tax deduction?</a:t>
              </a:r>
            </a:p>
            <a:p>
              <a:pPr lvl="0" algn="l" defTabSz="711200" rtl="0">
                <a:lnSpc>
                  <a:spcPct val="100000"/>
                </a:lnSpc>
                <a:spcBef>
                  <a:spcPct val="0"/>
                </a:spcBef>
              </a:pPr>
              <a:endParaRPr lang="en-US" sz="3000" b="1" kern="1200" dirty="0">
                <a:solidFill>
                  <a:sysClr val="windowText" lastClr="000000">
                    <a:hueOff val="0"/>
                    <a:satOff val="0"/>
                    <a:lumOff val="0"/>
                    <a:alphaOff val="0"/>
                  </a:sysClr>
                </a:solidFill>
                <a:latin typeface="Cambria" panose="02040503050406030204" pitchFamily="18" charset="0"/>
                <a:ea typeface="+mn-ea"/>
                <a:cs typeface="+mn-cs"/>
              </a:endParaRPr>
            </a:p>
            <a:p>
              <a:pPr lvl="0" algn="l" defTabSz="711200" rtl="0">
                <a:lnSpc>
                  <a:spcPct val="100000"/>
                </a:lnSpc>
                <a:spcBef>
                  <a:spcPct val="0"/>
                </a:spcBef>
                <a:spcAft>
                  <a:spcPct val="35000"/>
                </a:spcAft>
              </a:pPr>
              <a:endParaRPr lang="en-US" sz="600" kern="1200" dirty="0">
                <a:solidFill>
                  <a:sysClr val="windowText" lastClr="000000">
                    <a:hueOff val="0"/>
                    <a:satOff val="0"/>
                    <a:lumOff val="0"/>
                    <a:alphaOff val="0"/>
                  </a:sysClr>
                </a:solidFill>
                <a:latin typeface="Cambria" panose="02040503050406030204" pitchFamily="18" charset="0"/>
                <a:ea typeface="+mn-ea"/>
                <a:cs typeface="+mn-cs"/>
              </a:endParaRPr>
            </a:p>
            <a:p>
              <a:pPr marL="0" marR="0" lvl="1" indent="0" algn="l" defTabSz="914400" rtl="0" eaLnBrk="1" fontAlgn="auto" latinLnBrk="0" hangingPunct="1">
                <a:lnSpc>
                  <a:spcPct val="100000"/>
                </a:lnSpc>
                <a:spcBef>
                  <a:spcPct val="0"/>
                </a:spcBef>
                <a:spcAft>
                  <a:spcPts val="0"/>
                </a:spcAft>
                <a:buClrTx/>
                <a:buSzTx/>
                <a:buFontTx/>
                <a:buChar char="••"/>
                <a:tabLst/>
                <a:defRPr/>
              </a:pPr>
              <a:r>
                <a:rPr lang="en-US" sz="3000" kern="1200" dirty="0">
                  <a:solidFill>
                    <a:sysClr val="windowText" lastClr="000000">
                      <a:hueOff val="0"/>
                      <a:satOff val="0"/>
                      <a:lumOff val="0"/>
                      <a:alphaOff val="0"/>
                    </a:sysClr>
                  </a:solidFill>
                  <a:latin typeface="Cambria" panose="02040503050406030204" pitchFamily="18" charset="0"/>
                  <a:ea typeface="+mn-ea"/>
                  <a:cs typeface="+mn-cs"/>
                </a:rPr>
                <a:t>     Tax Credits = Reduction of tax liability </a:t>
              </a:r>
            </a:p>
            <a:p>
              <a:pPr marL="0" marR="0" lvl="1" indent="0" algn="l" defTabSz="914400" rtl="0" eaLnBrk="1" fontAlgn="auto" latinLnBrk="0" hangingPunct="1">
                <a:lnSpc>
                  <a:spcPct val="100000"/>
                </a:lnSpc>
                <a:spcBef>
                  <a:spcPct val="0"/>
                </a:spcBef>
                <a:spcAft>
                  <a:spcPts val="0"/>
                </a:spcAft>
                <a:buClrTx/>
                <a:buSzTx/>
                <a:tabLst/>
                <a:defRPr/>
              </a:pPr>
              <a:r>
                <a:rPr lang="en-US" sz="3000" dirty="0">
                  <a:solidFill>
                    <a:sysClr val="windowText" lastClr="000000">
                      <a:hueOff val="0"/>
                      <a:satOff val="0"/>
                      <a:lumOff val="0"/>
                      <a:alphaOff val="0"/>
                    </a:sysClr>
                  </a:solidFill>
                  <a:latin typeface="Cambria" panose="02040503050406030204" pitchFamily="18" charset="0"/>
                </a:rPr>
                <a:t>			</a:t>
              </a:r>
              <a:r>
                <a:rPr lang="en-US" sz="3000" kern="1200" dirty="0">
                  <a:solidFill>
                    <a:sysClr val="windowText" lastClr="000000">
                      <a:hueOff val="0"/>
                      <a:satOff val="0"/>
                      <a:lumOff val="0"/>
                      <a:alphaOff val="0"/>
                    </a:sysClr>
                  </a:solidFill>
                  <a:latin typeface="Cambria" panose="02040503050406030204" pitchFamily="18" charset="0"/>
                  <a:ea typeface="+mn-ea"/>
                  <a:cs typeface="+mn-cs"/>
                </a:rPr>
                <a:t>or taxes owed</a:t>
              </a:r>
            </a:p>
            <a:p>
              <a:pPr marL="0" marR="0" lvl="1" indent="0" algn="l" defTabSz="914400" rtl="0" eaLnBrk="1" fontAlgn="auto" latinLnBrk="0" hangingPunct="1">
                <a:lnSpc>
                  <a:spcPct val="100000"/>
                </a:lnSpc>
                <a:spcBef>
                  <a:spcPct val="0"/>
                </a:spcBef>
                <a:spcAft>
                  <a:spcPts val="0"/>
                </a:spcAft>
                <a:buClrTx/>
                <a:buSzTx/>
                <a:tabLst/>
                <a:defRPr/>
              </a:pPr>
              <a:endParaRPr lang="en-US" sz="3000" kern="1200" dirty="0">
                <a:solidFill>
                  <a:sysClr val="windowText" lastClr="000000">
                    <a:hueOff val="0"/>
                    <a:satOff val="0"/>
                    <a:lumOff val="0"/>
                    <a:alphaOff val="0"/>
                  </a:sysClr>
                </a:solidFill>
                <a:latin typeface="Cambria" panose="02040503050406030204" pitchFamily="18" charset="0"/>
                <a:ea typeface="+mn-ea"/>
                <a:cs typeface="+mn-cs"/>
              </a:endParaRPr>
            </a:p>
            <a:p>
              <a:pPr marL="0" marR="0" lvl="1" indent="0" algn="l" defTabSz="914400" rtl="0" eaLnBrk="1" fontAlgn="auto" latinLnBrk="0" hangingPunct="1">
                <a:lnSpc>
                  <a:spcPct val="100000"/>
                </a:lnSpc>
                <a:spcBef>
                  <a:spcPct val="0"/>
                </a:spcBef>
                <a:spcAft>
                  <a:spcPts val="0"/>
                </a:spcAft>
                <a:buClrTx/>
                <a:buSzTx/>
                <a:buFontTx/>
                <a:buChar char="••"/>
                <a:tabLst/>
                <a:defRPr/>
              </a:pPr>
              <a:endParaRPr lang="en-US" sz="3000" kern="1200" dirty="0">
                <a:solidFill>
                  <a:sysClr val="windowText" lastClr="000000">
                    <a:hueOff val="0"/>
                    <a:satOff val="0"/>
                    <a:lumOff val="0"/>
                    <a:alphaOff val="0"/>
                  </a:sysClr>
                </a:solidFill>
                <a:latin typeface="Cambria" panose="02040503050406030204" pitchFamily="18" charset="0"/>
                <a:ea typeface="+mn-ea"/>
                <a:cs typeface="+mn-cs"/>
              </a:endParaRPr>
            </a:p>
            <a:p>
              <a:pPr marL="0" marR="0" lvl="1" indent="0" algn="l" defTabSz="914400" rtl="0" eaLnBrk="1" fontAlgn="auto" latinLnBrk="0" hangingPunct="1">
                <a:lnSpc>
                  <a:spcPct val="100000"/>
                </a:lnSpc>
                <a:spcBef>
                  <a:spcPct val="0"/>
                </a:spcBef>
                <a:spcAft>
                  <a:spcPts val="0"/>
                </a:spcAft>
                <a:buClrTx/>
                <a:buSzTx/>
                <a:buFontTx/>
                <a:buChar char="••"/>
                <a:tabLst/>
                <a:defRPr/>
              </a:pPr>
              <a:r>
                <a:rPr lang="en-US" sz="3000" kern="1200" dirty="0">
                  <a:solidFill>
                    <a:sysClr val="windowText" lastClr="000000">
                      <a:hueOff val="0"/>
                      <a:satOff val="0"/>
                      <a:lumOff val="0"/>
                      <a:alphaOff val="0"/>
                    </a:sysClr>
                  </a:solidFill>
                  <a:latin typeface="Cambria" panose="02040503050406030204" pitchFamily="18" charset="0"/>
                  <a:ea typeface="+mn-ea"/>
                  <a:cs typeface="+mn-cs"/>
                </a:rPr>
                <a:t>     Tax Deductions = Reduction of taxable income</a:t>
              </a:r>
            </a:p>
            <a:p>
              <a:pPr marL="114300" lvl="1" indent="0" algn="l" defTabSz="666750">
                <a:lnSpc>
                  <a:spcPct val="90000"/>
                </a:lnSpc>
                <a:spcBef>
                  <a:spcPct val="0"/>
                </a:spcBef>
                <a:spcAft>
                  <a:spcPct val="15000"/>
                </a:spcAft>
                <a:buChar char="••"/>
              </a:pPr>
              <a:endParaRPr lang="en-US" sz="1500" kern="1200" dirty="0">
                <a:solidFill>
                  <a:sysClr val="windowText" lastClr="000000">
                    <a:hueOff val="0"/>
                    <a:satOff val="0"/>
                    <a:lumOff val="0"/>
                    <a:alphaOff val="0"/>
                  </a:sysClr>
                </a:solidFill>
                <a:latin typeface="Calibri"/>
                <a:ea typeface="+mn-ea"/>
                <a:cs typeface="+mn-cs"/>
              </a:endParaRPr>
            </a:p>
          </p:txBody>
        </p:sp>
      </p:grpSp>
      <p:sp>
        <p:nvSpPr>
          <p:cNvPr id="18" name="Oval 17"/>
          <p:cNvSpPr/>
          <p:nvPr/>
        </p:nvSpPr>
        <p:spPr>
          <a:xfrm>
            <a:off x="122233" y="2796733"/>
            <a:ext cx="2093065" cy="1954376"/>
          </a:xfrm>
          <a:prstGeom prst="ellipse">
            <a:avLst/>
          </a:prstGeom>
          <a:blipFill rotWithShape="1">
            <a:blip r:embed="rId3"/>
            <a:stretch>
              <a:fillRect/>
            </a:stretch>
          </a:blipFill>
          <a:ln w="25400" cap="flat" cmpd="sng" algn="ctr">
            <a:solidFill>
              <a:srgbClr val="9BBB59">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Tree>
    <p:extLst>
      <p:ext uri="{BB962C8B-B14F-4D97-AF65-F5344CB8AC3E}">
        <p14:creationId xmlns:p14="http://schemas.microsoft.com/office/powerpoint/2010/main" val="582664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600" b="1" i="0" u="none" strike="noStrike" kern="1200" cap="none" spc="0" normalizeH="0" baseline="0" noProof="0" dirty="0">
                <a:ln>
                  <a:noFill/>
                </a:ln>
                <a:solidFill>
                  <a:prstClr val="black"/>
                </a:solidFill>
                <a:effectLst/>
                <a:uLnTx/>
                <a:uFillTx/>
                <a:latin typeface="Cambria" panose="02040503050406030204" pitchFamily="18" charset="0"/>
                <a:ea typeface="+mj-ea"/>
                <a:cs typeface="+mj-cs"/>
              </a:rPr>
              <a:t>Mortgage Interest Tax Credits</a:t>
            </a:r>
            <a:endParaRPr kumimoji="0" lang="en-US" altLang="en-US" sz="3400" b="1" i="0" u="none" strike="noStrike" kern="1200" cap="none" spc="0" normalizeH="0" baseline="0" noProof="0" dirty="0">
              <a:ln>
                <a:noFill/>
              </a:ln>
              <a:solidFill>
                <a:prstClr val="black"/>
              </a:solidFill>
              <a:effectLst/>
              <a:uLnTx/>
              <a:uFillTx/>
              <a:latin typeface="Cambria" panose="02040503050406030204" pitchFamily="18" charset="0"/>
              <a:ea typeface="+mj-ea"/>
              <a:cs typeface="+mj-cs"/>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9"/>
          <p:cNvGrpSpPr>
            <a:grpSpLocks/>
          </p:cNvGrpSpPr>
          <p:nvPr/>
        </p:nvGrpSpPr>
        <p:grpSpPr bwMode="auto">
          <a:xfrm>
            <a:off x="414286" y="1010589"/>
            <a:ext cx="10687302" cy="7474688"/>
            <a:chOff x="1295481" y="1986859"/>
            <a:chExt cx="10452519" cy="2834802"/>
          </a:xfrm>
        </p:grpSpPr>
        <p:sp>
          <p:nvSpPr>
            <p:cNvPr id="10" name="Pentagon 9"/>
            <p:cNvSpPr/>
            <p:nvPr/>
          </p:nvSpPr>
          <p:spPr>
            <a:xfrm rot="10800000">
              <a:off x="1295481" y="1986859"/>
              <a:ext cx="10452519" cy="2106571"/>
            </a:xfrm>
            <a:prstGeom prst="homePlate">
              <a:avLst/>
            </a:prstGeom>
            <a:solidFill>
              <a:sysClr val="window" lastClr="FFFFFF"/>
            </a:solidFill>
            <a:ln w="76200" cap="flat" cmpd="sng" algn="ctr">
              <a:solidFill>
                <a:srgbClr val="9BBB59"/>
              </a:solidFill>
              <a:prstDash val="solid"/>
            </a:ln>
            <a:effectLst/>
          </p:spPr>
          <p:style>
            <a:lnRef idx="2">
              <a:schemeClr val="accent3"/>
            </a:lnRef>
            <a:fillRef idx="1">
              <a:schemeClr val="lt1"/>
            </a:fillRef>
            <a:effectRef idx="0">
              <a:schemeClr val="accent3"/>
            </a:effectRef>
            <a:fontRef idx="minor">
              <a:schemeClr val="dk1">
                <a:hueOff val="0"/>
                <a:satOff val="0"/>
                <a:lumOff val="0"/>
                <a:alphaOff val="0"/>
              </a:schemeClr>
            </a:fontRef>
          </p:style>
        </p:sp>
        <p:sp>
          <p:nvSpPr>
            <p:cNvPr id="11" name="Pentagon 4"/>
            <p:cNvSpPr/>
            <p:nvPr/>
          </p:nvSpPr>
          <p:spPr>
            <a:xfrm>
              <a:off x="2676485" y="2072751"/>
              <a:ext cx="9071515" cy="27489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76615" tIns="60960" rIns="113792" bIns="60960"/>
            <a:lstStyle>
              <a:lvl1pPr defTabSz="711200">
                <a:defRPr sz="2400">
                  <a:solidFill>
                    <a:schemeClr val="tx1"/>
                  </a:solidFill>
                  <a:latin typeface="Times" pitchFamily="18" charset="0"/>
                </a:defRPr>
              </a:lvl1pPr>
              <a:lvl2pPr marL="285750" indent="-285750" defTabSz="711200">
                <a:defRPr sz="2400">
                  <a:solidFill>
                    <a:schemeClr val="tx1"/>
                  </a:solidFill>
                  <a:latin typeface="Times" pitchFamily="18" charset="0"/>
                </a:defRPr>
              </a:lvl2pPr>
              <a:lvl3pPr marL="1143000" indent="-228600" defTabSz="711200">
                <a:defRPr sz="2400">
                  <a:solidFill>
                    <a:schemeClr val="tx1"/>
                  </a:solidFill>
                  <a:latin typeface="Times" pitchFamily="18" charset="0"/>
                </a:defRPr>
              </a:lvl3pPr>
              <a:lvl4pPr marL="1600200" indent="-228600" defTabSz="711200">
                <a:defRPr sz="2400">
                  <a:solidFill>
                    <a:schemeClr val="tx1"/>
                  </a:solidFill>
                  <a:latin typeface="Times" pitchFamily="18" charset="0"/>
                </a:defRPr>
              </a:lvl4pPr>
              <a:lvl5pPr marL="2057400" indent="-228600" defTabSz="711200">
                <a:defRPr sz="2400">
                  <a:solidFill>
                    <a:schemeClr val="tx1"/>
                  </a:solidFill>
                  <a:latin typeface="Times" pitchFamily="18" charset="0"/>
                </a:defRPr>
              </a:lvl5pPr>
              <a:lvl6pPr marL="2514600" indent="-228600" defTabSz="711200" eaLnBrk="0" fontAlgn="base" hangingPunct="0">
                <a:spcBef>
                  <a:spcPct val="0"/>
                </a:spcBef>
                <a:spcAft>
                  <a:spcPct val="0"/>
                </a:spcAft>
                <a:defRPr sz="2400">
                  <a:solidFill>
                    <a:schemeClr val="tx1"/>
                  </a:solidFill>
                  <a:latin typeface="Times" pitchFamily="18" charset="0"/>
                </a:defRPr>
              </a:lvl6pPr>
              <a:lvl7pPr marL="2971800" indent="-228600" defTabSz="711200" eaLnBrk="0" fontAlgn="base" hangingPunct="0">
                <a:spcBef>
                  <a:spcPct val="0"/>
                </a:spcBef>
                <a:spcAft>
                  <a:spcPct val="0"/>
                </a:spcAft>
                <a:defRPr sz="2400">
                  <a:solidFill>
                    <a:schemeClr val="tx1"/>
                  </a:solidFill>
                  <a:latin typeface="Times" pitchFamily="18" charset="0"/>
                </a:defRPr>
              </a:lvl7pPr>
              <a:lvl8pPr marL="3429000" indent="-228600" defTabSz="711200" eaLnBrk="0" fontAlgn="base" hangingPunct="0">
                <a:spcBef>
                  <a:spcPct val="0"/>
                </a:spcBef>
                <a:spcAft>
                  <a:spcPct val="0"/>
                </a:spcAft>
                <a:defRPr sz="2400">
                  <a:solidFill>
                    <a:schemeClr val="tx1"/>
                  </a:solidFill>
                  <a:latin typeface="Times" pitchFamily="18" charset="0"/>
                </a:defRPr>
              </a:lvl8pPr>
              <a:lvl9pPr marL="3886200" indent="-228600" defTabSz="711200" eaLnBrk="0" fontAlgn="base" hangingPunct="0">
                <a:spcBef>
                  <a:spcPct val="0"/>
                </a:spcBef>
                <a:spcAft>
                  <a:spcPct val="0"/>
                </a:spcAft>
                <a:defRPr sz="2400">
                  <a:solidFill>
                    <a:schemeClr val="tx1"/>
                  </a:solidFill>
                  <a:latin typeface="Times" pitchFamily="18" charset="0"/>
                </a:defRPr>
              </a:lvl9pPr>
            </a:lstStyle>
            <a:p>
              <a:pPr marL="0" marR="0" lvl="0" indent="0" algn="l" defTabSz="711200" rtl="0" eaLnBrk="1" fontAlgn="auto" latinLnBrk="0" hangingPunct="1">
                <a:lnSpc>
                  <a:spcPct val="90000"/>
                </a:lnSpc>
                <a:spcBef>
                  <a:spcPts val="0"/>
                </a:spcBef>
                <a:spcAft>
                  <a:spcPct val="35000"/>
                </a:spcAft>
                <a:buClrTx/>
                <a:buSzTx/>
                <a:buFontTx/>
                <a:buNone/>
                <a:tabLst/>
                <a:defRPr/>
              </a:pPr>
              <a:endParaRPr kumimoji="0" lang="en-US" altLang="en-US" sz="1600" b="1" i="0" u="none" strike="noStrike" kern="1200" cap="none" spc="0" normalizeH="0" baseline="0" noProof="0" dirty="0">
                <a:ln>
                  <a:noFill/>
                </a:ln>
                <a:solidFill>
                  <a:srgbClr val="000000"/>
                </a:solidFill>
                <a:effectLst/>
                <a:uLnTx/>
                <a:uFillTx/>
                <a:latin typeface="Calibri" pitchFamily="34" charset="0"/>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An MCC allows you to take </a:t>
              </a: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advantage of both forms of savings:</a:t>
              </a:r>
            </a:p>
            <a:p>
              <a:pPr marL="0" marR="0" lvl="0" indent="0" algn="l" defTabSz="711200" rtl="0" eaLnBrk="1" fontAlgn="auto" latinLnBrk="0" hangingPunct="1">
                <a:lnSpc>
                  <a:spcPct val="100000"/>
                </a:lnSpc>
                <a:spcBef>
                  <a:spcPts val="0"/>
                </a:spcBef>
                <a:spcAft>
                  <a:spcPct val="35000"/>
                </a:spcAft>
                <a:buClrTx/>
                <a:buSzTx/>
                <a:buFontTx/>
                <a:buNone/>
                <a:tabLst/>
                <a:defRPr/>
              </a:pPr>
              <a:endParaRPr kumimoji="0" lang="en-US" altLang="en-US" sz="2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a:p>
              <a:pPr marL="285750" marR="0" lvl="1" indent="-285750" algn="l" defTabSz="711200" rtl="0" eaLnBrk="1" fontAlgn="auto" latinLnBrk="0" hangingPunct="1">
                <a:lnSpc>
                  <a:spcPct val="100000"/>
                </a:lnSpc>
                <a:spcBef>
                  <a:spcPts val="0"/>
                </a:spcBef>
                <a:spcAft>
                  <a:spcPts val="0"/>
                </a:spcAft>
                <a:buClrTx/>
                <a:buSzTx/>
                <a:buFont typeface="Arial" charset="0"/>
                <a:buChar char="•"/>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All home owners may take deductions but tax credits are only </a:t>
              </a:r>
            </a:p>
            <a:p>
              <a:pPr marL="0" marR="0" lvl="1" indent="0" algn="l" defTabSz="7112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available to holders of an MCC.</a:t>
              </a:r>
            </a:p>
            <a:p>
              <a:pPr marL="0" marR="0" lvl="1" indent="0" algn="l" defTabSz="711200" rtl="0" eaLnBrk="1" fontAlgn="auto" latinLnBrk="0" hangingPunct="1">
                <a:lnSpc>
                  <a:spcPct val="100000"/>
                </a:lnSpc>
                <a:spcBef>
                  <a:spcPts val="0"/>
                </a:spcBef>
                <a:spcAft>
                  <a:spcPct val="1500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a:p>
              <a:pPr marL="285750" marR="0" lvl="1" indent="-285750" algn="l" defTabSz="711200" rtl="0" eaLnBrk="1" fontAlgn="auto" latinLnBrk="0" hangingPunct="1">
                <a:lnSpc>
                  <a:spcPct val="100000"/>
                </a:lnSpc>
                <a:spcBef>
                  <a:spcPts val="0"/>
                </a:spcBef>
                <a:spcAft>
                  <a:spcPts val="0"/>
                </a:spcAft>
                <a:buClrTx/>
                <a:buSzTx/>
                <a:buFont typeface="Arial" charset="0"/>
                <a:buChar char="•"/>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In this example, they can take the remaining mortgage interest in the amount of </a:t>
              </a:r>
              <a:r>
                <a:rPr kumimoji="0" lang="en-US" altLang="en-US" sz="2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r>
                <a:rPr lang="en-US" altLang="en-US" b="1" noProof="0" dirty="0">
                  <a:solidFill>
                    <a:srgbClr val="000000"/>
                  </a:solidFill>
                  <a:latin typeface="Cambria" panose="02040503050406030204" pitchFamily="18" charset="0"/>
                </a:rPr>
                <a:t>9</a:t>
              </a:r>
              <a:r>
                <a:rPr lang="en-US" altLang="en-US" b="1" dirty="0">
                  <a:solidFill>
                    <a:srgbClr val="000000"/>
                  </a:solidFill>
                  <a:latin typeface="Cambria" panose="02040503050406030204" pitchFamily="18" charset="0"/>
                </a:rPr>
                <a:t>,2</a:t>
              </a:r>
              <a:r>
                <a:rPr kumimoji="0" lang="en-US" altLang="en-US" sz="2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00 ($11,500 - $2,300 credit) </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plus any property taxes, etc. as a deduction.</a:t>
              </a:r>
            </a:p>
          </p:txBody>
        </p:sp>
      </p:grpSp>
      <p:sp>
        <p:nvSpPr>
          <p:cNvPr id="12" name="Oval 11"/>
          <p:cNvSpPr/>
          <p:nvPr/>
        </p:nvSpPr>
        <p:spPr>
          <a:xfrm>
            <a:off x="83100" y="2795703"/>
            <a:ext cx="1953089" cy="1870565"/>
          </a:xfrm>
          <a:prstGeom prst="ellipse">
            <a:avLst/>
          </a:prstGeom>
          <a:blipFill rotWithShape="1">
            <a:blip r:embed="rId3"/>
            <a:stretch>
              <a:fillRect/>
            </a:stretch>
          </a:blipFill>
          <a:ln w="25400" cap="flat" cmpd="sng" algn="ctr">
            <a:solidFill>
              <a:srgbClr val="9BBB59">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Tree>
    <p:extLst>
      <p:ext uri="{BB962C8B-B14F-4D97-AF65-F5344CB8AC3E}">
        <p14:creationId xmlns:p14="http://schemas.microsoft.com/office/powerpoint/2010/main" val="1717656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BC929B7-0CF3-4478-AE90-9CD9C375605B}" type="slidenum">
              <a:rPr lang="en-US" altLang="en-US" sz="900">
                <a:solidFill>
                  <a:srgbClr val="000000"/>
                </a:solidFill>
                <a:latin typeface="Museo Slab 500" pitchFamily="50" charset="0"/>
              </a:rPr>
              <a:pPr/>
              <a:t>14</a:t>
            </a:fld>
            <a:endParaRPr lang="en-US" altLang="en-US" sz="900">
              <a:solidFill>
                <a:srgbClr val="000000"/>
              </a:solidFill>
              <a:latin typeface="Museo Slab 500" pitchFamily="50" charset="0"/>
            </a:endParaRPr>
          </a:p>
        </p:txBody>
      </p:sp>
      <p:pic>
        <p:nvPicPr>
          <p:cNvPr id="34"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11863" flipV="1">
            <a:off x="6027738" y="4770438"/>
            <a:ext cx="12414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79392" y="1475776"/>
            <a:ext cx="3918865" cy="538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20723" y="3939034"/>
            <a:ext cx="2726459" cy="147732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Annual Tax Liability </a:t>
            </a:r>
          </a:p>
          <a:p>
            <a:pPr algn="ctr">
              <a:defRPr/>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$10,000</a:t>
            </a:r>
          </a:p>
        </p:txBody>
      </p:sp>
      <p:pic>
        <p:nvPicPr>
          <p:cNvPr id="14356"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032" y="2309309"/>
            <a:ext cx="1565645" cy="98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18520">
            <a:off x="6255572" y="2487170"/>
            <a:ext cx="1405982" cy="88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0" descr="C:\Users\jcrim\AppData\Local\Microsoft\Windows\Temporary Internet Files\Content.IE5\0XH1XM1J\large-Stylized-dollar-bill-Money--66.6-335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6426" y="2801653"/>
            <a:ext cx="1415616" cy="88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21673">
            <a:off x="4522222" y="2500940"/>
            <a:ext cx="1419400" cy="89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373755">
            <a:off x="5262982" y="2530026"/>
            <a:ext cx="1582483" cy="995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35571">
            <a:off x="5180713" y="2544403"/>
            <a:ext cx="1385987" cy="87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6192">
            <a:off x="4270552" y="2749953"/>
            <a:ext cx="1542842" cy="90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0" descr="C:\Users\jcrim\AppData\Local\Microsoft\Windows\Temporary Internet Files\Content.IE5\0XH1XM1J\large-Stylized-dollar-bill-Money--66.6-335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254059">
            <a:off x="4855441" y="2527161"/>
            <a:ext cx="1337379" cy="839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96135">
            <a:off x="7159200" y="5576725"/>
            <a:ext cx="1453590" cy="91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49344" flipV="1">
            <a:off x="6589385" y="5145053"/>
            <a:ext cx="1443831" cy="90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554294" y="1896740"/>
            <a:ext cx="3012184" cy="1015663"/>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Payroll Income </a:t>
            </a:r>
          </a:p>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Tax Withholding</a:t>
            </a:r>
          </a:p>
        </p:txBody>
      </p:sp>
      <p:sp>
        <p:nvSpPr>
          <p:cNvPr id="47" name="Rectangle 46"/>
          <p:cNvSpPr/>
          <p:nvPr/>
        </p:nvSpPr>
        <p:spPr>
          <a:xfrm>
            <a:off x="7848755" y="3922936"/>
            <a:ext cx="3362011" cy="101566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Paid too much </a:t>
            </a:r>
          </a:p>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 they get a refund</a:t>
            </a:r>
          </a:p>
        </p:txBody>
      </p:sp>
      <p:cxnSp>
        <p:nvCxnSpPr>
          <p:cNvPr id="18" name="Straight Arrow Connector 17"/>
          <p:cNvCxnSpPr>
            <a:cxnSpLocks noChangeShapeType="1"/>
            <a:stCxn id="47" idx="2"/>
          </p:cNvCxnSpPr>
          <p:nvPr/>
        </p:nvCxnSpPr>
        <p:spPr bwMode="auto">
          <a:xfrm flipH="1">
            <a:off x="8267753" y="4938599"/>
            <a:ext cx="1262008" cy="621021"/>
          </a:xfrm>
          <a:prstGeom prst="straightConnector1">
            <a:avLst/>
          </a:prstGeom>
          <a:noFill/>
          <a:ln w="38100" algn="ctr">
            <a:solidFill>
              <a:srgbClr val="E7394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itle 1"/>
          <p:cNvSpPr txBox="1">
            <a:spLocks/>
          </p:cNvSpPr>
          <p:nvPr/>
        </p:nvSpPr>
        <p:spPr>
          <a:xfrm>
            <a:off x="919762" y="182239"/>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chemeClr val="tx1"/>
                </a:solidFill>
                <a:latin typeface="Cambria" panose="02040503050406030204" pitchFamily="18" charset="0"/>
              </a:rPr>
              <a:t>Mortgage Interest Tax Credits</a:t>
            </a:r>
            <a:endParaRPr lang="en-US" altLang="en-US" sz="3400" b="1" dirty="0">
              <a:latin typeface="Cambria" panose="02040503050406030204" pitchFamily="18" charset="0"/>
            </a:endParaRPr>
          </a:p>
        </p:txBody>
      </p:sp>
      <p:sp>
        <p:nvSpPr>
          <p:cNvPr id="24" name="Content Placeholder 2"/>
          <p:cNvSpPr txBox="1">
            <a:spLocks/>
          </p:cNvSpPr>
          <p:nvPr/>
        </p:nvSpPr>
        <p:spPr bwMode="auto">
          <a:xfrm>
            <a:off x="919762" y="560000"/>
            <a:ext cx="10644151" cy="99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914400" indent="-45720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pPr>
            <a:endParaRPr lang="en-US" altLang="en-US" sz="1600" dirty="0">
              <a:solidFill>
                <a:srgbClr val="000000"/>
              </a:solidFill>
              <a:latin typeface="Calibri" panose="020F0502020204030204" pitchFamily="34" charset="0"/>
              <a:cs typeface="Calibri" panose="020F0502020204030204" pitchFamily="34" charset="0"/>
            </a:endParaRPr>
          </a:p>
          <a:p>
            <a:pPr eaLnBrk="1" hangingPunct="1">
              <a:spcBef>
                <a:spcPct val="20000"/>
              </a:spcBef>
            </a:pPr>
            <a:r>
              <a:rPr lang="en-US" altLang="en-US" sz="3000" dirty="0">
                <a:solidFill>
                  <a:srgbClr val="000000"/>
                </a:solidFill>
                <a:latin typeface="Cambria" panose="02040503050406030204" pitchFamily="18" charset="0"/>
                <a:cs typeface="Calibri" panose="020F0502020204030204" pitchFamily="34" charset="0"/>
              </a:rPr>
              <a:t>Home buyer receives a refund every year? They may still benefit.</a:t>
            </a:r>
          </a:p>
          <a:p>
            <a:pPr eaLnBrk="1" hangingPunct="1">
              <a:spcBef>
                <a:spcPct val="20000"/>
              </a:spcBef>
            </a:pPr>
            <a:endParaRPr lang="en-US" altLang="en-US" sz="16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326790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9"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0-#ppt_w/2"/>
                                          </p:val>
                                        </p:tav>
                                        <p:tav tm="100000">
                                          <p:val>
                                            <p:strVal val="#ppt_x"/>
                                          </p:val>
                                        </p:tav>
                                      </p:tavLst>
                                    </p:anim>
                                    <p:anim calcmode="lin" valueType="num">
                                      <p:cBhvr additive="base">
                                        <p:cTn id="12"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0-#ppt_w/2"/>
                                          </p:val>
                                        </p:tav>
                                        <p:tav tm="100000">
                                          <p:val>
                                            <p:strVal val="#ppt_x"/>
                                          </p:val>
                                        </p:tav>
                                      </p:tavLst>
                                    </p:anim>
                                    <p:anim calcmode="lin" valueType="num">
                                      <p:cBhvr additive="base">
                                        <p:cTn id="1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1+#ppt_w/2"/>
                                          </p:val>
                                        </p:tav>
                                        <p:tav tm="100000">
                                          <p:val>
                                            <p:strVal val="#ppt_x"/>
                                          </p:val>
                                        </p:tav>
                                      </p:tavLst>
                                    </p:anim>
                                    <p:anim calcmode="lin" valueType="num">
                                      <p:cBhvr additive="base">
                                        <p:cTn id="30"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1"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9" fill="hold" nodeType="clickEffect">
                                  <p:stCondLst>
                                    <p:cond delay="0"/>
                                  </p:stCondLst>
                                  <p:childTnLst>
                                    <p:set>
                                      <p:cBhvr>
                                        <p:cTn id="40" dur="1" fill="hold">
                                          <p:stCondLst>
                                            <p:cond delay="0"/>
                                          </p:stCondLst>
                                        </p:cTn>
                                        <p:tgtEl>
                                          <p:spTgt spid="14356"/>
                                        </p:tgtEl>
                                        <p:attrNameLst>
                                          <p:attrName>style.visibility</p:attrName>
                                        </p:attrNameLst>
                                      </p:cBhvr>
                                      <p:to>
                                        <p:strVal val="visible"/>
                                      </p:to>
                                    </p:set>
                                    <p:anim calcmode="lin" valueType="num">
                                      <p:cBhvr additive="base">
                                        <p:cTn id="41" dur="500" fill="hold"/>
                                        <p:tgtEl>
                                          <p:spTgt spid="14356"/>
                                        </p:tgtEl>
                                        <p:attrNameLst>
                                          <p:attrName>ppt_x</p:attrName>
                                        </p:attrNameLst>
                                      </p:cBhvr>
                                      <p:tavLst>
                                        <p:tav tm="0">
                                          <p:val>
                                            <p:strVal val="0-#ppt_w/2"/>
                                          </p:val>
                                        </p:tav>
                                        <p:tav tm="100000">
                                          <p:val>
                                            <p:strVal val="#ppt_x"/>
                                          </p:val>
                                        </p:tav>
                                      </p:tavLst>
                                    </p:anim>
                                    <p:anim calcmode="lin" valueType="num">
                                      <p:cBhvr additive="base">
                                        <p:cTn id="42" dur="500" fill="hold"/>
                                        <p:tgtEl>
                                          <p:spTgt spid="14356"/>
                                        </p:tgtEl>
                                        <p:attrNameLst>
                                          <p:attrName>ppt_y</p:attrName>
                                        </p:attrNameLst>
                                      </p:cBhvr>
                                      <p:tavLst>
                                        <p:tav tm="0">
                                          <p:val>
                                            <p:strVal val="0-#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0-#ppt_w/2"/>
                                          </p:val>
                                        </p:tav>
                                        <p:tav tm="100000">
                                          <p:val>
                                            <p:strVal val="#ppt_x"/>
                                          </p:val>
                                        </p:tav>
                                      </p:tavLst>
                                    </p:anim>
                                    <p:anim calcmode="lin" valueType="num">
                                      <p:cBhvr additive="base">
                                        <p:cTn id="48"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9"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500" fill="hold"/>
                                        <p:tgtEl>
                                          <p:spTgt spid="37"/>
                                        </p:tgtEl>
                                        <p:attrNameLst>
                                          <p:attrName>ppt_x</p:attrName>
                                        </p:attrNameLst>
                                      </p:cBhvr>
                                      <p:tavLst>
                                        <p:tav tm="0">
                                          <p:val>
                                            <p:strVal val="0-#ppt_w/2"/>
                                          </p:val>
                                        </p:tav>
                                        <p:tav tm="100000">
                                          <p:val>
                                            <p:strVal val="#ppt_x"/>
                                          </p:val>
                                        </p:tav>
                                      </p:tavLst>
                                    </p:anim>
                                    <p:anim calcmode="lin" valueType="num">
                                      <p:cBhvr additive="base">
                                        <p:cTn id="54"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7" presetClass="entr" presetSubtype="0" fill="hold" nodeType="click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1000"/>
                                        <p:tgtEl>
                                          <p:spTgt spid="44"/>
                                        </p:tgtEl>
                                      </p:cBhvr>
                                    </p:animEffect>
                                    <p:anim calcmode="lin" valueType="num">
                                      <p:cBhvr>
                                        <p:cTn id="60" dur="1000" fill="hold"/>
                                        <p:tgtEl>
                                          <p:spTgt spid="44"/>
                                        </p:tgtEl>
                                        <p:attrNameLst>
                                          <p:attrName>ppt_x</p:attrName>
                                        </p:attrNameLst>
                                      </p:cBhvr>
                                      <p:tavLst>
                                        <p:tav tm="0">
                                          <p:val>
                                            <p:strVal val="#ppt_x"/>
                                          </p:val>
                                        </p:tav>
                                        <p:tav tm="100000">
                                          <p:val>
                                            <p:strVal val="#ppt_x"/>
                                          </p:val>
                                        </p:tav>
                                      </p:tavLst>
                                    </p:anim>
                                    <p:anim calcmode="lin" valueType="num">
                                      <p:cBhvr>
                                        <p:cTn id="6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47" presetClass="entr" presetSubtype="0" fill="hold"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1000"/>
                                        <p:tgtEl>
                                          <p:spTgt spid="34"/>
                                        </p:tgtEl>
                                      </p:cBhvr>
                                    </p:animEffect>
                                    <p:anim calcmode="lin" valueType="num">
                                      <p:cBhvr>
                                        <p:cTn id="67" dur="1000" fill="hold"/>
                                        <p:tgtEl>
                                          <p:spTgt spid="34"/>
                                        </p:tgtEl>
                                        <p:attrNameLst>
                                          <p:attrName>ppt_x</p:attrName>
                                        </p:attrNameLst>
                                      </p:cBhvr>
                                      <p:tavLst>
                                        <p:tav tm="0">
                                          <p:val>
                                            <p:strVal val="#ppt_x"/>
                                          </p:val>
                                        </p:tav>
                                        <p:tav tm="100000">
                                          <p:val>
                                            <p:strVal val="#ppt_x"/>
                                          </p:val>
                                        </p:tav>
                                      </p:tavLst>
                                    </p:anim>
                                    <p:anim calcmode="lin" valueType="num">
                                      <p:cBhvr>
                                        <p:cTn id="6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47" presetClass="entr" presetSubtype="0" fill="hold" nodeType="click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ntr" presetSubtype="16" fill="hold" nodeType="clickEffect">
                                  <p:stCondLst>
                                    <p:cond delay="0"/>
                                  </p:stCondLst>
                                  <p:childTnLst>
                                    <p:set>
                                      <p:cBhvr>
                                        <p:cTn id="79" dur="1" fill="hold">
                                          <p:stCondLst>
                                            <p:cond delay="0"/>
                                          </p:stCondLst>
                                        </p:cTn>
                                        <p:tgtEl>
                                          <p:spTgt spid="47"/>
                                        </p:tgtEl>
                                        <p:attrNameLst>
                                          <p:attrName>style.visibility</p:attrName>
                                        </p:attrNameLst>
                                      </p:cBhvr>
                                      <p:to>
                                        <p:strVal val="visible"/>
                                      </p:to>
                                    </p:set>
                                    <p:anim calcmode="lin" valueType="num">
                                      <p:cBhvr>
                                        <p:cTn id="80" dur="500" fill="hold"/>
                                        <p:tgtEl>
                                          <p:spTgt spid="47"/>
                                        </p:tgtEl>
                                        <p:attrNameLst>
                                          <p:attrName>ppt_w</p:attrName>
                                        </p:attrNameLst>
                                      </p:cBhvr>
                                      <p:tavLst>
                                        <p:tav tm="0">
                                          <p:val>
                                            <p:fltVal val="0"/>
                                          </p:val>
                                        </p:tav>
                                        <p:tav tm="100000">
                                          <p:val>
                                            <p:strVal val="#ppt_w"/>
                                          </p:val>
                                        </p:tav>
                                      </p:tavLst>
                                    </p:anim>
                                    <p:anim calcmode="lin" valueType="num">
                                      <p:cBhvr>
                                        <p:cTn id="81" dur="500" fill="hold"/>
                                        <p:tgtEl>
                                          <p:spTgt spid="47"/>
                                        </p:tgtEl>
                                        <p:attrNameLst>
                                          <p:attrName>ppt_h</p:attrName>
                                        </p:attrNameLst>
                                      </p:cBhvr>
                                      <p:tavLst>
                                        <p:tav tm="0">
                                          <p:val>
                                            <p:fltVal val="0"/>
                                          </p:val>
                                        </p:tav>
                                        <p:tav tm="100000">
                                          <p:val>
                                            <p:strVal val="#ppt_h"/>
                                          </p:val>
                                        </p:tav>
                                      </p:tavLst>
                                    </p:anim>
                                    <p:animEffect transition="in" filter="fade">
                                      <p:cBhvr>
                                        <p:cTn id="82" dur="500"/>
                                        <p:tgtEl>
                                          <p:spTgt spid="4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1" presetClass="entr" presetSubtype="0"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1000" fill="hold"/>
                                        <p:tgtEl>
                                          <p:spTgt spid="18"/>
                                        </p:tgtEl>
                                        <p:attrNameLst>
                                          <p:attrName>ppt_w</p:attrName>
                                        </p:attrNameLst>
                                      </p:cBhvr>
                                      <p:tavLst>
                                        <p:tav tm="0">
                                          <p:val>
                                            <p:fltVal val="0"/>
                                          </p:val>
                                        </p:tav>
                                        <p:tav tm="100000">
                                          <p:val>
                                            <p:strVal val="#ppt_w"/>
                                          </p:val>
                                        </p:tav>
                                      </p:tavLst>
                                    </p:anim>
                                    <p:anim calcmode="lin" valueType="num">
                                      <p:cBhvr>
                                        <p:cTn id="88" dur="1000" fill="hold"/>
                                        <p:tgtEl>
                                          <p:spTgt spid="18"/>
                                        </p:tgtEl>
                                        <p:attrNameLst>
                                          <p:attrName>ppt_h</p:attrName>
                                        </p:attrNameLst>
                                      </p:cBhvr>
                                      <p:tavLst>
                                        <p:tav tm="0">
                                          <p:val>
                                            <p:fltVal val="0"/>
                                          </p:val>
                                        </p:tav>
                                        <p:tav tm="100000">
                                          <p:val>
                                            <p:strVal val="#ppt_h"/>
                                          </p:val>
                                        </p:tav>
                                      </p:tavLst>
                                    </p:anim>
                                    <p:anim calcmode="lin" valueType="num">
                                      <p:cBhvr>
                                        <p:cTn id="89" dur="1000" fill="hold"/>
                                        <p:tgtEl>
                                          <p:spTgt spid="18"/>
                                        </p:tgtEl>
                                        <p:attrNameLst>
                                          <p:attrName>style.rotation</p:attrName>
                                        </p:attrNameLst>
                                      </p:cBhvr>
                                      <p:tavLst>
                                        <p:tav tm="0">
                                          <p:val>
                                            <p:fltVal val="90"/>
                                          </p:val>
                                        </p:tav>
                                        <p:tav tm="100000">
                                          <p:val>
                                            <p:fltVal val="0"/>
                                          </p:val>
                                        </p:tav>
                                      </p:tavLst>
                                    </p:anim>
                                    <p:animEffect transition="in" filter="fade">
                                      <p:cBhvr>
                                        <p:cTn id="9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2CF4969-DBA3-4367-B214-4FD7F36FFAC3}" type="slidenum">
              <a:rPr lang="en-US" altLang="en-US" sz="900">
                <a:solidFill>
                  <a:srgbClr val="000000"/>
                </a:solidFill>
                <a:latin typeface="Museo Slab 500" pitchFamily="50" charset="0"/>
              </a:rPr>
              <a:pPr/>
              <a:t>15</a:t>
            </a:fld>
            <a:endParaRPr lang="en-US" altLang="en-US" sz="900">
              <a:solidFill>
                <a:srgbClr val="000000"/>
              </a:solidFill>
              <a:latin typeface="Museo Slab 500" pitchFamily="50" charset="0"/>
            </a:endParaRPr>
          </a:p>
        </p:txBody>
      </p:sp>
      <p:sp>
        <p:nvSpPr>
          <p:cNvPr id="49156" name="Content Placeholder 2"/>
          <p:cNvSpPr txBox="1">
            <a:spLocks/>
          </p:cNvSpPr>
          <p:nvPr/>
        </p:nvSpPr>
        <p:spPr bwMode="auto">
          <a:xfrm>
            <a:off x="878982" y="538721"/>
            <a:ext cx="82296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914400" indent="-45720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pPr>
            <a:endParaRPr lang="en-US" altLang="en-US" sz="1600" dirty="0">
              <a:solidFill>
                <a:srgbClr val="000000"/>
              </a:solidFill>
              <a:latin typeface="Calibri" panose="020F0502020204030204" pitchFamily="34" charset="0"/>
              <a:cs typeface="Calibri" panose="020F0502020204030204" pitchFamily="34" charset="0"/>
            </a:endParaRPr>
          </a:p>
          <a:p>
            <a:pPr eaLnBrk="1" hangingPunct="1">
              <a:spcBef>
                <a:spcPct val="20000"/>
              </a:spcBef>
            </a:pPr>
            <a:r>
              <a:rPr lang="en-US" altLang="en-US" sz="3000" dirty="0">
                <a:solidFill>
                  <a:srgbClr val="000000"/>
                </a:solidFill>
                <a:latin typeface="Cambria" panose="02040503050406030204" pitchFamily="18" charset="0"/>
              </a:rPr>
              <a:t>Effect of an MCC on income tax liability</a:t>
            </a:r>
          </a:p>
        </p:txBody>
      </p:sp>
      <p:pic>
        <p:nvPicPr>
          <p:cNvPr id="34"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11863" flipV="1">
            <a:off x="6027738" y="4770438"/>
            <a:ext cx="12414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52932" y="1473760"/>
            <a:ext cx="3920409" cy="538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751248" y="4076302"/>
            <a:ext cx="2726459" cy="147732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rPr>
              <a:t>Annual Tax Liability </a:t>
            </a:r>
          </a:p>
          <a:p>
            <a:pPr algn="ctr">
              <a:defRPr/>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rPr>
              <a:t>$10,000</a:t>
            </a:r>
          </a:p>
        </p:txBody>
      </p:sp>
      <p:pic>
        <p:nvPicPr>
          <p:cNvPr id="14356"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572" y="2300107"/>
            <a:ext cx="1473129" cy="926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18520">
            <a:off x="6332029" y="2413901"/>
            <a:ext cx="1472144" cy="92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0" descr="C:\Users\jcrim\AppData\Local\Microsoft\Windows\Temporary Internet Files\Content.IE5\0XH1XM1J\large-Stylized-dollar-bill-Money--66.6-335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6426" y="2785533"/>
            <a:ext cx="1441323" cy="90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21673">
            <a:off x="4558684" y="2540480"/>
            <a:ext cx="1372213" cy="86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373755">
            <a:off x="5444548" y="2598344"/>
            <a:ext cx="1413695" cy="88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35571">
            <a:off x="5217319" y="2666207"/>
            <a:ext cx="124301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6192">
            <a:off x="4459576" y="2640899"/>
            <a:ext cx="1454848" cy="91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0" descr="C:\Users\jcrim\AppData\Local\Microsoft\Windows\Temporary Internet Files\Content.IE5\0XH1XM1J\large-Stylized-dollar-bill-Money--66.6-335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254059">
            <a:off x="4899820" y="2613820"/>
            <a:ext cx="12414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96135">
            <a:off x="7401352" y="5709708"/>
            <a:ext cx="12414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49344" flipV="1">
            <a:off x="7062796" y="4920258"/>
            <a:ext cx="1409307" cy="88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465848" y="1825731"/>
            <a:ext cx="3187476" cy="1477328"/>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Payroll Income </a:t>
            </a:r>
          </a:p>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Tax Withholding </a:t>
            </a:r>
          </a:p>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stayed the same</a:t>
            </a:r>
          </a:p>
        </p:txBody>
      </p:sp>
      <p:sp>
        <p:nvSpPr>
          <p:cNvPr id="47" name="Rectangle 46"/>
          <p:cNvSpPr/>
          <p:nvPr/>
        </p:nvSpPr>
        <p:spPr>
          <a:xfrm>
            <a:off x="7944359" y="2954590"/>
            <a:ext cx="3838423" cy="101566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Borrower refund </a:t>
            </a:r>
          </a:p>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increased by $2,300!</a:t>
            </a:r>
          </a:p>
        </p:txBody>
      </p:sp>
      <p:cxnSp>
        <p:nvCxnSpPr>
          <p:cNvPr id="18" name="Straight Arrow Connector 17"/>
          <p:cNvCxnSpPr>
            <a:cxnSpLocks noChangeShapeType="1"/>
          </p:cNvCxnSpPr>
          <p:nvPr/>
        </p:nvCxnSpPr>
        <p:spPr bwMode="auto">
          <a:xfrm flipH="1">
            <a:off x="9153334" y="3945008"/>
            <a:ext cx="667463" cy="947723"/>
          </a:xfrm>
          <a:prstGeom prst="straightConnector1">
            <a:avLst/>
          </a:prstGeom>
          <a:noFill/>
          <a:ln w="38100" algn="ctr">
            <a:solidFill>
              <a:srgbClr val="E7394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3392" y="613840"/>
            <a:ext cx="2584450" cy="277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447" y="2214071"/>
            <a:ext cx="1436370" cy="90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0" descr="C:\Users\jcrim\AppData\Local\Microsoft\Windows\Temporary Internet Files\Content.IE5\0XH1XM1J\large-Stylized-dollar-bill-Money--66.6-335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3713" y="4813743"/>
            <a:ext cx="1318876" cy="82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95141">
            <a:off x="6544814" y="5761885"/>
            <a:ext cx="1370634" cy="86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717679">
            <a:off x="6746422" y="5307471"/>
            <a:ext cx="1383369" cy="869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034926">
            <a:off x="8133213" y="5929329"/>
            <a:ext cx="1346863" cy="84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414605">
            <a:off x="6873692" y="5673997"/>
            <a:ext cx="12414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0" descr="C:\Users\jcrim\AppData\Local\Microsoft\Windows\Temporary Internet Files\Content.IE5\0XH1XM1J\large-Stylized-dollar-bill-Money--66.6-335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60550">
            <a:off x="7968663" y="5169557"/>
            <a:ext cx="1243012"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415735">
            <a:off x="8392231" y="5170571"/>
            <a:ext cx="1434270" cy="90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0" descr="C:\Users\jcrim\AppData\Local\Microsoft\Windows\Temporary Internet Files\Content.IE5\0XH1XM1J\large-Stylized-dollar-bill-Money--66.6-335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635078">
            <a:off x="8030332" y="5575563"/>
            <a:ext cx="1418590" cy="89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5"/>
          <p:cNvSpPr/>
          <p:nvPr/>
        </p:nvSpPr>
        <p:spPr>
          <a:xfrm>
            <a:off x="3020352" y="1788915"/>
            <a:ext cx="6358407" cy="1015663"/>
          </a:xfrm>
          <a:prstGeom prst="rect">
            <a:avLst/>
          </a:prstGeom>
          <a:solidFill>
            <a:schemeClr val="bg1"/>
          </a:solid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The $2,300 MCC goes in the bucket </a:t>
            </a:r>
          </a:p>
          <a:p>
            <a:pPr algn="ctr">
              <a:defRPr/>
            </a:pPr>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anose="02040503050406030204" pitchFamily="18" charset="0"/>
              </a:rPr>
              <a:t>before payroll deductions</a:t>
            </a:r>
          </a:p>
        </p:txBody>
      </p:sp>
      <p:sp>
        <p:nvSpPr>
          <p:cNvPr id="48" name="Rectangle 47"/>
          <p:cNvSpPr/>
          <p:nvPr/>
        </p:nvSpPr>
        <p:spPr>
          <a:xfrm>
            <a:off x="4710117" y="4040238"/>
            <a:ext cx="2726459" cy="147732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rPr>
              <a:t>Remaining Tax Liability </a:t>
            </a:r>
          </a:p>
          <a:p>
            <a:pPr algn="ctr">
              <a:defRPr/>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rPr>
              <a:t>$7,700</a:t>
            </a:r>
          </a:p>
        </p:txBody>
      </p:sp>
      <p:cxnSp>
        <p:nvCxnSpPr>
          <p:cNvPr id="49" name="Straight Connector 4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itle 1"/>
          <p:cNvSpPr txBox="1">
            <a:spLocks/>
          </p:cNvSpPr>
          <p:nvPr/>
        </p:nvSpPr>
        <p:spPr>
          <a:xfrm>
            <a:off x="919762" y="182239"/>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chemeClr val="tx1"/>
                </a:solidFill>
                <a:latin typeface="Cambria" panose="02040503050406030204" pitchFamily="18" charset="0"/>
              </a:rPr>
              <a:t>Mortgage Interest Tax Credits</a:t>
            </a:r>
            <a:endParaRPr lang="en-US" altLang="en-US" sz="3400" b="1" dirty="0">
              <a:latin typeface="Cambria" panose="02040503050406030204" pitchFamily="18" charset="0"/>
            </a:endParaRPr>
          </a:p>
        </p:txBody>
      </p:sp>
    </p:spTree>
    <p:extLst>
      <p:ext uri="{BB962C8B-B14F-4D97-AF65-F5344CB8AC3E}">
        <p14:creationId xmlns:p14="http://schemas.microsoft.com/office/powerpoint/2010/main" val="2654422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1" presetClass="exit" presetSubtype="0" fill="hold" nodeType="clickEffect">
                                  <p:stCondLst>
                                    <p:cond delay="0"/>
                                  </p:stCondLst>
                                  <p:childTnLst>
                                    <p:anim calcmode="lin" valueType="num">
                                      <p:cBhvr>
                                        <p:cTn id="10" dur="1000"/>
                                        <p:tgtEl>
                                          <p:spTgt spid="46"/>
                                        </p:tgtEl>
                                        <p:attrNameLst>
                                          <p:attrName>ppt_w</p:attrName>
                                        </p:attrNameLst>
                                      </p:cBhvr>
                                      <p:tavLst>
                                        <p:tav tm="0">
                                          <p:val>
                                            <p:strVal val="ppt_w"/>
                                          </p:val>
                                        </p:tav>
                                        <p:tav tm="100000">
                                          <p:val>
                                            <p:fltVal val="0"/>
                                          </p:val>
                                        </p:tav>
                                      </p:tavLst>
                                    </p:anim>
                                    <p:anim calcmode="lin" valueType="num">
                                      <p:cBhvr>
                                        <p:cTn id="11" dur="1000"/>
                                        <p:tgtEl>
                                          <p:spTgt spid="46"/>
                                        </p:tgtEl>
                                        <p:attrNameLst>
                                          <p:attrName>ppt_h</p:attrName>
                                        </p:attrNameLst>
                                      </p:cBhvr>
                                      <p:tavLst>
                                        <p:tav tm="0">
                                          <p:val>
                                            <p:strVal val="ppt_h"/>
                                          </p:val>
                                        </p:tav>
                                        <p:tav tm="100000">
                                          <p:val>
                                            <p:fltVal val="0"/>
                                          </p:val>
                                        </p:tav>
                                      </p:tavLst>
                                    </p:anim>
                                    <p:anim calcmode="lin" valueType="num">
                                      <p:cBhvr>
                                        <p:cTn id="12" dur="1000"/>
                                        <p:tgtEl>
                                          <p:spTgt spid="46"/>
                                        </p:tgtEl>
                                        <p:attrNameLst>
                                          <p:attrName>style.rotation</p:attrName>
                                        </p:attrNameLst>
                                      </p:cBhvr>
                                      <p:tavLst>
                                        <p:tav tm="0">
                                          <p:val>
                                            <p:fltVal val="0"/>
                                          </p:val>
                                        </p:tav>
                                        <p:tav tm="100000">
                                          <p:val>
                                            <p:fltVal val="90"/>
                                          </p:val>
                                        </p:tav>
                                      </p:tavLst>
                                    </p:anim>
                                    <p:animEffect transition="out" filter="fade">
                                      <p:cBhvr>
                                        <p:cTn id="13" dur="1000"/>
                                        <p:tgtEl>
                                          <p:spTgt spid="46"/>
                                        </p:tgtEl>
                                      </p:cBhvr>
                                    </p:animEffect>
                                    <p:set>
                                      <p:cBhvr>
                                        <p:cTn id="14" dur="1" fill="hold">
                                          <p:stCondLst>
                                            <p:cond delay="999"/>
                                          </p:stCondLst>
                                        </p:cTn>
                                        <p:tgtEl>
                                          <p:spTgt spid="4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xit" presetSubtype="4" fill="hold" nodeType="clickEffect">
                                  <p:stCondLst>
                                    <p:cond delay="0"/>
                                  </p:stCondLst>
                                  <p:childTnLst>
                                    <p:anim calcmode="lin" valueType="num">
                                      <p:cBhvr additive="base">
                                        <p:cTn id="36" dur="500"/>
                                        <p:tgtEl>
                                          <p:spTgt spid="7"/>
                                        </p:tgtEl>
                                        <p:attrNameLst>
                                          <p:attrName>ppt_y</p:attrName>
                                        </p:attrNameLst>
                                      </p:cBhvr>
                                      <p:tavLst>
                                        <p:tav tm="0">
                                          <p:val>
                                            <p:strVal val="#ppt_y"/>
                                          </p:val>
                                        </p:tav>
                                        <p:tav tm="100000">
                                          <p:val>
                                            <p:strVal val="#ppt_y+#ppt_h*1.125000"/>
                                          </p:val>
                                        </p:tav>
                                      </p:tavLst>
                                    </p:anim>
                                    <p:animEffect transition="out" filter="wipe(down)">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nodeType="clickEffect">
                                  <p:stCondLst>
                                    <p:cond delay="0"/>
                                  </p:stCondLst>
                                  <p:childTnLst>
                                    <p:set>
                                      <p:cBhvr>
                                        <p:cTn id="42" dur="1" fill="hold">
                                          <p:stCondLst>
                                            <p:cond delay="0"/>
                                          </p:stCondLst>
                                        </p:cTn>
                                        <p:tgtEl>
                                          <p:spTgt spid="6"/>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9"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0-#ppt_w/2"/>
                                          </p:val>
                                        </p:tav>
                                        <p:tav tm="100000">
                                          <p:val>
                                            <p:strVal val="#ppt_x"/>
                                          </p:val>
                                        </p:tav>
                                      </p:tavLst>
                                    </p:anim>
                                    <p:anim calcmode="lin" valueType="num">
                                      <p:cBhvr additive="base">
                                        <p:cTn id="56"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0-#ppt_w/2"/>
                                          </p:val>
                                        </p:tav>
                                        <p:tav tm="100000">
                                          <p:val>
                                            <p:strVal val="#ppt_x"/>
                                          </p:val>
                                        </p:tav>
                                      </p:tavLst>
                                    </p:anim>
                                    <p:anim calcmode="lin" valueType="num">
                                      <p:cBhvr additive="base">
                                        <p:cTn id="62"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ppt_x"/>
                                          </p:val>
                                        </p:tav>
                                        <p:tav tm="100000">
                                          <p:val>
                                            <p:strVal val="#ppt_x"/>
                                          </p:val>
                                        </p:tav>
                                      </p:tavLst>
                                    </p:anim>
                                    <p:anim calcmode="lin" valueType="num">
                                      <p:cBhvr additive="base">
                                        <p:cTn id="68"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1+#ppt_w/2"/>
                                          </p:val>
                                        </p:tav>
                                        <p:tav tm="100000">
                                          <p:val>
                                            <p:strVal val="#ppt_x"/>
                                          </p:val>
                                        </p:tav>
                                      </p:tavLst>
                                    </p:anim>
                                    <p:anim calcmode="lin" valueType="num">
                                      <p:cBhvr additive="base">
                                        <p:cTn id="74"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1"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9" fill="hold" nodeType="clickEffect">
                                  <p:stCondLst>
                                    <p:cond delay="0"/>
                                  </p:stCondLst>
                                  <p:childTnLst>
                                    <p:set>
                                      <p:cBhvr>
                                        <p:cTn id="84" dur="1" fill="hold">
                                          <p:stCondLst>
                                            <p:cond delay="0"/>
                                          </p:stCondLst>
                                        </p:cTn>
                                        <p:tgtEl>
                                          <p:spTgt spid="14356"/>
                                        </p:tgtEl>
                                        <p:attrNameLst>
                                          <p:attrName>style.visibility</p:attrName>
                                        </p:attrNameLst>
                                      </p:cBhvr>
                                      <p:to>
                                        <p:strVal val="visible"/>
                                      </p:to>
                                    </p:set>
                                    <p:anim calcmode="lin" valueType="num">
                                      <p:cBhvr additive="base">
                                        <p:cTn id="85" dur="500" fill="hold"/>
                                        <p:tgtEl>
                                          <p:spTgt spid="14356"/>
                                        </p:tgtEl>
                                        <p:attrNameLst>
                                          <p:attrName>ppt_x</p:attrName>
                                        </p:attrNameLst>
                                      </p:cBhvr>
                                      <p:tavLst>
                                        <p:tav tm="0">
                                          <p:val>
                                            <p:strVal val="0-#ppt_w/2"/>
                                          </p:val>
                                        </p:tav>
                                        <p:tav tm="100000">
                                          <p:val>
                                            <p:strVal val="#ppt_x"/>
                                          </p:val>
                                        </p:tav>
                                      </p:tavLst>
                                    </p:anim>
                                    <p:anim calcmode="lin" valueType="num">
                                      <p:cBhvr additive="base">
                                        <p:cTn id="86" dur="500" fill="hold"/>
                                        <p:tgtEl>
                                          <p:spTgt spid="14356"/>
                                        </p:tgtEl>
                                        <p:attrNameLst>
                                          <p:attrName>ppt_y</p:attrName>
                                        </p:attrNameLst>
                                      </p:cBhvr>
                                      <p:tavLst>
                                        <p:tav tm="0">
                                          <p:val>
                                            <p:strVal val="0-#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1"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ppt_x"/>
                                          </p:val>
                                        </p:tav>
                                        <p:tav tm="100000">
                                          <p:val>
                                            <p:strVal val="#ppt_x"/>
                                          </p:val>
                                        </p:tav>
                                      </p:tavLst>
                                    </p:anim>
                                    <p:anim calcmode="lin" valueType="num">
                                      <p:cBhvr additive="base">
                                        <p:cTn id="92"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nodeType="clickEffect">
                                  <p:stCondLst>
                                    <p:cond delay="0"/>
                                  </p:stCondLst>
                                  <p:childTnLst>
                                    <p:set>
                                      <p:cBhvr>
                                        <p:cTn id="96" dur="1" fill="hold">
                                          <p:stCondLst>
                                            <p:cond delay="0"/>
                                          </p:stCondLst>
                                        </p:cTn>
                                        <p:tgtEl>
                                          <p:spTgt spid="39"/>
                                        </p:tgtEl>
                                        <p:attrNameLst>
                                          <p:attrName>style.visibility</p:attrName>
                                        </p:attrNameLst>
                                      </p:cBhvr>
                                      <p:to>
                                        <p:strVal val="visible"/>
                                      </p:to>
                                    </p:set>
                                    <p:anim calcmode="lin" valueType="num">
                                      <p:cBhvr additive="base">
                                        <p:cTn id="97" dur="500" fill="hold"/>
                                        <p:tgtEl>
                                          <p:spTgt spid="39"/>
                                        </p:tgtEl>
                                        <p:attrNameLst>
                                          <p:attrName>ppt_x</p:attrName>
                                        </p:attrNameLst>
                                      </p:cBhvr>
                                      <p:tavLst>
                                        <p:tav tm="0">
                                          <p:val>
                                            <p:strVal val="0-#ppt_w/2"/>
                                          </p:val>
                                        </p:tav>
                                        <p:tav tm="100000">
                                          <p:val>
                                            <p:strVal val="#ppt_x"/>
                                          </p:val>
                                        </p:tav>
                                      </p:tavLst>
                                    </p:anim>
                                    <p:anim calcmode="lin" valueType="num">
                                      <p:cBhvr additive="base">
                                        <p:cTn id="98"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9" fill="hold" nodeType="click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500" fill="hold"/>
                                        <p:tgtEl>
                                          <p:spTgt spid="37"/>
                                        </p:tgtEl>
                                        <p:attrNameLst>
                                          <p:attrName>ppt_x</p:attrName>
                                        </p:attrNameLst>
                                      </p:cBhvr>
                                      <p:tavLst>
                                        <p:tav tm="0">
                                          <p:val>
                                            <p:strVal val="0-#ppt_w/2"/>
                                          </p:val>
                                        </p:tav>
                                        <p:tav tm="100000">
                                          <p:val>
                                            <p:strVal val="#ppt_x"/>
                                          </p:val>
                                        </p:tav>
                                      </p:tavLst>
                                    </p:anim>
                                    <p:anim calcmode="lin" valueType="num">
                                      <p:cBhvr additive="base">
                                        <p:cTn id="104"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47" presetClass="entr" presetSubtype="0" fill="hold" nodeType="click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fade">
                                      <p:cBhvr>
                                        <p:cTn id="109" dur="1000"/>
                                        <p:tgtEl>
                                          <p:spTgt spid="44"/>
                                        </p:tgtEl>
                                      </p:cBhvr>
                                    </p:animEffect>
                                    <p:anim calcmode="lin" valueType="num">
                                      <p:cBhvr>
                                        <p:cTn id="110" dur="1000" fill="hold"/>
                                        <p:tgtEl>
                                          <p:spTgt spid="44"/>
                                        </p:tgtEl>
                                        <p:attrNameLst>
                                          <p:attrName>ppt_x</p:attrName>
                                        </p:attrNameLst>
                                      </p:cBhvr>
                                      <p:tavLst>
                                        <p:tav tm="0">
                                          <p:val>
                                            <p:strVal val="#ppt_x"/>
                                          </p:val>
                                        </p:tav>
                                        <p:tav tm="100000">
                                          <p:val>
                                            <p:strVal val="#ppt_x"/>
                                          </p:val>
                                        </p:tav>
                                      </p:tavLst>
                                    </p:anim>
                                    <p:anim calcmode="lin" valueType="num">
                                      <p:cBhvr>
                                        <p:cTn id="11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7" presetClass="entr" presetSubtype="0" fill="hold" nodeType="click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anim calcmode="lin" valueType="num">
                                      <p:cBhvr>
                                        <p:cTn id="117" dur="1000" fill="hold"/>
                                        <p:tgtEl>
                                          <p:spTgt spid="34"/>
                                        </p:tgtEl>
                                        <p:attrNameLst>
                                          <p:attrName>ppt_x</p:attrName>
                                        </p:attrNameLst>
                                      </p:cBhvr>
                                      <p:tavLst>
                                        <p:tav tm="0">
                                          <p:val>
                                            <p:strVal val="#ppt_x"/>
                                          </p:val>
                                        </p:tav>
                                        <p:tav tm="100000">
                                          <p:val>
                                            <p:strVal val="#ppt_x"/>
                                          </p:val>
                                        </p:tav>
                                      </p:tavLst>
                                    </p:anim>
                                    <p:anim calcmode="lin" valueType="num">
                                      <p:cBhvr>
                                        <p:cTn id="11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47" presetClass="entr" presetSubtype="0" fill="hold" nodeType="click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fade">
                                      <p:cBhvr>
                                        <p:cTn id="123" dur="1000"/>
                                        <p:tgtEl>
                                          <p:spTgt spid="42"/>
                                        </p:tgtEl>
                                      </p:cBhvr>
                                    </p:animEffect>
                                    <p:anim calcmode="lin" valueType="num">
                                      <p:cBhvr>
                                        <p:cTn id="124" dur="1000" fill="hold"/>
                                        <p:tgtEl>
                                          <p:spTgt spid="42"/>
                                        </p:tgtEl>
                                        <p:attrNameLst>
                                          <p:attrName>ppt_x</p:attrName>
                                        </p:attrNameLst>
                                      </p:cBhvr>
                                      <p:tavLst>
                                        <p:tav tm="0">
                                          <p:val>
                                            <p:strVal val="#ppt_x"/>
                                          </p:val>
                                        </p:tav>
                                        <p:tav tm="100000">
                                          <p:val>
                                            <p:strVal val="#ppt_x"/>
                                          </p:val>
                                        </p:tav>
                                      </p:tavLst>
                                    </p:anim>
                                    <p:anim calcmode="lin" valueType="num">
                                      <p:cBhvr>
                                        <p:cTn id="12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47" presetClass="entr" presetSubtype="0" fill="hold" nodeType="clickEffect">
                                  <p:stCondLst>
                                    <p:cond delay="0"/>
                                  </p:stCondLst>
                                  <p:childTnLst>
                                    <p:set>
                                      <p:cBhvr>
                                        <p:cTn id="129" dur="1" fill="hold">
                                          <p:stCondLst>
                                            <p:cond delay="0"/>
                                          </p:stCondLst>
                                        </p:cTn>
                                        <p:tgtEl>
                                          <p:spTgt spid="28"/>
                                        </p:tgtEl>
                                        <p:attrNameLst>
                                          <p:attrName>style.visibility</p:attrName>
                                        </p:attrNameLst>
                                      </p:cBhvr>
                                      <p:to>
                                        <p:strVal val="visible"/>
                                      </p:to>
                                    </p:set>
                                    <p:animEffect transition="in" filter="fade">
                                      <p:cBhvr>
                                        <p:cTn id="130" dur="1000"/>
                                        <p:tgtEl>
                                          <p:spTgt spid="28"/>
                                        </p:tgtEl>
                                      </p:cBhvr>
                                    </p:animEffect>
                                    <p:anim calcmode="lin" valueType="num">
                                      <p:cBhvr>
                                        <p:cTn id="131" dur="1000" fill="hold"/>
                                        <p:tgtEl>
                                          <p:spTgt spid="28"/>
                                        </p:tgtEl>
                                        <p:attrNameLst>
                                          <p:attrName>ppt_x</p:attrName>
                                        </p:attrNameLst>
                                      </p:cBhvr>
                                      <p:tavLst>
                                        <p:tav tm="0">
                                          <p:val>
                                            <p:strVal val="#ppt_x"/>
                                          </p:val>
                                        </p:tav>
                                        <p:tav tm="100000">
                                          <p:val>
                                            <p:strVal val="#ppt_x"/>
                                          </p:val>
                                        </p:tav>
                                      </p:tavLst>
                                    </p:anim>
                                    <p:anim calcmode="lin" valueType="num">
                                      <p:cBhvr>
                                        <p:cTn id="13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33" fill="hold" nodeType="clickPar">
                      <p:stCondLst>
                        <p:cond delay="indefinite"/>
                      </p:stCondLst>
                      <p:childTnLst>
                        <p:par>
                          <p:cTn id="134" fill="hold" nodeType="withGroup">
                            <p:stCondLst>
                              <p:cond delay="0"/>
                            </p:stCondLst>
                            <p:childTnLst>
                              <p:par>
                                <p:cTn id="135" presetID="47" presetClass="entr" presetSubtype="0" fill="hold" nodeType="click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fade">
                                      <p:cBhvr>
                                        <p:cTn id="137" dur="1000"/>
                                        <p:tgtEl>
                                          <p:spTgt spid="29"/>
                                        </p:tgtEl>
                                      </p:cBhvr>
                                    </p:animEffect>
                                    <p:anim calcmode="lin" valueType="num">
                                      <p:cBhvr>
                                        <p:cTn id="138" dur="1000" fill="hold"/>
                                        <p:tgtEl>
                                          <p:spTgt spid="29"/>
                                        </p:tgtEl>
                                        <p:attrNameLst>
                                          <p:attrName>ppt_x</p:attrName>
                                        </p:attrNameLst>
                                      </p:cBhvr>
                                      <p:tavLst>
                                        <p:tav tm="0">
                                          <p:val>
                                            <p:strVal val="#ppt_x"/>
                                          </p:val>
                                        </p:tav>
                                        <p:tav tm="100000">
                                          <p:val>
                                            <p:strVal val="#ppt_x"/>
                                          </p:val>
                                        </p:tav>
                                      </p:tavLst>
                                    </p:anim>
                                    <p:anim calcmode="lin" valueType="num">
                                      <p:cBhvr>
                                        <p:cTn id="13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0" fill="hold" nodeType="clickPar">
                      <p:stCondLst>
                        <p:cond delay="indefinite"/>
                      </p:stCondLst>
                      <p:childTnLst>
                        <p:par>
                          <p:cTn id="141" fill="hold" nodeType="withGroup">
                            <p:stCondLst>
                              <p:cond delay="0"/>
                            </p:stCondLst>
                            <p:childTnLst>
                              <p:par>
                                <p:cTn id="142" presetID="47" presetClass="entr" presetSubtype="0" fill="hold" nodeType="clickEffect">
                                  <p:stCondLst>
                                    <p:cond delay="0"/>
                                  </p:stCondLst>
                                  <p:childTnLst>
                                    <p:set>
                                      <p:cBhvr>
                                        <p:cTn id="143" dur="1" fill="hold">
                                          <p:stCondLst>
                                            <p:cond delay="0"/>
                                          </p:stCondLst>
                                        </p:cTn>
                                        <p:tgtEl>
                                          <p:spTgt spid="30"/>
                                        </p:tgtEl>
                                        <p:attrNameLst>
                                          <p:attrName>style.visibility</p:attrName>
                                        </p:attrNameLst>
                                      </p:cBhvr>
                                      <p:to>
                                        <p:strVal val="visible"/>
                                      </p:to>
                                    </p:set>
                                    <p:animEffect transition="in" filter="fade">
                                      <p:cBhvr>
                                        <p:cTn id="144" dur="1000"/>
                                        <p:tgtEl>
                                          <p:spTgt spid="30"/>
                                        </p:tgtEl>
                                      </p:cBhvr>
                                    </p:animEffect>
                                    <p:anim calcmode="lin" valueType="num">
                                      <p:cBhvr>
                                        <p:cTn id="145" dur="1000" fill="hold"/>
                                        <p:tgtEl>
                                          <p:spTgt spid="30"/>
                                        </p:tgtEl>
                                        <p:attrNameLst>
                                          <p:attrName>ppt_x</p:attrName>
                                        </p:attrNameLst>
                                      </p:cBhvr>
                                      <p:tavLst>
                                        <p:tav tm="0">
                                          <p:val>
                                            <p:strVal val="#ppt_x"/>
                                          </p:val>
                                        </p:tav>
                                        <p:tav tm="100000">
                                          <p:val>
                                            <p:strVal val="#ppt_x"/>
                                          </p:val>
                                        </p:tav>
                                      </p:tavLst>
                                    </p:anim>
                                    <p:anim calcmode="lin" valueType="num">
                                      <p:cBhvr>
                                        <p:cTn id="14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47" presetClass="entr" presetSubtype="0" fill="hold" nodeType="clickEffect">
                                  <p:stCondLst>
                                    <p:cond delay="0"/>
                                  </p:stCondLst>
                                  <p:childTnLst>
                                    <p:set>
                                      <p:cBhvr>
                                        <p:cTn id="150" dur="1" fill="hold">
                                          <p:stCondLst>
                                            <p:cond delay="0"/>
                                          </p:stCondLst>
                                        </p:cTn>
                                        <p:tgtEl>
                                          <p:spTgt spid="31"/>
                                        </p:tgtEl>
                                        <p:attrNameLst>
                                          <p:attrName>style.visibility</p:attrName>
                                        </p:attrNameLst>
                                      </p:cBhvr>
                                      <p:to>
                                        <p:strVal val="visible"/>
                                      </p:to>
                                    </p:set>
                                    <p:animEffect transition="in" filter="fade">
                                      <p:cBhvr>
                                        <p:cTn id="151" dur="1000"/>
                                        <p:tgtEl>
                                          <p:spTgt spid="31"/>
                                        </p:tgtEl>
                                      </p:cBhvr>
                                    </p:animEffect>
                                    <p:anim calcmode="lin" valueType="num">
                                      <p:cBhvr>
                                        <p:cTn id="152" dur="1000" fill="hold"/>
                                        <p:tgtEl>
                                          <p:spTgt spid="31"/>
                                        </p:tgtEl>
                                        <p:attrNameLst>
                                          <p:attrName>ppt_x</p:attrName>
                                        </p:attrNameLst>
                                      </p:cBhvr>
                                      <p:tavLst>
                                        <p:tav tm="0">
                                          <p:val>
                                            <p:strVal val="#ppt_x"/>
                                          </p:val>
                                        </p:tav>
                                        <p:tav tm="100000">
                                          <p:val>
                                            <p:strVal val="#ppt_x"/>
                                          </p:val>
                                        </p:tav>
                                      </p:tavLst>
                                    </p:anim>
                                    <p:anim calcmode="lin" valueType="num">
                                      <p:cBhvr>
                                        <p:cTn id="15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4" fill="hold" nodeType="clickPar">
                      <p:stCondLst>
                        <p:cond delay="indefinite"/>
                      </p:stCondLst>
                      <p:childTnLst>
                        <p:par>
                          <p:cTn id="155" fill="hold" nodeType="withGroup">
                            <p:stCondLst>
                              <p:cond delay="0"/>
                            </p:stCondLst>
                            <p:childTnLst>
                              <p:par>
                                <p:cTn id="156" presetID="47" presetClass="entr" presetSubtype="0" fill="hold" nodeType="clickEffect">
                                  <p:stCondLst>
                                    <p:cond delay="0"/>
                                  </p:stCondLst>
                                  <p:childTnLst>
                                    <p:set>
                                      <p:cBhvr>
                                        <p:cTn id="157" dur="1" fill="hold">
                                          <p:stCondLst>
                                            <p:cond delay="0"/>
                                          </p:stCondLst>
                                        </p:cTn>
                                        <p:tgtEl>
                                          <p:spTgt spid="32"/>
                                        </p:tgtEl>
                                        <p:attrNameLst>
                                          <p:attrName>style.visibility</p:attrName>
                                        </p:attrNameLst>
                                      </p:cBhvr>
                                      <p:to>
                                        <p:strVal val="visible"/>
                                      </p:to>
                                    </p:set>
                                    <p:animEffect transition="in" filter="fade">
                                      <p:cBhvr>
                                        <p:cTn id="158" dur="1000"/>
                                        <p:tgtEl>
                                          <p:spTgt spid="32"/>
                                        </p:tgtEl>
                                      </p:cBhvr>
                                    </p:animEffect>
                                    <p:anim calcmode="lin" valueType="num">
                                      <p:cBhvr>
                                        <p:cTn id="159" dur="1000" fill="hold"/>
                                        <p:tgtEl>
                                          <p:spTgt spid="32"/>
                                        </p:tgtEl>
                                        <p:attrNameLst>
                                          <p:attrName>ppt_x</p:attrName>
                                        </p:attrNameLst>
                                      </p:cBhvr>
                                      <p:tavLst>
                                        <p:tav tm="0">
                                          <p:val>
                                            <p:strVal val="#ppt_x"/>
                                          </p:val>
                                        </p:tav>
                                        <p:tav tm="100000">
                                          <p:val>
                                            <p:strVal val="#ppt_x"/>
                                          </p:val>
                                        </p:tav>
                                      </p:tavLst>
                                    </p:anim>
                                    <p:anim calcmode="lin" valueType="num">
                                      <p:cBhvr>
                                        <p:cTn id="16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61" fill="hold" nodeType="clickPar">
                      <p:stCondLst>
                        <p:cond delay="indefinite"/>
                      </p:stCondLst>
                      <p:childTnLst>
                        <p:par>
                          <p:cTn id="162" fill="hold" nodeType="withGroup">
                            <p:stCondLst>
                              <p:cond delay="0"/>
                            </p:stCondLst>
                            <p:childTnLst>
                              <p:par>
                                <p:cTn id="163" presetID="47" presetClass="entr" presetSubtype="0" fill="hold" nodeType="clickEffect">
                                  <p:stCondLst>
                                    <p:cond delay="0"/>
                                  </p:stCondLst>
                                  <p:childTnLst>
                                    <p:set>
                                      <p:cBhvr>
                                        <p:cTn id="164" dur="1" fill="hold">
                                          <p:stCondLst>
                                            <p:cond delay="0"/>
                                          </p:stCondLst>
                                        </p:cTn>
                                        <p:tgtEl>
                                          <p:spTgt spid="41"/>
                                        </p:tgtEl>
                                        <p:attrNameLst>
                                          <p:attrName>style.visibility</p:attrName>
                                        </p:attrNameLst>
                                      </p:cBhvr>
                                      <p:to>
                                        <p:strVal val="visible"/>
                                      </p:to>
                                    </p:set>
                                    <p:animEffect transition="in" filter="fade">
                                      <p:cBhvr>
                                        <p:cTn id="165" dur="1000"/>
                                        <p:tgtEl>
                                          <p:spTgt spid="41"/>
                                        </p:tgtEl>
                                      </p:cBhvr>
                                    </p:animEffect>
                                    <p:anim calcmode="lin" valueType="num">
                                      <p:cBhvr>
                                        <p:cTn id="166" dur="1000" fill="hold"/>
                                        <p:tgtEl>
                                          <p:spTgt spid="41"/>
                                        </p:tgtEl>
                                        <p:attrNameLst>
                                          <p:attrName>ppt_x</p:attrName>
                                        </p:attrNameLst>
                                      </p:cBhvr>
                                      <p:tavLst>
                                        <p:tav tm="0">
                                          <p:val>
                                            <p:strVal val="#ppt_x"/>
                                          </p:val>
                                        </p:tav>
                                        <p:tav tm="100000">
                                          <p:val>
                                            <p:strVal val="#ppt_x"/>
                                          </p:val>
                                        </p:tav>
                                      </p:tavLst>
                                    </p:anim>
                                    <p:anim calcmode="lin" valueType="num">
                                      <p:cBhvr>
                                        <p:cTn id="167"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68" fill="hold" nodeType="clickPar">
                      <p:stCondLst>
                        <p:cond delay="indefinite"/>
                      </p:stCondLst>
                      <p:childTnLst>
                        <p:par>
                          <p:cTn id="169" fill="hold" nodeType="withGroup">
                            <p:stCondLst>
                              <p:cond delay="0"/>
                            </p:stCondLst>
                            <p:childTnLst>
                              <p:par>
                                <p:cTn id="170" presetID="47" presetClass="entr" presetSubtype="0" fill="hold" nodeType="clickEffect">
                                  <p:stCondLst>
                                    <p:cond delay="0"/>
                                  </p:stCondLst>
                                  <p:childTnLst>
                                    <p:set>
                                      <p:cBhvr>
                                        <p:cTn id="171" dur="1" fill="hold">
                                          <p:stCondLst>
                                            <p:cond delay="0"/>
                                          </p:stCondLst>
                                        </p:cTn>
                                        <p:tgtEl>
                                          <p:spTgt spid="43"/>
                                        </p:tgtEl>
                                        <p:attrNameLst>
                                          <p:attrName>style.visibility</p:attrName>
                                        </p:attrNameLst>
                                      </p:cBhvr>
                                      <p:to>
                                        <p:strVal val="visible"/>
                                      </p:to>
                                    </p:set>
                                    <p:animEffect transition="in" filter="fade">
                                      <p:cBhvr>
                                        <p:cTn id="172" dur="1000"/>
                                        <p:tgtEl>
                                          <p:spTgt spid="43"/>
                                        </p:tgtEl>
                                      </p:cBhvr>
                                    </p:animEffect>
                                    <p:anim calcmode="lin" valueType="num">
                                      <p:cBhvr>
                                        <p:cTn id="173" dur="1000" fill="hold"/>
                                        <p:tgtEl>
                                          <p:spTgt spid="43"/>
                                        </p:tgtEl>
                                        <p:attrNameLst>
                                          <p:attrName>ppt_x</p:attrName>
                                        </p:attrNameLst>
                                      </p:cBhvr>
                                      <p:tavLst>
                                        <p:tav tm="0">
                                          <p:val>
                                            <p:strVal val="#ppt_x"/>
                                          </p:val>
                                        </p:tav>
                                        <p:tav tm="100000">
                                          <p:val>
                                            <p:strVal val="#ppt_x"/>
                                          </p:val>
                                        </p:tav>
                                      </p:tavLst>
                                    </p:anim>
                                    <p:anim calcmode="lin" valueType="num">
                                      <p:cBhvr>
                                        <p:cTn id="17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75" fill="hold" nodeType="clickPar">
                      <p:stCondLst>
                        <p:cond delay="indefinite"/>
                      </p:stCondLst>
                      <p:childTnLst>
                        <p:par>
                          <p:cTn id="176" fill="hold" nodeType="withGroup">
                            <p:stCondLst>
                              <p:cond delay="0"/>
                            </p:stCondLst>
                            <p:childTnLst>
                              <p:par>
                                <p:cTn id="177" presetID="47" presetClass="entr" presetSubtype="0" fill="hold" nodeType="clickEffect">
                                  <p:stCondLst>
                                    <p:cond delay="0"/>
                                  </p:stCondLst>
                                  <p:childTnLst>
                                    <p:set>
                                      <p:cBhvr>
                                        <p:cTn id="178" dur="1" fill="hold">
                                          <p:stCondLst>
                                            <p:cond delay="0"/>
                                          </p:stCondLst>
                                        </p:cTn>
                                        <p:tgtEl>
                                          <p:spTgt spid="45"/>
                                        </p:tgtEl>
                                        <p:attrNameLst>
                                          <p:attrName>style.visibility</p:attrName>
                                        </p:attrNameLst>
                                      </p:cBhvr>
                                      <p:to>
                                        <p:strVal val="visible"/>
                                      </p:to>
                                    </p:set>
                                    <p:animEffect transition="in" filter="fade">
                                      <p:cBhvr>
                                        <p:cTn id="179" dur="1000"/>
                                        <p:tgtEl>
                                          <p:spTgt spid="45"/>
                                        </p:tgtEl>
                                      </p:cBhvr>
                                    </p:animEffect>
                                    <p:anim calcmode="lin" valueType="num">
                                      <p:cBhvr>
                                        <p:cTn id="180" dur="1000" fill="hold"/>
                                        <p:tgtEl>
                                          <p:spTgt spid="45"/>
                                        </p:tgtEl>
                                        <p:attrNameLst>
                                          <p:attrName>ppt_x</p:attrName>
                                        </p:attrNameLst>
                                      </p:cBhvr>
                                      <p:tavLst>
                                        <p:tav tm="0">
                                          <p:val>
                                            <p:strVal val="#ppt_x"/>
                                          </p:val>
                                        </p:tav>
                                        <p:tav tm="100000">
                                          <p:val>
                                            <p:strVal val="#ppt_x"/>
                                          </p:val>
                                        </p:tav>
                                      </p:tavLst>
                                    </p:anim>
                                    <p:anim calcmode="lin" valueType="num">
                                      <p:cBhvr>
                                        <p:cTn id="18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82" fill="hold" nodeType="clickPar">
                      <p:stCondLst>
                        <p:cond delay="indefinite"/>
                      </p:stCondLst>
                      <p:childTnLst>
                        <p:par>
                          <p:cTn id="183" fill="hold" nodeType="withGroup">
                            <p:stCondLst>
                              <p:cond delay="0"/>
                            </p:stCondLst>
                            <p:childTnLst>
                              <p:par>
                                <p:cTn id="184" presetID="53" presetClass="entr" presetSubtype="16" fill="hold" nodeType="clickEffect">
                                  <p:stCondLst>
                                    <p:cond delay="0"/>
                                  </p:stCondLst>
                                  <p:childTnLst>
                                    <p:set>
                                      <p:cBhvr>
                                        <p:cTn id="185" dur="1" fill="hold">
                                          <p:stCondLst>
                                            <p:cond delay="0"/>
                                          </p:stCondLst>
                                        </p:cTn>
                                        <p:tgtEl>
                                          <p:spTgt spid="47"/>
                                        </p:tgtEl>
                                        <p:attrNameLst>
                                          <p:attrName>style.visibility</p:attrName>
                                        </p:attrNameLst>
                                      </p:cBhvr>
                                      <p:to>
                                        <p:strVal val="visible"/>
                                      </p:to>
                                    </p:set>
                                    <p:anim calcmode="lin" valueType="num">
                                      <p:cBhvr>
                                        <p:cTn id="186" dur="500" fill="hold"/>
                                        <p:tgtEl>
                                          <p:spTgt spid="47"/>
                                        </p:tgtEl>
                                        <p:attrNameLst>
                                          <p:attrName>ppt_w</p:attrName>
                                        </p:attrNameLst>
                                      </p:cBhvr>
                                      <p:tavLst>
                                        <p:tav tm="0">
                                          <p:val>
                                            <p:fltVal val="0"/>
                                          </p:val>
                                        </p:tav>
                                        <p:tav tm="100000">
                                          <p:val>
                                            <p:strVal val="#ppt_w"/>
                                          </p:val>
                                        </p:tav>
                                      </p:tavLst>
                                    </p:anim>
                                    <p:anim calcmode="lin" valueType="num">
                                      <p:cBhvr>
                                        <p:cTn id="187" dur="500" fill="hold"/>
                                        <p:tgtEl>
                                          <p:spTgt spid="47"/>
                                        </p:tgtEl>
                                        <p:attrNameLst>
                                          <p:attrName>ppt_h</p:attrName>
                                        </p:attrNameLst>
                                      </p:cBhvr>
                                      <p:tavLst>
                                        <p:tav tm="0">
                                          <p:val>
                                            <p:fltVal val="0"/>
                                          </p:val>
                                        </p:tav>
                                        <p:tav tm="100000">
                                          <p:val>
                                            <p:strVal val="#ppt_h"/>
                                          </p:val>
                                        </p:tav>
                                      </p:tavLst>
                                    </p:anim>
                                    <p:animEffect transition="in" filter="fade">
                                      <p:cBhvr>
                                        <p:cTn id="188" dur="500"/>
                                        <p:tgtEl>
                                          <p:spTgt spid="47"/>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31" presetClass="entr" presetSubtype="0" fill="hold" nodeType="clickEffect">
                                  <p:stCondLst>
                                    <p:cond delay="0"/>
                                  </p:stCondLst>
                                  <p:childTnLst>
                                    <p:set>
                                      <p:cBhvr>
                                        <p:cTn id="192" dur="1" fill="hold">
                                          <p:stCondLst>
                                            <p:cond delay="0"/>
                                          </p:stCondLst>
                                        </p:cTn>
                                        <p:tgtEl>
                                          <p:spTgt spid="18"/>
                                        </p:tgtEl>
                                        <p:attrNameLst>
                                          <p:attrName>style.visibility</p:attrName>
                                        </p:attrNameLst>
                                      </p:cBhvr>
                                      <p:to>
                                        <p:strVal val="visible"/>
                                      </p:to>
                                    </p:set>
                                    <p:anim calcmode="lin" valueType="num">
                                      <p:cBhvr>
                                        <p:cTn id="193" dur="1000" fill="hold"/>
                                        <p:tgtEl>
                                          <p:spTgt spid="18"/>
                                        </p:tgtEl>
                                        <p:attrNameLst>
                                          <p:attrName>ppt_w</p:attrName>
                                        </p:attrNameLst>
                                      </p:cBhvr>
                                      <p:tavLst>
                                        <p:tav tm="0">
                                          <p:val>
                                            <p:fltVal val="0"/>
                                          </p:val>
                                        </p:tav>
                                        <p:tav tm="100000">
                                          <p:val>
                                            <p:strVal val="#ppt_w"/>
                                          </p:val>
                                        </p:tav>
                                      </p:tavLst>
                                    </p:anim>
                                    <p:anim calcmode="lin" valueType="num">
                                      <p:cBhvr>
                                        <p:cTn id="194" dur="1000" fill="hold"/>
                                        <p:tgtEl>
                                          <p:spTgt spid="18"/>
                                        </p:tgtEl>
                                        <p:attrNameLst>
                                          <p:attrName>ppt_h</p:attrName>
                                        </p:attrNameLst>
                                      </p:cBhvr>
                                      <p:tavLst>
                                        <p:tav tm="0">
                                          <p:val>
                                            <p:fltVal val="0"/>
                                          </p:val>
                                        </p:tav>
                                        <p:tav tm="100000">
                                          <p:val>
                                            <p:strVal val="#ppt_h"/>
                                          </p:val>
                                        </p:tav>
                                      </p:tavLst>
                                    </p:anim>
                                    <p:anim calcmode="lin" valueType="num">
                                      <p:cBhvr>
                                        <p:cTn id="195" dur="1000" fill="hold"/>
                                        <p:tgtEl>
                                          <p:spTgt spid="18"/>
                                        </p:tgtEl>
                                        <p:attrNameLst>
                                          <p:attrName>style.rotation</p:attrName>
                                        </p:attrNameLst>
                                      </p:cBhvr>
                                      <p:tavLst>
                                        <p:tav tm="0">
                                          <p:val>
                                            <p:fltVal val="90"/>
                                          </p:val>
                                        </p:tav>
                                        <p:tav tm="100000">
                                          <p:val>
                                            <p:fltVal val="0"/>
                                          </p:val>
                                        </p:tav>
                                      </p:tavLst>
                                    </p:anim>
                                    <p:animEffect transition="in" filter="fade">
                                      <p:cBhvr>
                                        <p:cTn id="19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chemeClr val="tx1"/>
                </a:solidFill>
                <a:latin typeface="Cambria" panose="02040503050406030204" pitchFamily="18" charset="0"/>
              </a:rPr>
              <a:t>Mortgage Interest Tax Credits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p:cNvGrpSpPr>
            <a:grpSpLocks/>
          </p:cNvGrpSpPr>
          <p:nvPr/>
        </p:nvGrpSpPr>
        <p:grpSpPr bwMode="auto">
          <a:xfrm>
            <a:off x="251355" y="1100666"/>
            <a:ext cx="11436947" cy="5266267"/>
            <a:chOff x="420225" y="1196975"/>
            <a:chExt cx="7455363" cy="3146425"/>
          </a:xfrm>
        </p:grpSpPr>
        <p:grpSp>
          <p:nvGrpSpPr>
            <p:cNvPr id="10" name="Group 14"/>
            <p:cNvGrpSpPr>
              <a:grpSpLocks/>
            </p:cNvGrpSpPr>
            <p:nvPr/>
          </p:nvGrpSpPr>
          <p:grpSpPr bwMode="auto">
            <a:xfrm>
              <a:off x="685800" y="1196975"/>
              <a:ext cx="7189788" cy="3146425"/>
              <a:chOff x="1567356" y="601408"/>
              <a:chExt cx="7318489" cy="3292983"/>
            </a:xfrm>
          </p:grpSpPr>
          <p:sp>
            <p:nvSpPr>
              <p:cNvPr id="13" name="Pentagon 12"/>
              <p:cNvSpPr/>
              <p:nvPr/>
            </p:nvSpPr>
            <p:spPr>
              <a:xfrm rot="10800000">
                <a:off x="1566879" y="601408"/>
                <a:ext cx="7318948" cy="3292983"/>
              </a:xfrm>
              <a:prstGeom prst="homePlate">
                <a:avLst/>
              </a:prstGeom>
              <a:solidFill>
                <a:sysClr val="window" lastClr="FFFFFF"/>
              </a:solidFill>
              <a:ln w="76200" cap="flat" cmpd="sng" algn="ctr">
                <a:solidFill>
                  <a:srgbClr val="9BBB59"/>
                </a:solidFill>
                <a:prstDash val="solid"/>
              </a:ln>
              <a:effectLst/>
            </p:spPr>
            <p:style>
              <a:lnRef idx="2">
                <a:schemeClr val="accent3"/>
              </a:lnRef>
              <a:fillRef idx="1">
                <a:schemeClr val="lt1"/>
              </a:fillRef>
              <a:effectRef idx="0">
                <a:schemeClr val="accent3"/>
              </a:effectRef>
              <a:fontRef idx="minor">
                <a:schemeClr val="dk1">
                  <a:hueOff val="0"/>
                  <a:satOff val="0"/>
                  <a:lumOff val="0"/>
                  <a:alphaOff val="0"/>
                </a:schemeClr>
              </a:fontRef>
            </p:style>
          </p:sp>
          <p:sp>
            <p:nvSpPr>
              <p:cNvPr id="14" name="Pentagon 4"/>
              <p:cNvSpPr/>
              <p:nvPr/>
            </p:nvSpPr>
            <p:spPr>
              <a:xfrm rot="21600000">
                <a:off x="2388986" y="601408"/>
                <a:ext cx="6496841" cy="32929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52114" tIns="60960" rIns="113792" bIns="60960" spcCol="1270"/>
              <a:lstStyle/>
              <a:p>
                <a:pPr defTabSz="711200">
                  <a:lnSpc>
                    <a:spcPct val="90000"/>
                  </a:lnSpc>
                  <a:spcAft>
                    <a:spcPct val="35000"/>
                  </a:spcAft>
                  <a:defRPr/>
                </a:pPr>
                <a:endParaRPr lang="en-US" sz="1600" dirty="0">
                  <a:solidFill>
                    <a:sysClr val="windowText" lastClr="000000">
                      <a:hueOff val="0"/>
                      <a:satOff val="0"/>
                      <a:lumOff val="0"/>
                      <a:alphaOff val="0"/>
                    </a:sysClr>
                  </a:solidFill>
                </a:endParaRPr>
              </a:p>
            </p:txBody>
          </p:sp>
        </p:grpSp>
        <p:sp>
          <p:nvSpPr>
            <p:cNvPr id="11" name="Content Placeholder 2"/>
            <p:cNvSpPr txBox="1">
              <a:spLocks/>
            </p:cNvSpPr>
            <p:nvPr/>
          </p:nvSpPr>
          <p:spPr bwMode="auto">
            <a:xfrm>
              <a:off x="2285217" y="1272409"/>
              <a:ext cx="5300571" cy="299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eaLnBrk="1" hangingPunct="1">
                <a:buFontTx/>
                <a:buNone/>
                <a:defRPr/>
              </a:pPr>
              <a:endParaRPr lang="en-US" altLang="en-US" sz="1600" b="1" dirty="0">
                <a:solidFill>
                  <a:srgbClr val="000000"/>
                </a:solidFill>
                <a:latin typeface="Calibri" pitchFamily="34" charset="0"/>
                <a:ea typeface="Calibri" pitchFamily="34" charset="0"/>
                <a:cs typeface="Calibri" pitchFamily="34" charset="0"/>
              </a:endParaRPr>
            </a:p>
            <a:p>
              <a:pPr eaLnBrk="1" hangingPunct="1">
                <a:spcBef>
                  <a:spcPts val="0"/>
                </a:spcBef>
                <a:buFontTx/>
                <a:buNone/>
                <a:defRPr/>
              </a:pPr>
              <a:r>
                <a:rPr lang="en-US" altLang="en-US" sz="3000" b="1" dirty="0">
                  <a:solidFill>
                    <a:srgbClr val="000000"/>
                  </a:solidFill>
                  <a:latin typeface="Calibri" pitchFamily="34" charset="0"/>
                  <a:ea typeface="Calibri" pitchFamily="34" charset="0"/>
                  <a:cs typeface="Calibri" pitchFamily="34" charset="0"/>
                </a:rPr>
                <a:t>Mortgage Credit Certificate (MCC)   </a:t>
              </a:r>
            </a:p>
            <a:p>
              <a:pPr eaLnBrk="1" hangingPunct="1">
                <a:spcBef>
                  <a:spcPts val="0"/>
                </a:spcBef>
                <a:buFontTx/>
                <a:buNone/>
                <a:defRPr/>
              </a:pPr>
              <a:endParaRPr lang="en-US" altLang="en-US" sz="3000" b="1" dirty="0">
                <a:solidFill>
                  <a:srgbClr val="000000"/>
                </a:solidFill>
                <a:latin typeface="Calibri" pitchFamily="34" charset="0"/>
                <a:ea typeface="Calibri" pitchFamily="34" charset="0"/>
                <a:cs typeface="Calibri" pitchFamily="34" charset="0"/>
              </a:endParaRPr>
            </a:p>
            <a:p>
              <a:pPr marL="285750" indent="-285750" eaLnBrk="1" hangingPunct="1">
                <a:spcBef>
                  <a:spcPts val="0"/>
                </a:spcBef>
                <a:defRPr/>
              </a:pPr>
              <a:r>
                <a:rPr lang="en-US" altLang="en-US" sz="3000" dirty="0">
                  <a:solidFill>
                    <a:srgbClr val="000000"/>
                  </a:solidFill>
                  <a:latin typeface="Calibri" pitchFamily="34" charset="0"/>
                  <a:ea typeface="Calibri" pitchFamily="34" charset="0"/>
                  <a:cs typeface="Calibri" pitchFamily="34" charset="0"/>
                </a:rPr>
                <a:t>It’s the homebuyer’s responsibility to claim the mortgage interest credit on their federal income tax return every year.</a:t>
              </a:r>
            </a:p>
            <a:p>
              <a:pPr eaLnBrk="1" hangingPunct="1">
                <a:spcBef>
                  <a:spcPts val="0"/>
                </a:spcBef>
                <a:buNone/>
                <a:defRPr/>
              </a:pPr>
              <a:endParaRPr lang="en-US" altLang="en-US" sz="3000" dirty="0">
                <a:solidFill>
                  <a:srgbClr val="000000"/>
                </a:solidFill>
                <a:latin typeface="Calibri" pitchFamily="34" charset="0"/>
                <a:ea typeface="Calibri" pitchFamily="34" charset="0"/>
                <a:cs typeface="Calibri" pitchFamily="34" charset="0"/>
              </a:endParaRPr>
            </a:p>
            <a:p>
              <a:pPr marL="285750" indent="-285750" eaLnBrk="1" hangingPunct="1">
                <a:spcBef>
                  <a:spcPts val="0"/>
                </a:spcBef>
                <a:defRPr/>
              </a:pPr>
              <a:r>
                <a:rPr lang="en-US" altLang="en-US" sz="3000" dirty="0">
                  <a:solidFill>
                    <a:srgbClr val="000000"/>
                  </a:solidFill>
                  <a:latin typeface="Calibri" pitchFamily="34" charset="0"/>
                  <a:ea typeface="Calibri" pitchFamily="34" charset="0"/>
                  <a:cs typeface="Calibri" pitchFamily="34" charset="0"/>
                </a:rPr>
                <a:t>The credit cannot be larger than the annual federal income tax liability, after all other credits and deductions have been considered.</a:t>
              </a:r>
            </a:p>
            <a:p>
              <a:pPr eaLnBrk="1" hangingPunct="1">
                <a:buFontTx/>
                <a:buNone/>
                <a:defRPr/>
              </a:pPr>
              <a:endParaRPr lang="en-US" altLang="en-US" sz="1600" dirty="0">
                <a:solidFill>
                  <a:srgbClr val="000000"/>
                </a:solidFill>
                <a:latin typeface="Calibri" pitchFamily="34" charset="0"/>
              </a:endParaRPr>
            </a:p>
          </p:txBody>
        </p:sp>
        <p:sp>
          <p:nvSpPr>
            <p:cNvPr id="12" name="Oval 11"/>
            <p:cNvSpPr/>
            <p:nvPr/>
          </p:nvSpPr>
          <p:spPr>
            <a:xfrm>
              <a:off x="420225" y="1987609"/>
              <a:ext cx="1447800" cy="1330022"/>
            </a:xfrm>
            <a:prstGeom prst="ellipse">
              <a:avLst/>
            </a:prstGeom>
            <a:blipFill>
              <a:blip r:embed="rId3" cstate="print">
                <a:duotone>
                  <a:srgbClr val="9BBB59">
                    <a:hueOff val="0"/>
                    <a:satOff val="0"/>
                    <a:lumOff val="0"/>
                    <a:alphaOff val="0"/>
                    <a:shade val="20000"/>
                    <a:satMod val="200000"/>
                  </a:srgbClr>
                  <a:srgbClr val="9BBB59">
                    <a:hueOff val="0"/>
                    <a:satOff val="0"/>
                    <a:lumOff val="0"/>
                    <a:alphaOff val="0"/>
                    <a:tint val="12000"/>
                    <a:satMod val="190000"/>
                  </a:srgbClr>
                </a:duotone>
                <a:extLst>
                  <a:ext uri="{28A0092B-C50C-407E-A947-70E740481C1C}">
                    <a14:useLocalDpi xmlns:a14="http://schemas.microsoft.com/office/drawing/2010/main" val="0"/>
                  </a:ext>
                </a:extLst>
              </a:blip>
              <a:srcRect/>
              <a:stretch>
                <a:fillRect t="-20000" b="-20000"/>
              </a:stretch>
            </a:blipFill>
            <a:ln w="25400" cap="flat" cmpd="sng" algn="ctr">
              <a:solidFill>
                <a:srgbClr val="9BBB59">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spTree>
    <p:extLst>
      <p:ext uri="{BB962C8B-B14F-4D97-AF65-F5344CB8AC3E}">
        <p14:creationId xmlns:p14="http://schemas.microsoft.com/office/powerpoint/2010/main" val="38269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chemeClr val="tx1"/>
                </a:solidFill>
                <a:latin typeface="Cambria" panose="02040503050406030204" pitchFamily="18" charset="0"/>
              </a:rPr>
              <a:t>Mortgage Interest Tax Credits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bwMode="auto">
          <a:xfrm>
            <a:off x="878981" y="516467"/>
            <a:ext cx="10534085"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914400" indent="-45720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pPr>
            <a:endParaRPr lang="en-US" altLang="en-US" sz="1600" dirty="0">
              <a:solidFill>
                <a:srgbClr val="000000"/>
              </a:solidFill>
              <a:latin typeface="Calibri" panose="020F0502020204030204" pitchFamily="34" charset="0"/>
              <a:cs typeface="Calibri" panose="020F0502020204030204" pitchFamily="34" charset="0"/>
            </a:endParaRPr>
          </a:p>
          <a:p>
            <a:pPr algn="ctr" eaLnBrk="1" hangingPunct="1">
              <a:spcBef>
                <a:spcPct val="20000"/>
              </a:spcBef>
            </a:pPr>
            <a:r>
              <a:rPr lang="en-US" altLang="en-US" sz="3000" dirty="0">
                <a:solidFill>
                  <a:srgbClr val="000000"/>
                </a:solidFill>
                <a:latin typeface="Cambria" panose="02040503050406030204" pitchFamily="18" charset="0"/>
                <a:cs typeface="Calibri" panose="020F0502020204030204" pitchFamily="34" charset="0"/>
              </a:rPr>
              <a:t>Any unused tax credit may be carried forward up to three years. </a:t>
            </a:r>
          </a:p>
          <a:p>
            <a:pPr eaLnBrk="1" hangingPunct="1">
              <a:spcBef>
                <a:spcPct val="20000"/>
              </a:spcBef>
            </a:pPr>
            <a:endParaRPr lang="en-US" altLang="en-US" sz="1600" dirty="0">
              <a:solidFill>
                <a:srgbClr val="000000"/>
              </a:solidFill>
              <a:latin typeface="Calibri" panose="020F0502020204030204" pitchFamily="34" charset="0"/>
            </a:endParaRPr>
          </a:p>
        </p:txBody>
      </p:sp>
      <p:pic>
        <p:nvPicPr>
          <p:cNvPr id="1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052" y="1808482"/>
            <a:ext cx="11601547" cy="2842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1800" y="4031829"/>
            <a:ext cx="1498601" cy="80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943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chemeClr val="tx1"/>
                </a:solidFill>
                <a:latin typeface="Cambria" panose="02040503050406030204" pitchFamily="18" charset="0"/>
              </a:rPr>
              <a:t>Mortgage Interest Tax Credits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bwMode="auto">
          <a:xfrm>
            <a:off x="878982" y="541867"/>
            <a:ext cx="8229600" cy="1049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914400" indent="-45720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pPr>
            <a:endParaRPr lang="en-US" altLang="en-US" sz="1600" dirty="0">
              <a:solidFill>
                <a:srgbClr val="000000"/>
              </a:solidFill>
              <a:latin typeface="Calibri" panose="020F0502020204030204" pitchFamily="34" charset="0"/>
              <a:cs typeface="Calibri" panose="020F0502020204030204" pitchFamily="34" charset="0"/>
            </a:endParaRPr>
          </a:p>
          <a:p>
            <a:pPr eaLnBrk="1" hangingPunct="1">
              <a:spcBef>
                <a:spcPct val="20000"/>
              </a:spcBef>
            </a:pPr>
            <a:r>
              <a:rPr lang="en-US" altLang="en-US" sz="3000" dirty="0">
                <a:solidFill>
                  <a:srgbClr val="000000"/>
                </a:solidFill>
                <a:latin typeface="Calibri" panose="020F0502020204030204" pitchFamily="34" charset="0"/>
                <a:cs typeface="Calibri" panose="020F0502020204030204" pitchFamily="34" charset="0"/>
              </a:rPr>
              <a:t> Example:</a:t>
            </a:r>
          </a:p>
          <a:p>
            <a:pPr eaLnBrk="1" hangingPunct="1">
              <a:spcBef>
                <a:spcPct val="20000"/>
              </a:spcBef>
            </a:pPr>
            <a:endParaRPr lang="en-US" altLang="en-US" sz="1600" dirty="0">
              <a:solidFill>
                <a:srgbClr val="000000"/>
              </a:solidFill>
              <a:latin typeface="Calibri" panose="020F0502020204030204"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8" y="1684867"/>
            <a:ext cx="11451682" cy="337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9421" y="3110440"/>
            <a:ext cx="1208931" cy="7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69601" y="4464579"/>
            <a:ext cx="1138752" cy="725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28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chemeClr val="tx1"/>
                </a:solidFill>
                <a:latin typeface="Cambria" panose="02040503050406030204" pitchFamily="18" charset="0"/>
              </a:rPr>
              <a:t>Mortgage Interest Tax Credits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p:cNvGrpSpPr>
            <a:grpSpLocks/>
          </p:cNvGrpSpPr>
          <p:nvPr/>
        </p:nvGrpSpPr>
        <p:grpSpPr bwMode="auto">
          <a:xfrm>
            <a:off x="177801" y="982133"/>
            <a:ext cx="11850373" cy="5588000"/>
            <a:chOff x="185671" y="3809999"/>
            <a:chExt cx="7275213" cy="2590801"/>
          </a:xfrm>
        </p:grpSpPr>
        <p:grpSp>
          <p:nvGrpSpPr>
            <p:cNvPr id="16" name="Group 9"/>
            <p:cNvGrpSpPr>
              <a:grpSpLocks/>
            </p:cNvGrpSpPr>
            <p:nvPr/>
          </p:nvGrpSpPr>
          <p:grpSpPr bwMode="auto">
            <a:xfrm>
              <a:off x="374264" y="3809999"/>
              <a:ext cx="7086620" cy="2590801"/>
              <a:chOff x="1249639" y="828509"/>
              <a:chExt cx="7063746" cy="3860738"/>
            </a:xfrm>
          </p:grpSpPr>
          <p:sp>
            <p:nvSpPr>
              <p:cNvPr id="18" name="Pentagon 17"/>
              <p:cNvSpPr/>
              <p:nvPr/>
            </p:nvSpPr>
            <p:spPr>
              <a:xfrm rot="10800000">
                <a:off x="1249639" y="828509"/>
                <a:ext cx="7063746" cy="3860738"/>
              </a:xfrm>
              <a:prstGeom prst="homePlate">
                <a:avLst/>
              </a:prstGeom>
              <a:solidFill>
                <a:sysClr val="window" lastClr="FFFFFF"/>
              </a:solidFill>
              <a:ln w="76200" cap="flat" cmpd="sng" algn="ctr">
                <a:solidFill>
                  <a:srgbClr val="9BBB59"/>
                </a:solidFill>
                <a:prstDash val="solid"/>
              </a:ln>
              <a:effectLst/>
            </p:spPr>
            <p:style>
              <a:lnRef idx="2">
                <a:schemeClr val="accent3"/>
              </a:lnRef>
              <a:fillRef idx="1">
                <a:schemeClr val="lt1"/>
              </a:fillRef>
              <a:effectRef idx="0">
                <a:schemeClr val="accent3"/>
              </a:effectRef>
              <a:fontRef idx="minor">
                <a:schemeClr val="dk1">
                  <a:hueOff val="0"/>
                  <a:satOff val="0"/>
                  <a:lumOff val="0"/>
                  <a:alphaOff val="0"/>
                </a:schemeClr>
              </a:fontRef>
            </p:style>
          </p:sp>
          <p:sp>
            <p:nvSpPr>
              <p:cNvPr id="19" name="Pentagon 4"/>
              <p:cNvSpPr/>
              <p:nvPr/>
            </p:nvSpPr>
            <p:spPr>
              <a:xfrm>
                <a:off x="2058912" y="1007541"/>
                <a:ext cx="6251679" cy="32080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52114" tIns="60960" rIns="113792" bIns="60960" spcCol="1270"/>
              <a:lstStyle/>
              <a:p>
                <a:pPr defTabSz="711200">
                  <a:lnSpc>
                    <a:spcPct val="90000"/>
                  </a:lnSpc>
                  <a:spcAft>
                    <a:spcPct val="35000"/>
                  </a:spcAft>
                  <a:defRPr/>
                </a:pPr>
                <a:r>
                  <a:rPr lang="en-US" altLang="en-US" sz="3000" b="1" dirty="0">
                    <a:solidFill>
                      <a:srgbClr val="000000"/>
                    </a:solidFill>
                    <a:latin typeface="Cambria" panose="02040503050406030204" pitchFamily="18" charset="0"/>
                    <a:ea typeface="Calibri" pitchFamily="34" charset="0"/>
                    <a:cs typeface="Calibri" pitchFamily="34" charset="0"/>
                  </a:rPr>
                  <a:t>Mortgage Credit Certificate (MCC)   </a:t>
                </a:r>
              </a:p>
              <a:p>
                <a:pPr defTabSz="711200">
                  <a:lnSpc>
                    <a:spcPct val="90000"/>
                  </a:lnSpc>
                  <a:spcAft>
                    <a:spcPct val="35000"/>
                  </a:spcAft>
                  <a:defRPr/>
                </a:pPr>
                <a:endParaRPr lang="en-US" altLang="en-US" sz="1200" b="1" dirty="0">
                  <a:solidFill>
                    <a:srgbClr val="000000"/>
                  </a:solidFill>
                  <a:latin typeface="Cambria" panose="02040503050406030204" pitchFamily="18" charset="0"/>
                  <a:ea typeface="Calibri" pitchFamily="34" charset="0"/>
                  <a:cs typeface="Calibri" pitchFamily="34" charset="0"/>
                </a:endParaRPr>
              </a:p>
              <a:p>
                <a:pPr marL="285750" indent="-285750" defTabSz="711200">
                  <a:lnSpc>
                    <a:spcPct val="90000"/>
                  </a:lnSpc>
                  <a:spcAft>
                    <a:spcPct val="35000"/>
                  </a:spcAft>
                  <a:buFont typeface="Arial" panose="020B0604020202020204" pitchFamily="34" charset="0"/>
                  <a:buChar char="•"/>
                  <a:defRPr/>
                </a:pPr>
                <a:r>
                  <a:rPr lang="en-US" sz="3000" dirty="0">
                    <a:solidFill>
                      <a:sysClr val="windowText" lastClr="000000">
                        <a:hueOff val="0"/>
                        <a:satOff val="0"/>
                        <a:lumOff val="0"/>
                        <a:alphaOff val="0"/>
                      </a:sysClr>
                    </a:solidFill>
                    <a:latin typeface="Cambria" panose="02040503050406030204" pitchFamily="18" charset="0"/>
                  </a:rPr>
                  <a:t>The MCC can be used by itself or with our DPA program.</a:t>
                </a:r>
              </a:p>
              <a:p>
                <a:pPr marL="285750" indent="-285750" defTabSz="711200">
                  <a:lnSpc>
                    <a:spcPct val="90000"/>
                  </a:lnSpc>
                  <a:spcAft>
                    <a:spcPct val="35000"/>
                  </a:spcAft>
                  <a:buFont typeface="Arial" panose="020B0604020202020204" pitchFamily="34" charset="0"/>
                  <a:buChar char="•"/>
                  <a:defRPr/>
                </a:pPr>
                <a:endParaRPr lang="en-US" sz="1200" dirty="0">
                  <a:solidFill>
                    <a:sysClr val="windowText" lastClr="000000">
                      <a:hueOff val="0"/>
                      <a:satOff val="0"/>
                      <a:lumOff val="0"/>
                      <a:alphaOff val="0"/>
                    </a:sysClr>
                  </a:solidFill>
                  <a:latin typeface="Cambria" panose="02040503050406030204" pitchFamily="18" charset="0"/>
                </a:endParaRPr>
              </a:p>
              <a:p>
                <a:pPr marL="285750" indent="-285750" defTabSz="711200">
                  <a:lnSpc>
                    <a:spcPct val="90000"/>
                  </a:lnSpc>
                  <a:spcAft>
                    <a:spcPct val="35000"/>
                  </a:spcAft>
                  <a:buFont typeface="Arial" panose="020B0604020202020204" pitchFamily="34" charset="0"/>
                  <a:buChar char="•"/>
                  <a:defRPr/>
                </a:pPr>
                <a:r>
                  <a:rPr lang="en-US" sz="3000" dirty="0">
                    <a:solidFill>
                      <a:sysClr val="windowText" lastClr="000000">
                        <a:hueOff val="0"/>
                        <a:satOff val="0"/>
                        <a:lumOff val="0"/>
                        <a:alphaOff val="0"/>
                      </a:sysClr>
                    </a:solidFill>
                    <a:latin typeface="Cambria" panose="02040503050406030204" pitchFamily="18" charset="0"/>
                  </a:rPr>
                  <a:t>If MCC is used with other mortgage loan product:</a:t>
                </a:r>
              </a:p>
              <a:p>
                <a:pPr marL="742950" lvl="1" indent="-285750" defTabSz="711200">
                  <a:lnSpc>
                    <a:spcPct val="90000"/>
                  </a:lnSpc>
                  <a:spcAft>
                    <a:spcPct val="35000"/>
                  </a:spcAft>
                  <a:buFont typeface="Courier New" panose="02070309020205020404" pitchFamily="49" charset="0"/>
                  <a:buChar char="o"/>
                  <a:defRPr/>
                </a:pPr>
                <a:r>
                  <a:rPr lang="en-US" sz="3000" dirty="0">
                    <a:solidFill>
                      <a:sysClr val="windowText" lastClr="000000">
                        <a:hueOff val="0"/>
                        <a:satOff val="0"/>
                        <a:lumOff val="0"/>
                        <a:alphaOff val="0"/>
                      </a:sysClr>
                    </a:solidFill>
                    <a:latin typeface="Cambria" panose="02040503050406030204" pitchFamily="18" charset="0"/>
                  </a:rPr>
                  <a:t>Must be fixed rate mortgage – no requirement on term or product</a:t>
                </a:r>
              </a:p>
              <a:p>
                <a:pPr marL="742950" lvl="1" indent="-285750" defTabSz="711200">
                  <a:lnSpc>
                    <a:spcPct val="90000"/>
                  </a:lnSpc>
                  <a:spcAft>
                    <a:spcPct val="35000"/>
                  </a:spcAft>
                  <a:buFont typeface="Courier New" panose="02070309020205020404" pitchFamily="49" charset="0"/>
                  <a:buChar char="o"/>
                  <a:defRPr/>
                </a:pPr>
                <a:r>
                  <a:rPr lang="en-US" sz="3000" dirty="0">
                    <a:solidFill>
                      <a:sysClr val="windowText" lastClr="000000">
                        <a:hueOff val="0"/>
                        <a:satOff val="0"/>
                        <a:lumOff val="0"/>
                        <a:alphaOff val="0"/>
                      </a:sysClr>
                    </a:solidFill>
                    <a:latin typeface="Cambria" panose="02040503050406030204" pitchFamily="18" charset="0"/>
                  </a:rPr>
                  <a:t>Lender can sell loan to any investor/servicer</a:t>
                </a:r>
              </a:p>
              <a:p>
                <a:pPr marL="742950" lvl="1" indent="-285750" defTabSz="711200">
                  <a:lnSpc>
                    <a:spcPct val="90000"/>
                  </a:lnSpc>
                  <a:spcAft>
                    <a:spcPct val="35000"/>
                  </a:spcAft>
                  <a:buFont typeface="Courier New" panose="02070309020205020404" pitchFamily="49" charset="0"/>
                  <a:buChar char="o"/>
                  <a:defRPr/>
                </a:pPr>
                <a:r>
                  <a:rPr lang="en-US" sz="3000" dirty="0">
                    <a:solidFill>
                      <a:sysClr val="windowText" lastClr="000000">
                        <a:hueOff val="0"/>
                        <a:satOff val="0"/>
                        <a:lumOff val="0"/>
                        <a:alphaOff val="0"/>
                      </a:sysClr>
                    </a:solidFill>
                    <a:latin typeface="Cambria" panose="02040503050406030204" pitchFamily="18" charset="0"/>
                  </a:rPr>
                  <a:t>No minimum credit score or maximum DTI requirements</a:t>
                </a:r>
              </a:p>
            </p:txBody>
          </p:sp>
        </p:grpSp>
        <p:sp>
          <p:nvSpPr>
            <p:cNvPr id="17" name="Oval 16"/>
            <p:cNvSpPr/>
            <p:nvPr/>
          </p:nvSpPr>
          <p:spPr>
            <a:xfrm>
              <a:off x="185671" y="4451257"/>
              <a:ext cx="1524113" cy="1247942"/>
            </a:xfrm>
            <a:prstGeom prst="ellipse">
              <a:avLst/>
            </a:prstGeom>
            <a:blipFill>
              <a:blip r:embed="rId3" cstate="print">
                <a:duotone>
                  <a:srgbClr val="9BBB59">
                    <a:hueOff val="0"/>
                    <a:satOff val="0"/>
                    <a:lumOff val="0"/>
                    <a:alphaOff val="0"/>
                    <a:shade val="20000"/>
                    <a:satMod val="200000"/>
                  </a:srgbClr>
                  <a:srgbClr val="9BBB59">
                    <a:hueOff val="0"/>
                    <a:satOff val="0"/>
                    <a:lumOff val="0"/>
                    <a:alphaOff val="0"/>
                    <a:tint val="12000"/>
                    <a:satMod val="190000"/>
                  </a:srgbClr>
                </a:duotone>
                <a:extLst>
                  <a:ext uri="{28A0092B-C50C-407E-A947-70E740481C1C}">
                    <a14:useLocalDpi xmlns:a14="http://schemas.microsoft.com/office/drawing/2010/main" val="0"/>
                  </a:ext>
                </a:extLst>
              </a:blip>
              <a:srcRect/>
              <a:stretch>
                <a:fillRect t="-20000" b="-20000"/>
              </a:stretch>
            </a:blipFill>
            <a:ln w="25400" cap="flat" cmpd="sng" algn="ctr">
              <a:solidFill>
                <a:srgbClr val="9BBB59">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spTree>
    <p:extLst>
      <p:ext uri="{BB962C8B-B14F-4D97-AF65-F5344CB8AC3E}">
        <p14:creationId xmlns:p14="http://schemas.microsoft.com/office/powerpoint/2010/main" val="202200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schemeClr val="tx1"/>
                </a:solidFill>
                <a:latin typeface="Cambria" panose="02040503050406030204" pitchFamily="18" charset="0"/>
              </a:rPr>
              <a:t>About TSAHC</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1"/>
          <p:cNvSpPr txBox="1">
            <a:spLocks noChangeArrowheads="1"/>
          </p:cNvSpPr>
          <p:nvPr/>
        </p:nvSpPr>
        <p:spPr bwMode="auto">
          <a:xfrm>
            <a:off x="878982" y="877717"/>
            <a:ext cx="10547726"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a:buNone/>
              <a:defRPr/>
            </a:pPr>
            <a:r>
              <a:rPr lang="en-US" altLang="en-US" sz="2400" dirty="0">
                <a:latin typeface="Cambria" panose="02040503050406030204" pitchFamily="18" charset="0"/>
              </a:rPr>
              <a:t>The Texas State Affordable Housing Corporation (TSAHC) is a housing nonprofit created at the direction of the Texas Legislature to serve the housing needs of low and moderate income Texans.  </a:t>
            </a:r>
          </a:p>
          <a:p>
            <a:pPr>
              <a:buNone/>
              <a:defRPr/>
            </a:pPr>
            <a:endParaRPr lang="en-US" altLang="en-US" sz="600" dirty="0">
              <a:latin typeface="Cambria" panose="02040503050406030204" pitchFamily="18" charset="0"/>
            </a:endParaRPr>
          </a:p>
          <a:p>
            <a:pPr>
              <a:spcBef>
                <a:spcPts val="0"/>
              </a:spcBef>
              <a:buNone/>
              <a:defRPr/>
            </a:pPr>
            <a:r>
              <a:rPr lang="en-US" altLang="en-US" sz="2400" b="1" dirty="0">
                <a:solidFill>
                  <a:schemeClr val="accent1">
                    <a:lumMod val="75000"/>
                  </a:schemeClr>
                </a:solidFill>
                <a:latin typeface="Cambria" panose="02040503050406030204" pitchFamily="18" charset="0"/>
              </a:rPr>
              <a:t>Home Buyer Programs:</a:t>
            </a:r>
          </a:p>
          <a:p>
            <a:pPr marL="285750" indent="-285750">
              <a:spcBef>
                <a:spcPts val="0"/>
              </a:spcBef>
              <a:buFont typeface="Arial" panose="020B0604020202020204" pitchFamily="34" charset="0"/>
              <a:buChar char="•"/>
              <a:defRPr/>
            </a:pPr>
            <a:r>
              <a:rPr lang="en-US" altLang="en-US" sz="2400" b="1" dirty="0">
                <a:latin typeface="Cambria" panose="02040503050406030204" pitchFamily="18" charset="0"/>
              </a:rPr>
              <a:t>Homes for Texas Heroes Home Loan Program</a:t>
            </a:r>
          </a:p>
          <a:p>
            <a:pPr marL="285750" indent="-285750">
              <a:spcBef>
                <a:spcPts val="0"/>
              </a:spcBef>
              <a:buFont typeface="Arial" panose="020B0604020202020204" pitchFamily="34" charset="0"/>
              <a:buChar char="•"/>
              <a:defRPr/>
            </a:pPr>
            <a:r>
              <a:rPr lang="en-US" altLang="en-US" sz="2400" b="1" dirty="0">
                <a:latin typeface="Cambria" panose="02040503050406030204" pitchFamily="18" charset="0"/>
              </a:rPr>
              <a:t>Home Sweet Texas Home Loan Program</a:t>
            </a:r>
          </a:p>
        </p:txBody>
      </p:sp>
      <p:grpSp>
        <p:nvGrpSpPr>
          <p:cNvPr id="10" name="Group 2"/>
          <p:cNvGrpSpPr>
            <a:grpSpLocks/>
          </p:cNvGrpSpPr>
          <p:nvPr/>
        </p:nvGrpSpPr>
        <p:grpSpPr bwMode="auto">
          <a:xfrm>
            <a:off x="777557" y="3387725"/>
            <a:ext cx="10649151" cy="3470275"/>
            <a:chOff x="-615923" y="3349919"/>
            <a:chExt cx="9655148" cy="3127080"/>
          </a:xfrm>
        </p:grpSpPr>
        <p:pic>
          <p:nvPicPr>
            <p:cNvPr id="11" name="Picture 1"/>
            <p:cNvPicPr>
              <a:picLocks noChangeAspect="1"/>
            </p:cNvPicPr>
            <p:nvPr/>
          </p:nvPicPr>
          <p:blipFill>
            <a:blip r:embed="rId3">
              <a:extLst>
                <a:ext uri="{28A0092B-C50C-407E-A947-70E740481C1C}">
                  <a14:useLocalDpi xmlns:a14="http://schemas.microsoft.com/office/drawing/2010/main" val="0"/>
                </a:ext>
              </a:extLst>
            </a:blip>
            <a:srcRect l="3751" t="4225" r="2499" b="4955"/>
            <a:stretch>
              <a:fillRect/>
            </a:stretch>
          </p:blipFill>
          <p:spPr bwMode="auto">
            <a:xfrm>
              <a:off x="1524000" y="3362324"/>
              <a:ext cx="75152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923" y="3349919"/>
              <a:ext cx="2082157"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07592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chemeClr val="tx1"/>
                </a:solidFill>
                <a:latin typeface="Cambria" panose="02040503050406030204" pitchFamily="18" charset="0"/>
              </a:rPr>
              <a:t>Mortgage Interest Tax Credits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p:cNvGrpSpPr>
            <a:grpSpLocks/>
          </p:cNvGrpSpPr>
          <p:nvPr/>
        </p:nvGrpSpPr>
        <p:grpSpPr bwMode="auto">
          <a:xfrm>
            <a:off x="186266" y="414866"/>
            <a:ext cx="11700933" cy="6112933"/>
            <a:chOff x="420225" y="777452"/>
            <a:chExt cx="7507750" cy="3565948"/>
          </a:xfrm>
        </p:grpSpPr>
        <p:grpSp>
          <p:nvGrpSpPr>
            <p:cNvPr id="11" name="Group 14"/>
            <p:cNvGrpSpPr>
              <a:grpSpLocks/>
            </p:cNvGrpSpPr>
            <p:nvPr/>
          </p:nvGrpSpPr>
          <p:grpSpPr bwMode="auto">
            <a:xfrm>
              <a:off x="685800" y="1196975"/>
              <a:ext cx="7189788" cy="3146425"/>
              <a:chOff x="1567356" y="601408"/>
              <a:chExt cx="7318489" cy="3292983"/>
            </a:xfrm>
          </p:grpSpPr>
          <p:sp>
            <p:nvSpPr>
              <p:cNvPr id="14" name="Pentagon 6"/>
              <p:cNvSpPr>
                <a:spLocks noChangeArrowheads="1"/>
              </p:cNvSpPr>
              <p:nvPr/>
            </p:nvSpPr>
            <p:spPr bwMode="auto">
              <a:xfrm rot="10800000">
                <a:off x="1566901" y="601408"/>
                <a:ext cx="7318940" cy="3292983"/>
              </a:xfrm>
              <a:prstGeom prst="homePlate">
                <a:avLst>
                  <a:gd name="adj" fmla="val 49998"/>
                </a:avLst>
              </a:prstGeom>
              <a:solidFill>
                <a:srgbClr val="FFFFFF"/>
              </a:solidFill>
              <a:ln w="76200" algn="ctr">
                <a:solidFill>
                  <a:srgbClr val="9BBB59"/>
                </a:solidFill>
                <a:miter lim="800000"/>
                <a:headEnd/>
                <a:tailEnd/>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20" name="Pentagon 4"/>
              <p:cNvSpPr/>
              <p:nvPr/>
            </p:nvSpPr>
            <p:spPr>
              <a:xfrm rot="21600000">
                <a:off x="2389355" y="601408"/>
                <a:ext cx="6495821" cy="3292983"/>
              </a:xfrm>
              <a:prstGeom prst="rect">
                <a:avLst/>
              </a:prstGeom>
              <a:noFill/>
              <a:ln>
                <a:noFill/>
              </a:ln>
              <a:effectLst/>
            </p:spPr>
            <p:txBody>
              <a:bodyPr lIns="1452114" tIns="60960" rIns="113792" bIns="60960" spcCol="1270"/>
              <a:lstStyle/>
              <a:p>
                <a:pPr defTabSz="711200" eaLnBrk="1" fontAlgn="auto" hangingPunct="1">
                  <a:lnSpc>
                    <a:spcPct val="90000"/>
                  </a:lnSpc>
                  <a:spcBef>
                    <a:spcPts val="0"/>
                  </a:spcBef>
                  <a:spcAft>
                    <a:spcPct val="35000"/>
                  </a:spcAft>
                  <a:defRPr/>
                </a:pPr>
                <a:endParaRPr lang="en-US" sz="1600" kern="0" dirty="0">
                  <a:solidFill>
                    <a:sysClr val="windowText" lastClr="000000">
                      <a:hueOff val="0"/>
                      <a:satOff val="0"/>
                      <a:lumOff val="0"/>
                      <a:alphaOff val="0"/>
                    </a:sysClr>
                  </a:solidFill>
                  <a:latin typeface="Calibri"/>
                </a:endParaRPr>
              </a:p>
            </p:txBody>
          </p:sp>
        </p:grpSp>
        <p:sp>
          <p:nvSpPr>
            <p:cNvPr id="12" name="Content Placeholder 2"/>
            <p:cNvSpPr txBox="1">
              <a:spLocks/>
            </p:cNvSpPr>
            <p:nvPr/>
          </p:nvSpPr>
          <p:spPr bwMode="auto">
            <a:xfrm>
              <a:off x="2286282" y="777452"/>
              <a:ext cx="5641693" cy="257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eaLnBrk="1" fontAlgn="auto" hangingPunct="1">
                <a:spcAft>
                  <a:spcPts val="0"/>
                </a:spcAft>
                <a:buFontTx/>
                <a:buNone/>
                <a:defRPr/>
              </a:pPr>
              <a:endParaRPr lang="en-US" altLang="en-US" sz="1600" b="1" kern="0">
                <a:solidFill>
                  <a:srgbClr val="000000"/>
                </a:solidFill>
                <a:latin typeface="Calibri" pitchFamily="34" charset="0"/>
                <a:ea typeface="Calibri" pitchFamily="34" charset="0"/>
                <a:cs typeface="Calibri" pitchFamily="34" charset="0"/>
              </a:endParaRPr>
            </a:p>
            <a:p>
              <a:pPr eaLnBrk="1" fontAlgn="auto" hangingPunct="1">
                <a:spcAft>
                  <a:spcPts val="0"/>
                </a:spcAft>
                <a:buFontTx/>
                <a:buNone/>
                <a:defRPr/>
              </a:pPr>
              <a:endParaRPr lang="en-US" altLang="en-US" sz="1600" kern="0">
                <a:solidFill>
                  <a:srgbClr val="000000"/>
                </a:solidFill>
                <a:latin typeface="Calibri" pitchFamily="34" charset="0"/>
              </a:endParaRPr>
            </a:p>
          </p:txBody>
        </p:sp>
        <p:sp>
          <p:nvSpPr>
            <p:cNvPr id="13" name="Oval 12"/>
            <p:cNvSpPr/>
            <p:nvPr/>
          </p:nvSpPr>
          <p:spPr>
            <a:xfrm>
              <a:off x="420225" y="1987609"/>
              <a:ext cx="1447800" cy="1330022"/>
            </a:xfrm>
            <a:prstGeom prst="ellipse">
              <a:avLst/>
            </a:prstGeom>
            <a:blipFill>
              <a:blip r:embed="rId3" cstate="print">
                <a:duotone>
                  <a:srgbClr val="9BBB59">
                    <a:hueOff val="0"/>
                    <a:satOff val="0"/>
                    <a:lumOff val="0"/>
                    <a:alphaOff val="0"/>
                    <a:shade val="20000"/>
                    <a:satMod val="200000"/>
                  </a:srgbClr>
                  <a:srgbClr val="9BBB59">
                    <a:hueOff val="0"/>
                    <a:satOff val="0"/>
                    <a:lumOff val="0"/>
                    <a:alphaOff val="0"/>
                    <a:tint val="12000"/>
                    <a:satMod val="190000"/>
                  </a:srgbClr>
                </a:duotone>
                <a:extLst>
                  <a:ext uri="{28A0092B-C50C-407E-A947-70E740481C1C}">
                    <a14:useLocalDpi xmlns:a14="http://schemas.microsoft.com/office/drawing/2010/main" val="0"/>
                  </a:ext>
                </a:extLst>
              </a:blip>
              <a:srcRect/>
              <a:stretch>
                <a:fillRect t="-20000" b="-20000"/>
              </a:stretch>
            </a:blipFill>
            <a:ln w="25400" cap="flat" cmpd="sng" algn="ctr">
              <a:solidFill>
                <a:srgbClr val="9BBB59">
                  <a:shade val="80000"/>
                  <a:hueOff val="0"/>
                  <a:satOff val="0"/>
                  <a:lumOff val="0"/>
                  <a:alphaOff val="0"/>
                </a:srgbClr>
              </a:solidFill>
              <a:prstDash val="solid"/>
            </a:ln>
            <a:effectLst/>
          </p:spPr>
        </p:sp>
      </p:grpSp>
      <p:sp>
        <p:nvSpPr>
          <p:cNvPr id="21" name="Rectangle 20"/>
          <p:cNvSpPr/>
          <p:nvPr/>
        </p:nvSpPr>
        <p:spPr>
          <a:xfrm>
            <a:off x="3319807" y="1445647"/>
            <a:ext cx="8144060" cy="4770537"/>
          </a:xfrm>
          <a:prstGeom prst="rect">
            <a:avLst/>
          </a:prstGeom>
        </p:spPr>
        <p:txBody>
          <a:bodyPr wrap="square">
            <a:spAutoFit/>
          </a:bodyPr>
          <a:lstStyle/>
          <a:p>
            <a:pPr eaLnBrk="1" hangingPunct="1">
              <a:spcBef>
                <a:spcPct val="20000"/>
              </a:spcBef>
              <a:spcAft>
                <a:spcPts val="1200"/>
              </a:spcAft>
              <a:defRPr/>
            </a:pPr>
            <a:r>
              <a:rPr lang="en-US" sz="3000" b="1" kern="0" dirty="0">
                <a:solidFill>
                  <a:prstClr val="black"/>
                </a:solidFill>
                <a:latin typeface="Cambria" panose="02040503050406030204" pitchFamily="18" charset="0"/>
                <a:cs typeface="Calibri" pitchFamily="34" charset="0"/>
              </a:rPr>
              <a:t>MCC Requirement ONLY: </a:t>
            </a:r>
          </a:p>
          <a:p>
            <a:pPr eaLnBrk="1" hangingPunct="1">
              <a:spcBef>
                <a:spcPct val="20000"/>
              </a:spcBef>
              <a:spcAft>
                <a:spcPts val="1200"/>
              </a:spcAft>
              <a:defRPr/>
            </a:pPr>
            <a:r>
              <a:rPr lang="en-US" sz="3000" kern="0" dirty="0">
                <a:solidFill>
                  <a:srgbClr val="000000"/>
                </a:solidFill>
                <a:latin typeface="Cambria" panose="02040503050406030204" pitchFamily="18" charset="0"/>
                <a:cs typeface="Calibri" pitchFamily="34" charset="0"/>
              </a:rPr>
              <a:t>Homebuyers using the MCC Program could potentially be subject to Recapture Tax if </a:t>
            </a:r>
            <a:r>
              <a:rPr lang="en-US" sz="3000" b="1" u="sng" kern="0" dirty="0">
                <a:solidFill>
                  <a:srgbClr val="000000"/>
                </a:solidFill>
                <a:latin typeface="Cambria" panose="02040503050406030204" pitchFamily="18" charset="0"/>
                <a:cs typeface="Calibri" pitchFamily="34" charset="0"/>
              </a:rPr>
              <a:t>ALL</a:t>
            </a:r>
            <a:r>
              <a:rPr lang="en-US" sz="3000" kern="0" dirty="0">
                <a:solidFill>
                  <a:srgbClr val="000000"/>
                </a:solidFill>
                <a:latin typeface="Cambria" panose="02040503050406030204" pitchFamily="18" charset="0"/>
                <a:cs typeface="Calibri" pitchFamily="34" charset="0"/>
              </a:rPr>
              <a:t> three of the following occur:</a:t>
            </a:r>
          </a:p>
          <a:p>
            <a:pPr marL="342900" indent="-342900" eaLnBrk="1" hangingPunct="1">
              <a:spcBef>
                <a:spcPct val="20000"/>
              </a:spcBef>
              <a:spcAft>
                <a:spcPts val="1200"/>
              </a:spcAft>
              <a:buFontTx/>
              <a:buAutoNum type="arabicPeriod"/>
              <a:defRPr/>
            </a:pPr>
            <a:r>
              <a:rPr lang="en-US" sz="3000" kern="0" dirty="0">
                <a:solidFill>
                  <a:srgbClr val="000000"/>
                </a:solidFill>
                <a:latin typeface="Cambria" panose="02040503050406030204" pitchFamily="18" charset="0"/>
                <a:cs typeface="Calibri" pitchFamily="34" charset="0"/>
              </a:rPr>
              <a:t>Sell the home within 9 years,</a:t>
            </a:r>
          </a:p>
          <a:p>
            <a:pPr marL="342900" indent="-342900" eaLnBrk="1" hangingPunct="1">
              <a:spcBef>
                <a:spcPct val="20000"/>
              </a:spcBef>
              <a:spcAft>
                <a:spcPts val="1200"/>
              </a:spcAft>
              <a:buFontTx/>
              <a:buAutoNum type="arabicPeriod"/>
              <a:defRPr/>
            </a:pPr>
            <a:r>
              <a:rPr lang="en-US" sz="3000" kern="0" dirty="0">
                <a:solidFill>
                  <a:srgbClr val="000000"/>
                </a:solidFill>
                <a:latin typeface="Cambria" panose="02040503050406030204" pitchFamily="18" charset="0"/>
                <a:cs typeface="Calibri" pitchFamily="34" charset="0"/>
              </a:rPr>
              <a:t>Make a net profit on the sale, and</a:t>
            </a:r>
          </a:p>
          <a:p>
            <a:pPr marL="342900" indent="-342900" eaLnBrk="1" hangingPunct="1">
              <a:spcBef>
                <a:spcPct val="20000"/>
              </a:spcBef>
              <a:spcAft>
                <a:spcPts val="1200"/>
              </a:spcAft>
              <a:buFontTx/>
              <a:buAutoNum type="arabicPeriod"/>
              <a:defRPr/>
            </a:pPr>
            <a:r>
              <a:rPr lang="en-US" sz="3000" kern="0" dirty="0">
                <a:solidFill>
                  <a:srgbClr val="000000"/>
                </a:solidFill>
                <a:latin typeface="Cambria" panose="02040503050406030204" pitchFamily="18" charset="0"/>
                <a:cs typeface="Calibri" pitchFamily="34" charset="0"/>
              </a:rPr>
              <a:t>Income increases 5% every year borrower lived in the home</a:t>
            </a:r>
          </a:p>
        </p:txBody>
      </p:sp>
    </p:spTree>
    <p:extLst>
      <p:ext uri="{BB962C8B-B14F-4D97-AF65-F5344CB8AC3E}">
        <p14:creationId xmlns:p14="http://schemas.microsoft.com/office/powerpoint/2010/main" val="301568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Important Takeaways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Diagram 5"/>
          <p:cNvGraphicFramePr/>
          <p:nvPr>
            <p:extLst>
              <p:ext uri="{D42A27DB-BD31-4B8C-83A1-F6EECF244321}">
                <p14:modId xmlns:p14="http://schemas.microsoft.com/office/powerpoint/2010/main" val="1019930559"/>
              </p:ext>
            </p:extLst>
          </p:nvPr>
        </p:nvGraphicFramePr>
        <p:xfrm>
          <a:off x="-285573" y="889001"/>
          <a:ext cx="12551716"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513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dgm id="{C703A222-A277-45D5-B856-31CA782EFE5C}"/>
                                            </p:graphicEl>
                                          </p:spTgt>
                                        </p:tgtEl>
                                        <p:attrNameLst>
                                          <p:attrName>style.visibility</p:attrName>
                                        </p:attrNameLst>
                                      </p:cBhvr>
                                      <p:to>
                                        <p:strVal val="visible"/>
                                      </p:to>
                                    </p:set>
                                    <p:animEffect transition="in" filter="fade">
                                      <p:cBhvr>
                                        <p:cTn id="7" dur="1000"/>
                                        <p:tgtEl>
                                          <p:spTgt spid="6">
                                            <p:graphicEl>
                                              <a:dgm id="{C703A222-A277-45D5-B856-31CA782EFE5C}"/>
                                            </p:graphicEl>
                                          </p:spTgt>
                                        </p:tgtEl>
                                      </p:cBhvr>
                                    </p:animEffect>
                                    <p:anim calcmode="lin" valueType="num">
                                      <p:cBhvr>
                                        <p:cTn id="8" dur="1000" fill="hold"/>
                                        <p:tgtEl>
                                          <p:spTgt spid="6">
                                            <p:graphicEl>
                                              <a:dgm id="{C703A222-A277-45D5-B856-31CA782EFE5C}"/>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C703A222-A277-45D5-B856-31CA782EFE5C}"/>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graphicEl>
                                              <a:dgm id="{32DEEC9A-D7EA-4952-A17F-BB96281A67EC}"/>
                                            </p:graphicEl>
                                          </p:spTgt>
                                        </p:tgtEl>
                                        <p:attrNameLst>
                                          <p:attrName>style.visibility</p:attrName>
                                        </p:attrNameLst>
                                      </p:cBhvr>
                                      <p:to>
                                        <p:strVal val="visible"/>
                                      </p:to>
                                    </p:set>
                                    <p:animEffect transition="in" filter="fade">
                                      <p:cBhvr>
                                        <p:cTn id="12" dur="1000"/>
                                        <p:tgtEl>
                                          <p:spTgt spid="6">
                                            <p:graphicEl>
                                              <a:dgm id="{32DEEC9A-D7EA-4952-A17F-BB96281A67EC}"/>
                                            </p:graphicEl>
                                          </p:spTgt>
                                        </p:tgtEl>
                                      </p:cBhvr>
                                    </p:animEffect>
                                    <p:anim calcmode="lin" valueType="num">
                                      <p:cBhvr>
                                        <p:cTn id="13" dur="1000" fill="hold"/>
                                        <p:tgtEl>
                                          <p:spTgt spid="6">
                                            <p:graphicEl>
                                              <a:dgm id="{32DEEC9A-D7EA-4952-A17F-BB96281A67EC}"/>
                                            </p:graphicEl>
                                          </p:spTgt>
                                        </p:tgtEl>
                                        <p:attrNameLst>
                                          <p:attrName>ppt_x</p:attrName>
                                        </p:attrNameLst>
                                      </p:cBhvr>
                                      <p:tavLst>
                                        <p:tav tm="0">
                                          <p:val>
                                            <p:strVal val="#ppt_x"/>
                                          </p:val>
                                        </p:tav>
                                        <p:tav tm="100000">
                                          <p:val>
                                            <p:strVal val="#ppt_x"/>
                                          </p:val>
                                        </p:tav>
                                      </p:tavLst>
                                    </p:anim>
                                    <p:anim calcmode="lin" valueType="num">
                                      <p:cBhvr>
                                        <p:cTn id="14" dur="1000" fill="hold"/>
                                        <p:tgtEl>
                                          <p:spTgt spid="6">
                                            <p:graphicEl>
                                              <a:dgm id="{32DEEC9A-D7EA-4952-A17F-BB96281A67EC}"/>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graphicEl>
                                              <a:dgm id="{C89C1EB2-BA2D-45AA-81E2-01929CEE48B6}"/>
                                            </p:graphicEl>
                                          </p:spTgt>
                                        </p:tgtEl>
                                        <p:attrNameLst>
                                          <p:attrName>style.visibility</p:attrName>
                                        </p:attrNameLst>
                                      </p:cBhvr>
                                      <p:to>
                                        <p:strVal val="visible"/>
                                      </p:to>
                                    </p:set>
                                    <p:animEffect transition="in" filter="fade">
                                      <p:cBhvr>
                                        <p:cTn id="19" dur="1000"/>
                                        <p:tgtEl>
                                          <p:spTgt spid="6">
                                            <p:graphicEl>
                                              <a:dgm id="{C89C1EB2-BA2D-45AA-81E2-01929CEE48B6}"/>
                                            </p:graphicEl>
                                          </p:spTgt>
                                        </p:tgtEl>
                                      </p:cBhvr>
                                    </p:animEffect>
                                    <p:anim calcmode="lin" valueType="num">
                                      <p:cBhvr>
                                        <p:cTn id="20" dur="1000" fill="hold"/>
                                        <p:tgtEl>
                                          <p:spTgt spid="6">
                                            <p:graphicEl>
                                              <a:dgm id="{C89C1EB2-BA2D-45AA-81E2-01929CEE48B6}"/>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C89C1EB2-BA2D-45AA-81E2-01929CEE48B6}"/>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graphicEl>
                                              <a:dgm id="{1DD0A921-8BBA-44D7-8383-4B4C5FBA24DA}"/>
                                            </p:graphicEl>
                                          </p:spTgt>
                                        </p:tgtEl>
                                        <p:attrNameLst>
                                          <p:attrName>style.visibility</p:attrName>
                                        </p:attrNameLst>
                                      </p:cBhvr>
                                      <p:to>
                                        <p:strVal val="visible"/>
                                      </p:to>
                                    </p:set>
                                    <p:animEffect transition="in" filter="fade">
                                      <p:cBhvr>
                                        <p:cTn id="24" dur="1000"/>
                                        <p:tgtEl>
                                          <p:spTgt spid="6">
                                            <p:graphicEl>
                                              <a:dgm id="{1DD0A921-8BBA-44D7-8383-4B4C5FBA24DA}"/>
                                            </p:graphicEl>
                                          </p:spTgt>
                                        </p:tgtEl>
                                      </p:cBhvr>
                                    </p:animEffect>
                                    <p:anim calcmode="lin" valueType="num">
                                      <p:cBhvr>
                                        <p:cTn id="25" dur="1000" fill="hold"/>
                                        <p:tgtEl>
                                          <p:spTgt spid="6">
                                            <p:graphicEl>
                                              <a:dgm id="{1DD0A921-8BBA-44D7-8383-4B4C5FBA24DA}"/>
                                            </p:graphicEl>
                                          </p:spTgt>
                                        </p:tgtEl>
                                        <p:attrNameLst>
                                          <p:attrName>ppt_x</p:attrName>
                                        </p:attrNameLst>
                                      </p:cBhvr>
                                      <p:tavLst>
                                        <p:tav tm="0">
                                          <p:val>
                                            <p:strVal val="#ppt_x"/>
                                          </p:val>
                                        </p:tav>
                                        <p:tav tm="100000">
                                          <p:val>
                                            <p:strVal val="#ppt_x"/>
                                          </p:val>
                                        </p:tav>
                                      </p:tavLst>
                                    </p:anim>
                                    <p:anim calcmode="lin" valueType="num">
                                      <p:cBhvr>
                                        <p:cTn id="26" dur="1000" fill="hold"/>
                                        <p:tgtEl>
                                          <p:spTgt spid="6">
                                            <p:graphicEl>
                                              <a:dgm id="{1DD0A921-8BBA-44D7-8383-4B4C5FBA24DA}"/>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graphicEl>
                                              <a:dgm id="{A4D4F247-FDFE-4D26-9DC1-EFBFDC7D2A8F}"/>
                                            </p:graphicEl>
                                          </p:spTgt>
                                        </p:tgtEl>
                                        <p:attrNameLst>
                                          <p:attrName>style.visibility</p:attrName>
                                        </p:attrNameLst>
                                      </p:cBhvr>
                                      <p:to>
                                        <p:strVal val="visible"/>
                                      </p:to>
                                    </p:set>
                                    <p:animEffect transition="in" filter="fade">
                                      <p:cBhvr>
                                        <p:cTn id="31" dur="1000"/>
                                        <p:tgtEl>
                                          <p:spTgt spid="6">
                                            <p:graphicEl>
                                              <a:dgm id="{A4D4F247-FDFE-4D26-9DC1-EFBFDC7D2A8F}"/>
                                            </p:graphicEl>
                                          </p:spTgt>
                                        </p:tgtEl>
                                      </p:cBhvr>
                                    </p:animEffect>
                                    <p:anim calcmode="lin" valueType="num">
                                      <p:cBhvr>
                                        <p:cTn id="32" dur="1000" fill="hold"/>
                                        <p:tgtEl>
                                          <p:spTgt spid="6">
                                            <p:graphicEl>
                                              <a:dgm id="{A4D4F247-FDFE-4D26-9DC1-EFBFDC7D2A8F}"/>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A4D4F247-FDFE-4D26-9DC1-EFBFDC7D2A8F}"/>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graphicEl>
                                              <a:dgm id="{FEF8BB6F-B814-48DD-9F89-B936201D9D08}"/>
                                            </p:graphicEl>
                                          </p:spTgt>
                                        </p:tgtEl>
                                        <p:attrNameLst>
                                          <p:attrName>style.visibility</p:attrName>
                                        </p:attrNameLst>
                                      </p:cBhvr>
                                      <p:to>
                                        <p:strVal val="visible"/>
                                      </p:to>
                                    </p:set>
                                    <p:animEffect transition="in" filter="fade">
                                      <p:cBhvr>
                                        <p:cTn id="36" dur="1000"/>
                                        <p:tgtEl>
                                          <p:spTgt spid="6">
                                            <p:graphicEl>
                                              <a:dgm id="{FEF8BB6F-B814-48DD-9F89-B936201D9D08}"/>
                                            </p:graphicEl>
                                          </p:spTgt>
                                        </p:tgtEl>
                                      </p:cBhvr>
                                    </p:animEffect>
                                    <p:anim calcmode="lin" valueType="num">
                                      <p:cBhvr>
                                        <p:cTn id="37" dur="1000" fill="hold"/>
                                        <p:tgtEl>
                                          <p:spTgt spid="6">
                                            <p:graphicEl>
                                              <a:dgm id="{FEF8BB6F-B814-48DD-9F89-B936201D9D08}"/>
                                            </p:graphicEl>
                                          </p:spTgt>
                                        </p:tgtEl>
                                        <p:attrNameLst>
                                          <p:attrName>ppt_x</p:attrName>
                                        </p:attrNameLst>
                                      </p:cBhvr>
                                      <p:tavLst>
                                        <p:tav tm="0">
                                          <p:val>
                                            <p:strVal val="#ppt_x"/>
                                          </p:val>
                                        </p:tav>
                                        <p:tav tm="100000">
                                          <p:val>
                                            <p:strVal val="#ppt_x"/>
                                          </p:val>
                                        </p:tav>
                                      </p:tavLst>
                                    </p:anim>
                                    <p:anim calcmode="lin" valueType="num">
                                      <p:cBhvr>
                                        <p:cTn id="38" dur="1000" fill="hold"/>
                                        <p:tgtEl>
                                          <p:spTgt spid="6">
                                            <p:graphicEl>
                                              <a:dgm id="{FEF8BB6F-B814-48DD-9F89-B936201D9D08}"/>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graphicEl>
                                              <a:dgm id="{B04759EC-FDCD-4B1E-97DC-91C7CF2EF1BC}"/>
                                            </p:graphicEl>
                                          </p:spTgt>
                                        </p:tgtEl>
                                        <p:attrNameLst>
                                          <p:attrName>style.visibility</p:attrName>
                                        </p:attrNameLst>
                                      </p:cBhvr>
                                      <p:to>
                                        <p:strVal val="visible"/>
                                      </p:to>
                                    </p:set>
                                    <p:animEffect transition="in" filter="fade">
                                      <p:cBhvr>
                                        <p:cTn id="43" dur="1000"/>
                                        <p:tgtEl>
                                          <p:spTgt spid="6">
                                            <p:graphicEl>
                                              <a:dgm id="{B04759EC-FDCD-4B1E-97DC-91C7CF2EF1BC}"/>
                                            </p:graphicEl>
                                          </p:spTgt>
                                        </p:tgtEl>
                                      </p:cBhvr>
                                    </p:animEffect>
                                    <p:anim calcmode="lin" valueType="num">
                                      <p:cBhvr>
                                        <p:cTn id="44" dur="1000" fill="hold"/>
                                        <p:tgtEl>
                                          <p:spTgt spid="6">
                                            <p:graphicEl>
                                              <a:dgm id="{B04759EC-FDCD-4B1E-97DC-91C7CF2EF1BC}"/>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B04759EC-FDCD-4B1E-97DC-91C7CF2EF1BC}"/>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
                                            <p:graphicEl>
                                              <a:dgm id="{C2869B87-E560-4DFC-849E-9768B2B93579}"/>
                                            </p:graphicEl>
                                          </p:spTgt>
                                        </p:tgtEl>
                                        <p:attrNameLst>
                                          <p:attrName>style.visibility</p:attrName>
                                        </p:attrNameLst>
                                      </p:cBhvr>
                                      <p:to>
                                        <p:strVal val="visible"/>
                                      </p:to>
                                    </p:set>
                                    <p:animEffect transition="in" filter="fade">
                                      <p:cBhvr>
                                        <p:cTn id="48" dur="1000"/>
                                        <p:tgtEl>
                                          <p:spTgt spid="6">
                                            <p:graphicEl>
                                              <a:dgm id="{C2869B87-E560-4DFC-849E-9768B2B93579}"/>
                                            </p:graphicEl>
                                          </p:spTgt>
                                        </p:tgtEl>
                                      </p:cBhvr>
                                    </p:animEffect>
                                    <p:anim calcmode="lin" valueType="num">
                                      <p:cBhvr>
                                        <p:cTn id="49" dur="1000" fill="hold"/>
                                        <p:tgtEl>
                                          <p:spTgt spid="6">
                                            <p:graphicEl>
                                              <a:dgm id="{C2869B87-E560-4DFC-849E-9768B2B93579}"/>
                                            </p:graphicEl>
                                          </p:spTgt>
                                        </p:tgtEl>
                                        <p:attrNameLst>
                                          <p:attrName>ppt_x</p:attrName>
                                        </p:attrNameLst>
                                      </p:cBhvr>
                                      <p:tavLst>
                                        <p:tav tm="0">
                                          <p:val>
                                            <p:strVal val="#ppt_x"/>
                                          </p:val>
                                        </p:tav>
                                        <p:tav tm="100000">
                                          <p:val>
                                            <p:strVal val="#ppt_x"/>
                                          </p:val>
                                        </p:tav>
                                      </p:tavLst>
                                    </p:anim>
                                    <p:anim calcmode="lin" valueType="num">
                                      <p:cBhvr>
                                        <p:cTn id="50" dur="1000" fill="hold"/>
                                        <p:tgtEl>
                                          <p:spTgt spid="6">
                                            <p:graphicEl>
                                              <a:dgm id="{C2869B87-E560-4DFC-849E-9768B2B93579}"/>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6">
                                            <p:graphicEl>
                                              <a:dgm id="{465FC331-F35C-4FCC-8439-ED5D6BD1C715}"/>
                                            </p:graphicEl>
                                          </p:spTgt>
                                        </p:tgtEl>
                                        <p:attrNameLst>
                                          <p:attrName>style.visibility</p:attrName>
                                        </p:attrNameLst>
                                      </p:cBhvr>
                                      <p:to>
                                        <p:strVal val="visible"/>
                                      </p:to>
                                    </p:set>
                                    <p:animEffect transition="in" filter="fade">
                                      <p:cBhvr>
                                        <p:cTn id="55" dur="1000"/>
                                        <p:tgtEl>
                                          <p:spTgt spid="6">
                                            <p:graphicEl>
                                              <a:dgm id="{465FC331-F35C-4FCC-8439-ED5D6BD1C715}"/>
                                            </p:graphicEl>
                                          </p:spTgt>
                                        </p:tgtEl>
                                      </p:cBhvr>
                                    </p:animEffect>
                                    <p:anim calcmode="lin" valueType="num">
                                      <p:cBhvr>
                                        <p:cTn id="56" dur="1000" fill="hold"/>
                                        <p:tgtEl>
                                          <p:spTgt spid="6">
                                            <p:graphicEl>
                                              <a:dgm id="{465FC331-F35C-4FCC-8439-ED5D6BD1C715}"/>
                                            </p:graphicEl>
                                          </p:spTgt>
                                        </p:tgtEl>
                                        <p:attrNameLst>
                                          <p:attrName>ppt_x</p:attrName>
                                        </p:attrNameLst>
                                      </p:cBhvr>
                                      <p:tavLst>
                                        <p:tav tm="0">
                                          <p:val>
                                            <p:strVal val="#ppt_x"/>
                                          </p:val>
                                        </p:tav>
                                        <p:tav tm="100000">
                                          <p:val>
                                            <p:strVal val="#ppt_x"/>
                                          </p:val>
                                        </p:tav>
                                      </p:tavLst>
                                    </p:anim>
                                    <p:anim calcmode="lin" valueType="num">
                                      <p:cBhvr>
                                        <p:cTn id="57" dur="1000" fill="hold"/>
                                        <p:tgtEl>
                                          <p:spTgt spid="6">
                                            <p:graphicEl>
                                              <a:dgm id="{465FC331-F35C-4FCC-8439-ED5D6BD1C715}"/>
                                            </p:graphic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
                                            <p:graphicEl>
                                              <a:dgm id="{27A75FE1-9400-41E3-890C-FC9EE5DCE567}"/>
                                            </p:graphicEl>
                                          </p:spTgt>
                                        </p:tgtEl>
                                        <p:attrNameLst>
                                          <p:attrName>style.visibility</p:attrName>
                                        </p:attrNameLst>
                                      </p:cBhvr>
                                      <p:to>
                                        <p:strVal val="visible"/>
                                      </p:to>
                                    </p:set>
                                    <p:animEffect transition="in" filter="fade">
                                      <p:cBhvr>
                                        <p:cTn id="60" dur="1000"/>
                                        <p:tgtEl>
                                          <p:spTgt spid="6">
                                            <p:graphicEl>
                                              <a:dgm id="{27A75FE1-9400-41E3-890C-FC9EE5DCE567}"/>
                                            </p:graphicEl>
                                          </p:spTgt>
                                        </p:tgtEl>
                                      </p:cBhvr>
                                    </p:animEffect>
                                    <p:anim calcmode="lin" valueType="num">
                                      <p:cBhvr>
                                        <p:cTn id="61" dur="1000" fill="hold"/>
                                        <p:tgtEl>
                                          <p:spTgt spid="6">
                                            <p:graphicEl>
                                              <a:dgm id="{27A75FE1-9400-41E3-890C-FC9EE5DCE567}"/>
                                            </p:graphicEl>
                                          </p:spTgt>
                                        </p:tgtEl>
                                        <p:attrNameLst>
                                          <p:attrName>ppt_x</p:attrName>
                                        </p:attrNameLst>
                                      </p:cBhvr>
                                      <p:tavLst>
                                        <p:tav tm="0">
                                          <p:val>
                                            <p:strVal val="#ppt_x"/>
                                          </p:val>
                                        </p:tav>
                                        <p:tav tm="100000">
                                          <p:val>
                                            <p:strVal val="#ppt_x"/>
                                          </p:val>
                                        </p:tav>
                                      </p:tavLst>
                                    </p:anim>
                                    <p:anim calcmode="lin" valueType="num">
                                      <p:cBhvr>
                                        <p:cTn id="62" dur="1000" fill="hold"/>
                                        <p:tgtEl>
                                          <p:spTgt spid="6">
                                            <p:graphicEl>
                                              <a:dgm id="{27A75FE1-9400-41E3-890C-FC9EE5DCE567}"/>
                                            </p:graphic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6">
                                            <p:graphicEl>
                                              <a:dgm id="{1345BEBD-202B-47ED-9D88-EB82FE758961}"/>
                                            </p:graphicEl>
                                          </p:spTgt>
                                        </p:tgtEl>
                                        <p:attrNameLst>
                                          <p:attrName>style.visibility</p:attrName>
                                        </p:attrNameLst>
                                      </p:cBhvr>
                                      <p:to>
                                        <p:strVal val="visible"/>
                                      </p:to>
                                    </p:set>
                                    <p:animEffect transition="in" filter="fade">
                                      <p:cBhvr>
                                        <p:cTn id="67" dur="1000"/>
                                        <p:tgtEl>
                                          <p:spTgt spid="6">
                                            <p:graphicEl>
                                              <a:dgm id="{1345BEBD-202B-47ED-9D88-EB82FE758961}"/>
                                            </p:graphicEl>
                                          </p:spTgt>
                                        </p:tgtEl>
                                      </p:cBhvr>
                                    </p:animEffect>
                                    <p:anim calcmode="lin" valueType="num">
                                      <p:cBhvr>
                                        <p:cTn id="68" dur="1000" fill="hold"/>
                                        <p:tgtEl>
                                          <p:spTgt spid="6">
                                            <p:graphicEl>
                                              <a:dgm id="{1345BEBD-202B-47ED-9D88-EB82FE758961}"/>
                                            </p:graphicEl>
                                          </p:spTgt>
                                        </p:tgtEl>
                                        <p:attrNameLst>
                                          <p:attrName>ppt_x</p:attrName>
                                        </p:attrNameLst>
                                      </p:cBhvr>
                                      <p:tavLst>
                                        <p:tav tm="0">
                                          <p:val>
                                            <p:strVal val="#ppt_x"/>
                                          </p:val>
                                        </p:tav>
                                        <p:tav tm="100000">
                                          <p:val>
                                            <p:strVal val="#ppt_x"/>
                                          </p:val>
                                        </p:tav>
                                      </p:tavLst>
                                    </p:anim>
                                    <p:anim calcmode="lin" valueType="num">
                                      <p:cBhvr>
                                        <p:cTn id="69" dur="1000" fill="hold"/>
                                        <p:tgtEl>
                                          <p:spTgt spid="6">
                                            <p:graphicEl>
                                              <a:dgm id="{1345BEBD-202B-47ED-9D88-EB82FE758961}"/>
                                            </p:graphic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
                                            <p:graphicEl>
                                              <a:dgm id="{1CC9F7C7-C877-4F35-934A-5B439FDC08E7}"/>
                                            </p:graphicEl>
                                          </p:spTgt>
                                        </p:tgtEl>
                                        <p:attrNameLst>
                                          <p:attrName>style.visibility</p:attrName>
                                        </p:attrNameLst>
                                      </p:cBhvr>
                                      <p:to>
                                        <p:strVal val="visible"/>
                                      </p:to>
                                    </p:set>
                                    <p:animEffect transition="in" filter="fade">
                                      <p:cBhvr>
                                        <p:cTn id="72" dur="1000"/>
                                        <p:tgtEl>
                                          <p:spTgt spid="6">
                                            <p:graphicEl>
                                              <a:dgm id="{1CC9F7C7-C877-4F35-934A-5B439FDC08E7}"/>
                                            </p:graphicEl>
                                          </p:spTgt>
                                        </p:tgtEl>
                                      </p:cBhvr>
                                    </p:animEffect>
                                    <p:anim calcmode="lin" valueType="num">
                                      <p:cBhvr>
                                        <p:cTn id="73" dur="1000" fill="hold"/>
                                        <p:tgtEl>
                                          <p:spTgt spid="6">
                                            <p:graphicEl>
                                              <a:dgm id="{1CC9F7C7-C877-4F35-934A-5B439FDC08E7}"/>
                                            </p:graphicEl>
                                          </p:spTgt>
                                        </p:tgtEl>
                                        <p:attrNameLst>
                                          <p:attrName>ppt_x</p:attrName>
                                        </p:attrNameLst>
                                      </p:cBhvr>
                                      <p:tavLst>
                                        <p:tav tm="0">
                                          <p:val>
                                            <p:strVal val="#ppt_x"/>
                                          </p:val>
                                        </p:tav>
                                        <p:tav tm="100000">
                                          <p:val>
                                            <p:strVal val="#ppt_x"/>
                                          </p:val>
                                        </p:tav>
                                      </p:tavLst>
                                    </p:anim>
                                    <p:anim calcmode="lin" valueType="num">
                                      <p:cBhvr>
                                        <p:cTn id="74" dur="1000" fill="hold"/>
                                        <p:tgtEl>
                                          <p:spTgt spid="6">
                                            <p:graphicEl>
                                              <a:dgm id="{1CC9F7C7-C877-4F35-934A-5B439FDC08E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22</a:t>
            </a:fld>
            <a:endParaRPr lang="en-US" altLang="en-US" sz="900">
              <a:solidFill>
                <a:srgbClr val="000000"/>
              </a:solidFill>
              <a:latin typeface="Cambria" panose="02040503050406030204" pitchFamily="18" charset="0"/>
            </a:endParaRPr>
          </a:p>
        </p:txBody>
      </p:sp>
      <p:sp>
        <p:nvSpPr>
          <p:cNvPr id="82948" name="Rectangle 1"/>
          <p:cNvSpPr>
            <a:spLocks noChangeArrowheads="1"/>
          </p:cNvSpPr>
          <p:nvPr/>
        </p:nvSpPr>
        <p:spPr bwMode="auto">
          <a:xfrm>
            <a:off x="878981" y="798514"/>
            <a:ext cx="102226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dirty="0">
                <a:solidFill>
                  <a:srgbClr val="000000"/>
                </a:solidFill>
                <a:latin typeface="Cambria" panose="02040503050406030204" pitchFamily="18" charset="0"/>
              </a:rPr>
              <a:t>Visit </a:t>
            </a:r>
            <a:r>
              <a:rPr lang="en-US" altLang="en-US" dirty="0">
                <a:solidFill>
                  <a:srgbClr val="000000"/>
                </a:solidFill>
                <a:latin typeface="Cambria" panose="02040503050406030204" pitchFamily="18" charset="0"/>
                <a:hlinkClick r:id="rId3"/>
              </a:rPr>
              <a:t>www.ReadyToBuyATexasHome.com</a:t>
            </a:r>
            <a:r>
              <a:rPr lang="en-US" altLang="en-US" dirty="0">
                <a:solidFill>
                  <a:srgbClr val="000000"/>
                </a:solidFill>
                <a:latin typeface="Cambria" panose="02040503050406030204" pitchFamily="18" charset="0"/>
              </a:rPr>
              <a:t> to take the following steps:</a:t>
            </a:r>
          </a:p>
          <a:p>
            <a:endParaRPr lang="en-US" altLang="en-US" sz="1200" dirty="0">
              <a:solidFill>
                <a:srgbClr val="000000"/>
              </a:solidFill>
              <a:latin typeface="Cambria" panose="02040503050406030204" pitchFamily="18" charset="0"/>
            </a:endParaRPr>
          </a:p>
          <a:p>
            <a:r>
              <a:rPr lang="en-US" altLang="en-US" b="1" dirty="0">
                <a:solidFill>
                  <a:srgbClr val="000000"/>
                </a:solidFill>
                <a:latin typeface="Cambria" panose="02040503050406030204" pitchFamily="18" charset="0"/>
              </a:rPr>
              <a:t>1. Take the Eligibility Quiz   </a:t>
            </a:r>
          </a:p>
        </p:txBody>
      </p:sp>
      <p:pic>
        <p:nvPicPr>
          <p:cNvPr id="2" name="Picture 1"/>
          <p:cNvPicPr>
            <a:picLocks noChangeAspect="1"/>
          </p:cNvPicPr>
          <p:nvPr/>
        </p:nvPicPr>
        <p:blipFill>
          <a:blip r:embed="rId4"/>
          <a:stretch>
            <a:fillRect/>
          </a:stretch>
        </p:blipFill>
        <p:spPr>
          <a:xfrm>
            <a:off x="1479924" y="1906611"/>
            <a:ext cx="9020719" cy="4829554"/>
          </a:xfrm>
          <a:prstGeom prst="rect">
            <a:avLst/>
          </a:prstGeom>
          <a:ln>
            <a:noFill/>
          </a:ln>
          <a:effectLst>
            <a:outerShdw blurRad="292100" dist="139700" dir="2700000" algn="tl" rotWithShape="0">
              <a:srgbClr val="333333">
                <a:alpha val="65000"/>
              </a:srgbClr>
            </a:outerShdw>
          </a:effectLst>
        </p:spPr>
      </p:pic>
      <p:sp>
        <p:nvSpPr>
          <p:cNvPr id="11" name="Right Arrow 10"/>
          <p:cNvSpPr/>
          <p:nvPr/>
        </p:nvSpPr>
        <p:spPr>
          <a:xfrm rot="1184956">
            <a:off x="177389" y="3775237"/>
            <a:ext cx="2083418" cy="540598"/>
          </a:xfrm>
          <a:prstGeom prst="rightArrow">
            <a:avLst/>
          </a:prstGeom>
          <a:solidFill>
            <a:srgbClr val="C00000"/>
          </a:solidFill>
          <a:ln w="25400" cap="flat" cmpd="sng" algn="ctr">
            <a:solidFill>
              <a:srgbClr val="C00000"/>
            </a:solidFill>
            <a:prstDash val="solid"/>
          </a:ln>
          <a:effectLst/>
        </p:spPr>
        <p:txBody>
          <a:bodyPr anchor="ctr"/>
          <a:lstStyle/>
          <a:p>
            <a:pPr algn="ctr">
              <a:defRPr/>
            </a:pPr>
            <a:endParaRPr lang="en-US" b="1" kern="0">
              <a:solidFill>
                <a:prstClr val="white"/>
              </a:solidFill>
              <a:latin typeface="Calibri"/>
            </a:endParaRPr>
          </a:p>
        </p:txBody>
      </p:sp>
      <p:pic>
        <p:nvPicPr>
          <p:cNvPr id="3" name="Picture 2"/>
          <p:cNvPicPr>
            <a:picLocks noChangeAspect="1"/>
          </p:cNvPicPr>
          <p:nvPr/>
        </p:nvPicPr>
        <p:blipFill>
          <a:blip r:embed="rId5"/>
          <a:stretch>
            <a:fillRect/>
          </a:stretch>
        </p:blipFill>
        <p:spPr>
          <a:xfrm>
            <a:off x="2488327" y="2908711"/>
            <a:ext cx="9344914" cy="3727800"/>
          </a:xfrm>
          <a:prstGeom prst="rect">
            <a:avLst/>
          </a:prstGeom>
          <a:ln>
            <a:noFill/>
          </a:ln>
          <a:effectLst>
            <a:outerShdw blurRad="292100" dist="139700" dir="2700000" algn="tl" rotWithShape="0">
              <a:srgbClr val="333333">
                <a:alpha val="65000"/>
              </a:srgbClr>
            </a:outerShdw>
          </a:effectLst>
        </p:spPr>
      </p:pic>
      <p:sp>
        <p:nvSpPr>
          <p:cNvPr id="10" name="Oval 9"/>
          <p:cNvSpPr/>
          <p:nvPr/>
        </p:nvSpPr>
        <p:spPr>
          <a:xfrm>
            <a:off x="2569442" y="3834509"/>
            <a:ext cx="3505200" cy="1454150"/>
          </a:xfrm>
          <a:prstGeom prst="ellipse">
            <a:avLst/>
          </a:prstGeom>
          <a:noFill/>
          <a:ln w="25400" cap="flat" cmpd="sng" algn="ctr">
            <a:solidFill>
              <a:srgbClr val="C00000"/>
            </a:solidFill>
            <a:prstDash val="solid"/>
          </a:ln>
          <a:effectLst/>
        </p:spPr>
        <p:txBody>
          <a:bodyPr anchor="ctr"/>
          <a:lstStyle/>
          <a:p>
            <a:pPr algn="ctr">
              <a:defRPr/>
            </a:pPr>
            <a:endParaRPr lang="en-US" b="1" kern="0">
              <a:solidFill>
                <a:prstClr val="white"/>
              </a:solidFill>
              <a:latin typeface="Calibri"/>
            </a:endParaRPr>
          </a:p>
        </p:txBody>
      </p:sp>
      <p:sp>
        <p:nvSpPr>
          <p:cNvPr id="12" name="Right Arrow 11"/>
          <p:cNvSpPr/>
          <p:nvPr/>
        </p:nvSpPr>
        <p:spPr>
          <a:xfrm rot="2218472">
            <a:off x="6581360" y="3879250"/>
            <a:ext cx="1794812" cy="578357"/>
          </a:xfrm>
          <a:prstGeom prst="rightArrow">
            <a:avLst/>
          </a:prstGeom>
          <a:solidFill>
            <a:srgbClr val="C00000"/>
          </a:solidFill>
          <a:ln w="25400" cap="flat" cmpd="sng" algn="ctr">
            <a:solidFill>
              <a:srgbClr val="C00000"/>
            </a:solidFill>
            <a:prstDash val="solid"/>
          </a:ln>
          <a:effectLst/>
        </p:spPr>
        <p:txBody>
          <a:bodyPr anchor="ctr"/>
          <a:lstStyle/>
          <a:p>
            <a:pPr algn="ctr">
              <a:defRPr/>
            </a:pPr>
            <a:endParaRPr lang="en-US" b="1" kern="0">
              <a:solidFill>
                <a:prstClr val="white"/>
              </a:solidFill>
              <a:latin typeface="Calibri"/>
            </a:endParaRP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How to Get Started</a:t>
            </a:r>
            <a:endParaRPr lang="en-US" altLang="en-US" sz="3400" b="1" dirty="0">
              <a:latin typeface="Cambria" panose="02040503050406030204" pitchFamily="18" charset="0"/>
            </a:endParaRPr>
          </a:p>
        </p:txBody>
      </p:sp>
    </p:spTree>
    <p:extLst>
      <p:ext uri="{BB962C8B-B14F-4D97-AF65-F5344CB8AC3E}">
        <p14:creationId xmlns:p14="http://schemas.microsoft.com/office/powerpoint/2010/main" val="432358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23</a:t>
            </a:fld>
            <a:endParaRPr lang="en-US" altLang="en-US" sz="900">
              <a:solidFill>
                <a:srgbClr val="000000"/>
              </a:solidFill>
              <a:latin typeface="Cambria" panose="02040503050406030204" pitchFamily="18" charset="0"/>
            </a:endParaRPr>
          </a:p>
        </p:txBody>
      </p:sp>
      <p:sp>
        <p:nvSpPr>
          <p:cNvPr id="82948" name="Rectangle 1"/>
          <p:cNvSpPr>
            <a:spLocks noChangeArrowheads="1"/>
          </p:cNvSpPr>
          <p:nvPr/>
        </p:nvSpPr>
        <p:spPr bwMode="auto">
          <a:xfrm>
            <a:off x="878981" y="798514"/>
            <a:ext cx="102226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dirty="0">
                <a:solidFill>
                  <a:srgbClr val="000000"/>
                </a:solidFill>
                <a:latin typeface="Cambria" panose="02040503050406030204" pitchFamily="18" charset="0"/>
              </a:rPr>
              <a:t>Visit </a:t>
            </a:r>
            <a:r>
              <a:rPr lang="en-US" altLang="en-US" dirty="0">
                <a:solidFill>
                  <a:srgbClr val="000000"/>
                </a:solidFill>
                <a:latin typeface="Cambria" panose="02040503050406030204" pitchFamily="18" charset="0"/>
                <a:hlinkClick r:id="rId3"/>
              </a:rPr>
              <a:t>www.ReadyToBuyATexasHome.com</a:t>
            </a:r>
            <a:r>
              <a:rPr lang="en-US" altLang="en-US" dirty="0">
                <a:solidFill>
                  <a:srgbClr val="000000"/>
                </a:solidFill>
                <a:latin typeface="Cambria" panose="02040503050406030204" pitchFamily="18" charset="0"/>
              </a:rPr>
              <a:t> to take the following steps:</a:t>
            </a:r>
          </a:p>
          <a:p>
            <a:endParaRPr lang="en-US" altLang="en-US" sz="1200" dirty="0">
              <a:solidFill>
                <a:srgbClr val="000000"/>
              </a:solidFill>
              <a:latin typeface="Cambria" panose="02040503050406030204" pitchFamily="18" charset="0"/>
            </a:endParaRPr>
          </a:p>
          <a:p>
            <a:r>
              <a:rPr lang="en-US" altLang="en-US" b="1" dirty="0">
                <a:solidFill>
                  <a:srgbClr val="000000"/>
                </a:solidFill>
                <a:latin typeface="Cambria" panose="02040503050406030204" pitchFamily="18" charset="0"/>
              </a:rPr>
              <a:t>2. Carefully read your quiz results for additional details and next steps.</a:t>
            </a: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How to Get Started</a:t>
            </a:r>
            <a:endParaRPr lang="en-US" altLang="en-US" sz="3400" b="1" dirty="0">
              <a:latin typeface="Cambria" panose="02040503050406030204" pitchFamily="18" charset="0"/>
            </a:endParaRPr>
          </a:p>
        </p:txBody>
      </p:sp>
      <p:pic>
        <p:nvPicPr>
          <p:cNvPr id="14" name="Picture 13"/>
          <p:cNvPicPr>
            <a:picLocks noChangeAspect="1"/>
          </p:cNvPicPr>
          <p:nvPr/>
        </p:nvPicPr>
        <p:blipFill rotWithShape="1">
          <a:blip r:embed="rId4"/>
          <a:srcRect t="2285" b="2067"/>
          <a:stretch/>
        </p:blipFill>
        <p:spPr>
          <a:xfrm>
            <a:off x="2288373" y="1858950"/>
            <a:ext cx="7403821" cy="47945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892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24</a:t>
            </a:fld>
            <a:endParaRPr lang="en-US" altLang="en-US" sz="900">
              <a:solidFill>
                <a:srgbClr val="000000"/>
              </a:solidFill>
              <a:latin typeface="Cambria" panose="02040503050406030204" pitchFamily="18" charset="0"/>
            </a:endParaRPr>
          </a:p>
        </p:txBody>
      </p:sp>
      <p:sp>
        <p:nvSpPr>
          <p:cNvPr id="82948" name="Rectangle 1"/>
          <p:cNvSpPr>
            <a:spLocks noChangeArrowheads="1"/>
          </p:cNvSpPr>
          <p:nvPr/>
        </p:nvSpPr>
        <p:spPr bwMode="auto">
          <a:xfrm>
            <a:off x="878981" y="798514"/>
            <a:ext cx="102226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dirty="0">
                <a:solidFill>
                  <a:srgbClr val="000000"/>
                </a:solidFill>
                <a:latin typeface="Cambria" panose="02040503050406030204" pitchFamily="18" charset="0"/>
              </a:rPr>
              <a:t>Visit </a:t>
            </a:r>
            <a:r>
              <a:rPr lang="en-US" altLang="en-US" dirty="0">
                <a:solidFill>
                  <a:srgbClr val="000000"/>
                </a:solidFill>
                <a:latin typeface="Cambria" panose="02040503050406030204" pitchFamily="18" charset="0"/>
                <a:hlinkClick r:id="rId3"/>
              </a:rPr>
              <a:t>www.ReadyToBuyATexasHome.com</a:t>
            </a:r>
            <a:r>
              <a:rPr lang="en-US" altLang="en-US" dirty="0">
                <a:solidFill>
                  <a:srgbClr val="000000"/>
                </a:solidFill>
                <a:latin typeface="Cambria" panose="02040503050406030204" pitchFamily="18" charset="0"/>
              </a:rPr>
              <a:t> to take the following steps:</a:t>
            </a:r>
          </a:p>
          <a:p>
            <a:endParaRPr lang="en-US" altLang="en-US" sz="1200" dirty="0">
              <a:solidFill>
                <a:srgbClr val="000000"/>
              </a:solidFill>
              <a:latin typeface="Cambria" panose="02040503050406030204" pitchFamily="18" charset="0"/>
            </a:endParaRPr>
          </a:p>
          <a:p>
            <a:r>
              <a:rPr lang="en-US" altLang="en-US" b="1" dirty="0">
                <a:solidFill>
                  <a:srgbClr val="000000"/>
                </a:solidFill>
                <a:latin typeface="Cambria" panose="02040503050406030204" pitchFamily="18" charset="0"/>
              </a:rPr>
              <a:t>3. Contact an Approved Lender to Apply.</a:t>
            </a: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How to Get Started</a:t>
            </a:r>
            <a:endParaRPr lang="en-US" altLang="en-US" sz="3400" b="1" dirty="0">
              <a:latin typeface="Cambria" panose="02040503050406030204" pitchFamily="18" charset="0"/>
            </a:endParaRPr>
          </a:p>
        </p:txBody>
      </p:sp>
      <p:pic>
        <p:nvPicPr>
          <p:cNvPr id="16" name="Picture 15"/>
          <p:cNvPicPr>
            <a:picLocks noChangeAspect="1"/>
          </p:cNvPicPr>
          <p:nvPr/>
        </p:nvPicPr>
        <p:blipFill rotWithShape="1">
          <a:blip r:embed="rId4"/>
          <a:srcRect t="2285" b="2067"/>
          <a:stretch/>
        </p:blipFill>
        <p:spPr>
          <a:xfrm>
            <a:off x="2007716" y="1858950"/>
            <a:ext cx="7403821" cy="4794593"/>
          </a:xfrm>
          <a:prstGeom prst="rect">
            <a:avLst/>
          </a:prstGeom>
          <a:ln>
            <a:noFill/>
          </a:ln>
          <a:effectLst>
            <a:outerShdw blurRad="292100" dist="139700" dir="2700000" algn="tl" rotWithShape="0">
              <a:srgbClr val="333333">
                <a:alpha val="65000"/>
              </a:srgbClr>
            </a:outerShdw>
          </a:effectLst>
        </p:spPr>
      </p:pic>
      <p:cxnSp>
        <p:nvCxnSpPr>
          <p:cNvPr id="18" name="Straight Arrow Connector 17"/>
          <p:cNvCxnSpPr/>
          <p:nvPr/>
        </p:nvCxnSpPr>
        <p:spPr>
          <a:xfrm>
            <a:off x="1105573" y="4101015"/>
            <a:ext cx="1131887" cy="739775"/>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12"/>
          <p:cNvPicPr>
            <a:picLocks noChangeAspect="1" noChangeArrowheads="1"/>
          </p:cNvPicPr>
          <p:nvPr/>
        </p:nvPicPr>
        <p:blipFill rotWithShape="1">
          <a:blip r:embed="rId5">
            <a:extLst>
              <a:ext uri="{28A0092B-C50C-407E-A947-70E740481C1C}">
                <a14:useLocalDpi xmlns:a14="http://schemas.microsoft.com/office/drawing/2010/main" val="0"/>
              </a:ext>
            </a:extLst>
          </a:blip>
          <a:srcRect l="20012" t="10390" r="40662"/>
          <a:stretch/>
        </p:blipFill>
        <p:spPr bwMode="auto">
          <a:xfrm>
            <a:off x="5732013" y="1841707"/>
            <a:ext cx="4250187" cy="4811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Oval 19"/>
          <p:cNvSpPr/>
          <p:nvPr/>
        </p:nvSpPr>
        <p:spPr>
          <a:xfrm>
            <a:off x="5296277" y="1623587"/>
            <a:ext cx="5251009" cy="1436484"/>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Oval 20"/>
          <p:cNvSpPr/>
          <p:nvPr/>
        </p:nvSpPr>
        <p:spPr>
          <a:xfrm>
            <a:off x="5439624" y="2892671"/>
            <a:ext cx="5251009" cy="1436484"/>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Oval 21"/>
          <p:cNvSpPr/>
          <p:nvPr/>
        </p:nvSpPr>
        <p:spPr>
          <a:xfrm>
            <a:off x="5367196" y="4138565"/>
            <a:ext cx="5251009" cy="1436484"/>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Oval 22"/>
          <p:cNvSpPr/>
          <p:nvPr/>
        </p:nvSpPr>
        <p:spPr>
          <a:xfrm>
            <a:off x="5439624" y="5362876"/>
            <a:ext cx="5251009" cy="1436484"/>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91750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2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2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P spid="22" grpId="1" animBg="1"/>
      <p:bldP spid="23" grpId="0" animBg="1"/>
      <p:bldP spid="2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25</a:t>
            </a:fld>
            <a:endParaRPr lang="en-US" altLang="en-US" sz="900">
              <a:solidFill>
                <a:srgbClr val="000000"/>
              </a:solidFill>
              <a:latin typeface="Cambria" panose="02040503050406030204" pitchFamily="18" charset="0"/>
            </a:endParaRPr>
          </a:p>
        </p:txBody>
      </p:sp>
      <p:sp>
        <p:nvSpPr>
          <p:cNvPr id="82948" name="Rectangle 1"/>
          <p:cNvSpPr>
            <a:spLocks noChangeArrowheads="1"/>
          </p:cNvSpPr>
          <p:nvPr/>
        </p:nvSpPr>
        <p:spPr bwMode="auto">
          <a:xfrm>
            <a:off x="878981" y="798514"/>
            <a:ext cx="102226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dirty="0">
                <a:solidFill>
                  <a:srgbClr val="000000"/>
                </a:solidFill>
                <a:latin typeface="Cambria" panose="02040503050406030204" pitchFamily="18" charset="0"/>
              </a:rPr>
              <a:t>Visit </a:t>
            </a:r>
            <a:r>
              <a:rPr lang="en-US" altLang="en-US" dirty="0">
                <a:solidFill>
                  <a:srgbClr val="000000"/>
                </a:solidFill>
                <a:latin typeface="Cambria" panose="02040503050406030204" pitchFamily="18" charset="0"/>
                <a:hlinkClick r:id="rId3"/>
              </a:rPr>
              <a:t>www.ReadyToBuyATexasHome.com</a:t>
            </a:r>
            <a:r>
              <a:rPr lang="en-US" altLang="en-US" dirty="0">
                <a:solidFill>
                  <a:srgbClr val="000000"/>
                </a:solidFill>
                <a:latin typeface="Cambria" panose="02040503050406030204" pitchFamily="18" charset="0"/>
              </a:rPr>
              <a:t> to take the following steps:</a:t>
            </a:r>
          </a:p>
          <a:p>
            <a:endParaRPr lang="en-US" altLang="en-US" sz="1200" dirty="0">
              <a:solidFill>
                <a:srgbClr val="000000"/>
              </a:solidFill>
              <a:latin typeface="Cambria" panose="02040503050406030204" pitchFamily="18" charset="0"/>
            </a:endParaRPr>
          </a:p>
          <a:p>
            <a:r>
              <a:rPr lang="en-US" altLang="en-US" b="1" dirty="0">
                <a:solidFill>
                  <a:srgbClr val="000000"/>
                </a:solidFill>
                <a:latin typeface="Cambria" panose="02040503050406030204" pitchFamily="18" charset="0"/>
              </a:rPr>
              <a:t>4. Take a Home Buyer Education Course (Online or In Person)</a:t>
            </a: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How to Get Started</a:t>
            </a:r>
            <a:endParaRPr lang="en-US" altLang="en-US" sz="3400" b="1" dirty="0">
              <a:latin typeface="Cambria" panose="02040503050406030204" pitchFamily="18" charset="0"/>
            </a:endParaRPr>
          </a:p>
        </p:txBody>
      </p:sp>
      <p:pic>
        <p:nvPicPr>
          <p:cNvPr id="16" name="Picture 15"/>
          <p:cNvPicPr>
            <a:picLocks noChangeAspect="1"/>
          </p:cNvPicPr>
          <p:nvPr/>
        </p:nvPicPr>
        <p:blipFill rotWithShape="1">
          <a:blip r:embed="rId4"/>
          <a:srcRect t="2285" b="2067"/>
          <a:stretch/>
        </p:blipFill>
        <p:spPr>
          <a:xfrm>
            <a:off x="4365344" y="1866598"/>
            <a:ext cx="7403821" cy="4794593"/>
          </a:xfrm>
          <a:prstGeom prst="rect">
            <a:avLst/>
          </a:prstGeom>
          <a:ln>
            <a:noFill/>
          </a:ln>
          <a:effectLst>
            <a:outerShdw blurRad="292100" dist="139700" dir="2700000" algn="tl" rotWithShape="0">
              <a:srgbClr val="333333">
                <a:alpha val="65000"/>
              </a:srgbClr>
            </a:outerShdw>
          </a:effectLst>
        </p:spPr>
      </p:pic>
      <p:cxnSp>
        <p:nvCxnSpPr>
          <p:cNvPr id="14" name="Straight Arrow Connector 13"/>
          <p:cNvCxnSpPr/>
          <p:nvPr/>
        </p:nvCxnSpPr>
        <p:spPr>
          <a:xfrm flipH="1">
            <a:off x="10744200" y="4385780"/>
            <a:ext cx="1219200" cy="51435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rotWithShape="1">
          <a:blip r:embed="rId5"/>
          <a:srcRect l="19258" t="9445" r="15223" b="5785"/>
          <a:stretch/>
        </p:blipFill>
        <p:spPr bwMode="auto">
          <a:xfrm>
            <a:off x="401619" y="1866598"/>
            <a:ext cx="6588223" cy="47945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Oval 23"/>
          <p:cNvSpPr/>
          <p:nvPr/>
        </p:nvSpPr>
        <p:spPr>
          <a:xfrm>
            <a:off x="290992" y="3498009"/>
            <a:ext cx="4227531" cy="1763087"/>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Oval 24"/>
          <p:cNvSpPr/>
          <p:nvPr/>
        </p:nvSpPr>
        <p:spPr>
          <a:xfrm>
            <a:off x="193875" y="4920911"/>
            <a:ext cx="4227531" cy="1763087"/>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93035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2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26</a:t>
            </a:fld>
            <a:endParaRPr lang="en-US" altLang="en-US" sz="900">
              <a:solidFill>
                <a:srgbClr val="000000"/>
              </a:solidFill>
              <a:latin typeface="Cambria" panose="02040503050406030204" pitchFamily="18" charset="0"/>
            </a:endParaRPr>
          </a:p>
        </p:txBody>
      </p:sp>
      <p:sp>
        <p:nvSpPr>
          <p:cNvPr id="82948" name="Rectangle 1"/>
          <p:cNvSpPr>
            <a:spLocks noChangeArrowheads="1"/>
          </p:cNvSpPr>
          <p:nvPr/>
        </p:nvSpPr>
        <p:spPr bwMode="auto">
          <a:xfrm>
            <a:off x="878981" y="798514"/>
            <a:ext cx="102226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dirty="0">
                <a:solidFill>
                  <a:srgbClr val="000000"/>
                </a:solidFill>
                <a:latin typeface="Cambria" panose="02040503050406030204" pitchFamily="18" charset="0"/>
              </a:rPr>
              <a:t>Visit </a:t>
            </a:r>
            <a:r>
              <a:rPr lang="en-US" altLang="en-US" dirty="0">
                <a:solidFill>
                  <a:srgbClr val="000000"/>
                </a:solidFill>
                <a:latin typeface="Cambria" panose="02040503050406030204" pitchFamily="18" charset="0"/>
                <a:hlinkClick r:id="rId3"/>
              </a:rPr>
              <a:t>www.ReadyToBuyATexasHome.com</a:t>
            </a:r>
            <a:r>
              <a:rPr lang="en-US" altLang="en-US" dirty="0">
                <a:solidFill>
                  <a:srgbClr val="000000"/>
                </a:solidFill>
                <a:latin typeface="Cambria" panose="02040503050406030204" pitchFamily="18" charset="0"/>
              </a:rPr>
              <a:t> to take the following steps:</a:t>
            </a:r>
          </a:p>
          <a:p>
            <a:endParaRPr lang="en-US" altLang="en-US" sz="1200" dirty="0">
              <a:solidFill>
                <a:srgbClr val="000000"/>
              </a:solidFill>
              <a:latin typeface="Cambria" panose="02040503050406030204" pitchFamily="18" charset="0"/>
            </a:endParaRPr>
          </a:p>
          <a:p>
            <a:r>
              <a:rPr lang="en-US" altLang="en-US" b="1" dirty="0">
                <a:solidFill>
                  <a:srgbClr val="000000"/>
                </a:solidFill>
                <a:latin typeface="Cambria" panose="02040503050406030204" pitchFamily="18" charset="0"/>
              </a:rPr>
              <a:t>4. Find a Participating Realtor</a:t>
            </a: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Cambria" panose="02040503050406030204" pitchFamily="18" charset="0"/>
              </a:rPr>
              <a:t>How to Get Started</a:t>
            </a:r>
            <a:endParaRPr lang="en-US" altLang="en-US" sz="3400" b="1" dirty="0">
              <a:latin typeface="Cambria" panose="02040503050406030204" pitchFamily="18" charset="0"/>
            </a:endParaRPr>
          </a:p>
        </p:txBody>
      </p:sp>
      <p:pic>
        <p:nvPicPr>
          <p:cNvPr id="11" name="Picture 10"/>
          <p:cNvPicPr>
            <a:picLocks noChangeAspect="1"/>
          </p:cNvPicPr>
          <p:nvPr/>
        </p:nvPicPr>
        <p:blipFill>
          <a:blip r:embed="rId4"/>
          <a:stretch>
            <a:fillRect/>
          </a:stretch>
        </p:blipFill>
        <p:spPr>
          <a:xfrm>
            <a:off x="347871" y="1858950"/>
            <a:ext cx="7176880" cy="4863520"/>
          </a:xfrm>
          <a:prstGeom prst="rect">
            <a:avLst/>
          </a:prstGeom>
          <a:ln>
            <a:noFill/>
          </a:ln>
          <a:effectLst>
            <a:outerShdw blurRad="292100" dist="139700" dir="2700000" algn="tl" rotWithShape="0">
              <a:srgbClr val="333333">
                <a:alpha val="65000"/>
              </a:srgbClr>
            </a:outerShdw>
          </a:effectLst>
        </p:spPr>
      </p:pic>
      <p:cxnSp>
        <p:nvCxnSpPr>
          <p:cNvPr id="12" name="Straight Arrow Connector 11"/>
          <p:cNvCxnSpPr/>
          <p:nvPr/>
        </p:nvCxnSpPr>
        <p:spPr>
          <a:xfrm>
            <a:off x="1967629" y="5572978"/>
            <a:ext cx="1524000" cy="3048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2013" y="2545394"/>
            <a:ext cx="8695187" cy="36782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9990" y="1858950"/>
            <a:ext cx="8862010" cy="41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55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DE554CE-3C9A-4662-9788-B6CC96488518}" type="slidenum">
              <a:rPr lang="en-US" altLang="en-US" sz="900">
                <a:solidFill>
                  <a:srgbClr val="000000"/>
                </a:solidFill>
                <a:latin typeface="Cambria" panose="02040503050406030204" pitchFamily="18" charset="0"/>
              </a:rPr>
              <a:pPr/>
              <a:t>27</a:t>
            </a:fld>
            <a:endParaRPr lang="en-US" altLang="en-US" sz="900">
              <a:solidFill>
                <a:srgbClr val="000000"/>
              </a:solidFill>
              <a:latin typeface="Cambria" panose="02040503050406030204" pitchFamily="18" charset="0"/>
            </a:endParaRPr>
          </a:p>
        </p:txBody>
      </p:sp>
      <p:cxnSp>
        <p:nvCxnSpPr>
          <p:cNvPr id="13" name="Straight Connector 12"/>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solidFill>
                  <a:srgbClr val="0000FF"/>
                </a:solidFill>
                <a:latin typeface="Cambria" panose="02040503050406030204" pitchFamily="18" charset="0"/>
                <a:hlinkClick r:id="rId3"/>
              </a:rPr>
              <a:t>www.ReadyToBuyATexasHome.com</a:t>
            </a:r>
            <a:endParaRPr lang="en-US" altLang="en-US" sz="3400" b="1" dirty="0">
              <a:latin typeface="Cambria" panose="02040503050406030204" pitchFamily="18" charset="0"/>
            </a:endParaRPr>
          </a:p>
        </p:txBody>
      </p:sp>
      <p:pic>
        <p:nvPicPr>
          <p:cNvPr id="14" name="Picture 13"/>
          <p:cNvPicPr>
            <a:picLocks noChangeAspect="1"/>
          </p:cNvPicPr>
          <p:nvPr/>
        </p:nvPicPr>
        <p:blipFill>
          <a:blip r:embed="rId4"/>
          <a:stretch>
            <a:fillRect/>
          </a:stretch>
        </p:blipFill>
        <p:spPr>
          <a:xfrm>
            <a:off x="1200582" y="851140"/>
            <a:ext cx="9750855" cy="5870335"/>
          </a:xfrm>
          <a:prstGeom prst="rect">
            <a:avLst/>
          </a:prstGeom>
        </p:spPr>
      </p:pic>
      <p:cxnSp>
        <p:nvCxnSpPr>
          <p:cNvPr id="16" name="Straight Arrow Connector 15"/>
          <p:cNvCxnSpPr/>
          <p:nvPr/>
        </p:nvCxnSpPr>
        <p:spPr>
          <a:xfrm>
            <a:off x="2762250" y="3013869"/>
            <a:ext cx="1524000" cy="3810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762250" y="4595019"/>
            <a:ext cx="1524000" cy="3810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8610600" y="5895975"/>
            <a:ext cx="1371600" cy="642937"/>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94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schemeClr val="tx1"/>
                </a:solidFill>
                <a:latin typeface="Cambria" panose="02040503050406030204" pitchFamily="18" charset="0"/>
              </a:rPr>
              <a:t>Questions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081013" y="981075"/>
            <a:ext cx="4358035" cy="2381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844226" y="3511266"/>
            <a:ext cx="8839200" cy="1015663"/>
          </a:xfrm>
          <a:prstGeom prst="rect">
            <a:avLst/>
          </a:prstGeom>
          <a:noFill/>
        </p:spPr>
        <p:txBody>
          <a:bodyPr wrap="square" rtlCol="0">
            <a:spAutoFit/>
          </a:bodyPr>
          <a:lstStyle/>
          <a:p>
            <a:pPr algn="ctr"/>
            <a:r>
              <a:rPr lang="en-US" sz="2400" dirty="0">
                <a:latin typeface="Cambria" panose="02040503050406030204" pitchFamily="18" charset="0"/>
              </a:rPr>
              <a:t>ENTER YOUR CONTACT INFORMATION HERE</a:t>
            </a:r>
          </a:p>
          <a:p>
            <a:pPr algn="ctr"/>
            <a:endParaRPr lang="en-US" dirty="0"/>
          </a:p>
          <a:p>
            <a:pPr algn="ctr"/>
            <a:endParaRPr lang="en-US" dirty="0"/>
          </a:p>
        </p:txBody>
      </p:sp>
      <p:sp>
        <p:nvSpPr>
          <p:cNvPr id="13" name="TextBox 6"/>
          <p:cNvSpPr txBox="1">
            <a:spLocks noChangeArrowheads="1"/>
          </p:cNvSpPr>
          <p:nvPr/>
        </p:nvSpPr>
        <p:spPr bwMode="auto">
          <a:xfrm>
            <a:off x="3099714" y="4752070"/>
            <a:ext cx="7756974"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defRPr sz="1600">
                <a:solidFill>
                  <a:schemeClr val="tx1"/>
                </a:solidFill>
                <a:latin typeface="Calibri" pitchFamily="34" charset="0"/>
              </a:defRPr>
            </a:lvl1pPr>
            <a:lvl2pPr marL="742950" indent="-285750" eaLnBrk="0" hangingPunct="0">
              <a:spcBef>
                <a:spcPct val="20000"/>
              </a:spcBef>
              <a:buFont typeface="Arial" charset="0"/>
              <a:buChar char="•"/>
              <a:defRPr sz="1600">
                <a:solidFill>
                  <a:schemeClr val="tx1"/>
                </a:solidFill>
                <a:latin typeface="Calibri" pitchFamily="34" charset="0"/>
              </a:defRPr>
            </a:lvl2pPr>
            <a:lvl3pPr marL="1143000" indent="-228600" eaLnBrk="0" hangingPunct="0">
              <a:spcBef>
                <a:spcPct val="20000"/>
              </a:spcBef>
              <a:buFont typeface="Wingdings" pitchFamily="2" charset="2"/>
              <a:buChar char="§"/>
              <a:defRPr sz="1600">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lvl="0" indent="-342900" eaLnBrk="1" hangingPunct="1">
              <a:spcBef>
                <a:spcPct val="0"/>
              </a:spcBef>
              <a:spcAft>
                <a:spcPts val="600"/>
              </a:spcAft>
              <a:buFont typeface="Wingdings" panose="05000000000000000000" pitchFamily="2" charset="2"/>
              <a:buChar char="§"/>
            </a:pPr>
            <a:r>
              <a:rPr lang="en-US" altLang="en-US" sz="2400" dirty="0">
                <a:solidFill>
                  <a:prstClr val="black"/>
                </a:solidFill>
                <a:latin typeface="Cambria" panose="02040503050406030204" pitchFamily="18" charset="0"/>
              </a:rPr>
              <a:t>Visit </a:t>
            </a:r>
            <a:r>
              <a:rPr lang="en-US" altLang="en-US" sz="2400" dirty="0">
                <a:solidFill>
                  <a:prstClr val="black"/>
                </a:solidFill>
                <a:latin typeface="Cambria" panose="02040503050406030204" pitchFamily="18" charset="0"/>
                <a:hlinkClick r:id="rId4"/>
              </a:rPr>
              <a:t>www.ReadyToBuyATexasHome.com</a:t>
            </a:r>
            <a:endParaRPr lang="en-US" altLang="en-US" sz="2400" dirty="0">
              <a:solidFill>
                <a:prstClr val="black"/>
              </a:solidFill>
              <a:latin typeface="Cambria" panose="02040503050406030204" pitchFamily="18" charset="0"/>
            </a:endParaRPr>
          </a:p>
          <a:p>
            <a:pPr marL="342900" lvl="0" indent="-342900" eaLnBrk="1" hangingPunct="1">
              <a:spcBef>
                <a:spcPct val="0"/>
              </a:spcBef>
              <a:spcAft>
                <a:spcPts val="600"/>
              </a:spcAft>
              <a:buFont typeface="Wingdings" panose="05000000000000000000" pitchFamily="2" charset="2"/>
              <a:buChar char="§"/>
            </a:pPr>
            <a:r>
              <a:rPr lang="en-US" altLang="en-US" sz="2400" dirty="0">
                <a:solidFill>
                  <a:prstClr val="black"/>
                </a:solidFill>
                <a:latin typeface="Cambria" panose="02040503050406030204" pitchFamily="18" charset="0"/>
              </a:rPr>
              <a:t>Call TSAHC’s Homeownership Hotline: (877) 508-4611</a:t>
            </a:r>
          </a:p>
          <a:p>
            <a:pPr marL="342900" lvl="0" indent="-342900" eaLnBrk="1" hangingPunct="1">
              <a:spcBef>
                <a:spcPct val="0"/>
              </a:spcBef>
              <a:spcAft>
                <a:spcPts val="600"/>
              </a:spcAft>
              <a:buFont typeface="Wingdings" panose="05000000000000000000" pitchFamily="2" charset="2"/>
              <a:buChar char="§"/>
            </a:pPr>
            <a:r>
              <a:rPr lang="en-US" altLang="en-US" sz="2400" dirty="0">
                <a:solidFill>
                  <a:prstClr val="black"/>
                </a:solidFill>
                <a:latin typeface="Cambria" panose="02040503050406030204" pitchFamily="18" charset="0"/>
              </a:rPr>
              <a:t>Email </a:t>
            </a:r>
            <a:r>
              <a:rPr lang="en-US" altLang="en-US" sz="2400" dirty="0">
                <a:solidFill>
                  <a:prstClr val="black"/>
                </a:solidFill>
                <a:latin typeface="Cambria" panose="02040503050406030204" pitchFamily="18" charset="0"/>
                <a:hlinkClick r:id="rId5"/>
              </a:rPr>
              <a:t>Homeownership@TSAHC.org</a:t>
            </a:r>
            <a:r>
              <a:rPr lang="en-US" altLang="en-US" sz="2400" dirty="0">
                <a:solidFill>
                  <a:prstClr val="black"/>
                </a:solidFill>
                <a:latin typeface="Cambria" panose="02040503050406030204" pitchFamily="18" charset="0"/>
              </a:rPr>
              <a:t> </a:t>
            </a:r>
          </a:p>
        </p:txBody>
      </p:sp>
    </p:spTree>
    <p:extLst>
      <p:ext uri="{BB962C8B-B14F-4D97-AF65-F5344CB8AC3E}">
        <p14:creationId xmlns:p14="http://schemas.microsoft.com/office/powerpoint/2010/main" val="3917843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schemeClr val="tx1"/>
                </a:solidFill>
                <a:latin typeface="Cambria" panose="02040503050406030204" pitchFamily="18" charset="0"/>
              </a:rPr>
              <a:t>Home Buyer Programs</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bwMode="auto">
          <a:xfrm>
            <a:off x="878981" y="906140"/>
            <a:ext cx="1022260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282575">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eaLnBrk="1" hangingPunct="1">
              <a:spcAft>
                <a:spcPts val="1200"/>
              </a:spcAft>
              <a:buFontTx/>
              <a:buNone/>
            </a:pPr>
            <a:r>
              <a:rPr lang="en-US" altLang="en-US" sz="2400" dirty="0">
                <a:solidFill>
                  <a:srgbClr val="000000"/>
                </a:solidFill>
                <a:latin typeface="Cambria" panose="02040503050406030204" pitchFamily="18" charset="0"/>
              </a:rPr>
              <a:t>These Home Buyer Programs offer two types of assistance to home buyers STATEWIDE.</a:t>
            </a:r>
          </a:p>
        </p:txBody>
      </p:sp>
      <p:sp>
        <p:nvSpPr>
          <p:cNvPr id="14" name="Rectangle 13"/>
          <p:cNvSpPr/>
          <p:nvPr/>
        </p:nvSpPr>
        <p:spPr>
          <a:xfrm>
            <a:off x="878980" y="2456474"/>
            <a:ext cx="10222608" cy="1438794"/>
          </a:xfrm>
          <a:prstGeom prst="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pic>
        <p:nvPicPr>
          <p:cNvPr id="2" name="Picture 1"/>
          <p:cNvPicPr>
            <a:picLocks noChangeAspect="1"/>
          </p:cNvPicPr>
          <p:nvPr/>
        </p:nvPicPr>
        <p:blipFill>
          <a:blip r:embed="rId3"/>
          <a:stretch>
            <a:fillRect/>
          </a:stretch>
        </p:blipFill>
        <p:spPr>
          <a:xfrm>
            <a:off x="1243177" y="1978910"/>
            <a:ext cx="7599163" cy="1279067"/>
          </a:xfrm>
          <a:prstGeom prst="rect">
            <a:avLst/>
          </a:prstGeom>
        </p:spPr>
      </p:pic>
      <p:sp>
        <p:nvSpPr>
          <p:cNvPr id="17" name="Rectangle 16"/>
          <p:cNvSpPr/>
          <p:nvPr/>
        </p:nvSpPr>
        <p:spPr>
          <a:xfrm>
            <a:off x="878981" y="4754549"/>
            <a:ext cx="10222608" cy="1438794"/>
          </a:xfrm>
          <a:prstGeom prst="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pic>
        <p:nvPicPr>
          <p:cNvPr id="3" name="Picture 2"/>
          <p:cNvPicPr>
            <a:picLocks noChangeAspect="1"/>
          </p:cNvPicPr>
          <p:nvPr/>
        </p:nvPicPr>
        <p:blipFill>
          <a:blip r:embed="rId4"/>
          <a:stretch>
            <a:fillRect/>
          </a:stretch>
        </p:blipFill>
        <p:spPr>
          <a:xfrm>
            <a:off x="1243177" y="4333098"/>
            <a:ext cx="7599163" cy="1279067"/>
          </a:xfrm>
          <a:prstGeom prst="rect">
            <a:avLst/>
          </a:prstGeom>
        </p:spPr>
      </p:pic>
    </p:spTree>
    <p:extLst>
      <p:ext uri="{BB962C8B-B14F-4D97-AF65-F5344CB8AC3E}">
        <p14:creationId xmlns:p14="http://schemas.microsoft.com/office/powerpoint/2010/main" val="3969173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schemeClr val="tx1"/>
                </a:solidFill>
                <a:latin typeface="Cambria" panose="02040503050406030204" pitchFamily="18" charset="0"/>
              </a:rPr>
              <a:t>Loans with Down Payment Assistance</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bwMode="auto">
          <a:xfrm>
            <a:off x="878982" y="870408"/>
            <a:ext cx="8915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Myriad Pro" charset="0"/>
              </a:defRPr>
            </a:lvl1pPr>
            <a:lvl2pPr marL="800100" indent="-3429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fontAlgn="ctr">
              <a:spcBef>
                <a:spcPts val="600"/>
              </a:spcBef>
              <a:spcAft>
                <a:spcPts val="600"/>
              </a:spcAft>
              <a:buFontTx/>
              <a:buNone/>
            </a:pPr>
            <a:r>
              <a:rPr lang="en-US" altLang="en-US" sz="2400" dirty="0">
                <a:solidFill>
                  <a:srgbClr val="000000"/>
                </a:solidFill>
                <a:latin typeface="Cambria" panose="02040503050406030204" pitchFamily="18" charset="0"/>
                <a:cs typeface="Calibri" panose="020F0502020204030204" pitchFamily="34" charset="0"/>
              </a:rPr>
              <a:t>Several options are available to your borrower:</a:t>
            </a:r>
          </a:p>
          <a:p>
            <a:pPr fontAlgn="ctr">
              <a:spcBef>
                <a:spcPts val="600"/>
              </a:spcBef>
              <a:spcAft>
                <a:spcPts val="600"/>
              </a:spcAft>
              <a:buFontTx/>
              <a:buNone/>
            </a:pPr>
            <a:endParaRPr lang="en-US" altLang="en-US" sz="2400" dirty="0">
              <a:solidFill>
                <a:srgbClr val="000000"/>
              </a:solidFill>
              <a:latin typeface="Cambria" panose="02040503050406030204" pitchFamily="18" charset="0"/>
              <a:cs typeface="Calibri" panose="020F0502020204030204" pitchFamily="34" charset="0"/>
            </a:endParaRPr>
          </a:p>
          <a:p>
            <a:pPr fontAlgn="ctr">
              <a:spcBef>
                <a:spcPts val="600"/>
              </a:spcBef>
              <a:spcAft>
                <a:spcPts val="600"/>
              </a:spcAft>
              <a:buFontTx/>
              <a:buNone/>
            </a:pPr>
            <a:endParaRPr lang="en-US" altLang="en-US" sz="2400" dirty="0">
              <a:solidFill>
                <a:srgbClr val="000000"/>
              </a:solidFill>
              <a:latin typeface="Cambria" panose="02040503050406030204" pitchFamily="18" charset="0"/>
              <a:cs typeface="Calibri" panose="020F0502020204030204" pitchFamily="34" charset="0"/>
            </a:endParaRPr>
          </a:p>
          <a:p>
            <a:pPr fontAlgn="ctr">
              <a:spcBef>
                <a:spcPts val="600"/>
              </a:spcBef>
              <a:spcAft>
                <a:spcPts val="600"/>
              </a:spcAft>
              <a:buFontTx/>
              <a:buNone/>
            </a:pPr>
            <a:r>
              <a:rPr lang="en-US" altLang="en-US" sz="2400" dirty="0">
                <a:solidFill>
                  <a:srgbClr val="000000"/>
                </a:solidFill>
                <a:latin typeface="Calibri" panose="020F0502020204030204" pitchFamily="34" charset="0"/>
                <a:cs typeface="Calibri" panose="020F0502020204030204" pitchFamily="34" charset="0"/>
              </a:rPr>
              <a:t> </a:t>
            </a:r>
          </a:p>
          <a:p>
            <a:pPr fontAlgn="ctr">
              <a:spcBef>
                <a:spcPts val="600"/>
              </a:spcBef>
            </a:pPr>
            <a:r>
              <a:rPr lang="en-US" sz="2400">
                <a:latin typeface="Cambria" panose="02040503050406030204" pitchFamily="18" charset="0"/>
              </a:rPr>
              <a:t>Assistance</a:t>
            </a:r>
            <a:r>
              <a:rPr lang="en-US" sz="2400">
                <a:latin typeface="Cambria" panose="02040503050406030204" pitchFamily="18" charset="0"/>
                <a:cs typeface="Times New Roman"/>
              </a:rPr>
              <a:t> </a:t>
            </a:r>
            <a:r>
              <a:rPr lang="en-US" altLang="en-US" sz="2400">
                <a:solidFill>
                  <a:srgbClr val="000000"/>
                </a:solidFill>
                <a:latin typeface="Cambria" panose="02040503050406030204" pitchFamily="18" charset="0"/>
                <a:cs typeface="Calibri" panose="020F0502020204030204" pitchFamily="34" charset="0"/>
              </a:rPr>
              <a:t>% </a:t>
            </a:r>
            <a:r>
              <a:rPr lang="en-US" altLang="en-US" sz="2400" dirty="0">
                <a:solidFill>
                  <a:srgbClr val="000000"/>
                </a:solidFill>
                <a:latin typeface="Cambria" panose="02040503050406030204" pitchFamily="18" charset="0"/>
                <a:cs typeface="Calibri" panose="020F0502020204030204" pitchFamily="34" charset="0"/>
              </a:rPr>
              <a:t>is based upon total loan amount     </a:t>
            </a:r>
          </a:p>
          <a:p>
            <a:pPr fontAlgn="ctr">
              <a:spcBef>
                <a:spcPts val="600"/>
              </a:spcBef>
              <a:buNone/>
            </a:pPr>
            <a:r>
              <a:rPr lang="en-US" altLang="en-US" sz="2400" dirty="0">
                <a:solidFill>
                  <a:srgbClr val="000000"/>
                </a:solidFill>
                <a:latin typeface="Cambria" panose="02040503050406030204" pitchFamily="18" charset="0"/>
                <a:cs typeface="Calibri" panose="020F0502020204030204" pitchFamily="34" charset="0"/>
              </a:rPr>
              <a:t>     (i.e.: 5% of $100,000 = $5,000)</a:t>
            </a:r>
          </a:p>
          <a:p>
            <a:pPr fontAlgn="ctr">
              <a:spcBef>
                <a:spcPts val="600"/>
              </a:spcBef>
              <a:spcAft>
                <a:spcPts val="600"/>
              </a:spcAft>
              <a:buFontTx/>
              <a:buNone/>
            </a:pPr>
            <a:endParaRPr lang="en-US" altLang="en-US" sz="2400" dirty="0">
              <a:solidFill>
                <a:srgbClr val="000000"/>
              </a:solidFill>
              <a:latin typeface="Cambria" panose="02040503050406030204" pitchFamily="18" charset="0"/>
              <a:cs typeface="Calibri" panose="020F0502020204030204" pitchFamily="34" charset="0"/>
            </a:endParaRPr>
          </a:p>
          <a:p>
            <a:pPr eaLnBrk="1" hangingPunct="1">
              <a:spcBef>
                <a:spcPct val="0"/>
              </a:spcBef>
            </a:pPr>
            <a:r>
              <a:rPr lang="en-US" altLang="en-US" sz="2400" dirty="0">
                <a:solidFill>
                  <a:srgbClr val="000000"/>
                </a:solidFill>
                <a:latin typeface="Cambria" panose="02040503050406030204" pitchFamily="18" charset="0"/>
                <a:cs typeface="Calibri" panose="020F0502020204030204" pitchFamily="34" charset="0"/>
              </a:rPr>
              <a:t>No need to be first-time buyer </a:t>
            </a:r>
          </a:p>
          <a:p>
            <a:pPr eaLnBrk="1" hangingPunct="1">
              <a:spcBef>
                <a:spcPct val="0"/>
              </a:spcBef>
              <a:buFontTx/>
              <a:buNone/>
            </a:pPr>
            <a:r>
              <a:rPr lang="en-US" altLang="en-US" sz="2400" dirty="0">
                <a:solidFill>
                  <a:srgbClr val="000000"/>
                </a:solidFill>
                <a:latin typeface="Cambria" panose="02040503050406030204" pitchFamily="18" charset="0"/>
                <a:cs typeface="Calibri" panose="020F0502020204030204" pitchFamily="34" charset="0"/>
              </a:rPr>
              <a:t>     (must use to purchase primary residence) </a:t>
            </a:r>
          </a:p>
          <a:p>
            <a:pPr eaLnBrk="1" hangingPunct="1">
              <a:spcBef>
                <a:spcPct val="0"/>
              </a:spcBef>
            </a:pPr>
            <a:endParaRPr lang="en-US" altLang="en-US" sz="2400" dirty="0">
              <a:solidFill>
                <a:srgbClr val="000000"/>
              </a:solidFill>
              <a:latin typeface="Cambria" panose="02040503050406030204" pitchFamily="18" charset="0"/>
              <a:cs typeface="Calibri" panose="020F0502020204030204" pitchFamily="34" charset="0"/>
            </a:endParaRPr>
          </a:p>
          <a:p>
            <a:pPr eaLnBrk="1" hangingPunct="1">
              <a:spcBef>
                <a:spcPct val="0"/>
              </a:spcBef>
            </a:pPr>
            <a:r>
              <a:rPr lang="en-US" altLang="en-US" sz="2400" dirty="0">
                <a:solidFill>
                  <a:srgbClr val="000000"/>
                </a:solidFill>
                <a:latin typeface="Cambria" panose="02040503050406030204" pitchFamily="18" charset="0"/>
                <a:cs typeface="Calibri" panose="020F0502020204030204" pitchFamily="34" charset="0"/>
              </a:rPr>
              <a:t>Can be used to cover down payment and/or closing costs</a:t>
            </a:r>
            <a:endParaRPr lang="en-US" altLang="en-US" sz="2400" dirty="0">
              <a:latin typeface="Cambria" panose="02040503050406030204" pitchFamily="18" charset="0"/>
            </a:endParaRPr>
          </a:p>
          <a:p>
            <a:pPr algn="ctr" fontAlgn="ctr">
              <a:spcBef>
                <a:spcPts val="600"/>
              </a:spcBef>
              <a:spcAft>
                <a:spcPts val="600"/>
              </a:spcAft>
              <a:buFontTx/>
              <a:buNone/>
            </a:pPr>
            <a:endParaRPr lang="en-US" altLang="en-US" sz="1600" dirty="0">
              <a:solidFill>
                <a:srgbClr val="000000"/>
              </a:solidFill>
              <a:latin typeface="Calibri" panose="020F0502020204030204" pitchFamily="34" charset="0"/>
              <a:cs typeface="Calibri" panose="020F0502020204030204" pitchFamily="34" charset="0"/>
            </a:endParaRPr>
          </a:p>
          <a:p>
            <a:pPr algn="ctr" fontAlgn="ctr">
              <a:spcBef>
                <a:spcPts val="600"/>
              </a:spcBef>
              <a:spcAft>
                <a:spcPts val="600"/>
              </a:spcAft>
              <a:buFontTx/>
              <a:buNone/>
            </a:pPr>
            <a:endParaRPr lang="en-US" altLang="en-US" sz="1600" dirty="0">
              <a:solidFill>
                <a:srgbClr val="000000"/>
              </a:solidFill>
              <a:latin typeface="Calibri" panose="020F0502020204030204" pitchFamily="34" charset="0"/>
              <a:cs typeface="Calibri" panose="020F0502020204030204" pitchFamily="34" charset="0"/>
            </a:endParaRPr>
          </a:p>
          <a:p>
            <a:pPr algn="ctr" fontAlgn="ctr">
              <a:spcBef>
                <a:spcPts val="600"/>
              </a:spcBef>
              <a:spcAft>
                <a:spcPts val="600"/>
              </a:spcAft>
              <a:buFontTx/>
              <a:buNone/>
            </a:pPr>
            <a:endParaRPr lang="en-US" altLang="en-US" sz="1600" dirty="0">
              <a:solidFill>
                <a:srgbClr val="000000"/>
              </a:solidFill>
              <a:latin typeface="Calibri" panose="020F0502020204030204" pitchFamily="34" charset="0"/>
              <a:cs typeface="Calibri" panose="020F0502020204030204" pitchFamily="34" charset="0"/>
            </a:endParaRPr>
          </a:p>
          <a:p>
            <a:pPr algn="ctr" fontAlgn="ctr">
              <a:spcBef>
                <a:spcPts val="600"/>
              </a:spcBef>
              <a:spcAft>
                <a:spcPts val="600"/>
              </a:spcAft>
              <a:buFontTx/>
              <a:buNone/>
            </a:pPr>
            <a:endParaRPr lang="en-US" altLang="en-US" sz="1600" dirty="0">
              <a:solidFill>
                <a:srgbClr val="000000"/>
              </a:solidFill>
              <a:latin typeface="Calibri" panose="020F0502020204030204" pitchFamily="34" charset="0"/>
              <a:cs typeface="Calibri" panose="020F0502020204030204" pitchFamily="34" charset="0"/>
            </a:endParaRPr>
          </a:p>
          <a:p>
            <a:pPr algn="ctr" fontAlgn="ctr">
              <a:spcBef>
                <a:spcPts val="600"/>
              </a:spcBef>
              <a:spcAft>
                <a:spcPts val="600"/>
              </a:spcAft>
              <a:buFontTx/>
              <a:buNone/>
            </a:pPr>
            <a:endParaRPr lang="en-US" altLang="en-US" sz="1600" dirty="0">
              <a:solidFill>
                <a:srgbClr val="000000"/>
              </a:solidFill>
              <a:latin typeface="Calibri" panose="020F0502020204030204" pitchFamily="34" charset="0"/>
              <a:cs typeface="Calibri" panose="020F0502020204030204" pitchFamily="34" charset="0"/>
            </a:endParaRPr>
          </a:p>
          <a:p>
            <a:pPr algn="ctr" fontAlgn="ctr">
              <a:spcBef>
                <a:spcPts val="600"/>
              </a:spcBef>
              <a:spcAft>
                <a:spcPts val="600"/>
              </a:spcAft>
              <a:buFontTx/>
              <a:buNone/>
            </a:pPr>
            <a:endParaRPr lang="en-US" altLang="en-US" sz="1600" dirty="0">
              <a:solidFill>
                <a:srgbClr val="000000"/>
              </a:solidFill>
              <a:latin typeface="Calibri" panose="020F0502020204030204" pitchFamily="34" charset="0"/>
              <a:cs typeface="Calibri" panose="020F0502020204030204" pitchFamily="34" charset="0"/>
            </a:endParaRPr>
          </a:p>
          <a:p>
            <a:pPr fontAlgn="ctr">
              <a:spcBef>
                <a:spcPts val="600"/>
              </a:spcBef>
              <a:spcAft>
                <a:spcPts val="600"/>
              </a:spcAft>
            </a:pPr>
            <a:endParaRPr lang="en-US" altLang="en-US" sz="1600" dirty="0">
              <a:solidFill>
                <a:srgbClr val="000000"/>
              </a:solidFill>
              <a:latin typeface="Calibri" panose="020F0502020204030204" pitchFamily="34" charset="0"/>
              <a:cs typeface="Calibri" panose="020F0502020204030204" pitchFamily="34" charset="0"/>
            </a:endParaRPr>
          </a:p>
          <a:p>
            <a:pPr lvl="1" fontAlgn="ctr">
              <a:spcBef>
                <a:spcPts val="600"/>
              </a:spcBef>
              <a:spcAft>
                <a:spcPts val="600"/>
              </a:spcAft>
              <a:buFontTx/>
              <a:buChar char="•"/>
            </a:pPr>
            <a:endParaRPr lang="en-US" altLang="en-US" dirty="0">
              <a:solidFill>
                <a:srgbClr val="000000"/>
              </a:solidFill>
              <a:latin typeface="Calibri" panose="020F0502020204030204" pitchFamily="34" charset="0"/>
              <a:cs typeface="Calibri" panose="020F0502020204030204" pitchFamily="34" charset="0"/>
            </a:endParaRPr>
          </a:p>
          <a:p>
            <a:pPr>
              <a:buFontTx/>
              <a:buNone/>
            </a:pPr>
            <a:endParaRPr lang="en-US" altLang="en-US" sz="1600" dirty="0">
              <a:solidFill>
                <a:srgbClr val="000000"/>
              </a:solidFill>
              <a:latin typeface="Calibri" panose="020F0502020204030204" pitchFamily="34" charset="0"/>
            </a:endParaRPr>
          </a:p>
        </p:txBody>
      </p:sp>
      <p:graphicFrame>
        <p:nvGraphicFramePr>
          <p:cNvPr id="11" name="Table 10"/>
          <p:cNvGraphicFramePr>
            <a:graphicFrameLocks noGrp="1"/>
          </p:cNvGraphicFramePr>
          <p:nvPr>
            <p:extLst/>
          </p:nvPr>
        </p:nvGraphicFramePr>
        <p:xfrm>
          <a:off x="0" y="1441907"/>
          <a:ext cx="12192000" cy="1282439"/>
        </p:xfrm>
        <a:graphic>
          <a:graphicData uri="http://schemas.openxmlformats.org/drawingml/2006/table">
            <a:tbl>
              <a:tblPr firstRow="1" firstCol="1" bandRow="1"/>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128243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3000" dirty="0">
                          <a:effectLst/>
                          <a:latin typeface="Cambria" panose="02040503050406030204" pitchFamily="18" charset="0"/>
                        </a:rPr>
                        <a:t>3% Assistance</a:t>
                      </a:r>
                      <a:endParaRPr lang="en-US" sz="3000" dirty="0">
                        <a:effectLst/>
                        <a:latin typeface="Cambria" panose="02040503050406030204" pitchFamily="18" charset="0"/>
                        <a:ea typeface="Times New Roman"/>
                        <a:cs typeface="Times New Roman"/>
                      </a:endParaRPr>
                    </a:p>
                  </a:txBody>
                  <a:tcPr marL="68567" marR="68567"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3000" dirty="0">
                          <a:effectLst/>
                          <a:latin typeface="Cambria" panose="02040503050406030204" pitchFamily="18" charset="0"/>
                        </a:rPr>
                        <a:t>4% Assistance</a:t>
                      </a:r>
                      <a:endParaRPr lang="en-US" sz="3000" dirty="0">
                        <a:effectLst/>
                        <a:latin typeface="Cambria" panose="02040503050406030204" pitchFamily="18" charset="0"/>
                        <a:ea typeface="Times New Roman"/>
                        <a:cs typeface="Times New Roman"/>
                      </a:endParaRPr>
                    </a:p>
                  </a:txBody>
                  <a:tcPr marL="68567" marR="68567"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3000" dirty="0">
                          <a:effectLst/>
                          <a:latin typeface="Cambria" panose="02040503050406030204" pitchFamily="18" charset="0"/>
                        </a:rPr>
                        <a:t>5% Assistance</a:t>
                      </a:r>
                      <a:endParaRPr lang="en-US" sz="3000" dirty="0">
                        <a:effectLst/>
                        <a:latin typeface="Cambria" panose="02040503050406030204" pitchFamily="18" charset="0"/>
                        <a:ea typeface="Times New Roman"/>
                        <a:cs typeface="Times New Roman"/>
                      </a:endParaRPr>
                    </a:p>
                  </a:txBody>
                  <a:tcPr marL="68567" marR="68567"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0136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fade">
                                      <p:cBhvr>
                                        <p:cTn id="7" dur="1000"/>
                                        <p:tgtEl>
                                          <p:spTgt spid="10">
                                            <p:txEl>
                                              <p:pRg st="4" end="4"/>
                                            </p:txEl>
                                          </p:spTgt>
                                        </p:tgtEl>
                                      </p:cBhvr>
                                    </p:animEffect>
                                    <p:anim calcmode="lin" valueType="num">
                                      <p:cBhvr>
                                        <p:cTn id="8"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5" end="5"/>
                                            </p:txEl>
                                          </p:spTgt>
                                        </p:tgtEl>
                                        <p:attrNameLst>
                                          <p:attrName>style.visibility</p:attrName>
                                        </p:attrNameLst>
                                      </p:cBhvr>
                                      <p:to>
                                        <p:strVal val="visible"/>
                                      </p:to>
                                    </p:set>
                                    <p:animEffect transition="in" filter="fade">
                                      <p:cBhvr>
                                        <p:cTn id="12" dur="1000"/>
                                        <p:tgtEl>
                                          <p:spTgt spid="10">
                                            <p:txEl>
                                              <p:pRg st="5" end="5"/>
                                            </p:txEl>
                                          </p:spTgt>
                                        </p:tgtEl>
                                      </p:cBhvr>
                                    </p:animEffect>
                                    <p:anim calcmode="lin" valueType="num">
                                      <p:cBhvr>
                                        <p:cTn id="13"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animEffect transition="in" filter="fade">
                                      <p:cBhvr>
                                        <p:cTn id="19" dur="1000"/>
                                        <p:tgtEl>
                                          <p:spTgt spid="10">
                                            <p:txEl>
                                              <p:pRg st="7" end="7"/>
                                            </p:txEl>
                                          </p:spTgt>
                                        </p:tgtEl>
                                      </p:cBhvr>
                                    </p:animEffect>
                                    <p:anim calcmode="lin" valueType="num">
                                      <p:cBhvr>
                                        <p:cTn id="20"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7" end="7"/>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xEl>
                                              <p:pRg st="8" end="8"/>
                                            </p:txEl>
                                          </p:spTgt>
                                        </p:tgtEl>
                                        <p:attrNameLst>
                                          <p:attrName>style.visibility</p:attrName>
                                        </p:attrNameLst>
                                      </p:cBhvr>
                                      <p:to>
                                        <p:strVal val="visible"/>
                                      </p:to>
                                    </p:set>
                                    <p:animEffect transition="in" filter="fade">
                                      <p:cBhvr>
                                        <p:cTn id="24" dur="1000"/>
                                        <p:tgtEl>
                                          <p:spTgt spid="10">
                                            <p:txEl>
                                              <p:pRg st="8" end="8"/>
                                            </p:txEl>
                                          </p:spTgt>
                                        </p:tgtEl>
                                      </p:cBhvr>
                                    </p:animEffect>
                                    <p:anim calcmode="lin" valueType="num">
                                      <p:cBhvr>
                                        <p:cTn id="25"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xEl>
                                              <p:pRg st="10" end="10"/>
                                            </p:txEl>
                                          </p:spTgt>
                                        </p:tgtEl>
                                        <p:attrNameLst>
                                          <p:attrName>style.visibility</p:attrName>
                                        </p:attrNameLst>
                                      </p:cBhvr>
                                      <p:to>
                                        <p:strVal val="visible"/>
                                      </p:to>
                                    </p:set>
                                    <p:animEffect transition="in" filter="fade">
                                      <p:cBhvr>
                                        <p:cTn id="31" dur="1000"/>
                                        <p:tgtEl>
                                          <p:spTgt spid="10">
                                            <p:txEl>
                                              <p:pRg st="10" end="10"/>
                                            </p:txEl>
                                          </p:spTgt>
                                        </p:tgtEl>
                                      </p:cBhvr>
                                    </p:animEffect>
                                    <p:anim calcmode="lin" valueType="num">
                                      <p:cBhvr>
                                        <p:cTn id="32" dur="1000" fill="hold"/>
                                        <p:tgtEl>
                                          <p:spTgt spid="10">
                                            <p:txEl>
                                              <p:pRg st="10" end="10"/>
                                            </p:txEl>
                                          </p:spTgt>
                                        </p:tgtEl>
                                        <p:attrNameLst>
                                          <p:attrName>ppt_x</p:attrName>
                                        </p:attrNameLst>
                                      </p:cBhvr>
                                      <p:tavLst>
                                        <p:tav tm="0">
                                          <p:val>
                                            <p:strVal val="#ppt_x"/>
                                          </p:val>
                                        </p:tav>
                                        <p:tav tm="100000">
                                          <p:val>
                                            <p:strVal val="#ppt_x"/>
                                          </p:val>
                                        </p:tav>
                                      </p:tavLst>
                                    </p:anim>
                                    <p:anim calcmode="lin" valueType="num">
                                      <p:cBhvr>
                                        <p:cTn id="33" dur="1000" fill="hold"/>
                                        <p:tgtEl>
                                          <p:spTgt spid="10">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schemeClr val="tx1"/>
                </a:solidFill>
                <a:latin typeface="Cambria" panose="02040503050406030204" pitchFamily="18" charset="0"/>
              </a:rPr>
              <a:t>Loans with Down Payment Assistance</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C8DAB9F5-B9E7-4D7D-882F-77C65F81CCD7}"/>
              </a:ext>
            </a:extLst>
          </p:cNvPr>
          <p:cNvGraphicFramePr>
            <a:graphicFrameLocks noGrp="1"/>
          </p:cNvGraphicFramePr>
          <p:nvPr>
            <p:extLst>
              <p:ext uri="{D42A27DB-BD31-4B8C-83A1-F6EECF244321}">
                <p14:modId xmlns:p14="http://schemas.microsoft.com/office/powerpoint/2010/main" val="1485443713"/>
              </p:ext>
            </p:extLst>
          </p:nvPr>
        </p:nvGraphicFramePr>
        <p:xfrm>
          <a:off x="121653" y="1151493"/>
          <a:ext cx="11948694" cy="5605387"/>
        </p:xfrm>
        <a:graphic>
          <a:graphicData uri="http://schemas.openxmlformats.org/drawingml/2006/table">
            <a:tbl>
              <a:tblPr firstRow="1" firstCol="1" bandRow="1"/>
              <a:tblGrid>
                <a:gridCol w="5974347">
                  <a:extLst>
                    <a:ext uri="{9D8B030D-6E8A-4147-A177-3AD203B41FA5}">
                      <a16:colId xmlns:a16="http://schemas.microsoft.com/office/drawing/2014/main" val="20000"/>
                    </a:ext>
                  </a:extLst>
                </a:gridCol>
                <a:gridCol w="5974347">
                  <a:extLst>
                    <a:ext uri="{9D8B030D-6E8A-4147-A177-3AD203B41FA5}">
                      <a16:colId xmlns:a16="http://schemas.microsoft.com/office/drawing/2014/main" val="20001"/>
                    </a:ext>
                  </a:extLst>
                </a:gridCol>
              </a:tblGrid>
              <a:tr h="158202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3000" b="1" dirty="0">
                          <a:latin typeface="Cambria" panose="02040503050406030204" pitchFamily="18" charset="0"/>
                        </a:rPr>
                        <a:t>Option 1: </a:t>
                      </a:r>
                    </a:p>
                    <a:p>
                      <a:pPr algn="ctr"/>
                      <a:r>
                        <a:rPr lang="en-US" sz="3000" b="1" dirty="0">
                          <a:latin typeface="Cambria" panose="02040503050406030204" pitchFamily="18" charset="0"/>
                        </a:rPr>
                        <a:t>Grant</a:t>
                      </a:r>
                    </a:p>
                  </a:txBody>
                  <a:tcPr marL="68408" marR="68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2B8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latin typeface="Cambria" panose="02040503050406030204" pitchFamily="18" charset="0"/>
                        </a:rPr>
                        <a:t>Option</a:t>
                      </a:r>
                      <a:r>
                        <a:rPr lang="en-US" sz="3000" b="1" baseline="0" dirty="0">
                          <a:latin typeface="Cambria" panose="02040503050406030204" pitchFamily="18" charset="0"/>
                        </a:rPr>
                        <a:t> 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baseline="0" dirty="0">
                          <a:latin typeface="Cambria" panose="02040503050406030204" pitchFamily="18" charset="0"/>
                        </a:rPr>
                        <a:t>3-year Deferred Forgivable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baseline="0" dirty="0">
                          <a:latin typeface="Cambria" panose="02040503050406030204" pitchFamily="18" charset="0"/>
                        </a:rPr>
                        <a:t>2</a:t>
                      </a:r>
                      <a:r>
                        <a:rPr lang="en-US" sz="3000" b="1" baseline="30000" dirty="0">
                          <a:latin typeface="Cambria" panose="02040503050406030204" pitchFamily="18" charset="0"/>
                        </a:rPr>
                        <a:t>nd</a:t>
                      </a:r>
                      <a:r>
                        <a:rPr lang="en-US" sz="3000" b="1" baseline="0" dirty="0">
                          <a:latin typeface="Cambria" panose="02040503050406030204" pitchFamily="18" charset="0"/>
                        </a:rPr>
                        <a:t> Lien</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600" b="1" dirty="0">
                        <a:solidFill>
                          <a:schemeClr val="bg1"/>
                        </a:solidFill>
                        <a:effectLst/>
                        <a:latin typeface="Cambria" panose="02040503050406030204" pitchFamily="18" charset="0"/>
                        <a:ea typeface="Calibri"/>
                        <a:cs typeface="Times New Roman"/>
                      </a:endParaRPr>
                    </a:p>
                  </a:txBody>
                  <a:tcPr marL="68408" marR="68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2B850"/>
                    </a:solidFill>
                  </a:tcPr>
                </a:tc>
                <a:extLst>
                  <a:ext uri="{0D108BD9-81ED-4DB2-BD59-A6C34878D82A}">
                    <a16:rowId xmlns:a16="http://schemas.microsoft.com/office/drawing/2014/main" val="10000"/>
                  </a:ext>
                </a:extLst>
              </a:tr>
              <a:tr h="39422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600" dirty="0">
                        <a:solidFill>
                          <a:srgbClr val="000000"/>
                        </a:solidFill>
                        <a:latin typeface="Cambria" panose="02040503050406030204" pitchFamily="18" charset="0"/>
                        <a:cs typeface="Calibri" panose="020F0502020204030204" pitchFamily="34" charset="0"/>
                      </a:endParaRPr>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ltLang="en-US" sz="2400" dirty="0">
                          <a:solidFill>
                            <a:srgbClr val="000000"/>
                          </a:solidFill>
                          <a:latin typeface="Cambria" panose="02040503050406030204" pitchFamily="18" charset="0"/>
                          <a:cs typeface="Calibri" panose="020F0502020204030204" pitchFamily="34" charset="0"/>
                        </a:rPr>
                        <a:t>FHA, VA, USDA only</a:t>
                      </a:r>
                    </a:p>
                    <a:p>
                      <a:pPr>
                        <a:lnSpc>
                          <a:spcPct val="100000"/>
                        </a:lnSpc>
                      </a:pPr>
                      <a:endParaRPr lang="en-US" sz="2400" dirty="0">
                        <a:latin typeface="Cambria" panose="020405030504060302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dirty="0">
                          <a:solidFill>
                            <a:srgbClr val="000000"/>
                          </a:solidFill>
                          <a:latin typeface="Cambria" panose="02040503050406030204" pitchFamily="18" charset="0"/>
                          <a:cs typeface="Calibri" panose="020F0502020204030204" pitchFamily="34" charset="0"/>
                        </a:rPr>
                        <a:t>True </a:t>
                      </a:r>
                      <a:r>
                        <a:rPr lang="en-US" altLang="en-US" sz="2400" b="1" u="sng" dirty="0">
                          <a:solidFill>
                            <a:srgbClr val="000000"/>
                          </a:solidFill>
                          <a:latin typeface="Cambria" panose="02040503050406030204" pitchFamily="18" charset="0"/>
                          <a:cs typeface="Calibri" panose="020F0502020204030204" pitchFamily="34" charset="0"/>
                        </a:rPr>
                        <a:t>gift</a:t>
                      </a:r>
                      <a:r>
                        <a:rPr lang="en-US" altLang="en-US" sz="2400" dirty="0">
                          <a:solidFill>
                            <a:srgbClr val="000000"/>
                          </a:solidFill>
                          <a:latin typeface="Cambria" panose="02040503050406030204" pitchFamily="18" charset="0"/>
                          <a:cs typeface="Calibri" panose="020F0502020204030204" pitchFamily="34" charset="0"/>
                        </a:rPr>
                        <a:t> that never needs to be repaid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2400" dirty="0">
                        <a:solidFill>
                          <a:srgbClr val="000000"/>
                        </a:solidFill>
                        <a:latin typeface="Cambria" panose="02040503050406030204" pitchFamily="18"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0000"/>
                          </a:solidFill>
                          <a:latin typeface="Cambria" panose="02040503050406030204" pitchFamily="18" charset="0"/>
                          <a:cs typeface="Calibri" panose="020F0502020204030204" pitchFamily="34" charset="0"/>
                        </a:rPr>
                        <a:t>3%</a:t>
                      </a:r>
                      <a:r>
                        <a:rPr lang="en-US" sz="2400" baseline="0" dirty="0">
                          <a:solidFill>
                            <a:srgbClr val="000000"/>
                          </a:solidFill>
                          <a:latin typeface="Cambria" panose="02040503050406030204" pitchFamily="18" charset="0"/>
                          <a:cs typeface="Calibri" panose="020F0502020204030204" pitchFamily="34" charset="0"/>
                        </a:rPr>
                        <a:t> , 4% or 5% DPA options</a:t>
                      </a:r>
                      <a:endParaRPr lang="en-US" sz="2400" dirty="0">
                        <a:latin typeface="Cambria" panose="02040503050406030204" pitchFamily="18" charset="0"/>
                      </a:endParaRPr>
                    </a:p>
                    <a:p>
                      <a:pPr marL="0" marR="0" algn="l">
                        <a:lnSpc>
                          <a:spcPct val="115000"/>
                        </a:lnSpc>
                        <a:spcBef>
                          <a:spcPts val="0"/>
                        </a:spcBef>
                        <a:spcAft>
                          <a:spcPts val="0"/>
                        </a:spcAft>
                      </a:pPr>
                      <a:endParaRPr lang="en-US" sz="600" dirty="0">
                        <a:effectLst/>
                        <a:latin typeface="Cambria" panose="02040503050406030204" pitchFamily="18" charset="0"/>
                        <a:ea typeface="Calibri"/>
                        <a:cs typeface="Times New Roman"/>
                      </a:endParaRPr>
                    </a:p>
                  </a:txBody>
                  <a:tcPr marL="68408" marR="68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600" dirty="0">
                        <a:solidFill>
                          <a:srgbClr val="000000"/>
                        </a:solidFill>
                        <a:latin typeface="Cambria" panose="02040503050406030204" pitchFamily="18" charset="0"/>
                        <a:cs typeface="Calibri" panose="020F0502020204030204" pitchFamily="34" charset="0"/>
                      </a:endParaRP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altLang="en-US" sz="2400" dirty="0">
                          <a:solidFill>
                            <a:srgbClr val="000000"/>
                          </a:solidFill>
                          <a:latin typeface="Cambria" panose="02040503050406030204" pitchFamily="18" charset="0"/>
                          <a:cs typeface="Calibri" panose="020F0502020204030204" pitchFamily="34" charset="0"/>
                        </a:rPr>
                        <a:t>FHA, USDA, VA or HFA Conventional Loan (HFA Preferred or HFA Advantage)</a:t>
                      </a: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altLang="en-US" sz="2400" baseline="0" dirty="0">
                          <a:solidFill>
                            <a:srgbClr val="000000"/>
                          </a:solidFill>
                          <a:latin typeface="Cambria" panose="02040503050406030204" pitchFamily="18" charset="0"/>
                          <a:cs typeface="Calibri" panose="020F0502020204030204" pitchFamily="34" charset="0"/>
                        </a:rPr>
                        <a:t>0% interest on 2</a:t>
                      </a:r>
                      <a:r>
                        <a:rPr lang="en-US" altLang="en-US" sz="2400" baseline="30000" dirty="0">
                          <a:solidFill>
                            <a:srgbClr val="000000"/>
                          </a:solidFill>
                          <a:latin typeface="Cambria" panose="02040503050406030204" pitchFamily="18" charset="0"/>
                          <a:cs typeface="Calibri" panose="020F0502020204030204" pitchFamily="34" charset="0"/>
                        </a:rPr>
                        <a:t>nd</a:t>
                      </a:r>
                      <a:r>
                        <a:rPr lang="en-US" altLang="en-US" sz="2400" baseline="0" dirty="0">
                          <a:solidFill>
                            <a:srgbClr val="000000"/>
                          </a:solidFill>
                          <a:latin typeface="Cambria" panose="02040503050406030204" pitchFamily="18" charset="0"/>
                          <a:cs typeface="Calibri" panose="020F0502020204030204" pitchFamily="34" charset="0"/>
                        </a:rPr>
                        <a:t> Lien</a:t>
                      </a: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altLang="en-US" sz="2400" baseline="0" dirty="0">
                          <a:solidFill>
                            <a:srgbClr val="000000"/>
                          </a:solidFill>
                          <a:latin typeface="Cambria" panose="02040503050406030204" pitchFamily="18" charset="0"/>
                          <a:cs typeface="Calibri" panose="020F0502020204030204" pitchFamily="34" charset="0"/>
                        </a:rPr>
                        <a:t>No monthly payments on 2</a:t>
                      </a:r>
                      <a:r>
                        <a:rPr lang="en-US" altLang="en-US" sz="2400" baseline="30000" dirty="0">
                          <a:solidFill>
                            <a:srgbClr val="000000"/>
                          </a:solidFill>
                          <a:latin typeface="Cambria" panose="02040503050406030204" pitchFamily="18" charset="0"/>
                          <a:cs typeface="Calibri" panose="020F0502020204030204" pitchFamily="34" charset="0"/>
                        </a:rPr>
                        <a:t>nd</a:t>
                      </a:r>
                      <a:r>
                        <a:rPr lang="en-US" altLang="en-US" sz="2400" baseline="0" dirty="0">
                          <a:solidFill>
                            <a:srgbClr val="000000"/>
                          </a:solidFill>
                          <a:latin typeface="Cambria" panose="02040503050406030204" pitchFamily="18" charset="0"/>
                          <a:cs typeface="Calibri" panose="020F0502020204030204" pitchFamily="34" charset="0"/>
                        </a:rPr>
                        <a:t> Lien- Fully forgiven 3 years from closing</a:t>
                      </a: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sz="2400" dirty="0">
                          <a:latin typeface="Cambria" panose="02040503050406030204" pitchFamily="18" charset="0"/>
                        </a:rPr>
                        <a:t>Lower</a:t>
                      </a:r>
                      <a:r>
                        <a:rPr lang="en-US" sz="2400" baseline="0" dirty="0">
                          <a:latin typeface="Cambria" panose="02040503050406030204" pitchFamily="18" charset="0"/>
                        </a:rPr>
                        <a:t> </a:t>
                      </a:r>
                      <a:r>
                        <a:rPr lang="en-US" sz="2400" dirty="0">
                          <a:latin typeface="Cambria" panose="02040503050406030204" pitchFamily="18" charset="0"/>
                        </a:rPr>
                        <a:t>interest</a:t>
                      </a:r>
                      <a:r>
                        <a:rPr lang="en-US" sz="2400" baseline="0" dirty="0">
                          <a:latin typeface="Cambria" panose="02040503050406030204" pitchFamily="18" charset="0"/>
                        </a:rPr>
                        <a:t> rates than grant </a:t>
                      </a:r>
                    </a:p>
                    <a:p>
                      <a:pPr marL="342900" indent="-342900">
                        <a:spcBef>
                          <a:spcPts val="1200"/>
                        </a:spcBef>
                        <a:spcAft>
                          <a:spcPts val="1200"/>
                        </a:spcAft>
                        <a:buFont typeface="Arial" panose="020B0604020202020204" pitchFamily="34" charset="0"/>
                        <a:buChar char="•"/>
                      </a:pPr>
                      <a:r>
                        <a:rPr lang="en-US" sz="2400" baseline="0" dirty="0">
                          <a:effectLst/>
                          <a:latin typeface="Cambria" panose="02040503050406030204" pitchFamily="18" charset="0"/>
                          <a:ea typeface="Calibri"/>
                          <a:cs typeface="Times New Roman"/>
                        </a:rPr>
                        <a:t>3%, 4%, or 5% DPA options</a:t>
                      </a:r>
                      <a:endParaRPr lang="en-US" sz="2400" dirty="0">
                        <a:effectLst/>
                        <a:latin typeface="Cambria" panose="02040503050406030204" pitchFamily="18" charset="0"/>
                        <a:ea typeface="Calibri"/>
                        <a:cs typeface="Times New Roman"/>
                      </a:endParaRPr>
                    </a:p>
                  </a:txBody>
                  <a:tcPr marL="68408" marR="68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6849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91890" y="182240"/>
            <a:ext cx="10724043"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prstClr val="black"/>
                </a:solidFill>
                <a:latin typeface="Cambria" panose="02040503050406030204" pitchFamily="18" charset="0"/>
              </a:rPr>
              <a:t>Loans with Down Payment Assistance</a:t>
            </a:r>
          </a:p>
        </p:txBody>
      </p:sp>
      <p:cxnSp>
        <p:nvCxnSpPr>
          <p:cNvPr id="9" name="Straight Connector 8"/>
          <p:cNvCxnSpPr/>
          <p:nvPr/>
        </p:nvCxnSpPr>
        <p:spPr>
          <a:xfrm>
            <a:off x="891890" y="753740"/>
            <a:ext cx="101973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nvPr>
        </p:nvGraphicFramePr>
        <p:xfrm>
          <a:off x="15081" y="900928"/>
          <a:ext cx="12161838" cy="1240439"/>
        </p:xfrm>
        <a:graphic>
          <a:graphicData uri="http://schemas.openxmlformats.org/drawingml/2006/table">
            <a:tbl>
              <a:tblPr firstRow="1" firstCol="1" bandRow="1"/>
              <a:tblGrid>
                <a:gridCol w="12161838">
                  <a:extLst>
                    <a:ext uri="{9D8B030D-6E8A-4147-A177-3AD203B41FA5}">
                      <a16:colId xmlns:a16="http://schemas.microsoft.com/office/drawing/2014/main" val="20000"/>
                    </a:ext>
                  </a:extLst>
                </a:gridCol>
              </a:tblGrid>
              <a:tr h="124043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600" b="1" dirty="0">
                        <a:latin typeface="Cambria" panose="02040503050406030204" pitchFamily="18" charset="0"/>
                      </a:endParaRPr>
                    </a:p>
                    <a:p>
                      <a:pPr algn="ctr"/>
                      <a:endParaRPr lang="en-US" sz="2000" b="1" dirty="0">
                        <a:latin typeface="Cambria" panose="02040503050406030204" pitchFamily="18" charset="0"/>
                      </a:endParaRPr>
                    </a:p>
                    <a:p>
                      <a:pPr algn="ctr"/>
                      <a:r>
                        <a:rPr lang="en-US" sz="3000" b="1" dirty="0">
                          <a:latin typeface="Cambria" panose="02040503050406030204" pitchFamily="18" charset="0"/>
                        </a:rPr>
                        <a:t>HFA Conventional Loan</a:t>
                      </a:r>
                      <a:endParaRPr lang="en-US" sz="3000" b="1" baseline="0" dirty="0">
                        <a:latin typeface="Cambria" panose="020405030504060302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600" b="1" dirty="0">
                        <a:solidFill>
                          <a:schemeClr val="bg1"/>
                        </a:solidFill>
                        <a:effectLst/>
                        <a:latin typeface="Cambria" panose="02040503050406030204" pitchFamily="18" charset="0"/>
                        <a:ea typeface="Calibri"/>
                        <a:cs typeface="Times New Roman"/>
                      </a:endParaRPr>
                    </a:p>
                  </a:txBody>
                  <a:tcPr marL="68408" marR="68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2B850"/>
                    </a:solidFill>
                  </a:tcPr>
                </a:tc>
                <a:extLst>
                  <a:ext uri="{0D108BD9-81ED-4DB2-BD59-A6C34878D82A}">
                    <a16:rowId xmlns:a16="http://schemas.microsoft.com/office/drawing/2014/main" val="10000"/>
                  </a:ext>
                </a:extLst>
              </a:tr>
            </a:tbl>
          </a:graphicData>
        </a:graphic>
      </p:graphicFrame>
      <p:sp>
        <p:nvSpPr>
          <p:cNvPr id="8" name="Rectangle 7"/>
          <p:cNvSpPr/>
          <p:nvPr/>
        </p:nvSpPr>
        <p:spPr>
          <a:xfrm>
            <a:off x="891889" y="2615166"/>
            <a:ext cx="11023446" cy="4593565"/>
          </a:xfrm>
          <a:prstGeom prst="rect">
            <a:avLst/>
          </a:prstGeom>
        </p:spPr>
        <p:txBody>
          <a:bodyPr wrap="square">
            <a:spAutoFit/>
          </a:bodyPr>
          <a:lstStyle/>
          <a:p>
            <a:pPr fontAlgn="ctr">
              <a:defRPr/>
            </a:pPr>
            <a:endParaRPr lang="en-US" sz="2400" kern="0" dirty="0">
              <a:solidFill>
                <a:srgbClr val="000000"/>
              </a:solidFill>
              <a:latin typeface="Cambria" panose="02040503050406030204" pitchFamily="18" charset="0"/>
              <a:cs typeface="Calibri" pitchFamily="34" charset="0"/>
            </a:endParaRPr>
          </a:p>
          <a:p>
            <a:pPr marL="342900" indent="-342900" fontAlgn="ctr">
              <a:lnSpc>
                <a:spcPct val="150000"/>
              </a:lnSpc>
              <a:buFontTx/>
              <a:buChar char="•"/>
              <a:defRPr/>
            </a:pPr>
            <a:r>
              <a:rPr lang="en-US" sz="2400" kern="0" dirty="0">
                <a:solidFill>
                  <a:srgbClr val="000000"/>
                </a:solidFill>
                <a:latin typeface="Cambria" panose="02040503050406030204" pitchFamily="18" charset="0"/>
                <a:cs typeface="Calibri" pitchFamily="34" charset="0"/>
              </a:rPr>
              <a:t>Only 3% down payment required</a:t>
            </a:r>
          </a:p>
          <a:p>
            <a:pPr marL="342900" indent="-342900" fontAlgn="ctr">
              <a:lnSpc>
                <a:spcPct val="150000"/>
              </a:lnSpc>
              <a:buFontTx/>
              <a:buChar char="•"/>
              <a:defRPr/>
            </a:pPr>
            <a:r>
              <a:rPr lang="en-US" sz="2400" kern="0" dirty="0">
                <a:solidFill>
                  <a:srgbClr val="000000"/>
                </a:solidFill>
                <a:latin typeface="Cambria" panose="02040503050406030204" pitchFamily="18" charset="0"/>
                <a:cs typeface="Calibri" pitchFamily="34" charset="0"/>
              </a:rPr>
              <a:t>You can use either:</a:t>
            </a:r>
          </a:p>
          <a:p>
            <a:pPr marL="800100" lvl="1" indent="-342900" fontAlgn="ctr">
              <a:lnSpc>
                <a:spcPct val="150000"/>
              </a:lnSpc>
              <a:buFontTx/>
              <a:buChar char="•"/>
              <a:defRPr/>
            </a:pPr>
            <a:r>
              <a:rPr lang="en-US" sz="2400" kern="0" dirty="0">
                <a:solidFill>
                  <a:srgbClr val="000000"/>
                </a:solidFill>
                <a:latin typeface="Cambria" panose="02040503050406030204" pitchFamily="18" charset="0"/>
                <a:cs typeface="Calibri" pitchFamily="34" charset="0"/>
              </a:rPr>
              <a:t>Fannie Mae’s </a:t>
            </a:r>
            <a:r>
              <a:rPr lang="en-US" sz="2400" b="1" kern="0" dirty="0">
                <a:solidFill>
                  <a:srgbClr val="000000"/>
                </a:solidFill>
                <a:latin typeface="Cambria" panose="02040503050406030204" pitchFamily="18" charset="0"/>
                <a:cs typeface="Calibri" pitchFamily="34" charset="0"/>
              </a:rPr>
              <a:t>HFA Preferred </a:t>
            </a:r>
            <a:r>
              <a:rPr lang="en-US" sz="2400" b="1" i="1" kern="0" dirty="0">
                <a:solidFill>
                  <a:srgbClr val="000000"/>
                </a:solidFill>
                <a:latin typeface="Cambria" panose="02040503050406030204" pitchFamily="18" charset="0"/>
                <a:cs typeface="Calibri" pitchFamily="34" charset="0"/>
              </a:rPr>
              <a:t>(80% AMFI or below only)</a:t>
            </a:r>
          </a:p>
          <a:p>
            <a:pPr marL="800100" lvl="1" indent="-342900" fontAlgn="ctr">
              <a:lnSpc>
                <a:spcPct val="150000"/>
              </a:lnSpc>
              <a:buFontTx/>
              <a:buChar char="•"/>
              <a:defRPr/>
            </a:pPr>
            <a:r>
              <a:rPr lang="en-US" sz="2400" kern="0" dirty="0">
                <a:solidFill>
                  <a:srgbClr val="000000"/>
                </a:solidFill>
                <a:latin typeface="Cambria" panose="02040503050406030204" pitchFamily="18" charset="0"/>
                <a:cs typeface="Calibri" pitchFamily="34" charset="0"/>
              </a:rPr>
              <a:t>Freddie Mac’s </a:t>
            </a:r>
            <a:r>
              <a:rPr lang="en-US" sz="2400" b="1" kern="0" dirty="0">
                <a:solidFill>
                  <a:srgbClr val="000000"/>
                </a:solidFill>
                <a:latin typeface="Cambria" panose="02040503050406030204" pitchFamily="18" charset="0"/>
                <a:cs typeface="Calibri" pitchFamily="34" charset="0"/>
              </a:rPr>
              <a:t>HFA Advantage</a:t>
            </a:r>
          </a:p>
          <a:p>
            <a:pPr marL="342900" indent="-342900" fontAlgn="ctr">
              <a:lnSpc>
                <a:spcPct val="150000"/>
              </a:lnSpc>
              <a:buFontTx/>
              <a:buChar char="•"/>
              <a:defRPr/>
            </a:pPr>
            <a:r>
              <a:rPr lang="en-US" sz="2400" i="1" kern="0" dirty="0">
                <a:solidFill>
                  <a:srgbClr val="000000"/>
                </a:solidFill>
                <a:latin typeface="Cambria" panose="02040503050406030204" pitchFamily="18" charset="0"/>
                <a:cs typeface="Calibri" pitchFamily="34" charset="0"/>
              </a:rPr>
              <a:t>AUS Requirements: </a:t>
            </a:r>
            <a:r>
              <a:rPr lang="en-US" sz="2400" kern="0" dirty="0">
                <a:solidFill>
                  <a:srgbClr val="000000"/>
                </a:solidFill>
                <a:latin typeface="Cambria" panose="02040503050406030204" pitchFamily="18" charset="0"/>
                <a:cs typeface="Calibri" pitchFamily="34" charset="0"/>
              </a:rPr>
              <a:t>DU required on Fannie -- LPA required on Freddie</a:t>
            </a:r>
          </a:p>
          <a:p>
            <a:pPr marL="342900" indent="-342900" fontAlgn="ctr">
              <a:lnSpc>
                <a:spcPct val="150000"/>
              </a:lnSpc>
              <a:buFontTx/>
              <a:buChar char="•"/>
              <a:defRPr/>
            </a:pPr>
            <a:r>
              <a:rPr lang="en-US" sz="2400" kern="0" dirty="0">
                <a:solidFill>
                  <a:srgbClr val="000000"/>
                </a:solidFill>
                <a:latin typeface="Cambria" panose="02040503050406030204" pitchFamily="18" charset="0"/>
                <a:cs typeface="Calibri" pitchFamily="34" charset="0"/>
              </a:rPr>
              <a:t>No upfront Mortgage Insurance (MI) premium</a:t>
            </a:r>
          </a:p>
          <a:p>
            <a:pPr marL="342900" indent="-342900" fontAlgn="ctr">
              <a:lnSpc>
                <a:spcPct val="150000"/>
              </a:lnSpc>
              <a:buFontTx/>
              <a:buChar char="•"/>
              <a:defRPr/>
            </a:pPr>
            <a:r>
              <a:rPr lang="en-US" sz="2400" kern="0" dirty="0">
                <a:solidFill>
                  <a:srgbClr val="000000"/>
                </a:solidFill>
                <a:latin typeface="Cambria" panose="02040503050406030204" pitchFamily="18" charset="0"/>
                <a:cs typeface="Calibri" pitchFamily="34" charset="0"/>
              </a:rPr>
              <a:t>MI can be cancelled</a:t>
            </a:r>
          </a:p>
          <a:p>
            <a:pPr fontAlgn="ctr">
              <a:lnSpc>
                <a:spcPct val="150000"/>
              </a:lnSpc>
              <a:defRPr/>
            </a:pPr>
            <a:endParaRPr lang="en-US" sz="1100" b="1" kern="0" dirty="0">
              <a:solidFill>
                <a:srgbClr val="000000"/>
              </a:solidFill>
              <a:latin typeface="Cambria" panose="02040503050406030204" pitchFamily="18" charset="0"/>
              <a:cs typeface="Calibri" pitchFamily="34" charset="0"/>
            </a:endParaRPr>
          </a:p>
        </p:txBody>
      </p:sp>
      <p:sp>
        <p:nvSpPr>
          <p:cNvPr id="10" name="Content Placeholder 5"/>
          <p:cNvSpPr txBox="1">
            <a:spLocks/>
          </p:cNvSpPr>
          <p:nvPr/>
        </p:nvSpPr>
        <p:spPr bwMode="auto">
          <a:xfrm>
            <a:off x="891889" y="2199668"/>
            <a:ext cx="105040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a:solidFill>
                  <a:schemeClr val="tx1"/>
                </a:solidFill>
                <a:latin typeface="Myriad Pro" charset="0"/>
              </a:defRPr>
            </a:lvl1pPr>
            <a:lvl2pPr marL="914400" indent="-457200">
              <a:spcBef>
                <a:spcPct val="20000"/>
              </a:spcBef>
              <a:buChar char="–"/>
              <a:defRPr sz="1600">
                <a:solidFill>
                  <a:schemeClr val="tx1"/>
                </a:solidFill>
                <a:latin typeface="Myriad Pro" charset="0"/>
              </a:defRPr>
            </a:lvl2pPr>
            <a:lvl3pPr marL="1143000" indent="-228600">
              <a:spcBef>
                <a:spcPct val="20000"/>
              </a:spcBef>
              <a:buChar char="•"/>
              <a:defRPr sz="1400">
                <a:solidFill>
                  <a:schemeClr val="tx1"/>
                </a:solidFill>
                <a:latin typeface="Myriad Pro" charset="0"/>
              </a:defRPr>
            </a:lvl3pPr>
            <a:lvl4pPr marL="1600200" indent="-228600">
              <a:spcBef>
                <a:spcPct val="20000"/>
              </a:spcBef>
              <a:buChar char="–"/>
              <a:defRPr sz="1200">
                <a:solidFill>
                  <a:schemeClr val="tx1"/>
                </a:solidFill>
                <a:latin typeface="Myriad Pro" charset="0"/>
              </a:defRPr>
            </a:lvl4pPr>
            <a:lvl5pPr marL="2057400" indent="-228600">
              <a:spcBef>
                <a:spcPct val="20000"/>
              </a:spcBef>
              <a:buChar char="»"/>
              <a:defRPr sz="1200">
                <a:solidFill>
                  <a:schemeClr val="tx1"/>
                </a:solidFill>
                <a:latin typeface="Myriad Pro" charset="0"/>
              </a:defRPr>
            </a:lvl5pPr>
            <a:lvl6pPr marL="2514600" indent="-228600" eaLnBrk="0" fontAlgn="base" hangingPunct="0">
              <a:spcBef>
                <a:spcPct val="20000"/>
              </a:spcBef>
              <a:spcAft>
                <a:spcPct val="0"/>
              </a:spcAft>
              <a:buChar char="»"/>
              <a:defRPr sz="1200">
                <a:solidFill>
                  <a:schemeClr val="tx1"/>
                </a:solidFill>
                <a:latin typeface="Myriad Pro" charset="0"/>
              </a:defRPr>
            </a:lvl6pPr>
            <a:lvl7pPr marL="2971800" indent="-228600" eaLnBrk="0" fontAlgn="base" hangingPunct="0">
              <a:spcBef>
                <a:spcPct val="20000"/>
              </a:spcBef>
              <a:spcAft>
                <a:spcPct val="0"/>
              </a:spcAft>
              <a:buChar char="»"/>
              <a:defRPr sz="1200">
                <a:solidFill>
                  <a:schemeClr val="tx1"/>
                </a:solidFill>
                <a:latin typeface="Myriad Pro" charset="0"/>
              </a:defRPr>
            </a:lvl7pPr>
            <a:lvl8pPr marL="3429000" indent="-228600" eaLnBrk="0" fontAlgn="base" hangingPunct="0">
              <a:spcBef>
                <a:spcPct val="20000"/>
              </a:spcBef>
              <a:spcAft>
                <a:spcPct val="0"/>
              </a:spcAft>
              <a:buChar char="»"/>
              <a:defRPr sz="1200">
                <a:solidFill>
                  <a:schemeClr val="tx1"/>
                </a:solidFill>
                <a:latin typeface="Myriad Pro" charset="0"/>
              </a:defRPr>
            </a:lvl8pPr>
            <a:lvl9pPr marL="3886200" indent="-228600" eaLnBrk="0" fontAlgn="base" hangingPunct="0">
              <a:spcBef>
                <a:spcPct val="20000"/>
              </a:spcBef>
              <a:spcAft>
                <a:spcPct val="0"/>
              </a:spcAft>
              <a:buChar char="»"/>
              <a:defRPr sz="1200">
                <a:solidFill>
                  <a:schemeClr val="tx1"/>
                </a:solidFill>
                <a:latin typeface="Myriad Pro" charset="0"/>
              </a:defRPr>
            </a:lvl9pPr>
          </a:lstStyle>
          <a:p>
            <a:pPr fontAlgn="ctr">
              <a:spcBef>
                <a:spcPct val="0"/>
              </a:spcBef>
              <a:buNone/>
            </a:pPr>
            <a:r>
              <a:rPr lang="en-US" altLang="en-US" sz="2400" dirty="0">
                <a:solidFill>
                  <a:srgbClr val="000000"/>
                </a:solidFill>
                <a:latin typeface="Cambria" panose="02040503050406030204" pitchFamily="18" charset="0"/>
                <a:cs typeface="Calibri" panose="020F0502020204030204" pitchFamily="34" charset="0"/>
              </a:rPr>
              <a:t>TSAHC offers an HFA Conventional loan that have all the benefits of a traditional conventional loan with some added perks: </a:t>
            </a:r>
            <a:endParaRPr lang="en-US" altLang="en-US" sz="24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760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1000"/>
                                        <p:tgtEl>
                                          <p:spTgt spid="8">
                                            <p:txEl>
                                              <p:pRg st="5" end="5"/>
                                            </p:txEl>
                                          </p:spTgt>
                                        </p:tgtEl>
                                      </p:cBhvr>
                                    </p:animEffect>
                                    <p:anim calcmode="lin" valueType="num">
                                      <p:cBhvr>
                                        <p:cTn id="3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1000"/>
                                        <p:tgtEl>
                                          <p:spTgt spid="8">
                                            <p:txEl>
                                              <p:pRg st="6" end="6"/>
                                            </p:txEl>
                                          </p:spTgt>
                                        </p:tgtEl>
                                      </p:cBhvr>
                                    </p:animEffect>
                                    <p:anim calcmode="lin" valueType="num">
                                      <p:cBhvr>
                                        <p:cTn id="43"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Effect transition="in" filter="fade">
                                      <p:cBhvr>
                                        <p:cTn id="49" dur="1000"/>
                                        <p:tgtEl>
                                          <p:spTgt spid="8">
                                            <p:txEl>
                                              <p:pRg st="7" end="7"/>
                                            </p:txEl>
                                          </p:spTgt>
                                        </p:tgtEl>
                                      </p:cBhvr>
                                    </p:animEffect>
                                    <p:anim calcmode="lin" valueType="num">
                                      <p:cBhvr>
                                        <p:cTn id="50"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schemeClr val="tx1"/>
                </a:solidFill>
                <a:latin typeface="Cambria" panose="02040503050406030204" pitchFamily="18" charset="0"/>
              </a:rPr>
              <a:t>TSAHC Loan Comparison Calculator</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00" y="1040522"/>
            <a:ext cx="4277710" cy="4247317"/>
          </a:xfrm>
          <a:prstGeom prst="rect">
            <a:avLst/>
          </a:prstGeom>
          <a:noFill/>
        </p:spPr>
        <p:txBody>
          <a:bodyPr wrap="square" rtlCol="0">
            <a:spAutoFit/>
          </a:bodyPr>
          <a:lstStyle/>
          <a:p>
            <a:pPr>
              <a:lnSpc>
                <a:spcPct val="150000"/>
              </a:lnSpc>
            </a:pPr>
            <a:r>
              <a:rPr lang="en-US" dirty="0">
                <a:latin typeface="Cambria" panose="02040503050406030204" pitchFamily="18" charset="0"/>
              </a:rPr>
              <a:t>Example: 680 FICO, $170,000 sales price, 3% DPA</a:t>
            </a:r>
          </a:p>
          <a:p>
            <a:pPr marL="285750" indent="-285750">
              <a:lnSpc>
                <a:spcPct val="150000"/>
              </a:lnSpc>
              <a:buFont typeface="Arial" panose="020B0604020202020204" pitchFamily="34" charset="0"/>
              <a:buChar char="•"/>
            </a:pPr>
            <a:r>
              <a:rPr lang="en-US" sz="2400" dirty="0">
                <a:latin typeface="Cambria" panose="02040503050406030204" pitchFamily="18" charset="0"/>
              </a:rPr>
              <a:t>Compare difference in down payment</a:t>
            </a:r>
          </a:p>
          <a:p>
            <a:pPr marL="285750" indent="-285750">
              <a:lnSpc>
                <a:spcPct val="150000"/>
              </a:lnSpc>
              <a:buFont typeface="Arial" panose="020B0604020202020204" pitchFamily="34" charset="0"/>
              <a:buChar char="•"/>
            </a:pPr>
            <a:r>
              <a:rPr lang="en-US" sz="2400" dirty="0">
                <a:latin typeface="Cambria" panose="02040503050406030204" pitchFamily="18" charset="0"/>
              </a:rPr>
              <a:t>Compare Monthly MI differences</a:t>
            </a:r>
          </a:p>
          <a:p>
            <a:pPr marL="285750" indent="-285750">
              <a:lnSpc>
                <a:spcPct val="150000"/>
              </a:lnSpc>
              <a:buFont typeface="Arial" panose="020B0604020202020204" pitchFamily="34" charset="0"/>
              <a:buChar char="•"/>
            </a:pPr>
            <a:r>
              <a:rPr lang="en-US" sz="2400" dirty="0">
                <a:latin typeface="Cambria" panose="02040503050406030204" pitchFamily="18" charset="0"/>
              </a:rPr>
              <a:t>Compare monthly payments</a:t>
            </a:r>
            <a:endParaRPr lang="en-US" sz="2400" dirty="0"/>
          </a:p>
          <a:p>
            <a:pPr marL="285750" indent="-285750">
              <a:lnSpc>
                <a:spcPct val="150000"/>
              </a:lnSpc>
              <a:buFont typeface="Arial" panose="020B0604020202020204" pitchFamily="34" charset="0"/>
              <a:buChar char="•"/>
            </a:pPr>
            <a:endParaRPr lang="en-US" sz="2400" dirty="0">
              <a:latin typeface="Cambria" panose="02040503050406030204" pitchFamily="18" charset="0"/>
            </a:endParaRPr>
          </a:p>
        </p:txBody>
      </p:sp>
      <p:sp>
        <p:nvSpPr>
          <p:cNvPr id="4" name="Left-Right Arrow 3"/>
          <p:cNvSpPr/>
          <p:nvPr/>
        </p:nvSpPr>
        <p:spPr>
          <a:xfrm>
            <a:off x="5040258" y="1863373"/>
            <a:ext cx="973777" cy="373641"/>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983526" y="753740"/>
            <a:ext cx="6145784" cy="6104260"/>
          </a:xfrm>
          <a:prstGeom prst="rect">
            <a:avLst/>
          </a:prstGeom>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3309" y="651164"/>
            <a:ext cx="4572000" cy="114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2434" y="3726873"/>
            <a:ext cx="3676876" cy="66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4081" y="5892412"/>
            <a:ext cx="3565229" cy="68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2434" y="4960703"/>
            <a:ext cx="3676876" cy="546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76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1000"/>
                                        <p:tgtEl>
                                          <p:spTgt spid="1032"/>
                                        </p:tgtEl>
                                      </p:cBhvr>
                                    </p:animEffect>
                                    <p:anim calcmode="lin" valueType="num">
                                      <p:cBhvr>
                                        <p:cTn id="8" dur="1000" fill="hold"/>
                                        <p:tgtEl>
                                          <p:spTgt spid="1032"/>
                                        </p:tgtEl>
                                        <p:attrNameLst>
                                          <p:attrName>ppt_x</p:attrName>
                                        </p:attrNameLst>
                                      </p:cBhvr>
                                      <p:tavLst>
                                        <p:tav tm="0">
                                          <p:val>
                                            <p:strVal val="#ppt_x"/>
                                          </p:val>
                                        </p:tav>
                                        <p:tav tm="100000">
                                          <p:val>
                                            <p:strVal val="#ppt_x"/>
                                          </p:val>
                                        </p:tav>
                                      </p:tavLst>
                                    </p:anim>
                                    <p:anim calcmode="lin" valueType="num">
                                      <p:cBhvr>
                                        <p:cTn id="9"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1000"/>
                                        <p:tgtEl>
                                          <p:spTgt spid="7">
                                            <p:txEl>
                                              <p:pRg st="1" end="1"/>
                                            </p:txEl>
                                          </p:spTgt>
                                        </p:tgtEl>
                                      </p:cBhvr>
                                    </p:animEffect>
                                    <p:anim calcmode="lin" valueType="num">
                                      <p:cBhvr>
                                        <p:cTn id="2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fade">
                                      <p:cBhvr>
                                        <p:cTn id="39" dur="1000"/>
                                        <p:tgtEl>
                                          <p:spTgt spid="7">
                                            <p:txEl>
                                              <p:pRg st="2" end="2"/>
                                            </p:txEl>
                                          </p:spTgt>
                                        </p:tgtEl>
                                      </p:cBhvr>
                                    </p:animEffect>
                                    <p:anim calcmode="lin" valueType="num">
                                      <p:cBhvr>
                                        <p:cTn id="4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7">
                                            <p:txEl>
                                              <p:pRg st="3" end="3"/>
                                            </p:txEl>
                                          </p:spTgt>
                                        </p:tgtEl>
                                        <p:attrNameLst>
                                          <p:attrName>style.visibility</p:attrName>
                                        </p:attrNameLst>
                                      </p:cBhvr>
                                      <p:to>
                                        <p:strVal val="visible"/>
                                      </p:to>
                                    </p:set>
                                    <p:animEffect transition="in" filter="fade">
                                      <p:cBhvr>
                                        <p:cTn id="53" dur="1000"/>
                                        <p:tgtEl>
                                          <p:spTgt spid="7">
                                            <p:txEl>
                                              <p:pRg st="3" end="3"/>
                                            </p:txEl>
                                          </p:spTgt>
                                        </p:tgtEl>
                                      </p:cBhvr>
                                    </p:animEffect>
                                    <p:anim calcmode="lin" valueType="num">
                                      <p:cBhvr>
                                        <p:cTn id="5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schemeClr val="tx1"/>
                </a:solidFill>
                <a:latin typeface="Cambria" panose="02040503050406030204" pitchFamily="18" charset="0"/>
              </a:rPr>
              <a:t>Loans with Down Payment Assistance</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78981" y="841342"/>
            <a:ext cx="10222607" cy="5964710"/>
          </a:xfrm>
          <a:prstGeom prst="rect">
            <a:avLst/>
          </a:prstGeom>
        </p:spPr>
        <p:txBody>
          <a:bodyPr wrap="square">
            <a:spAutoFit/>
          </a:bodyPr>
          <a:lstStyle/>
          <a:p>
            <a:pPr>
              <a:spcBef>
                <a:spcPct val="20000"/>
              </a:spcBef>
              <a:defRPr/>
            </a:pPr>
            <a:r>
              <a:rPr lang="en-US" sz="2400" kern="0" dirty="0">
                <a:solidFill>
                  <a:srgbClr val="000000"/>
                </a:solidFill>
                <a:latin typeface="Cambria" panose="02040503050406030204" pitchFamily="18" charset="0"/>
                <a:cs typeface="Calibri" pitchFamily="34" charset="0"/>
              </a:rPr>
              <a:t>A borrower using TSAHC’s </a:t>
            </a:r>
            <a:r>
              <a:rPr lang="en-US" sz="2400" b="1" u="sng" kern="0" dirty="0">
                <a:solidFill>
                  <a:srgbClr val="000000"/>
                </a:solidFill>
                <a:latin typeface="Cambria" panose="02040503050406030204" pitchFamily="18" charset="0"/>
                <a:cs typeface="Calibri" pitchFamily="34" charset="0"/>
              </a:rPr>
              <a:t>DPA or DPA/MCC</a:t>
            </a:r>
            <a:r>
              <a:rPr lang="en-US" sz="2400" kern="0" dirty="0">
                <a:solidFill>
                  <a:srgbClr val="000000"/>
                </a:solidFill>
                <a:latin typeface="Cambria" panose="02040503050406030204" pitchFamily="18" charset="0"/>
                <a:cs typeface="Calibri" pitchFamily="34" charset="0"/>
              </a:rPr>
              <a:t> program may purchase any of the following types of homes:</a:t>
            </a:r>
          </a:p>
          <a:p>
            <a:pPr>
              <a:spcBef>
                <a:spcPct val="20000"/>
              </a:spcBef>
              <a:defRPr/>
            </a:pPr>
            <a:endParaRPr lang="en-US" sz="2400" kern="0" dirty="0">
              <a:solidFill>
                <a:srgbClr val="000000"/>
              </a:solidFill>
              <a:latin typeface="Cambria" panose="02040503050406030204" pitchFamily="18" charset="0"/>
              <a:cs typeface="Calibri" pitchFamily="34" charset="0"/>
            </a:endParaRPr>
          </a:p>
          <a:p>
            <a:pPr>
              <a:spcBef>
                <a:spcPct val="20000"/>
              </a:spcBef>
              <a:defRPr/>
            </a:pPr>
            <a:endParaRPr lang="en-US" sz="2400" kern="0" dirty="0">
              <a:solidFill>
                <a:srgbClr val="000000"/>
              </a:solidFill>
              <a:latin typeface="Calibri" pitchFamily="34" charset="0"/>
              <a:cs typeface="Calibri" pitchFamily="34" charset="0"/>
            </a:endParaRPr>
          </a:p>
          <a:p>
            <a:pPr>
              <a:spcBef>
                <a:spcPct val="20000"/>
              </a:spcBef>
              <a:defRPr/>
            </a:pPr>
            <a:endParaRPr lang="en-US" sz="2400" kern="0" dirty="0">
              <a:solidFill>
                <a:srgbClr val="000000"/>
              </a:solidFill>
              <a:latin typeface="Calibri" pitchFamily="34" charset="0"/>
              <a:cs typeface="Calibri" pitchFamily="34" charset="0"/>
            </a:endParaRPr>
          </a:p>
          <a:p>
            <a:pPr lvl="1">
              <a:spcBef>
                <a:spcPct val="20000"/>
              </a:spcBef>
              <a:defRPr/>
            </a:pPr>
            <a:endParaRPr lang="en-US" sz="2400" u="sng" kern="0" dirty="0">
              <a:solidFill>
                <a:srgbClr val="000000"/>
              </a:solidFill>
              <a:latin typeface="Calibri" pitchFamily="34" charset="0"/>
              <a:cs typeface="Calibri" pitchFamily="34" charset="0"/>
            </a:endParaRPr>
          </a:p>
          <a:p>
            <a:pPr marL="800100" lvl="1" indent="-342900">
              <a:spcBef>
                <a:spcPct val="20000"/>
              </a:spcBef>
              <a:buFontTx/>
              <a:buChar char="•"/>
              <a:defRPr/>
            </a:pPr>
            <a:endParaRPr lang="en-US" sz="2400" u="sng" kern="0" dirty="0">
              <a:solidFill>
                <a:srgbClr val="000000"/>
              </a:solidFill>
              <a:latin typeface="Calibri" pitchFamily="34" charset="0"/>
              <a:cs typeface="Calibri" pitchFamily="34" charset="0"/>
            </a:endParaRPr>
          </a:p>
          <a:p>
            <a:pPr marL="800100" lvl="1" indent="-342900">
              <a:spcBef>
                <a:spcPct val="20000"/>
              </a:spcBef>
              <a:buFontTx/>
              <a:buChar char="•"/>
              <a:defRPr/>
            </a:pPr>
            <a:endParaRPr lang="en-US" sz="2400" u="sng" kern="0" dirty="0">
              <a:solidFill>
                <a:srgbClr val="000000"/>
              </a:solidFill>
              <a:latin typeface="Calibri" pitchFamily="34" charset="0"/>
              <a:cs typeface="Calibri" pitchFamily="34" charset="0"/>
            </a:endParaRPr>
          </a:p>
          <a:p>
            <a:pPr marL="800100" lvl="1" indent="-342900">
              <a:spcBef>
                <a:spcPct val="20000"/>
              </a:spcBef>
              <a:buFontTx/>
              <a:buChar char="•"/>
              <a:defRPr/>
            </a:pPr>
            <a:endParaRPr lang="en-US" sz="2400" u="sng" kern="0" dirty="0">
              <a:solidFill>
                <a:srgbClr val="000000"/>
              </a:solidFill>
              <a:latin typeface="Calibri" pitchFamily="34" charset="0"/>
              <a:cs typeface="Calibri" pitchFamily="34" charset="0"/>
            </a:endParaRPr>
          </a:p>
          <a:p>
            <a:pPr marL="800100" lvl="1" indent="-342900">
              <a:spcBef>
                <a:spcPct val="20000"/>
              </a:spcBef>
              <a:buFontTx/>
              <a:buChar char="•"/>
              <a:defRPr/>
            </a:pPr>
            <a:endParaRPr lang="en-US" sz="2400" u="sng" kern="0" dirty="0">
              <a:solidFill>
                <a:srgbClr val="000000"/>
              </a:solidFill>
              <a:latin typeface="Calibri" pitchFamily="34" charset="0"/>
              <a:cs typeface="Calibri" pitchFamily="34" charset="0"/>
            </a:endParaRPr>
          </a:p>
          <a:p>
            <a:pPr lvl="1">
              <a:spcBef>
                <a:spcPct val="20000"/>
              </a:spcBef>
              <a:defRPr/>
            </a:pPr>
            <a:endParaRPr lang="en-US" sz="2400" u="sng" kern="0" dirty="0">
              <a:solidFill>
                <a:srgbClr val="000000"/>
              </a:solidFill>
              <a:latin typeface="Calibri" pitchFamily="34" charset="0"/>
              <a:cs typeface="Calibri" pitchFamily="34" charset="0"/>
            </a:endParaRPr>
          </a:p>
          <a:p>
            <a:pPr marL="285750" indent="-285750">
              <a:spcBef>
                <a:spcPct val="20000"/>
              </a:spcBef>
              <a:buFont typeface="Arial" panose="020B0604020202020204" pitchFamily="34" charset="0"/>
              <a:buChar char="•"/>
              <a:defRPr/>
            </a:pPr>
            <a:r>
              <a:rPr lang="en-US" sz="2400" u="sng" kern="0" dirty="0">
                <a:solidFill>
                  <a:srgbClr val="000000"/>
                </a:solidFill>
                <a:latin typeface="Calibri" pitchFamily="34" charset="0"/>
                <a:cs typeface="Calibri" pitchFamily="34" charset="0"/>
              </a:rPr>
              <a:t>Not allowed</a:t>
            </a:r>
            <a:r>
              <a:rPr lang="en-US" sz="2400" kern="0" dirty="0">
                <a:solidFill>
                  <a:srgbClr val="000000"/>
                </a:solidFill>
                <a:latin typeface="Calibri" pitchFamily="34" charset="0"/>
                <a:cs typeface="Calibri" pitchFamily="34" charset="0"/>
              </a:rPr>
              <a:t>: Rental homes, co-ops, investment properties, vacation and/or second homes.</a:t>
            </a:r>
          </a:p>
          <a:p>
            <a:pPr marL="342900" indent="-342900">
              <a:spcBef>
                <a:spcPct val="20000"/>
              </a:spcBef>
              <a:buFontTx/>
              <a:buChar char="•"/>
              <a:defRPr/>
            </a:pPr>
            <a:endParaRPr lang="en-US" kern="0" dirty="0">
              <a:solidFill>
                <a:srgbClr val="000000"/>
              </a:solidFill>
              <a:latin typeface="Calibri" pitchFamily="34" charset="0"/>
              <a:cs typeface="Calibri" pitchFamily="34" charset="0"/>
            </a:endParaRPr>
          </a:p>
        </p:txBody>
      </p:sp>
      <p:graphicFrame>
        <p:nvGraphicFramePr>
          <p:cNvPr id="8" name="Table 7"/>
          <p:cNvGraphicFramePr>
            <a:graphicFrameLocks noGrp="1"/>
          </p:cNvGraphicFramePr>
          <p:nvPr>
            <p:extLst/>
          </p:nvPr>
        </p:nvGraphicFramePr>
        <p:xfrm>
          <a:off x="75414" y="1896740"/>
          <a:ext cx="12019176" cy="3328986"/>
        </p:xfrm>
        <a:graphic>
          <a:graphicData uri="http://schemas.openxmlformats.org/drawingml/2006/table">
            <a:tbl>
              <a:tblPr firstRow="1" firstCol="1" bandRow="1"/>
              <a:tblGrid>
                <a:gridCol w="12019176">
                  <a:extLst>
                    <a:ext uri="{9D8B030D-6E8A-4147-A177-3AD203B41FA5}">
                      <a16:colId xmlns:a16="http://schemas.microsoft.com/office/drawing/2014/main" val="20000"/>
                    </a:ext>
                  </a:extLst>
                </a:gridCol>
              </a:tblGrid>
              <a:tr h="7143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600" b="1" dirty="0">
                        <a:latin typeface="Cambria" panose="020405030504060302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2600" b="1" dirty="0">
                          <a:latin typeface="Cambria" panose="02040503050406030204" pitchFamily="18" charset="0"/>
                        </a:rPr>
                        <a:t>Government</a:t>
                      </a:r>
                      <a:r>
                        <a:rPr lang="en-US" sz="2600" b="1" baseline="0" dirty="0">
                          <a:latin typeface="Cambria" panose="02040503050406030204" pitchFamily="18" charset="0"/>
                        </a:rPr>
                        <a:t> Loans (FHA, VA, USDA)</a:t>
                      </a:r>
                      <a:endParaRPr lang="en-US" sz="2600" b="1" dirty="0">
                        <a:latin typeface="Cambria" panose="020405030504060302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600" b="1" dirty="0">
                        <a:solidFill>
                          <a:schemeClr val="bg1"/>
                        </a:solidFill>
                        <a:effectLst/>
                        <a:latin typeface="Cambria" panose="02040503050406030204" pitchFamily="18" charset="0"/>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2B850"/>
                    </a:solidFill>
                  </a:tcPr>
                </a:tc>
                <a:extLst>
                  <a:ext uri="{0D108BD9-81ED-4DB2-BD59-A6C34878D82A}">
                    <a16:rowId xmlns:a16="http://schemas.microsoft.com/office/drawing/2014/main" val="10000"/>
                  </a:ext>
                </a:extLst>
              </a:tr>
              <a:tr h="26146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170113" lvl="0" indent="-279400">
                        <a:spcBef>
                          <a:spcPts val="600"/>
                        </a:spcBef>
                        <a:spcAft>
                          <a:spcPts val="600"/>
                        </a:spcAft>
                        <a:buFont typeface="Arial" panose="020B0604020202020204" pitchFamily="34" charset="0"/>
                        <a:buChar char="•"/>
                      </a:pPr>
                      <a:endParaRPr lang="en-US" sz="600" dirty="0">
                        <a:solidFill>
                          <a:sysClr val="windowText" lastClr="000000">
                            <a:hueOff val="0"/>
                            <a:satOff val="0"/>
                            <a:lumOff val="0"/>
                            <a:alphaOff val="0"/>
                          </a:sysClr>
                        </a:solidFill>
                        <a:latin typeface="Cambria" panose="02040503050406030204" pitchFamily="18" charset="0"/>
                        <a:ea typeface="+mn-ea"/>
                        <a:cs typeface="Calibri" panose="020F0502020204030204" pitchFamily="34" charset="0"/>
                      </a:endParaRPr>
                    </a:p>
                    <a:p>
                      <a:pPr marL="2170113" lvl="0" indent="-279400">
                        <a:spcBef>
                          <a:spcPts val="600"/>
                        </a:spcBef>
                        <a:spcAft>
                          <a:spcPts val="600"/>
                        </a:spcAft>
                        <a:buFont typeface="Arial" panose="020B0604020202020204" pitchFamily="34" charset="0"/>
                        <a:buChar char="•"/>
                      </a:pPr>
                      <a:r>
                        <a:rPr lang="en-US" sz="2400" dirty="0">
                          <a:solidFill>
                            <a:sysClr val="windowText" lastClr="000000">
                              <a:hueOff val="0"/>
                              <a:satOff val="0"/>
                              <a:lumOff val="0"/>
                              <a:alphaOff val="0"/>
                            </a:sysClr>
                          </a:solidFill>
                          <a:latin typeface="Cambria" panose="02040503050406030204" pitchFamily="18" charset="0"/>
                          <a:ea typeface="+mn-ea"/>
                          <a:cs typeface="Calibri" panose="020F0502020204030204" pitchFamily="34" charset="0"/>
                        </a:rPr>
                        <a:t>New or existing homes</a:t>
                      </a:r>
                    </a:p>
                    <a:p>
                      <a:pPr marL="2170113" lvl="0" indent="-279400">
                        <a:spcBef>
                          <a:spcPts val="600"/>
                        </a:spcBef>
                        <a:spcAft>
                          <a:spcPts val="600"/>
                        </a:spcAft>
                        <a:buFont typeface="Arial" panose="020B0604020202020204" pitchFamily="34" charset="0"/>
                        <a:buChar char="•"/>
                      </a:pPr>
                      <a:r>
                        <a:rPr lang="en-US" sz="2400" dirty="0">
                          <a:solidFill>
                            <a:sysClr val="windowText" lastClr="000000">
                              <a:hueOff val="0"/>
                              <a:satOff val="0"/>
                              <a:lumOff val="0"/>
                              <a:alphaOff val="0"/>
                            </a:sysClr>
                          </a:solidFill>
                          <a:latin typeface="Cambria" panose="02040503050406030204" pitchFamily="18" charset="0"/>
                          <a:ea typeface="+mn-ea"/>
                          <a:cs typeface="Calibri" panose="020F0502020204030204" pitchFamily="34" charset="0"/>
                        </a:rPr>
                        <a:t>Unit in a condo, townhouse, or PUD</a:t>
                      </a:r>
                    </a:p>
                    <a:p>
                      <a:pPr marL="2170113" lvl="0" indent="-279400">
                        <a:spcBef>
                          <a:spcPts val="600"/>
                        </a:spcBef>
                        <a:spcAft>
                          <a:spcPts val="600"/>
                        </a:spcAft>
                        <a:buFont typeface="Arial" panose="020B0604020202020204" pitchFamily="34" charset="0"/>
                        <a:buChar char="•"/>
                      </a:pPr>
                      <a:r>
                        <a:rPr lang="en-US" sz="2400" dirty="0">
                          <a:solidFill>
                            <a:sysClr val="windowText" lastClr="000000">
                              <a:hueOff val="0"/>
                              <a:satOff val="0"/>
                              <a:lumOff val="0"/>
                              <a:alphaOff val="0"/>
                            </a:sysClr>
                          </a:solidFill>
                          <a:latin typeface="Cambria" panose="02040503050406030204" pitchFamily="18" charset="0"/>
                          <a:ea typeface="+mn-ea"/>
                          <a:cs typeface="Calibri" panose="020F0502020204030204" pitchFamily="34" charset="0"/>
                        </a:rPr>
                        <a:t>An entire duplex, triplex, or </a:t>
                      </a:r>
                      <a:r>
                        <a:rPr lang="en-US" sz="2400" dirty="0" err="1">
                          <a:solidFill>
                            <a:sysClr val="windowText" lastClr="000000">
                              <a:hueOff val="0"/>
                              <a:satOff val="0"/>
                              <a:lumOff val="0"/>
                              <a:alphaOff val="0"/>
                            </a:sysClr>
                          </a:solidFill>
                          <a:latin typeface="Cambria" panose="02040503050406030204" pitchFamily="18" charset="0"/>
                          <a:ea typeface="+mn-ea"/>
                          <a:cs typeface="Calibri" panose="020F0502020204030204" pitchFamily="34" charset="0"/>
                        </a:rPr>
                        <a:t>fourplex</a:t>
                      </a:r>
                      <a:r>
                        <a:rPr lang="en-US" sz="2400" dirty="0">
                          <a:solidFill>
                            <a:sysClr val="windowText" lastClr="000000">
                              <a:hueOff val="0"/>
                              <a:satOff val="0"/>
                              <a:lumOff val="0"/>
                              <a:alphaOff val="0"/>
                            </a:sysClr>
                          </a:solidFill>
                          <a:latin typeface="Cambria" panose="02040503050406030204" pitchFamily="18" charset="0"/>
                          <a:ea typeface="+mn-ea"/>
                          <a:cs typeface="Calibri" panose="020F0502020204030204" pitchFamily="34" charset="0"/>
                        </a:rPr>
                        <a:t> (one unit must be owner-occupied)</a:t>
                      </a:r>
                    </a:p>
                    <a:p>
                      <a:pPr marL="2170113" indent="-279400">
                        <a:spcBef>
                          <a:spcPts val="600"/>
                        </a:spcBef>
                        <a:buFont typeface="Arial" panose="020B0604020202020204" pitchFamily="34" charset="0"/>
                        <a:buChar char="•"/>
                      </a:pPr>
                      <a:r>
                        <a:rPr lang="en-US" sz="2400" dirty="0">
                          <a:latin typeface="Cambria" panose="02040503050406030204" pitchFamily="18" charset="0"/>
                          <a:cs typeface="Calibri" panose="020F0502020204030204" pitchFamily="34" charset="0"/>
                        </a:rPr>
                        <a:t>Manufactured Homes (640+ FICO)</a:t>
                      </a:r>
                    </a:p>
                    <a:p>
                      <a:pPr marL="0" marR="0" algn="l">
                        <a:lnSpc>
                          <a:spcPct val="115000"/>
                        </a:lnSpc>
                        <a:spcBef>
                          <a:spcPts val="0"/>
                        </a:spcBef>
                        <a:spcAft>
                          <a:spcPts val="0"/>
                        </a:spcAft>
                      </a:pPr>
                      <a:endParaRPr lang="en-US" sz="600" dirty="0">
                        <a:effectLst/>
                        <a:latin typeface="Cambria" panose="02040503050406030204" pitchFamily="18" charset="0"/>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2593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8982" y="182240"/>
            <a:ext cx="1075063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400" b="1" dirty="0">
                <a:solidFill>
                  <a:schemeClr val="tx1"/>
                </a:solidFill>
                <a:latin typeface="Cambria" panose="02040503050406030204" pitchFamily="18" charset="0"/>
              </a:rPr>
              <a:t>Loans with Down Payment Assistance</a:t>
            </a:r>
            <a:endParaRPr lang="en-US" altLang="en-US" sz="3400" b="1" dirty="0">
              <a:latin typeface="Cambria" panose="02040503050406030204" pitchFamily="18" charset="0"/>
            </a:endParaRPr>
          </a:p>
        </p:txBody>
      </p:sp>
      <p:cxnSp>
        <p:nvCxnSpPr>
          <p:cNvPr id="9" name="Straight Connector 8"/>
          <p:cNvCxnSpPr/>
          <p:nvPr/>
        </p:nvCxnSpPr>
        <p:spPr>
          <a:xfrm>
            <a:off x="878982" y="753740"/>
            <a:ext cx="102226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78981" y="841342"/>
            <a:ext cx="10222607" cy="5152180"/>
          </a:xfrm>
          <a:prstGeom prst="rect">
            <a:avLst/>
          </a:prstGeom>
        </p:spPr>
        <p:txBody>
          <a:bodyPr wrap="square">
            <a:spAutoFit/>
          </a:bodyPr>
          <a:lstStyle/>
          <a:p>
            <a:pPr>
              <a:spcBef>
                <a:spcPct val="20000"/>
              </a:spcBef>
              <a:defRPr/>
            </a:pPr>
            <a:r>
              <a:rPr lang="en-US" sz="2400" kern="0" dirty="0">
                <a:solidFill>
                  <a:srgbClr val="000000"/>
                </a:solidFill>
                <a:latin typeface="Cambria" panose="02040503050406030204" pitchFamily="18" charset="0"/>
                <a:cs typeface="Calibri" pitchFamily="34" charset="0"/>
              </a:rPr>
              <a:t>A borrower using TSAHC’s </a:t>
            </a:r>
            <a:r>
              <a:rPr lang="en-US" sz="2400" b="1" u="sng" kern="0" dirty="0">
                <a:solidFill>
                  <a:srgbClr val="000000"/>
                </a:solidFill>
                <a:latin typeface="Cambria" panose="02040503050406030204" pitchFamily="18" charset="0"/>
                <a:cs typeface="Calibri" pitchFamily="34" charset="0"/>
              </a:rPr>
              <a:t>DPA or DPA/MCC</a:t>
            </a:r>
            <a:r>
              <a:rPr lang="en-US" sz="2400" kern="0" dirty="0">
                <a:solidFill>
                  <a:srgbClr val="000000"/>
                </a:solidFill>
                <a:latin typeface="Cambria" panose="02040503050406030204" pitchFamily="18" charset="0"/>
                <a:cs typeface="Calibri" pitchFamily="34" charset="0"/>
              </a:rPr>
              <a:t> program may purchase any of the following types of homes:</a:t>
            </a:r>
          </a:p>
          <a:p>
            <a:pPr>
              <a:spcBef>
                <a:spcPct val="20000"/>
              </a:spcBef>
              <a:defRPr/>
            </a:pPr>
            <a:endParaRPr lang="en-US" sz="2400" kern="0" dirty="0">
              <a:solidFill>
                <a:srgbClr val="000000"/>
              </a:solidFill>
              <a:latin typeface="Cambria" panose="02040503050406030204" pitchFamily="18" charset="0"/>
              <a:cs typeface="Calibri" pitchFamily="34" charset="0"/>
            </a:endParaRPr>
          </a:p>
          <a:p>
            <a:pPr>
              <a:spcBef>
                <a:spcPct val="20000"/>
              </a:spcBef>
              <a:defRPr/>
            </a:pPr>
            <a:endParaRPr lang="en-US" sz="2400" kern="0" dirty="0">
              <a:solidFill>
                <a:srgbClr val="000000"/>
              </a:solidFill>
              <a:latin typeface="Calibri" pitchFamily="34" charset="0"/>
              <a:cs typeface="Calibri" pitchFamily="34" charset="0"/>
            </a:endParaRPr>
          </a:p>
          <a:p>
            <a:pPr>
              <a:spcBef>
                <a:spcPct val="20000"/>
              </a:spcBef>
              <a:defRPr/>
            </a:pPr>
            <a:endParaRPr lang="en-US" sz="2400" kern="0" dirty="0">
              <a:solidFill>
                <a:srgbClr val="000000"/>
              </a:solidFill>
              <a:latin typeface="Calibri" pitchFamily="34" charset="0"/>
              <a:cs typeface="Calibri" pitchFamily="34" charset="0"/>
            </a:endParaRPr>
          </a:p>
          <a:p>
            <a:pPr lvl="1">
              <a:spcBef>
                <a:spcPct val="20000"/>
              </a:spcBef>
              <a:defRPr/>
            </a:pPr>
            <a:endParaRPr lang="en-US" sz="2400" u="sng" kern="0" dirty="0">
              <a:solidFill>
                <a:srgbClr val="000000"/>
              </a:solidFill>
              <a:latin typeface="Calibri" pitchFamily="34" charset="0"/>
              <a:cs typeface="Calibri" pitchFamily="34" charset="0"/>
            </a:endParaRPr>
          </a:p>
          <a:p>
            <a:pPr marL="800100" lvl="1" indent="-342900">
              <a:spcBef>
                <a:spcPct val="20000"/>
              </a:spcBef>
              <a:buFontTx/>
              <a:buChar char="•"/>
              <a:defRPr/>
            </a:pPr>
            <a:endParaRPr lang="en-US" sz="2400" u="sng" kern="0" dirty="0">
              <a:solidFill>
                <a:srgbClr val="000000"/>
              </a:solidFill>
              <a:latin typeface="Calibri" pitchFamily="34" charset="0"/>
              <a:cs typeface="Calibri" pitchFamily="34" charset="0"/>
            </a:endParaRPr>
          </a:p>
          <a:p>
            <a:pPr marL="800100" lvl="1" indent="-342900">
              <a:spcBef>
                <a:spcPct val="20000"/>
              </a:spcBef>
              <a:buFontTx/>
              <a:buChar char="•"/>
              <a:defRPr/>
            </a:pPr>
            <a:endParaRPr lang="en-US" sz="2400" u="sng" kern="0" dirty="0">
              <a:solidFill>
                <a:srgbClr val="000000"/>
              </a:solidFill>
              <a:latin typeface="Calibri" pitchFamily="34" charset="0"/>
              <a:cs typeface="Calibri" pitchFamily="34" charset="0"/>
            </a:endParaRPr>
          </a:p>
          <a:p>
            <a:pPr marL="800100" lvl="1" indent="-342900">
              <a:spcBef>
                <a:spcPct val="20000"/>
              </a:spcBef>
              <a:buFontTx/>
              <a:buChar char="•"/>
              <a:defRPr/>
            </a:pPr>
            <a:endParaRPr lang="en-US" sz="2400" u="sng" kern="0" dirty="0">
              <a:solidFill>
                <a:srgbClr val="000000"/>
              </a:solidFill>
              <a:latin typeface="Calibri" pitchFamily="34" charset="0"/>
              <a:cs typeface="Calibri" pitchFamily="34" charset="0"/>
            </a:endParaRPr>
          </a:p>
          <a:p>
            <a:pPr marL="800100" lvl="1" indent="-342900">
              <a:spcBef>
                <a:spcPct val="20000"/>
              </a:spcBef>
              <a:buFontTx/>
              <a:buChar char="•"/>
              <a:defRPr/>
            </a:pPr>
            <a:endParaRPr lang="en-US" sz="2400" u="sng" kern="0" dirty="0">
              <a:solidFill>
                <a:srgbClr val="000000"/>
              </a:solidFill>
              <a:latin typeface="Calibri" pitchFamily="34" charset="0"/>
              <a:cs typeface="Calibri" pitchFamily="34" charset="0"/>
            </a:endParaRPr>
          </a:p>
          <a:p>
            <a:pPr lvl="1">
              <a:spcBef>
                <a:spcPct val="20000"/>
              </a:spcBef>
              <a:defRPr/>
            </a:pPr>
            <a:endParaRPr lang="en-US" sz="2400" u="sng" kern="0" dirty="0">
              <a:solidFill>
                <a:srgbClr val="000000"/>
              </a:solidFill>
              <a:latin typeface="Calibri" pitchFamily="34" charset="0"/>
              <a:cs typeface="Calibri" pitchFamily="34" charset="0"/>
            </a:endParaRPr>
          </a:p>
          <a:p>
            <a:pPr>
              <a:spcBef>
                <a:spcPct val="20000"/>
              </a:spcBef>
              <a:defRPr/>
            </a:pPr>
            <a:endParaRPr lang="en-US" kern="0" dirty="0">
              <a:solidFill>
                <a:srgbClr val="000000"/>
              </a:solidFill>
              <a:latin typeface="Calibri" pitchFamily="34" charset="0"/>
              <a:cs typeface="Calibri" pitchFamily="34" charset="0"/>
            </a:endParaRPr>
          </a:p>
        </p:txBody>
      </p:sp>
      <p:graphicFrame>
        <p:nvGraphicFramePr>
          <p:cNvPr id="8" name="Table 7"/>
          <p:cNvGraphicFramePr>
            <a:graphicFrameLocks noGrp="1"/>
          </p:cNvGraphicFramePr>
          <p:nvPr>
            <p:extLst/>
          </p:nvPr>
        </p:nvGraphicFramePr>
        <p:xfrm>
          <a:off x="116114" y="1740216"/>
          <a:ext cx="11959772" cy="4178999"/>
        </p:xfrm>
        <a:graphic>
          <a:graphicData uri="http://schemas.openxmlformats.org/drawingml/2006/table">
            <a:tbl>
              <a:tblPr firstRow="1" firstCol="1" bandRow="1"/>
              <a:tblGrid>
                <a:gridCol w="11959772">
                  <a:extLst>
                    <a:ext uri="{9D8B030D-6E8A-4147-A177-3AD203B41FA5}">
                      <a16:colId xmlns:a16="http://schemas.microsoft.com/office/drawing/2014/main" val="20000"/>
                    </a:ext>
                  </a:extLst>
                </a:gridCol>
              </a:tblGrid>
              <a:tr h="5136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600" b="1" dirty="0">
                        <a:latin typeface="Cambria" panose="020405030504060302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2600" b="1" baseline="0" dirty="0">
                          <a:latin typeface="Cambria" panose="02040503050406030204" pitchFamily="18" charset="0"/>
                        </a:rPr>
                        <a:t>Conventional Loans </a:t>
                      </a:r>
                      <a:endParaRPr lang="en-US" sz="2600" b="1" dirty="0">
                        <a:latin typeface="Cambria" panose="020405030504060302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600" b="1" dirty="0">
                        <a:solidFill>
                          <a:schemeClr val="bg1"/>
                        </a:solidFill>
                        <a:effectLst/>
                        <a:latin typeface="Cambria" panose="02040503050406030204" pitchFamily="18" charset="0"/>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2B850"/>
                    </a:solidFill>
                  </a:tcPr>
                </a:tc>
                <a:extLst>
                  <a:ext uri="{0D108BD9-81ED-4DB2-BD59-A6C34878D82A}">
                    <a16:rowId xmlns:a16="http://schemas.microsoft.com/office/drawing/2014/main" val="10000"/>
                  </a:ext>
                </a:extLst>
              </a:tr>
              <a:tr h="287719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170113" lvl="0" indent="-279400">
                        <a:spcBef>
                          <a:spcPts val="600"/>
                        </a:spcBef>
                        <a:spcAft>
                          <a:spcPts val="600"/>
                        </a:spcAft>
                        <a:buFont typeface="Arial" panose="020B0604020202020204" pitchFamily="34" charset="0"/>
                        <a:buChar char="•"/>
                      </a:pPr>
                      <a:endParaRPr lang="en-US" sz="600" dirty="0">
                        <a:solidFill>
                          <a:sysClr val="windowText" lastClr="000000">
                            <a:hueOff val="0"/>
                            <a:satOff val="0"/>
                            <a:lumOff val="0"/>
                            <a:alphaOff val="0"/>
                          </a:sysClr>
                        </a:solidFill>
                        <a:latin typeface="Cambria" panose="02040503050406030204" pitchFamily="18" charset="0"/>
                        <a:ea typeface="+mn-ea"/>
                        <a:cs typeface="Calibri" panose="020F0502020204030204" pitchFamily="34" charset="0"/>
                      </a:endParaRPr>
                    </a:p>
                    <a:p>
                      <a:pPr marL="2170113" lvl="0" indent="-279400">
                        <a:spcBef>
                          <a:spcPts val="600"/>
                        </a:spcBef>
                        <a:spcAft>
                          <a:spcPts val="600"/>
                        </a:spcAft>
                        <a:buFont typeface="Arial" panose="020B0604020202020204" pitchFamily="34" charset="0"/>
                        <a:buChar char="•"/>
                      </a:pPr>
                      <a:r>
                        <a:rPr lang="en-US" sz="2400" dirty="0">
                          <a:solidFill>
                            <a:sysClr val="windowText" lastClr="000000">
                              <a:hueOff val="0"/>
                              <a:satOff val="0"/>
                              <a:lumOff val="0"/>
                              <a:alphaOff val="0"/>
                            </a:sysClr>
                          </a:solidFill>
                          <a:latin typeface="Cambria" panose="02040503050406030204" pitchFamily="18" charset="0"/>
                          <a:ea typeface="+mn-ea"/>
                          <a:cs typeface="Calibri" panose="020F0502020204030204" pitchFamily="34" charset="0"/>
                        </a:rPr>
                        <a:t>New or existing homes</a:t>
                      </a:r>
                    </a:p>
                    <a:p>
                      <a:pPr marL="2170113" lvl="0" indent="-279400">
                        <a:spcBef>
                          <a:spcPts val="600"/>
                        </a:spcBef>
                        <a:spcAft>
                          <a:spcPts val="600"/>
                        </a:spcAft>
                        <a:buFont typeface="Arial" panose="020B0604020202020204" pitchFamily="34" charset="0"/>
                        <a:buChar char="•"/>
                      </a:pPr>
                      <a:r>
                        <a:rPr lang="en-US" sz="2400" dirty="0">
                          <a:solidFill>
                            <a:sysClr val="windowText" lastClr="000000">
                              <a:hueOff val="0"/>
                              <a:satOff val="0"/>
                              <a:lumOff val="0"/>
                              <a:alphaOff val="0"/>
                            </a:sysClr>
                          </a:solidFill>
                          <a:latin typeface="Cambria" panose="02040503050406030204" pitchFamily="18" charset="0"/>
                          <a:ea typeface="+mn-ea"/>
                          <a:cs typeface="Calibri" panose="020F0502020204030204" pitchFamily="34" charset="0"/>
                        </a:rPr>
                        <a:t>Townhomes, PUDs</a:t>
                      </a:r>
                    </a:p>
                    <a:p>
                      <a:pPr marL="2170113" lvl="0" indent="-279400">
                        <a:spcBef>
                          <a:spcPts val="600"/>
                        </a:spcBef>
                        <a:spcAft>
                          <a:spcPts val="600"/>
                        </a:spcAft>
                        <a:buFont typeface="Arial" panose="020B0604020202020204" pitchFamily="34" charset="0"/>
                        <a:buChar char="•"/>
                      </a:pPr>
                      <a:r>
                        <a:rPr lang="en-US" sz="2400" dirty="0">
                          <a:solidFill>
                            <a:sysClr val="windowText" lastClr="000000">
                              <a:hueOff val="0"/>
                              <a:satOff val="0"/>
                              <a:lumOff val="0"/>
                              <a:alphaOff val="0"/>
                            </a:sysClr>
                          </a:solidFill>
                          <a:latin typeface="Cambria" panose="02040503050406030204" pitchFamily="18" charset="0"/>
                          <a:ea typeface="+mn-ea"/>
                          <a:cs typeface="Calibri" panose="020F0502020204030204" pitchFamily="34" charset="0"/>
                        </a:rPr>
                        <a:t>Condos (Follow Fannie or Freddie approval process as applicable)</a:t>
                      </a:r>
                    </a:p>
                    <a:p>
                      <a:pPr marL="2170113" lvl="0" indent="-279400">
                        <a:spcBef>
                          <a:spcPts val="600"/>
                        </a:spcBef>
                        <a:spcAft>
                          <a:spcPts val="600"/>
                        </a:spcAft>
                        <a:buFont typeface="Arial" panose="020B0604020202020204" pitchFamily="34" charset="0"/>
                        <a:buChar char="•"/>
                      </a:pPr>
                      <a:r>
                        <a:rPr lang="en-US" sz="2400" dirty="0">
                          <a:solidFill>
                            <a:sysClr val="windowText" lastClr="000000">
                              <a:hueOff val="0"/>
                              <a:satOff val="0"/>
                              <a:lumOff val="0"/>
                              <a:alphaOff val="0"/>
                            </a:sysClr>
                          </a:solidFill>
                          <a:latin typeface="Cambria" panose="02040503050406030204" pitchFamily="18" charset="0"/>
                          <a:ea typeface="+mn-ea"/>
                          <a:cs typeface="Calibri" panose="020F0502020204030204" pitchFamily="34" charset="0"/>
                        </a:rPr>
                        <a:t>An entire duplex, triplex, or fourplex (Fannie Mae – HFA Preferred only)</a:t>
                      </a:r>
                    </a:p>
                    <a:p>
                      <a:pPr marL="2627313" lvl="1" indent="-279400">
                        <a:spcBef>
                          <a:spcPts val="600"/>
                        </a:spcBef>
                        <a:spcAft>
                          <a:spcPts val="600"/>
                        </a:spcAft>
                        <a:buFont typeface="Arial" panose="020B0604020202020204" pitchFamily="34" charset="0"/>
                        <a:buChar char="•"/>
                      </a:pPr>
                      <a:r>
                        <a:rPr lang="en-US" sz="2400" dirty="0">
                          <a:solidFill>
                            <a:sysClr val="windowText" lastClr="000000">
                              <a:hueOff val="0"/>
                              <a:satOff val="0"/>
                              <a:lumOff val="0"/>
                              <a:alphaOff val="0"/>
                            </a:sysClr>
                          </a:solidFill>
                          <a:latin typeface="Cambria" panose="02040503050406030204" pitchFamily="18" charset="0"/>
                          <a:ea typeface="+mn-ea"/>
                          <a:cs typeface="Calibri" panose="020F0502020204030204" pitchFamily="34" charset="0"/>
                        </a:rPr>
                        <a:t>One unit must be occupied</a:t>
                      </a:r>
                    </a:p>
                    <a:p>
                      <a:pPr marL="2627313" lvl="1" indent="-279400">
                        <a:spcBef>
                          <a:spcPts val="600"/>
                        </a:spcBef>
                        <a:spcAft>
                          <a:spcPts val="600"/>
                        </a:spcAft>
                        <a:buFont typeface="Arial" panose="020B0604020202020204" pitchFamily="34" charset="0"/>
                        <a:buChar char="•"/>
                      </a:pPr>
                      <a:r>
                        <a:rPr lang="en-US" sz="2400" dirty="0">
                          <a:solidFill>
                            <a:sysClr val="windowText" lastClr="000000">
                              <a:hueOff val="0"/>
                              <a:satOff val="0"/>
                              <a:lumOff val="0"/>
                              <a:alphaOff val="0"/>
                            </a:sysClr>
                          </a:solidFill>
                          <a:latin typeface="Cambria" panose="02040503050406030204" pitchFamily="18" charset="0"/>
                          <a:ea typeface="+mn-ea"/>
                          <a:cs typeface="Calibri" panose="020F0502020204030204" pitchFamily="34" charset="0"/>
                        </a:rPr>
                        <a:t>3% borrower contribution required</a:t>
                      </a:r>
                    </a:p>
                    <a:p>
                      <a:pPr marL="2347913" lvl="1" indent="0">
                        <a:spcBef>
                          <a:spcPts val="600"/>
                        </a:spcBef>
                        <a:spcAft>
                          <a:spcPts val="600"/>
                        </a:spcAft>
                        <a:buFont typeface="Arial" panose="020B0604020202020204" pitchFamily="34" charset="0"/>
                        <a:buNone/>
                      </a:pPr>
                      <a:endParaRPr lang="en-US" sz="1200" dirty="0">
                        <a:solidFill>
                          <a:sysClr val="windowText" lastClr="000000">
                            <a:hueOff val="0"/>
                            <a:satOff val="0"/>
                            <a:lumOff val="0"/>
                            <a:alphaOff val="0"/>
                          </a:sysClr>
                        </a:solidFill>
                        <a:latin typeface="Cambria" panose="02040503050406030204" pitchFamily="18" charset="0"/>
                        <a:ea typeface="+mn-ea"/>
                        <a:cs typeface="Calibri" panose="020F050202020403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 name="Rectangle 1">
            <a:extLst>
              <a:ext uri="{FF2B5EF4-FFF2-40B4-BE49-F238E27FC236}">
                <a16:creationId xmlns:a16="http://schemas.microsoft.com/office/drawing/2014/main" id="{1ED6E846-4A9F-43F8-81A3-4CEA96CEE49D}"/>
              </a:ext>
            </a:extLst>
          </p:cNvPr>
          <p:cNvSpPr/>
          <p:nvPr/>
        </p:nvSpPr>
        <p:spPr>
          <a:xfrm>
            <a:off x="878981" y="6029429"/>
            <a:ext cx="10222606" cy="830997"/>
          </a:xfrm>
          <a:prstGeom prst="rect">
            <a:avLst/>
          </a:prstGeom>
        </p:spPr>
        <p:txBody>
          <a:bodyPr wrap="square">
            <a:spAutoFit/>
          </a:bodyPr>
          <a:lstStyle/>
          <a:p>
            <a:pPr marL="285750" indent="-285750">
              <a:spcBef>
                <a:spcPct val="20000"/>
              </a:spcBef>
              <a:buFont typeface="Arial" panose="020B0604020202020204" pitchFamily="34" charset="0"/>
              <a:buChar char="•"/>
              <a:defRPr/>
            </a:pPr>
            <a:r>
              <a:rPr lang="en-US" sz="2400" u="sng" kern="0" dirty="0">
                <a:solidFill>
                  <a:srgbClr val="000000"/>
                </a:solidFill>
                <a:latin typeface="Calibri" pitchFamily="34" charset="0"/>
                <a:cs typeface="Calibri" pitchFamily="34" charset="0"/>
              </a:rPr>
              <a:t>Not allowed</a:t>
            </a:r>
            <a:r>
              <a:rPr lang="en-US" sz="2400" kern="0" dirty="0">
                <a:solidFill>
                  <a:srgbClr val="000000"/>
                </a:solidFill>
                <a:latin typeface="Calibri" pitchFamily="34" charset="0"/>
                <a:cs typeface="Calibri" pitchFamily="34" charset="0"/>
              </a:rPr>
              <a:t>: Rental homes, co-ops, investment properties, vacation and/or second homes.</a:t>
            </a:r>
          </a:p>
        </p:txBody>
      </p:sp>
    </p:spTree>
    <p:extLst>
      <p:ext uri="{BB962C8B-B14F-4D97-AF65-F5344CB8AC3E}">
        <p14:creationId xmlns:p14="http://schemas.microsoft.com/office/powerpoint/2010/main" val="17797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9.3|8.2|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Museo Slab 500"/>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2113</TotalTime>
  <Words>5222</Words>
  <Application>Microsoft Office PowerPoint</Application>
  <PresentationFormat>Widescreen</PresentationFormat>
  <Paragraphs>400</Paragraphs>
  <Slides>28</Slides>
  <Notes>28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Arial</vt:lpstr>
      <vt:lpstr>Calibri</vt:lpstr>
      <vt:lpstr>Calibri Light</vt:lpstr>
      <vt:lpstr>Cambria</vt:lpstr>
      <vt:lpstr>Courier New</vt:lpstr>
      <vt:lpstr>Museo Slab 500</vt:lpstr>
      <vt:lpstr>Myriad Pro</vt:lpstr>
      <vt:lpstr>Times</vt:lpstr>
      <vt:lpstr>Wingdings</vt:lpstr>
      <vt:lpstr>Office Theme</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Mortgage Interest Tax Credits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Holsinger</dc:creator>
  <cp:lastModifiedBy>Laura J. Ross</cp:lastModifiedBy>
  <cp:revision>32</cp:revision>
  <dcterms:created xsi:type="dcterms:W3CDTF">2018-03-28T17:54:00Z</dcterms:created>
  <dcterms:modified xsi:type="dcterms:W3CDTF">2019-12-12T18:00:35Z</dcterms:modified>
</cp:coreProperties>
</file>