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83" r:id="rId2"/>
    <p:sldId id="284" r:id="rId3"/>
    <p:sldId id="266" r:id="rId4"/>
    <p:sldId id="268" r:id="rId5"/>
    <p:sldId id="269" r:id="rId6"/>
    <p:sldId id="270" r:id="rId7"/>
    <p:sldId id="286" r:id="rId8"/>
    <p:sldId id="287" r:id="rId9"/>
    <p:sldId id="288" r:id="rId10"/>
    <p:sldId id="293" r:id="rId11"/>
    <p:sldId id="257" r:id="rId12"/>
    <p:sldId id="264" r:id="rId13"/>
    <p:sldId id="265" r:id="rId14"/>
    <p:sldId id="295" r:id="rId15"/>
    <p:sldId id="296" r:id="rId16"/>
    <p:sldId id="298" r:id="rId17"/>
    <p:sldId id="30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FY 2012 Budget Authority in $Millions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7287298285848799"/>
          <c:y val="0.10502900953170299"/>
          <c:w val="0.38382955643240102"/>
          <c:h val="0.854035317953677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 Authority in $Millions</c:v>
                </c:pt>
              </c:strCache>
            </c:strRef>
          </c:tx>
          <c:explosion val="25"/>
          <c:cat>
            <c:strRef>
              <c:f>Sheet1!$A$2:$A$8</c:f>
              <c:strCache>
                <c:ptCount val="6"/>
                <c:pt idx="0">
                  <c:v>MPR (2)</c:v>
                </c:pt>
                <c:pt idx="1">
                  <c:v>Voucher (11)</c:v>
                </c:pt>
                <c:pt idx="2">
                  <c:v>FLH (14)</c:v>
                </c:pt>
                <c:pt idx="3">
                  <c:v>538(0)</c:v>
                </c:pt>
                <c:pt idx="4">
                  <c:v>515(22)</c:v>
                </c:pt>
                <c:pt idx="5">
                  <c:v>RA(904)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11</c:v>
                </c:pt>
                <c:pt idx="2">
                  <c:v>14</c:v>
                </c:pt>
                <c:pt idx="3">
                  <c:v>0</c:v>
                </c:pt>
                <c:pt idx="4">
                  <c:v>22</c:v>
                </c:pt>
                <c:pt idx="5">
                  <c:v>904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A4-4594-ACF9-40295E9A36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explosion val="25"/>
          <c:cat>
            <c:strRef>
              <c:f>Sheet1!$A$2:$A$8</c:f>
              <c:strCache>
                <c:ptCount val="6"/>
                <c:pt idx="0">
                  <c:v>MPR (2)</c:v>
                </c:pt>
                <c:pt idx="1">
                  <c:v>Voucher (11)</c:v>
                </c:pt>
                <c:pt idx="2">
                  <c:v>FLH (14)</c:v>
                </c:pt>
                <c:pt idx="3">
                  <c:v>538(0)</c:v>
                </c:pt>
                <c:pt idx="4">
                  <c:v>515(22)</c:v>
                </c:pt>
                <c:pt idx="5">
                  <c:v>RA(904)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A4-4594-ACF9-40295E9A36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cat>
            <c:strRef>
              <c:f>Sheet1!$A$2:$A$8</c:f>
              <c:strCache>
                <c:ptCount val="6"/>
                <c:pt idx="0">
                  <c:v>MPR (2)</c:v>
                </c:pt>
                <c:pt idx="1">
                  <c:v>Voucher (11)</c:v>
                </c:pt>
                <c:pt idx="2">
                  <c:v>FLH (14)</c:v>
                </c:pt>
                <c:pt idx="3">
                  <c:v>538(0)</c:v>
                </c:pt>
                <c:pt idx="4">
                  <c:v>515(22)</c:v>
                </c:pt>
                <c:pt idx="5">
                  <c:v>RA(904)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A4-4594-ACF9-40295E9A3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12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RA units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271599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4D-4422-9582-C01EB237B0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13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RA units</c:v>
                </c:pt>
              </c:strCache>
            </c:strRef>
          </c:cat>
          <c:val>
            <c:numRef>
              <c:f>Sheet1!$B$3</c:f>
              <c:numCache>
                <c:formatCode>#,##0</c:formatCode>
                <c:ptCount val="1"/>
                <c:pt idx="0">
                  <c:v>272584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9B-4774-AB6D-EA006B2DAD0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14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RA units</c:v>
                </c:pt>
              </c:strCache>
            </c:strRef>
          </c:cat>
          <c:val>
            <c:numRef>
              <c:f>Sheet1!$B$4</c:f>
              <c:numCache>
                <c:formatCode>#,##0</c:formatCode>
                <c:ptCount val="1"/>
                <c:pt idx="0">
                  <c:v>272232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9B-4774-AB6D-EA006B2DAD0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15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RA units</c:v>
                </c:pt>
              </c:strCache>
            </c:strRef>
          </c:cat>
          <c:val>
            <c:numRef>
              <c:f>Sheet1!$B$5</c:f>
              <c:numCache>
                <c:formatCode>#,##0</c:formatCode>
                <c:ptCount val="1"/>
                <c:pt idx="0">
                  <c:v>270879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9B-4774-AB6D-EA006B2DAD0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16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RA units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268721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9B-4774-AB6D-EA006B2DAD0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17 est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RA units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267434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9B-4774-AB6D-EA006B2DAD0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18 est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RA units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266144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D9B-4774-AB6D-EA006B2DA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171792"/>
        <c:axId val="338166696"/>
      </c:barChart>
      <c:catAx>
        <c:axId val="33817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8166696"/>
        <c:crosses val="autoZero"/>
        <c:auto val="1"/>
        <c:lblAlgn val="ctr"/>
        <c:lblOffset val="100"/>
        <c:noMultiLvlLbl val="0"/>
      </c:catAx>
      <c:valAx>
        <c:axId val="3381666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38171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426118982537494E-2"/>
          <c:y val="3.03441257480393E-2"/>
          <c:w val="0.81189585221539096"/>
          <c:h val="0.871252945145626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Obligations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ln>
                <a:solidFill>
                  <a:srgbClr val="008000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905</c:v>
                </c:pt>
                <c:pt idx="1">
                  <c:v>837</c:v>
                </c:pt>
                <c:pt idx="2">
                  <c:v>1110</c:v>
                </c:pt>
                <c:pt idx="3">
                  <c:v>1089</c:v>
                </c:pt>
                <c:pt idx="4">
                  <c:v>1390</c:v>
                </c:pt>
                <c:pt idx="5">
                  <c:v>1365</c:v>
                </c:pt>
                <c:pt idx="6">
                  <c:v>1345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CEB-4642-96EC-CFC46C4E15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Outlays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cat>
            <c:strRef>
              <c:f>Sheet1!$A$2:$A$8</c:f>
              <c:strCache>
                <c:ptCount val="7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1115</c:v>
                </c:pt>
                <c:pt idx="1">
                  <c:v>1128</c:v>
                </c:pt>
                <c:pt idx="2">
                  <c:v>1146</c:v>
                </c:pt>
                <c:pt idx="3">
                  <c:v>1141</c:v>
                </c:pt>
                <c:pt idx="4">
                  <c:v>1196</c:v>
                </c:pt>
                <c:pt idx="5">
                  <c:v>1174</c:v>
                </c:pt>
                <c:pt idx="6">
                  <c:v>1174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CEB-4642-96EC-CFC46C4E1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171008"/>
        <c:axId val="338172184"/>
      </c:lineChart>
      <c:catAx>
        <c:axId val="33817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8172184"/>
        <c:crosses val="autoZero"/>
        <c:auto val="1"/>
        <c:lblAlgn val="ctr"/>
        <c:lblOffset val="100"/>
        <c:noMultiLvlLbl val="0"/>
      </c:catAx>
      <c:valAx>
        <c:axId val="338172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17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783074441000798"/>
          <c:y val="0.46228369480130799"/>
          <c:w val="2.37365670783454E-2"/>
          <c:h val="1.695307823364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008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29-4CF9-BBC5-FBE4FCCA6666}"/>
              </c:ext>
            </c:extLst>
          </c:dPt>
          <c:dPt>
            <c:idx val="9"/>
            <c:invertIfNegative val="0"/>
            <c:bubble3D val="0"/>
            <c:spPr>
              <a:solidFill>
                <a:srgbClr val="008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29-4CF9-BBC5-FBE4FCCA6666}"/>
              </c:ext>
            </c:extLst>
          </c:dPt>
          <c:dPt>
            <c:idx val="10"/>
            <c:invertIfNegative val="0"/>
            <c:bubble3D val="0"/>
            <c:spPr>
              <a:solidFill>
                <a:srgbClr val="008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29-4CF9-BBC5-FBE4FCCA6666}"/>
              </c:ext>
            </c:extLst>
          </c:dPt>
          <c:cat>
            <c:strRef>
              <c:f>Sheet1!$A$2:$A$12</c:f>
              <c:strCache>
                <c:ptCount val="11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18est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-447</c:v>
                </c:pt>
                <c:pt idx="1">
                  <c:v>-72</c:v>
                </c:pt>
                <c:pt idx="2">
                  <c:v>-44</c:v>
                </c:pt>
                <c:pt idx="3">
                  <c:v>-131</c:v>
                </c:pt>
                <c:pt idx="4">
                  <c:v>-210</c:v>
                </c:pt>
                <c:pt idx="5">
                  <c:v>-291</c:v>
                </c:pt>
                <c:pt idx="6">
                  <c:v>-36</c:v>
                </c:pt>
                <c:pt idx="7">
                  <c:v>-52</c:v>
                </c:pt>
                <c:pt idx="8">
                  <c:v>194</c:v>
                </c:pt>
                <c:pt idx="9">
                  <c:v>231</c:v>
                </c:pt>
                <c:pt idx="10">
                  <c:v>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A29-4CF9-BBC5-FBE4FCCA6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167480"/>
        <c:axId val="338165912"/>
      </c:barChart>
      <c:catAx>
        <c:axId val="338167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8165912"/>
        <c:crosses val="autoZero"/>
        <c:auto val="1"/>
        <c:lblAlgn val="ctr"/>
        <c:lblOffset val="100"/>
        <c:noMultiLvlLbl val="0"/>
      </c:catAx>
      <c:valAx>
        <c:axId val="338165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167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 Lost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FY17est</c:v>
                </c:pt>
                <c:pt idx="8">
                  <c:v>FY18est</c:v>
                </c:pt>
                <c:pt idx="9">
                  <c:v>FY19est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5829</c:v>
                </c:pt>
                <c:pt idx="1">
                  <c:v>3628</c:v>
                </c:pt>
                <c:pt idx="2">
                  <c:v>-2139</c:v>
                </c:pt>
                <c:pt idx="3">
                  <c:v>5092</c:v>
                </c:pt>
                <c:pt idx="4">
                  <c:v>1645</c:v>
                </c:pt>
                <c:pt idx="5">
                  <c:v>2646</c:v>
                </c:pt>
                <c:pt idx="6">
                  <c:v>4220</c:v>
                </c:pt>
                <c:pt idx="7">
                  <c:v>4720</c:v>
                </c:pt>
                <c:pt idx="8">
                  <c:v>5220</c:v>
                </c:pt>
                <c:pt idx="9">
                  <c:v>5720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80-4102-A131-2164B98D61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Vouchers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FY17est</c:v>
                </c:pt>
                <c:pt idx="8">
                  <c:v>FY18est</c:v>
                </c:pt>
                <c:pt idx="9">
                  <c:v>FY19est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2242</c:v>
                </c:pt>
                <c:pt idx="1">
                  <c:v>2674</c:v>
                </c:pt>
                <c:pt idx="2">
                  <c:v>3298</c:v>
                </c:pt>
                <c:pt idx="3">
                  <c:v>3842</c:v>
                </c:pt>
                <c:pt idx="4">
                  <c:v>4007</c:v>
                </c:pt>
                <c:pt idx="5">
                  <c:v>4469</c:v>
                </c:pt>
                <c:pt idx="6">
                  <c:v>5303</c:v>
                </c:pt>
                <c:pt idx="7">
                  <c:v>5609</c:v>
                </c:pt>
                <c:pt idx="8">
                  <c:v>6000</c:v>
                </c:pt>
                <c:pt idx="9">
                  <c:v>6500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80-4102-A131-2164B98D6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165520"/>
        <c:axId val="338165128"/>
      </c:barChart>
      <c:catAx>
        <c:axId val="33816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8165128"/>
        <c:crosses val="autoZero"/>
        <c:auto val="1"/>
        <c:lblAlgn val="ctr"/>
        <c:lblOffset val="100"/>
        <c:noMultiLvlLbl val="0"/>
      </c:catAx>
      <c:valAx>
        <c:axId val="338165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165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3C60F-A4BA-6B4B-8FC9-D13EF47E190F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14627-2E00-2B4A-AAFA-9AED6DB7E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2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8AE2-E1C2-42DB-9306-99FDF7356DC0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C05-E163-47EC-A24E-7B1261719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6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8AE2-E1C2-42DB-9306-99FDF7356DC0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C05-E163-47EC-A24E-7B1261719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6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8AE2-E1C2-42DB-9306-99FDF7356DC0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C05-E163-47EC-A24E-7B1261719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8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8AE2-E1C2-42DB-9306-99FDF7356DC0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C05-E163-47EC-A24E-7B1261719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8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8AE2-E1C2-42DB-9306-99FDF7356DC0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C05-E163-47EC-A24E-7B1261719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9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8AE2-E1C2-42DB-9306-99FDF7356DC0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C05-E163-47EC-A24E-7B1261719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4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8AE2-E1C2-42DB-9306-99FDF7356DC0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C05-E163-47EC-A24E-7B1261719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0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8AE2-E1C2-42DB-9306-99FDF7356DC0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C05-E163-47EC-A24E-7B1261719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1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8AE2-E1C2-42DB-9306-99FDF7356DC0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C05-E163-47EC-A24E-7B1261719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0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8AE2-E1C2-42DB-9306-99FDF7356DC0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C05-E163-47EC-A24E-7B1261719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3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8AE2-E1C2-42DB-9306-99FDF7356DC0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3C05-E163-47EC-A24E-7B1261719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3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8AE2-E1C2-42DB-9306-99FDF7356DC0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93C05-E163-47EC-A24E-7B1261719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0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455" y="415636"/>
            <a:ext cx="9952181" cy="58535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b="1" dirty="0">
                <a:solidFill>
                  <a:srgbClr val="FF0000"/>
                </a:solidFill>
              </a:rPr>
              <a:t>SHOULD I STAY OR SHOULD I GO?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</a:p>
          <a:p>
            <a:r>
              <a:rPr lang="en-US" sz="2400" b="1" dirty="0"/>
              <a:t>We live and work in a tiny slice of the housing universe – Affordable rental housing financed and sustained by USDA funding – obscure set of rules to serve in a difficult and unique set of circumstances, for rural people and communities that need our help.</a:t>
            </a:r>
          </a:p>
          <a:p>
            <a:r>
              <a:rPr lang="en-US" sz="2400" b="1" dirty="0"/>
              <a:t>Balance between profits and passion – Our motivations are always on a sliding scale from profit/paycheck to mission/people.  Knowing where you stand right now helps.</a:t>
            </a:r>
          </a:p>
          <a:p>
            <a:r>
              <a:rPr lang="en-US" sz="2400" b="1" dirty="0"/>
              <a:t>Why consider this issue now?  Mortgage maturity and the expiration of a set of restrictive obligations create an opportunity and a need to reflect on the future.</a:t>
            </a:r>
          </a:p>
          <a:p>
            <a:r>
              <a:rPr lang="en-US" sz="2400" b="1" dirty="0"/>
              <a:t>Are external factors positive or negative?  While in most cases the need for housing will continue - there is genuine uncertainty if supportive funding streams will too.</a:t>
            </a:r>
          </a:p>
          <a:p>
            <a:r>
              <a:rPr lang="en-US" sz="2400" b="1" dirty="0"/>
              <a:t>Are internal factors positive or negative – Since circumstances differ - what are some of the things I should consider to chart my best course?</a:t>
            </a:r>
          </a:p>
          <a:p>
            <a:r>
              <a:rPr lang="en-US" sz="2400" b="1" dirty="0"/>
              <a:t>So if I decide to stay or go – what are my options?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84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536" y="355600"/>
            <a:ext cx="10486864" cy="1371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Key preservation challenges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Key Mortgage Maturity Issue – Program and RA goes away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27201"/>
            <a:ext cx="10498667" cy="4646968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•"/>
            </a:pPr>
            <a:r>
              <a:rPr lang="en-US" sz="2800" b="1" dirty="0"/>
              <a:t>For owners ready to go – no tenant obligation is a good thing – Loan balance reaching zero also good – </a:t>
            </a:r>
            <a:r>
              <a:rPr lang="en-US" sz="2800" dirty="0"/>
              <a:t>No RA might be a problem or opportunity.</a:t>
            </a:r>
          </a:p>
          <a:p>
            <a:pPr marL="342900" indent="-342900">
              <a:buFontTx/>
              <a:buChar char="•"/>
            </a:pPr>
            <a:r>
              <a:rPr lang="en-US" sz="2800" b="1" dirty="0"/>
              <a:t>For tenants, mission based owners, purchasers, rural communities and advocates </a:t>
            </a:r>
            <a:r>
              <a:rPr lang="en-US" sz="2800" dirty="0"/>
              <a:t>– No tenant subsidy or protections is a big worry. 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/>
              <a:t>Key question: </a:t>
            </a:r>
            <a:r>
              <a:rPr lang="en-US" sz="2800" dirty="0"/>
              <a:t>What does it take to keep it or get it into the hands of an owner who is mission based? </a:t>
            </a:r>
          </a:p>
        </p:txBody>
      </p:sp>
    </p:spTree>
    <p:extLst>
      <p:ext uri="{BB962C8B-B14F-4D97-AF65-F5344CB8AC3E}">
        <p14:creationId xmlns:p14="http://schemas.microsoft.com/office/powerpoint/2010/main" val="18020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754" y="453609"/>
            <a:ext cx="7890046" cy="36288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 SUMMARY - Current status of the MFH programs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65909"/>
            <a:ext cx="8229600" cy="5484667"/>
          </a:xfrm>
        </p:spPr>
        <p:txBody>
          <a:bodyPr>
            <a:normAutofit lnSpcReduction="10000"/>
          </a:bodyPr>
          <a:lstStyle/>
          <a:p>
            <a:r>
              <a:rPr lang="en-US" sz="2100" b="1" dirty="0"/>
              <a:t>Shrinking Program – RA units peaked 2013, RA outlays peaked 2016</a:t>
            </a:r>
          </a:p>
          <a:p>
            <a:r>
              <a:rPr lang="en-US" sz="2100" b="1" dirty="0"/>
              <a:t>Pending mortgage maturity crisis – Lose 75% over the next 20 years</a:t>
            </a:r>
          </a:p>
          <a:p>
            <a:r>
              <a:rPr lang="en-US" sz="2100" b="1" dirty="0"/>
              <a:t>Massive deferred rehabilitation needs – $2.6 B in 2004 New CPA says $5.6 Billion “reserve deficit from inflation and passage of time”</a:t>
            </a:r>
          </a:p>
          <a:p>
            <a:r>
              <a:rPr lang="en-US" sz="2100" b="1" dirty="0"/>
              <a:t>Massive unfunded energy efficiency opportunities and handicapped accessibility needs – who knows the actual amount?</a:t>
            </a:r>
          </a:p>
          <a:p>
            <a:r>
              <a:rPr lang="en-US" sz="2100" b="1" dirty="0"/>
              <a:t>Years of starving program operations and preservation to “save RA.”</a:t>
            </a:r>
          </a:p>
          <a:p>
            <a:r>
              <a:rPr lang="en-US" sz="2100" b="1" dirty="0"/>
              <a:t>Shrinking staff – loss of experience, expertise, and accountability</a:t>
            </a:r>
          </a:p>
          <a:p>
            <a:r>
              <a:rPr lang="en-US" sz="2100" b="1" dirty="0"/>
              <a:t>GOOD NEWS:  New RA available for servicing after renewals as RA outlays fall.  Unused RA available from HQ held reserves</a:t>
            </a:r>
          </a:p>
          <a:p>
            <a:r>
              <a:rPr lang="en-US" sz="2100" b="1" dirty="0"/>
              <a:t>GOOD NEWS:  Great RD staff still hanging in there - new PAT and HQ underwriting team – experienced and committed owners/operators – irreplaceable program that works – people that need our help!</a:t>
            </a:r>
          </a:p>
          <a:p>
            <a:r>
              <a:rPr lang="en-US" sz="2100" b="1" dirty="0"/>
              <a:t>GREAT NEWS:  New Senior HQ MFH Management Team in place</a:t>
            </a:r>
          </a:p>
          <a:p>
            <a:r>
              <a:rPr lang="en-US" sz="2100" b="1" dirty="0"/>
              <a:t>GREAT NEWS:  Congressional funding support</a:t>
            </a:r>
          </a:p>
          <a:p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303870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40" y="426720"/>
            <a:ext cx="10525760" cy="5923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Key STAY/GO Issues to consider:</a:t>
            </a:r>
          </a:p>
          <a:p>
            <a:r>
              <a:rPr lang="en-US" sz="2400" b="1" dirty="0"/>
              <a:t>How close to maturity is the loan?</a:t>
            </a:r>
          </a:p>
          <a:p>
            <a:r>
              <a:rPr lang="en-US" sz="2400" b="1" dirty="0"/>
              <a:t>Is the owner market or mission based?</a:t>
            </a:r>
          </a:p>
          <a:p>
            <a:r>
              <a:rPr lang="en-US" sz="2400" b="1" dirty="0"/>
              <a:t>Is the property in a poor, good or great market?</a:t>
            </a:r>
          </a:p>
          <a:p>
            <a:r>
              <a:rPr lang="en-US" sz="2400" b="1" dirty="0"/>
              <a:t>Is the property in poor, good or great condition?</a:t>
            </a:r>
          </a:p>
          <a:p>
            <a:r>
              <a:rPr lang="en-US" sz="2400" b="1" dirty="0"/>
              <a:t>How much RA available – do rents relate to the market?</a:t>
            </a:r>
          </a:p>
          <a:p>
            <a:r>
              <a:rPr lang="en-US" sz="2400" b="1" dirty="0"/>
              <a:t>What are the restrictions on the property?</a:t>
            </a:r>
          </a:p>
          <a:p>
            <a:r>
              <a:rPr lang="en-US" sz="2400" b="1" dirty="0"/>
              <a:t>How long will it take to process a transfer?</a:t>
            </a:r>
          </a:p>
          <a:p>
            <a:r>
              <a:rPr lang="en-US" sz="2400" b="1" dirty="0"/>
              <a:t>What is the availability of State funding?</a:t>
            </a:r>
          </a:p>
          <a:p>
            <a:r>
              <a:rPr lang="en-US" sz="2400" b="1" dirty="0"/>
              <a:t>What is the availability of RD funding?</a:t>
            </a:r>
          </a:p>
          <a:p>
            <a:r>
              <a:rPr lang="en-US" sz="2400" b="1" dirty="0"/>
              <a:t>Do you need and will RD use available servicing options?</a:t>
            </a:r>
          </a:p>
          <a:p>
            <a:r>
              <a:rPr lang="en-US" sz="2400" b="1" dirty="0"/>
              <a:t>Do tenant protections encourage or discourage leaving the program?</a:t>
            </a:r>
          </a:p>
          <a:p>
            <a:r>
              <a:rPr lang="en-US" sz="2400" b="1" dirty="0"/>
              <a:t>Does RA encourage or discourage leaving the program?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3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40" y="426720"/>
            <a:ext cx="10525760" cy="5923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Additional STAY/GO issues that may be considered:</a:t>
            </a:r>
          </a:p>
          <a:p>
            <a:r>
              <a:rPr lang="en-US" sz="2400" b="1" dirty="0"/>
              <a:t>Do I want to stay in the business?</a:t>
            </a:r>
          </a:p>
          <a:p>
            <a:r>
              <a:rPr lang="en-US" sz="2400" b="1" dirty="0"/>
              <a:t>Do I have a purchaser wanting to take it to market?</a:t>
            </a:r>
          </a:p>
          <a:p>
            <a:r>
              <a:rPr lang="en-US" sz="2400" b="1" dirty="0"/>
              <a:t>How quickly can I get cashed out?</a:t>
            </a:r>
          </a:p>
          <a:p>
            <a:r>
              <a:rPr lang="en-US" sz="2400" b="1" dirty="0"/>
              <a:t>What is my sale or offer price to meet my expectations?</a:t>
            </a:r>
          </a:p>
          <a:p>
            <a:r>
              <a:rPr lang="en-US" sz="2400" b="1" dirty="0"/>
              <a:t>Will the transaction satisfy my limited partners?</a:t>
            </a:r>
          </a:p>
          <a:p>
            <a:r>
              <a:rPr lang="en-US" sz="2400" b="1" dirty="0"/>
              <a:t>What are the risks working with a inexperienced purchaser?</a:t>
            </a:r>
          </a:p>
          <a:p>
            <a:r>
              <a:rPr lang="en-US" sz="2400" b="1" dirty="0"/>
              <a:t>Do I care what happens to tenants?</a:t>
            </a:r>
          </a:p>
          <a:p>
            <a:r>
              <a:rPr lang="en-US" sz="2400" b="1" dirty="0"/>
              <a:t>What is the tax consequences of selling?</a:t>
            </a:r>
          </a:p>
          <a:p>
            <a:r>
              <a:rPr lang="en-US" sz="2400" b="1" dirty="0"/>
              <a:t>Do I care what happens to project management?</a:t>
            </a:r>
          </a:p>
          <a:p>
            <a:r>
              <a:rPr lang="en-US" sz="2400" b="1" dirty="0"/>
              <a:t>Does the town/county/state care what happens?</a:t>
            </a:r>
          </a:p>
          <a:p>
            <a:r>
              <a:rPr lang="en-US" sz="2400" b="1" dirty="0"/>
              <a:t>What are my legal responsibilities to honor possible restrictions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4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762000"/>
          </a:xfrm>
        </p:spPr>
        <p:txBody>
          <a:bodyPr/>
          <a:lstStyle/>
          <a:p>
            <a:pPr eaLnBrk="1" hangingPunct="1"/>
            <a:r>
              <a:rPr lang="en-US" sz="2400" b="1" u="sng" dirty="0">
                <a:solidFill>
                  <a:srgbClr val="70AD47"/>
                </a:solidFill>
                <a:latin typeface="Times" charset="0"/>
              </a:rPr>
              <a:t>If you STAY - Access to Preservation Resources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90601"/>
            <a:ext cx="10668000" cy="545392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latin typeface="Times" charset="0"/>
              </a:rPr>
              <a:t>Stay or sell with the MPR (MFH Preservation and Revitalization Demo) (NOSA)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" charset="0"/>
              </a:rPr>
              <a:t>Access RD rehab funds – key tool: deferrals (also 515, 0% or soft loans, NP grants)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" charset="0"/>
              </a:rPr>
              <a:t>Simple (stay in owners)/Complex (transfers)Portfolio (transfers and stay in owners)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latin typeface="Times" charset="0"/>
              </a:rPr>
              <a:t>Transfer (Handbook 3 – Chapter 7)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" charset="0"/>
              </a:rPr>
              <a:t>Access 3rd party funding – only source of seller payment outside prepayment process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" charset="0"/>
              </a:rPr>
              <a:t>Apply thru RD Office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" charset="0"/>
              </a:rPr>
              <a:t>Low rents = tight deals and </a:t>
            </a:r>
            <a:r>
              <a:rPr lang="ja-JP" altLang="en-US" sz="2000" dirty="0">
                <a:latin typeface="Times" charset="0"/>
              </a:rPr>
              <a:t>“</a:t>
            </a:r>
            <a:r>
              <a:rPr lang="en-US" altLang="ja-JP" sz="2000" dirty="0">
                <a:latin typeface="Times" charset="0"/>
              </a:rPr>
              <a:t>Pie split</a:t>
            </a:r>
            <a:r>
              <a:rPr lang="ja-JP" altLang="en-US" sz="2000" dirty="0">
                <a:latin typeface="Times" charset="0"/>
              </a:rPr>
              <a:t>”</a:t>
            </a:r>
            <a:r>
              <a:rPr lang="en-US" altLang="ja-JP" sz="2000" dirty="0">
                <a:latin typeface="Times" charset="0"/>
              </a:rPr>
              <a:t> issues common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latin typeface="Times" charset="0"/>
              </a:rPr>
              <a:t>Prepayment process (Handbook 3 – Chapter 15)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" charset="0"/>
              </a:rPr>
              <a:t>Access RA and equity loan incentives (stay in owners or transfers)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" charset="0"/>
              </a:rPr>
              <a:t>Apply thru RD Office – Process strictly regulated by Statute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Times" charset="0"/>
              </a:rPr>
              <a:t>Waiting list and no more access to Sales to Non-profits resources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latin typeface="Times" charset="0"/>
              </a:rPr>
              <a:t>Substitution of GP</a:t>
            </a:r>
            <a:r>
              <a:rPr lang="ja-JP" altLang="en-US" sz="2000" b="1" dirty="0">
                <a:latin typeface="Times" charset="0"/>
              </a:rPr>
              <a:t>’</a:t>
            </a:r>
            <a:r>
              <a:rPr lang="en-US" altLang="ja-JP" sz="2000" b="1" dirty="0">
                <a:latin typeface="Times" charset="0"/>
              </a:rPr>
              <a:t>s or LP’s for a "no-rehab</a:t>
            </a:r>
            <a:r>
              <a:rPr lang="ja-JP" altLang="en-US" sz="2000" b="1" dirty="0">
                <a:latin typeface="Times" charset="0"/>
              </a:rPr>
              <a:t>”</a:t>
            </a:r>
            <a:r>
              <a:rPr lang="en-US" altLang="ja-JP" sz="2000" b="1" dirty="0">
                <a:latin typeface="Times" charset="0"/>
              </a:rPr>
              <a:t> transfer (Handbook 3 - Chapter 5)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latin typeface="Times" charset="0"/>
              </a:rPr>
              <a:t>Access to project control - no new resources available (existing RA helps)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latin typeface="Times" charset="0"/>
              </a:rPr>
              <a:t>Notify RD Office for concurrence and white knights beware – you own the good and bad now!</a:t>
            </a:r>
          </a:p>
          <a:p>
            <a:pPr>
              <a:lnSpc>
                <a:spcPct val="80000"/>
              </a:lnSpc>
            </a:pPr>
            <a:r>
              <a:rPr lang="en-US" altLang="ja-JP" sz="2000" b="1" dirty="0">
                <a:latin typeface="Times" charset="0"/>
              </a:rPr>
              <a:t>Stay-in rehabilitation including energy efficiency upgrades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latin typeface="Times" charset="0"/>
              </a:rPr>
              <a:t>Funding from reserves, non-RD funds, rent savings or higher rents supported by RA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>
              <a:latin typeface="Time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Rural Housing Preservation Associates, LLC - contact Larry Anderson at landerson@rhpallc.com</a:t>
            </a:r>
          </a:p>
        </p:txBody>
      </p:sp>
    </p:spTree>
    <p:extLst>
      <p:ext uri="{BB962C8B-B14F-4D97-AF65-F5344CB8AC3E}">
        <p14:creationId xmlns:p14="http://schemas.microsoft.com/office/powerpoint/2010/main" val="2297164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10972800" cy="619760"/>
          </a:xfrm>
        </p:spPr>
        <p:txBody>
          <a:bodyPr/>
          <a:lstStyle/>
          <a:p>
            <a:r>
              <a:rPr lang="en-US" sz="2800" b="1" u="sng" dirty="0">
                <a:solidFill>
                  <a:schemeClr val="accent6"/>
                </a:solidFill>
              </a:rPr>
              <a:t>If you stay – Why the MPR a good idea for the Program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924560"/>
            <a:ext cx="10636251" cy="5461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b="1" dirty="0"/>
              <a:t>Cheapest way to revitalize a project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Deferral, soft money, grants and zero percent loans are cost effective tools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Early MPR rents went down by 2% or $17 PUPM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May be the only feasible way to address existing capital needs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Early results – rehab plus 20-years CNA needs over $29K per unit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Typical project could not afford rehab or higher reserves within CRCU without MPR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Without MPR tools the cost is carried by RA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Without MPR tool rehab is limited and may leave the job half done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Many owners have no ability to sell or pay off</a:t>
            </a:r>
            <a:r>
              <a:rPr lang="en-US" sz="2000" dirty="0"/>
              <a:t>		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gap between current rents and CRCU is a pivotal feasibility measure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Many projects don</a:t>
            </a:r>
            <a:r>
              <a:rPr lang="en-US" sz="2000" dirty="0">
                <a:latin typeface="Arial"/>
              </a:rPr>
              <a:t>’</a:t>
            </a:r>
            <a:r>
              <a:rPr lang="en-US" sz="2000" dirty="0"/>
              <a:t>t have the market position to satisfy all expectations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Bringing in third party funds through a transfer not an option</a:t>
            </a:r>
            <a:r>
              <a:rPr lang="en-US" sz="2000" b="1" dirty="0"/>
              <a:t> – </a:t>
            </a:r>
            <a:r>
              <a:rPr lang="en-US" sz="2000" dirty="0"/>
              <a:t>project starts a death spiral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Mechanism for stay in owner to recapitalize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Over 50% of MPR transactions with stay in owners last year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Government funds not used for equity payout or huge developer fees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Magnet for third party funding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Early results $100 Million leveraged by $30 Million in MPR BA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Provides additional funds to get the transaction to work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215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ED7D31"/>
                </a:solidFill>
              </a:rPr>
              <a:t>If you GO - Estimated growth in voucher use based on actual and anticipated growth in total unit loss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375826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594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ED7D31"/>
                </a:solidFill>
              </a:rPr>
              <a:t>If you GO - Key Voucher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16000"/>
            <a:ext cx="10972800" cy="5372100"/>
          </a:xfrm>
        </p:spPr>
        <p:txBody>
          <a:bodyPr>
            <a:noAutofit/>
          </a:bodyPr>
          <a:lstStyle/>
          <a:p>
            <a:r>
              <a:rPr lang="en-US" sz="2400" b="1" dirty="0"/>
              <a:t>Will vouchers be available for prepaid projects in FY 2018?</a:t>
            </a:r>
          </a:p>
          <a:p>
            <a:r>
              <a:rPr lang="en-US" sz="2200" b="1" dirty="0"/>
              <a:t>FY 2015      	   $7 M available 	          $15.6 M used</a:t>
            </a:r>
          </a:p>
          <a:p>
            <a:r>
              <a:rPr lang="en-US" sz="2200" b="1" dirty="0"/>
              <a:t>FY 2016	   $15 M available	          $19.4 M used</a:t>
            </a:r>
          </a:p>
          <a:p>
            <a:r>
              <a:rPr lang="en-US" sz="2200" b="1" dirty="0"/>
              <a:t>FY 2017	   $18 M available	          $22 M used</a:t>
            </a:r>
          </a:p>
          <a:p>
            <a:r>
              <a:rPr lang="en-US" sz="2200" b="1" dirty="0"/>
              <a:t>FY 2018	   $19.4 M availb (est.)	          $25 M needed (estimate)</a:t>
            </a:r>
          </a:p>
          <a:p>
            <a:r>
              <a:rPr lang="en-US" sz="2200" b="1" dirty="0"/>
              <a:t>FY 2019	    $20 M availb (est.)               $28 M needed (estimate)</a:t>
            </a:r>
          </a:p>
          <a:p>
            <a:r>
              <a:rPr lang="en-US" sz="2400" b="1" dirty="0"/>
              <a:t>Will there be enough funding to address new and continuing needs?  If not what will priorities be?</a:t>
            </a:r>
          </a:p>
          <a:p>
            <a:r>
              <a:rPr lang="en-US" sz="2400" b="1" dirty="0"/>
              <a:t>Will they be made available for projects with maturing mortgages (change to appropriation bill required)?</a:t>
            </a:r>
          </a:p>
          <a:p>
            <a:r>
              <a:rPr lang="en-US" sz="2400" b="1" dirty="0"/>
              <a:t>Will owner obligations to honor restrictions regardless of voucher funding be affected by legal action (WA State)?</a:t>
            </a:r>
          </a:p>
        </p:txBody>
      </p:sp>
    </p:spTree>
    <p:extLst>
      <p:ext uri="{BB962C8B-B14F-4D97-AF65-F5344CB8AC3E}">
        <p14:creationId xmlns:p14="http://schemas.microsoft.com/office/powerpoint/2010/main" val="406928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711200" y="381001"/>
            <a:ext cx="106229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2400" b="1" u="sng" dirty="0">
                <a:latin typeface="Times New Roman" charset="0"/>
                <a:cs typeface="+mn-cs"/>
              </a:rPr>
              <a:t>Get RD Done Right!  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2400" b="1" u="sng" dirty="0">
                <a:latin typeface="Times New Roman" charset="0"/>
              </a:rPr>
              <a:t>Contact: </a:t>
            </a:r>
            <a:r>
              <a:rPr lang="en-US" sz="2400" b="1" u="sng" dirty="0">
                <a:latin typeface="Times New Roman" charset="0"/>
                <a:cs typeface="+mn-cs"/>
              </a:rPr>
              <a:t>Larry Anderson 571-296-4746 or landerson32@cox.net</a:t>
            </a:r>
          </a:p>
        </p:txBody>
      </p:sp>
      <p:pic>
        <p:nvPicPr>
          <p:cNvPr id="5122" name="Picture 3" descr="Decatur_Dow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768200"/>
            <a:ext cx="8331200" cy="38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56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0772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  USDA MFH Program funding levels in millions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8775"/>
            <a:ext cx="10972800" cy="460728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/>
              <a:t>Program		FY17		FY18	 	FY18 	 	FY19	       FY19			</a:t>
            </a:r>
            <a:r>
              <a:rPr lang="en-US" u="sng" dirty="0"/>
              <a:t>Final</a:t>
            </a:r>
            <a:r>
              <a:rPr lang="en-US" dirty="0"/>
              <a:t>		</a:t>
            </a:r>
            <a:r>
              <a:rPr lang="en-US" u="sng" dirty="0"/>
              <a:t>Pres.</a:t>
            </a:r>
            <a:r>
              <a:rPr lang="en-US" dirty="0"/>
              <a:t>		</a:t>
            </a:r>
            <a:r>
              <a:rPr lang="en-US" u="sng" dirty="0"/>
              <a:t>Final</a:t>
            </a:r>
            <a:r>
              <a:rPr lang="en-US" dirty="0"/>
              <a:t>		</a:t>
            </a:r>
            <a:r>
              <a:rPr lang="en-US" u="sng" dirty="0"/>
              <a:t>Pres.</a:t>
            </a:r>
            <a:r>
              <a:rPr lang="en-US" dirty="0"/>
              <a:t>	       TBD</a:t>
            </a:r>
          </a:p>
          <a:p>
            <a:pPr>
              <a:lnSpc>
                <a:spcPct val="80000"/>
              </a:lnSpc>
            </a:pPr>
            <a:r>
              <a:rPr lang="en-US" dirty="0"/>
              <a:t>515 Direct             $35     	 $0		$40	            </a:t>
            </a:r>
            <a:r>
              <a:rPr lang="en-US" dirty="0">
                <a:solidFill>
                  <a:srgbClr val="FF0000"/>
                </a:solidFill>
              </a:rPr>
              <a:t>$0</a:t>
            </a:r>
          </a:p>
          <a:p>
            <a:pPr>
              <a:lnSpc>
                <a:spcPct val="80000"/>
              </a:lnSpc>
            </a:pPr>
            <a:r>
              <a:rPr lang="en-US" dirty="0"/>
              <a:t>538 MFH Gtd  	$230              $230 		$230		</a:t>
            </a:r>
            <a:r>
              <a:rPr lang="en-US" dirty="0">
                <a:solidFill>
                  <a:srgbClr val="008000"/>
                </a:solidFill>
              </a:rPr>
              <a:t>$250</a:t>
            </a:r>
          </a:p>
          <a:p>
            <a:pPr>
              <a:lnSpc>
                <a:spcPct val="80000"/>
              </a:lnSpc>
            </a:pPr>
            <a:r>
              <a:rPr lang="en-US" dirty="0"/>
              <a:t>516 FLH Grants   	$8                   $0		$8		 </a:t>
            </a:r>
            <a:r>
              <a:rPr lang="en-US" dirty="0">
                <a:solidFill>
                  <a:srgbClr val="FF0000"/>
                </a:solidFill>
              </a:rPr>
              <a:t>$0</a:t>
            </a:r>
          </a:p>
          <a:p>
            <a:pPr>
              <a:lnSpc>
                <a:spcPct val="80000"/>
              </a:lnSpc>
            </a:pPr>
            <a:r>
              <a:rPr lang="en-US" dirty="0"/>
              <a:t>514 FLH Loans    	$24                 $0		$24		 </a:t>
            </a:r>
            <a:r>
              <a:rPr lang="en-US" dirty="0">
                <a:solidFill>
                  <a:srgbClr val="FF0000"/>
                </a:solidFill>
              </a:rPr>
              <a:t>$0</a:t>
            </a:r>
          </a:p>
          <a:p>
            <a:pPr>
              <a:lnSpc>
                <a:spcPct val="80000"/>
              </a:lnSpc>
            </a:pPr>
            <a:r>
              <a:rPr lang="en-US" dirty="0"/>
              <a:t>Sec 521 RA          	$1,405	$1,345        $1,345		</a:t>
            </a:r>
            <a:r>
              <a:rPr lang="en-US" dirty="0">
                <a:solidFill>
                  <a:srgbClr val="008000"/>
                </a:solidFill>
              </a:rPr>
              <a:t>$1,351</a:t>
            </a:r>
          </a:p>
          <a:p>
            <a:pPr>
              <a:lnSpc>
                <a:spcPct val="80000"/>
              </a:lnSpc>
            </a:pPr>
            <a:r>
              <a:rPr lang="en-US" dirty="0"/>
              <a:t>MPR Tools 	$22		 $0		$22		 </a:t>
            </a:r>
            <a:r>
              <a:rPr lang="en-US" dirty="0">
                <a:solidFill>
                  <a:srgbClr val="FF0000"/>
                </a:solidFill>
              </a:rPr>
              <a:t>$0</a:t>
            </a:r>
          </a:p>
          <a:p>
            <a:pPr>
              <a:lnSpc>
                <a:spcPct val="80000"/>
              </a:lnSpc>
            </a:pPr>
            <a:r>
              <a:rPr lang="en-US" dirty="0"/>
              <a:t>MPR Vouchers  	$18                $20		$25		</a:t>
            </a:r>
            <a:r>
              <a:rPr lang="en-US" dirty="0">
                <a:solidFill>
                  <a:srgbClr val="FF0000"/>
                </a:solidFill>
              </a:rPr>
              <a:t>$20 (from RA)</a:t>
            </a:r>
          </a:p>
        </p:txBody>
      </p:sp>
    </p:spTree>
    <p:extLst>
      <p:ext uri="{BB962C8B-B14F-4D97-AF65-F5344CB8AC3E}">
        <p14:creationId xmlns:p14="http://schemas.microsoft.com/office/powerpoint/2010/main" val="15370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94" y="266655"/>
            <a:ext cx="10723035" cy="947548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>
                <a:latin typeface="Times"/>
                <a:cs typeface="Times"/>
              </a:rPr>
              <a:t>Reality #1 – It’s all about the RA!   95% of RD’s MFH BA is for RA (mostly for annual RA contract renewal)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168845"/>
              </p:ext>
            </p:extLst>
          </p:nvPr>
        </p:nvGraphicFramePr>
        <p:xfrm>
          <a:off x="732368" y="1600200"/>
          <a:ext cx="10723033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61215"/>
            <a:ext cx="10515600" cy="1041063"/>
          </a:xfrm>
        </p:spPr>
        <p:txBody>
          <a:bodyPr>
            <a:normAutofit/>
          </a:bodyPr>
          <a:lstStyle/>
          <a:p>
            <a:r>
              <a:rPr lang="en-US" sz="2200" b="1" dirty="0"/>
              <a:t>USDA occupancy reports show RA units being used peaked in FY13 – the portfolio is now losing roughly 1,290 RA units a year from projects that prepay or reach mortgage maturity 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500849"/>
              </p:ext>
            </p:extLst>
          </p:nvPr>
        </p:nvGraphicFramePr>
        <p:xfrm>
          <a:off x="609600" y="1378446"/>
          <a:ext cx="10972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685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295544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RA Outlays (red) peak at $1.196 B and Obligations (green) peak at $1.390 M in FY2016 – Surplus used to forward fund replacements rather than on servicing or preservation </a:t>
            </a:r>
            <a:br>
              <a:rPr lang="en-US" sz="2400" b="1" dirty="0">
                <a:latin typeface="Times New Roman"/>
                <a:cs typeface="Times New Roman"/>
              </a:rPr>
            </a:br>
            <a:r>
              <a:rPr lang="en-US" sz="2200" b="1" dirty="0">
                <a:latin typeface="Times New Roman"/>
                <a:cs typeface="Times New Roman"/>
              </a:rPr>
              <a:t> </a:t>
            </a:r>
            <a:br>
              <a:rPr lang="en-US" sz="2200" b="1" dirty="0">
                <a:latin typeface="Times New Roman"/>
                <a:cs typeface="Times New Roman"/>
              </a:rPr>
            </a:br>
            <a:r>
              <a:rPr lang="en-US" sz="2000" b="1" dirty="0">
                <a:latin typeface="Times New Roman"/>
                <a:cs typeface="Times New Roman"/>
              </a:rPr>
              <a:t>Data in millions – Estimates for FY 18 obligations and outlays from FY 2019 President’s Budget appendix</a:t>
            </a:r>
            <a:br>
              <a:rPr lang="en-US" sz="2000" b="1" dirty="0">
                <a:latin typeface="Times New Roman"/>
                <a:cs typeface="Times New Roman"/>
              </a:rPr>
            </a:br>
            <a:r>
              <a:rPr lang="en-US" sz="2200" b="1" dirty="0">
                <a:latin typeface="Times New Roman"/>
                <a:cs typeface="Times New Roman"/>
              </a:rPr>
              <a:t>  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229578"/>
              </p:ext>
            </p:extLst>
          </p:nvPr>
        </p:nvGraphicFramePr>
        <p:xfrm>
          <a:off x="999204" y="1420092"/>
          <a:ext cx="10410015" cy="476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Rural Housing Preservation Associates, LLC - contact Larry Anderson at landerson@rhpallc.com</a:t>
            </a:r>
          </a:p>
        </p:txBody>
      </p:sp>
    </p:spTree>
    <p:extLst>
      <p:ext uri="{BB962C8B-B14F-4D97-AF65-F5344CB8AC3E}">
        <p14:creationId xmlns:p14="http://schemas.microsoft.com/office/powerpoint/2010/main" val="150707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GAP between RA Outlays and Obligations (millions)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401927"/>
              </p:ext>
            </p:extLst>
          </p:nvPr>
        </p:nvGraphicFramePr>
        <p:xfrm>
          <a:off x="609600" y="1600200"/>
          <a:ext cx="10972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072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Key RA Issue for 2018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784"/>
            <a:ext cx="10972800" cy="5095315"/>
          </a:xfrm>
        </p:spPr>
        <p:txBody>
          <a:bodyPr>
            <a:noAutofit/>
          </a:bodyPr>
          <a:lstStyle/>
          <a:p>
            <a:r>
              <a:rPr lang="en-US" sz="2000" b="1" u="sng" dirty="0">
                <a:solidFill>
                  <a:srgbClr val="008000"/>
                </a:solidFill>
              </a:rPr>
              <a:t>Will new units of RA be made available for preservation and servicing?</a:t>
            </a:r>
          </a:p>
          <a:p>
            <a:pPr lvl="1"/>
            <a:r>
              <a:rPr lang="en-US" sz="2000" b="1" dirty="0"/>
              <a:t>Gap between outlays and obligation $231 million during FY 2017</a:t>
            </a:r>
          </a:p>
          <a:p>
            <a:pPr lvl="1"/>
            <a:r>
              <a:rPr lang="en-US" sz="2000" b="1" dirty="0"/>
              <a:t>Tremendous unmet need – over 50,000 tenants overburdened, and hundreds of projects struggling</a:t>
            </a:r>
          </a:p>
          <a:p>
            <a:pPr lvl="1"/>
            <a:r>
              <a:rPr lang="en-US" sz="2000" b="1" dirty="0"/>
              <a:t>Even though the last prepayment UNL discouraged incentives, RA incentive waiting list now has over 1,000 RA units requested.</a:t>
            </a:r>
          </a:p>
          <a:p>
            <a:r>
              <a:rPr lang="en-US" sz="2000" b="1" u="sng" dirty="0">
                <a:solidFill>
                  <a:srgbClr val="008000"/>
                </a:solidFill>
              </a:rPr>
              <a:t>Will unused and RD HQ held RA units be made available for preservation and servicing?</a:t>
            </a:r>
          </a:p>
          <a:p>
            <a:pPr lvl="1"/>
            <a:r>
              <a:rPr lang="en-US" sz="2000" b="1" dirty="0"/>
              <a:t>“Unused” RA in active projects now being redeployed by some States allowing tenants and projects relief.  Redeployment priorities vary by State.</a:t>
            </a:r>
          </a:p>
          <a:p>
            <a:pPr lvl="1"/>
            <a:r>
              <a:rPr lang="en-US" sz="2000" b="1" dirty="0"/>
              <a:t>Unused RA in paid off projects and held by RD HQ have not been made available.  </a:t>
            </a:r>
          </a:p>
          <a:p>
            <a:pPr lvl="1"/>
            <a:r>
              <a:rPr lang="en-US" sz="2000" b="1" dirty="0"/>
              <a:t>On average - losing the use of 1,290 units RA units each year since FY13 from paid off projects.</a:t>
            </a:r>
          </a:p>
          <a:p>
            <a:pPr lvl="1"/>
            <a:r>
              <a:rPr lang="en-US" sz="2000" b="1" dirty="0"/>
              <a:t>Mortgage maturity losses and prepayments increasing rapidly, so this RA loss will accelerate.</a:t>
            </a:r>
          </a:p>
          <a:p>
            <a:pPr lvl="1"/>
            <a:r>
              <a:rPr lang="en-US" sz="2000" b="1" u="sng" dirty="0"/>
              <a:t>So - thousands of RA units held but not assigned to active projects by HQ – are available but unused!</a:t>
            </a:r>
          </a:p>
          <a:p>
            <a:pPr lvl="1"/>
            <a:r>
              <a:rPr lang="en-US" sz="2000" b="1" dirty="0"/>
              <a:t>Past success – every $1 million (225 units) of incentive RA saves 10 projects.</a:t>
            </a:r>
          </a:p>
        </p:txBody>
      </p:sp>
    </p:spTree>
    <p:extLst>
      <p:ext uri="{BB962C8B-B14F-4D97-AF65-F5344CB8AC3E}">
        <p14:creationId xmlns:p14="http://schemas.microsoft.com/office/powerpoint/2010/main" val="309096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data on Mortgage Maturity - From 8-29-16 Rural Policy Note by the Housing Assistance Council (HAC)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USDA calculated a “project exit” date which includes a loan maturity, or estimated payoff date. </a:t>
            </a:r>
          </a:p>
          <a:p>
            <a:r>
              <a:rPr lang="en-US" dirty="0"/>
              <a:t>These projections indicate that an average of 74 properties (1,788 units) per year will leave the program over the next 12 years (2016 – 2027). </a:t>
            </a:r>
          </a:p>
          <a:p>
            <a:r>
              <a:rPr lang="en-US" dirty="0"/>
              <a:t>In 2028, the number of properties exiting the program is expected to increase significantly with an average loss of 556 properties (16,364 units) per year through 2032. </a:t>
            </a:r>
          </a:p>
          <a:p>
            <a:r>
              <a:rPr lang="en-US" dirty="0"/>
              <a:t>For the following eight years after 2032, the numbers of properties exiting the program increases for an average loss of roughly 22,600 units per year, peaking in 2040.</a:t>
            </a:r>
          </a:p>
        </p:txBody>
      </p:sp>
    </p:spTree>
    <p:extLst>
      <p:ext uri="{BB962C8B-B14F-4D97-AF65-F5344CB8AC3E}">
        <p14:creationId xmlns:p14="http://schemas.microsoft.com/office/powerpoint/2010/main" val="314500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1rpn_maturing-mortgages-usda-2016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-10942" r="-2264" b="62390"/>
          <a:stretch/>
        </p:blipFill>
        <p:spPr>
          <a:xfrm>
            <a:off x="816391" y="-418872"/>
            <a:ext cx="10548747" cy="6587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10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1525</Words>
  <Application>Microsoft Office PowerPoint</Application>
  <PresentationFormat>Widescreen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游ゴシック</vt:lpstr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  USDA MFH Program funding levels in millions</vt:lpstr>
      <vt:lpstr>Reality #1 – It’s all about the RA!   95% of RD’s MFH BA is for RA (mostly for annual RA contract renewal)</vt:lpstr>
      <vt:lpstr>USDA occupancy reports show RA units being used peaked in FY13 – the portfolio is now losing roughly 1,290 RA units a year from projects that prepay or reach mortgage maturity </vt:lpstr>
      <vt:lpstr>RA Outlays (red) peak at $1.196 B and Obligations (green) peak at $1.390 M in FY2016 – Surplus used to forward fund replacements rather than on servicing or preservation    Data in millions – Estimates for FY 18 obligations and outlays from FY 2019 President’s Budget appendix     </vt:lpstr>
      <vt:lpstr>GAP between RA Outlays and Obligations (millions)</vt:lpstr>
      <vt:lpstr>Key RA Issue for 2018 and beyond</vt:lpstr>
      <vt:lpstr>The data on Mortgage Maturity - From 8-29-16 Rural Policy Note by the Housing Assistance Council (HAC)</vt:lpstr>
      <vt:lpstr>PowerPoint Presentation</vt:lpstr>
      <vt:lpstr>PowerPoint Presentation</vt:lpstr>
      <vt:lpstr>In SUMMARY - Current status of the MFH programs </vt:lpstr>
      <vt:lpstr>PowerPoint Presentation</vt:lpstr>
      <vt:lpstr>PowerPoint Presentation</vt:lpstr>
      <vt:lpstr>If you STAY - Access to Preservation Resources</vt:lpstr>
      <vt:lpstr>If you stay – Why the MPR a good idea for the Program</vt:lpstr>
      <vt:lpstr>If you GO - Estimated growth in voucher use based on actual and anticipated growth in total unit loss</vt:lpstr>
      <vt:lpstr>If you GO - Key Voucher Issues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Anderson</dc:creator>
  <cp:lastModifiedBy>Michael Wilt</cp:lastModifiedBy>
  <cp:revision>34</cp:revision>
  <cp:lastPrinted>2018-04-09T14:25:53Z</cp:lastPrinted>
  <dcterms:created xsi:type="dcterms:W3CDTF">2018-01-04T19:31:37Z</dcterms:created>
  <dcterms:modified xsi:type="dcterms:W3CDTF">2018-05-03T19:23:58Z</dcterms:modified>
</cp:coreProperties>
</file>