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6A_109DBA2E.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59" r:id="rId5"/>
    <p:sldId id="278" r:id="rId6"/>
    <p:sldId id="327" r:id="rId7"/>
    <p:sldId id="267" r:id="rId8"/>
    <p:sldId id="268" r:id="rId9"/>
    <p:sldId id="269" r:id="rId10"/>
    <p:sldId id="326" r:id="rId11"/>
    <p:sldId id="376" r:id="rId12"/>
    <p:sldId id="328" r:id="rId13"/>
    <p:sldId id="329" r:id="rId14"/>
    <p:sldId id="330" r:id="rId15"/>
    <p:sldId id="361" r:id="rId16"/>
    <p:sldId id="362" r:id="rId17"/>
    <p:sldId id="373" r:id="rId18"/>
    <p:sldId id="364" r:id="rId19"/>
    <p:sldId id="378" r:id="rId20"/>
    <p:sldId id="296" r:id="rId21"/>
    <p:sldId id="332" r:id="rId22"/>
    <p:sldId id="283" r:id="rId23"/>
    <p:sldId id="295" r:id="rId24"/>
    <p:sldId id="381" r:id="rId25"/>
    <p:sldId id="382" r:id="rId26"/>
    <p:sldId id="374" r:id="rId27"/>
    <p:sldId id="322" r:id="rId28"/>
    <p:sldId id="333" r:id="rId29"/>
    <p:sldId id="377" r:id="rId30"/>
    <p:sldId id="391" r:id="rId31"/>
    <p:sldId id="365" r:id="rId32"/>
    <p:sldId id="392" r:id="rId33"/>
    <p:sldId id="375" r:id="rId34"/>
    <p:sldId id="310" r:id="rId35"/>
    <p:sldId id="313" r:id="rId36"/>
    <p:sldId id="38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463FD1-3D97-5C0B-5170-298158AD2D8A}" name="Kayla Gillaspy" initials="KG" userId="S::kgillaspy@tsahc.org::eb30fbdd-d2ae-494b-bbdc-f1862929a334" providerId="AD"/>
  <p188:author id="{6E0331D4-A7C6-9FF0-D123-1E0145C74549}" name="Joniel LeVecque" initials="JL" userId="S::jlevecque@tsahc.org::3c630717-906c-4aeb-8f19-fd141c03495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7224"/>
    <a:srgbClr val="4A5E7F"/>
    <a:srgbClr val="96BD5F"/>
    <a:srgbClr val="E1E5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455C2D-F4EC-4ED8-9B74-1B3CA99A84EE}" v="3" dt="2026-09-17T20:37:51.8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92" autoAdjust="0"/>
    <p:restoredTop sz="92402" autoAdjust="0"/>
  </p:normalViewPr>
  <p:slideViewPr>
    <p:cSldViewPr snapToGrid="0">
      <p:cViewPr varScale="1">
        <p:scale>
          <a:sx n="72" d="100"/>
          <a:sy n="72" d="100"/>
        </p:scale>
        <p:origin x="91" y="4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Ellinor" userId="d4a51b00-f559-45ec-84ba-3a54ec1fdf2e" providerId="ADAL" clId="{B1F694E8-970C-4C49-A9B6-BF574B613DBE}"/>
    <pc:docChg chg="undo custSel delSld modSld">
      <pc:chgData name="Sarah Ellinor" userId="d4a51b00-f559-45ec-84ba-3a54ec1fdf2e" providerId="ADAL" clId="{B1F694E8-970C-4C49-A9B6-BF574B613DBE}" dt="2026-09-17T20:38:15.576" v="42" actId="1036"/>
      <pc:docMkLst>
        <pc:docMk/>
      </pc:docMkLst>
      <pc:sldChg chg="addSp delSp modSp mod delAnim">
        <pc:chgData name="Sarah Ellinor" userId="d4a51b00-f559-45ec-84ba-3a54ec1fdf2e" providerId="ADAL" clId="{B1F694E8-970C-4C49-A9B6-BF574B613DBE}" dt="2026-09-17T20:28:38.525" v="20" actId="1076"/>
        <pc:sldMkLst>
          <pc:docMk/>
          <pc:sldMk cId="2741764220" sldId="333"/>
        </pc:sldMkLst>
        <pc:spChg chg="mod">
          <ac:chgData name="Sarah Ellinor" userId="d4a51b00-f559-45ec-84ba-3a54ec1fdf2e" providerId="ADAL" clId="{B1F694E8-970C-4C49-A9B6-BF574B613DBE}" dt="2026-09-17T20:15:50.054" v="9" actId="1076"/>
          <ac:spMkLst>
            <pc:docMk/>
            <pc:sldMk cId="2741764220" sldId="333"/>
            <ac:spMk id="7" creationId="{DBBD975A-729F-2C9A-A3AD-12B5DBBE9980}"/>
          </ac:spMkLst>
        </pc:spChg>
        <pc:spChg chg="add del">
          <ac:chgData name="Sarah Ellinor" userId="d4a51b00-f559-45ec-84ba-3a54ec1fdf2e" providerId="ADAL" clId="{B1F694E8-970C-4C49-A9B6-BF574B613DBE}" dt="2026-09-17T20:15:35.366" v="5" actId="478"/>
          <ac:spMkLst>
            <pc:docMk/>
            <pc:sldMk cId="2741764220" sldId="333"/>
            <ac:spMk id="11" creationId="{41A45616-C532-8965-EF28-F8A560AC52DB}"/>
          </ac:spMkLst>
        </pc:spChg>
        <pc:picChg chg="del">
          <ac:chgData name="Sarah Ellinor" userId="d4a51b00-f559-45ec-84ba-3a54ec1fdf2e" providerId="ADAL" clId="{B1F694E8-970C-4C49-A9B6-BF574B613DBE}" dt="2026-09-17T20:15:27.975" v="1" actId="478"/>
          <ac:picMkLst>
            <pc:docMk/>
            <pc:sldMk cId="2741764220" sldId="333"/>
            <ac:picMk id="5" creationId="{A44D8B56-3DB6-C36A-0D2E-E4E0D58D7AA2}"/>
          </ac:picMkLst>
        </pc:picChg>
        <pc:picChg chg="add mod">
          <ac:chgData name="Sarah Ellinor" userId="d4a51b00-f559-45ec-84ba-3a54ec1fdf2e" providerId="ADAL" clId="{B1F694E8-970C-4C49-A9B6-BF574B613DBE}" dt="2026-09-17T20:28:38.525" v="20" actId="1076"/>
          <ac:picMkLst>
            <pc:docMk/>
            <pc:sldMk cId="2741764220" sldId="333"/>
            <ac:picMk id="6" creationId="{722084C3-7307-CB4A-7FDC-BB644A56421A}"/>
          </ac:picMkLst>
        </pc:picChg>
        <pc:picChg chg="del">
          <ac:chgData name="Sarah Ellinor" userId="d4a51b00-f559-45ec-84ba-3a54ec1fdf2e" providerId="ADAL" clId="{B1F694E8-970C-4C49-A9B6-BF574B613DBE}" dt="2026-09-17T20:15:23.836" v="0" actId="478"/>
          <ac:picMkLst>
            <pc:docMk/>
            <pc:sldMk cId="2741764220" sldId="333"/>
            <ac:picMk id="6" creationId="{EBEB2179-15BC-C6C5-5E9B-1A508624ACAB}"/>
          </ac:picMkLst>
        </pc:picChg>
        <pc:picChg chg="add del mod">
          <ac:chgData name="Sarah Ellinor" userId="d4a51b00-f559-45ec-84ba-3a54ec1fdf2e" providerId="ADAL" clId="{B1F694E8-970C-4C49-A9B6-BF574B613DBE}" dt="2026-09-17T20:28:27.131" v="15" actId="478"/>
          <ac:picMkLst>
            <pc:docMk/>
            <pc:sldMk cId="2741764220" sldId="333"/>
            <ac:picMk id="9" creationId="{7C29ADF2-8E19-F31D-68EA-9F4BE07B542F}"/>
          </ac:picMkLst>
        </pc:picChg>
      </pc:sldChg>
      <pc:sldChg chg="del">
        <pc:chgData name="Sarah Ellinor" userId="d4a51b00-f559-45ec-84ba-3a54ec1fdf2e" providerId="ADAL" clId="{B1F694E8-970C-4C49-A9B6-BF574B613DBE}" dt="2026-09-17T20:28:43.740" v="21" actId="47"/>
        <pc:sldMkLst>
          <pc:docMk/>
          <pc:sldMk cId="3919723671" sldId="334"/>
        </pc:sldMkLst>
      </pc:sldChg>
      <pc:sldChg chg="addSp delSp modSp mod">
        <pc:chgData name="Sarah Ellinor" userId="d4a51b00-f559-45ec-84ba-3a54ec1fdf2e" providerId="ADAL" clId="{B1F694E8-970C-4C49-A9B6-BF574B613DBE}" dt="2026-09-17T20:38:15.576" v="42" actId="1036"/>
        <pc:sldMkLst>
          <pc:docMk/>
          <pc:sldMk cId="4062985666" sldId="365"/>
        </pc:sldMkLst>
        <pc:spChg chg="mod">
          <ac:chgData name="Sarah Ellinor" userId="d4a51b00-f559-45ec-84ba-3a54ec1fdf2e" providerId="ADAL" clId="{B1F694E8-970C-4C49-A9B6-BF574B613DBE}" dt="2026-09-17T20:38:06.539" v="35" actId="14100"/>
          <ac:spMkLst>
            <pc:docMk/>
            <pc:sldMk cId="4062985666" sldId="365"/>
            <ac:spMk id="3" creationId="{92A7BF8D-1693-15F8-C281-454870EA0693}"/>
          </ac:spMkLst>
        </pc:spChg>
        <pc:picChg chg="del">
          <ac:chgData name="Sarah Ellinor" userId="d4a51b00-f559-45ec-84ba-3a54ec1fdf2e" providerId="ADAL" clId="{B1F694E8-970C-4C49-A9B6-BF574B613DBE}" dt="2026-09-17T20:17:10.145" v="13" actId="478"/>
          <ac:picMkLst>
            <pc:docMk/>
            <pc:sldMk cId="4062985666" sldId="365"/>
            <ac:picMk id="2" creationId="{FA73D83B-0B74-7A12-8206-560B2DBADBF1}"/>
          </ac:picMkLst>
        </pc:picChg>
        <pc:picChg chg="add mod">
          <ac:chgData name="Sarah Ellinor" userId="d4a51b00-f559-45ec-84ba-3a54ec1fdf2e" providerId="ADAL" clId="{B1F694E8-970C-4C49-A9B6-BF574B613DBE}" dt="2026-09-17T20:38:15.576" v="42" actId="1036"/>
          <ac:picMkLst>
            <pc:docMk/>
            <pc:sldMk cId="4062985666" sldId="365"/>
            <ac:picMk id="4" creationId="{CD812E76-B7D8-CE79-33BB-4E6E7ECE9EF0}"/>
          </ac:picMkLst>
        </pc:picChg>
      </pc:sldChg>
      <pc:sldChg chg="addSp delSp modSp mod modAnim">
        <pc:chgData name="Sarah Ellinor" userId="d4a51b00-f559-45ec-84ba-3a54ec1fdf2e" providerId="ADAL" clId="{B1F694E8-970C-4C49-A9B6-BF574B613DBE}" dt="2026-09-17T20:29:46.766" v="28" actId="255"/>
        <pc:sldMkLst>
          <pc:docMk/>
          <pc:sldMk cId="4219068017" sldId="391"/>
        </pc:sldMkLst>
        <pc:spChg chg="mod">
          <ac:chgData name="Sarah Ellinor" userId="d4a51b00-f559-45ec-84ba-3a54ec1fdf2e" providerId="ADAL" clId="{B1F694E8-970C-4C49-A9B6-BF574B613DBE}" dt="2026-09-17T20:29:46.766" v="28" actId="255"/>
          <ac:spMkLst>
            <pc:docMk/>
            <pc:sldMk cId="4219068017" sldId="391"/>
            <ac:spMk id="3" creationId="{8DED3B39-71A8-095F-4966-37661A43DE3F}"/>
          </ac:spMkLst>
        </pc:spChg>
        <pc:picChg chg="del">
          <ac:chgData name="Sarah Ellinor" userId="d4a51b00-f559-45ec-84ba-3a54ec1fdf2e" providerId="ADAL" clId="{B1F694E8-970C-4C49-A9B6-BF574B613DBE}" dt="2026-09-17T20:17:06.039" v="11" actId="478"/>
          <ac:picMkLst>
            <pc:docMk/>
            <pc:sldMk cId="4219068017" sldId="391"/>
            <ac:picMk id="5" creationId="{7D80BB70-355D-CD52-9E4E-0A503F3CC65A}"/>
          </ac:picMkLst>
        </pc:picChg>
        <pc:picChg chg="add mod">
          <ac:chgData name="Sarah Ellinor" userId="d4a51b00-f559-45ec-84ba-3a54ec1fdf2e" providerId="ADAL" clId="{B1F694E8-970C-4C49-A9B6-BF574B613DBE}" dt="2026-09-17T20:29:40.220" v="27" actId="1440"/>
          <ac:picMkLst>
            <pc:docMk/>
            <pc:sldMk cId="4219068017" sldId="391"/>
            <ac:picMk id="6" creationId="{83D018B6-2B7C-F0A8-4665-5A9261538DDC}"/>
          </ac:picMkLst>
        </pc:picChg>
        <pc:picChg chg="del">
          <ac:chgData name="Sarah Ellinor" userId="d4a51b00-f559-45ec-84ba-3a54ec1fdf2e" providerId="ADAL" clId="{B1F694E8-970C-4C49-A9B6-BF574B613DBE}" dt="2026-09-17T20:17:07.622" v="12" actId="478"/>
          <ac:picMkLst>
            <pc:docMk/>
            <pc:sldMk cId="4219068017" sldId="391"/>
            <ac:picMk id="11" creationId="{7F70F4AC-662D-814D-FDEA-4D36C5AFF596}"/>
          </ac:picMkLst>
        </pc:picChg>
      </pc:sldChg>
    </pc:docChg>
  </pc:docChgLst>
</pc:chgInfo>
</file>

<file path=ppt/comments/modernComment_16A_109DBA2E.xml><?xml version="1.0" encoding="utf-8"?>
<p188:cmLst xmlns:a="http://schemas.openxmlformats.org/drawingml/2006/main" xmlns:r="http://schemas.openxmlformats.org/officeDocument/2006/relationships" xmlns:p188="http://schemas.microsoft.com/office/powerpoint/2018/8/main">
  <p188:cm id="{DD43F8D0-4008-4469-B4A4-3A85FA219488}" authorId="{6E0331D4-A7C6-9FF0-D123-1E0145C74549}" status="resolved" created="2025-10-14T15:29:36.543">
    <ac:deMkLst xmlns:ac="http://schemas.microsoft.com/office/drawing/2013/main/command">
      <pc:docMk xmlns:pc="http://schemas.microsoft.com/office/powerpoint/2013/main/command"/>
      <pc:sldMk xmlns:pc="http://schemas.microsoft.com/office/powerpoint/2013/main/command" cId="2461697263" sldId="328"/>
      <ac:spMk id="2" creationId="{2E65E03E-D17C-7DAA-AF45-2FBDC1FE0AB7}"/>
    </ac:deMkLst>
    <p188:txBody>
      <a:bodyPr/>
      <a:lstStyle/>
      <a:p>
        <a:r>
          <a:rPr lang="en-US"/>
          <a:t>if this is a deeper dive than our module trainings, should we give more details on manufactured requirements?</a:t>
        </a:r>
      </a:p>
    </p188:txBody>
  </p188:cm>
  <p188:cm id="{D4DD40A5-CCDF-4636-A560-20BBCCCFF763}" authorId="{6B463FD1-3D97-5C0B-5170-298158AD2D8A}" status="resolved" created="2025-10-14T16:37:46.013">
    <pc:sldMkLst xmlns:pc="http://schemas.microsoft.com/office/powerpoint/2013/main/command">
      <pc:docMk/>
      <pc:sldMk cId="2461697263" sldId="328"/>
    </pc:sldMkLst>
    <p188:replyLst>
      <p188:reply id="{B736824F-D75A-4A1C-A1DB-419ED7DCD3A2}" authorId="{6B463FD1-3D97-5C0B-5170-298158AD2D8A}" created="2025-10-14T16:38:11.810">
        <p188:txBody>
          <a:bodyPr/>
          <a:lstStyle/>
          <a:p>
            <a:r>
              <a:rPr lang="en-US"/>
              <a:t>640 FICO minimum</a:t>
            </a:r>
          </a:p>
        </p188:txBody>
      </p188:reply>
    </p188:replyLst>
    <p188:txBody>
      <a:bodyPr/>
      <a:lstStyle/>
      <a:p>
        <a:r>
          <a:rPr lang="en-US"/>
          <a:t>Note: In addition to the foregoing requirements, all manufactured homes must: • be affixed to land and constitute “real property” under Texas law, and • have at least 400 square feet of living space and a minimum width in excess of 102 inches, and TSAHC Program Guidelines for Homeownership Programs Revised 8.20.2025 Texas State Affordable Housing Corporation Page 17 of 35 • which is customarily used at a fixed location, and • must not have been constructed prior to 1994, and • must be doublewide or greater. </a:t>
        </a:r>
      </a:p>
    </p188:txBody>
  </p188:cm>
</p188:cmLst>
</file>

<file path=ppt/diagrams/_rels/data2.xml.rels><?xml version="1.0" encoding="UTF-8" standalone="yes"?>
<Relationships xmlns="http://schemas.openxmlformats.org/package/2006/relationships"><Relationship Id="rId2" Type="http://schemas.openxmlformats.org/officeDocument/2006/relationships/hyperlink" Target="http://www.tsahc.org/" TargetMode="External"/><Relationship Id="rId1" Type="http://schemas.openxmlformats.org/officeDocument/2006/relationships/hyperlink" Target="http://www.annualcreditreport.com/" TargetMode="External"/></Relationships>
</file>

<file path=ppt/diagrams/_rels/drawing2.xml.rels><?xml version="1.0" encoding="UTF-8" standalone="yes"?>
<Relationships xmlns="http://schemas.openxmlformats.org/package/2006/relationships"><Relationship Id="rId2" Type="http://schemas.openxmlformats.org/officeDocument/2006/relationships/hyperlink" Target="http://www.annualcreditreport.com/" TargetMode="External"/><Relationship Id="rId1" Type="http://schemas.openxmlformats.org/officeDocument/2006/relationships/hyperlink" Target="http://www.tsahc.org/" TargetMode="External"/></Relationships>
</file>

<file path=ppt/diagrams/colors1.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D873A9-E15E-4A27-B5DB-A131A5FEA9A9}" type="doc">
      <dgm:prSet loTypeId="urn:microsoft.com/office/officeart/2005/8/layout/chevron2" loCatId="process" qsTypeId="urn:microsoft.com/office/officeart/2005/8/quickstyle/simple1#11" qsCatId="simple" csTypeId="urn:microsoft.com/office/officeart/2005/8/colors/accent3_2#2" csCatId="accent3" phldr="1"/>
      <dgm:spPr/>
      <dgm:t>
        <a:bodyPr/>
        <a:lstStyle/>
        <a:p>
          <a:endParaRPr lang="en-US"/>
        </a:p>
      </dgm:t>
    </dgm:pt>
    <dgm:pt modelId="{9D81FA19-C343-4D72-A8A3-C5F234277E8F}">
      <dgm:prSet phldrT="[Text]"/>
      <dgm:spPr/>
      <dgm:t>
        <a:bodyPr/>
        <a:lstStyle/>
        <a:p>
          <a:r>
            <a:rPr lang="es-ES" b="0" i="0" dirty="0"/>
            <a:t>Conclusiones Clave</a:t>
          </a:r>
          <a:endParaRPr lang="en-US" dirty="0"/>
        </a:p>
      </dgm:t>
    </dgm:pt>
    <dgm:pt modelId="{1813C6C0-FE53-484A-897A-449B3ACFC3FC}" type="parTrans" cxnId="{CC004373-C98E-45B8-A2BC-C6680033DB2E}">
      <dgm:prSet/>
      <dgm:spPr/>
      <dgm:t>
        <a:bodyPr/>
        <a:lstStyle/>
        <a:p>
          <a:endParaRPr lang="en-US"/>
        </a:p>
      </dgm:t>
    </dgm:pt>
    <dgm:pt modelId="{FD73D21A-BA60-49EC-9792-24E78D3E0826}" type="sibTrans" cxnId="{CC004373-C98E-45B8-A2BC-C6680033DB2E}">
      <dgm:prSet/>
      <dgm:spPr/>
      <dgm:t>
        <a:bodyPr/>
        <a:lstStyle/>
        <a:p>
          <a:endParaRPr lang="en-US"/>
        </a:p>
      </dgm:t>
    </dgm:pt>
    <dgm:pt modelId="{7B07F9AF-ABD8-4012-91EC-3FB8680656A3}">
      <dgm:prSet phldrT="[Text]" custT="1"/>
      <dgm:spPr/>
      <dgm:t>
        <a:bodyPr/>
        <a:lstStyle/>
        <a:p>
          <a:r>
            <a:rPr lang="es-ES" sz="2400" b="0" i="0" dirty="0"/>
            <a:t>Préstamos con asistencia para el pago inicial </a:t>
          </a:r>
          <a:r>
            <a:rPr lang="en-US" sz="2400" b="1" dirty="0"/>
            <a:t>(DPA)</a:t>
          </a:r>
          <a:r>
            <a:rPr lang="en-US" sz="2400" dirty="0"/>
            <a:t> y </a:t>
          </a:r>
          <a:r>
            <a:rPr lang="en-US" sz="2400" b="0" i="0" dirty="0" err="1"/>
            <a:t>Certificados</a:t>
          </a:r>
          <a:r>
            <a:rPr lang="en-US" sz="2400" b="0" i="0" dirty="0"/>
            <a:t> de Crédito </a:t>
          </a:r>
          <a:r>
            <a:rPr lang="en-US" sz="2400" b="0" i="0" dirty="0" err="1"/>
            <a:t>Hipotecario</a:t>
          </a:r>
          <a:r>
            <a:rPr lang="en-US" sz="2400" b="0" i="0" dirty="0"/>
            <a:t> </a:t>
          </a:r>
          <a:r>
            <a:rPr lang="en-US" sz="2400" b="1" i="0" dirty="0"/>
            <a:t>(MCC)</a:t>
          </a:r>
          <a:r>
            <a:rPr lang="en-US" sz="2400" b="1" dirty="0"/>
            <a:t> </a:t>
          </a:r>
          <a:r>
            <a:rPr lang="es-ES" sz="2400" b="0" i="0" dirty="0"/>
            <a:t>programas existen y son fáciles de usar</a:t>
          </a:r>
          <a:endParaRPr lang="en-US" sz="2400" dirty="0"/>
        </a:p>
      </dgm:t>
    </dgm:pt>
    <dgm:pt modelId="{DFAE44C0-9B04-4B4F-A631-33C1AE8ECE98}" type="parTrans" cxnId="{ADB186F6-B462-4354-AA0F-EEE519574AE7}">
      <dgm:prSet/>
      <dgm:spPr/>
      <dgm:t>
        <a:bodyPr/>
        <a:lstStyle/>
        <a:p>
          <a:endParaRPr lang="en-US"/>
        </a:p>
      </dgm:t>
    </dgm:pt>
    <dgm:pt modelId="{5FCBD068-22CF-4BBA-9CEA-DFE3EAAEB566}" type="sibTrans" cxnId="{ADB186F6-B462-4354-AA0F-EEE519574AE7}">
      <dgm:prSet/>
      <dgm:spPr/>
      <dgm:t>
        <a:bodyPr/>
        <a:lstStyle/>
        <a:p>
          <a:endParaRPr lang="en-US"/>
        </a:p>
      </dgm:t>
    </dgm:pt>
    <dgm:pt modelId="{44ACC155-62E2-446A-B1CF-3F88CEDF3FB2}">
      <dgm:prSet phldrT="[Text]" custT="1"/>
      <dgm:spPr/>
      <dgm:t>
        <a:bodyPr/>
        <a:lstStyle/>
        <a:p>
          <a:r>
            <a:rPr lang="es-ES" sz="2400" b="0" i="0" dirty="0"/>
            <a:t>Cómo acceder a estos programas</a:t>
          </a:r>
          <a:r>
            <a:rPr lang="en-US" sz="2400" dirty="0"/>
            <a:t>:</a:t>
          </a:r>
        </a:p>
      </dgm:t>
    </dgm:pt>
    <dgm:pt modelId="{7651819B-AC52-4C8D-BAE1-DB7325021562}" type="parTrans" cxnId="{A3FF5708-ED1B-4D9B-8F88-AF0DB9A6BA61}">
      <dgm:prSet/>
      <dgm:spPr/>
      <dgm:t>
        <a:bodyPr/>
        <a:lstStyle/>
        <a:p>
          <a:endParaRPr lang="en-US"/>
        </a:p>
      </dgm:t>
    </dgm:pt>
    <dgm:pt modelId="{A932B37E-0D09-486E-BE98-B651E633EE9E}" type="sibTrans" cxnId="{A3FF5708-ED1B-4D9B-8F88-AF0DB9A6BA61}">
      <dgm:prSet/>
      <dgm:spPr/>
      <dgm:t>
        <a:bodyPr/>
        <a:lstStyle/>
        <a:p>
          <a:endParaRPr lang="en-US"/>
        </a:p>
      </dgm:t>
    </dgm:pt>
    <dgm:pt modelId="{DD52E43D-5D76-4681-A221-8D8C8DE90B3B}">
      <dgm:prSet phldrT="[Text]" custT="1"/>
      <dgm:spPr/>
      <dgm:t>
        <a:bodyPr/>
        <a:lstStyle/>
        <a:p>
          <a:pPr>
            <a:buFont typeface="Courier New" panose="02070309020205020404" pitchFamily="49" charset="0"/>
            <a:buChar char="o"/>
          </a:pPr>
          <a:r>
            <a:rPr lang="en-US" sz="2400" b="0" i="0" dirty="0"/>
            <a:t>El </a:t>
          </a:r>
          <a:r>
            <a:rPr lang="en-US" sz="2400" b="0" i="0" dirty="0" err="1"/>
            <a:t>cuestionario</a:t>
          </a:r>
          <a:r>
            <a:rPr lang="en-US" sz="2400" b="0" i="0" dirty="0"/>
            <a:t> de </a:t>
          </a:r>
          <a:r>
            <a:rPr lang="en-US" sz="2400" b="0" i="0" dirty="0" err="1"/>
            <a:t>elegibilidad</a:t>
          </a:r>
          <a:endParaRPr lang="en-US" sz="2400" dirty="0"/>
        </a:p>
      </dgm:t>
    </dgm:pt>
    <dgm:pt modelId="{2D3C0314-1A5C-48B6-9101-0498FF7B1098}" type="parTrans" cxnId="{6EC156EB-91A3-40F0-B669-315CB869DEAE}">
      <dgm:prSet/>
      <dgm:spPr/>
      <dgm:t>
        <a:bodyPr/>
        <a:lstStyle/>
        <a:p>
          <a:endParaRPr lang="en-US"/>
        </a:p>
      </dgm:t>
    </dgm:pt>
    <dgm:pt modelId="{720CEA73-AD3C-41BA-A824-325D5D76B272}" type="sibTrans" cxnId="{6EC156EB-91A3-40F0-B669-315CB869DEAE}">
      <dgm:prSet/>
      <dgm:spPr/>
      <dgm:t>
        <a:bodyPr/>
        <a:lstStyle/>
        <a:p>
          <a:endParaRPr lang="en-US"/>
        </a:p>
      </dgm:t>
    </dgm:pt>
    <dgm:pt modelId="{B395F0FF-2339-43F7-8917-58AA06C5A06C}">
      <dgm:prSet phldrT="[Text]" custT="1"/>
      <dgm:spPr/>
      <dgm:t>
        <a:bodyPr/>
        <a:lstStyle/>
        <a:p>
          <a:pPr>
            <a:buFont typeface="Courier New" panose="02070309020205020404" pitchFamily="49" charset="0"/>
            <a:buChar char="o"/>
          </a:pPr>
          <a:r>
            <a:rPr lang="es-ES" sz="2400" b="0" i="0" dirty="0"/>
            <a:t>Curso de educación para compradores</a:t>
          </a:r>
          <a:endParaRPr lang="en-US" sz="2400" dirty="0"/>
        </a:p>
      </dgm:t>
    </dgm:pt>
    <dgm:pt modelId="{DD1EDAA0-C2F6-4297-89AF-2D855D714B32}" type="parTrans" cxnId="{A882AA93-6111-4C07-9227-B88C0D1725E3}">
      <dgm:prSet/>
      <dgm:spPr/>
      <dgm:t>
        <a:bodyPr/>
        <a:lstStyle/>
        <a:p>
          <a:endParaRPr lang="en-US"/>
        </a:p>
      </dgm:t>
    </dgm:pt>
    <dgm:pt modelId="{D0CC34C3-F08D-488D-BDC0-26020EE659B6}" type="sibTrans" cxnId="{A882AA93-6111-4C07-9227-B88C0D1725E3}">
      <dgm:prSet/>
      <dgm:spPr/>
      <dgm:t>
        <a:bodyPr/>
        <a:lstStyle/>
        <a:p>
          <a:endParaRPr lang="en-US"/>
        </a:p>
      </dgm:t>
    </dgm:pt>
    <dgm:pt modelId="{EBAAF0E6-D6DE-444B-AFC4-FEFE33C63408}">
      <dgm:prSet phldrT="[Text]" custT="1"/>
      <dgm:spPr/>
      <dgm:t>
        <a:bodyPr/>
        <a:lstStyle/>
        <a:p>
          <a:pPr>
            <a:buFont typeface="Courier New" panose="02070309020205020404" pitchFamily="49" charset="0"/>
            <a:buChar char="o"/>
          </a:pPr>
          <a:r>
            <a:rPr lang="es-ES" sz="2400" b="0" i="0" dirty="0"/>
            <a:t>Encuentra un prestamista</a:t>
          </a:r>
          <a:endParaRPr lang="en-US" sz="2400" dirty="0"/>
        </a:p>
      </dgm:t>
    </dgm:pt>
    <dgm:pt modelId="{3244A72D-ABFC-4490-9375-88A610EBA1A5}" type="parTrans" cxnId="{61EEF0C7-EC29-462F-9D7C-4A77F649E634}">
      <dgm:prSet/>
      <dgm:spPr/>
      <dgm:t>
        <a:bodyPr/>
        <a:lstStyle/>
        <a:p>
          <a:endParaRPr lang="en-US"/>
        </a:p>
      </dgm:t>
    </dgm:pt>
    <dgm:pt modelId="{1B1D43D9-154C-4880-B46D-AC47B004E4C6}" type="sibTrans" cxnId="{61EEF0C7-EC29-462F-9D7C-4A77F649E634}">
      <dgm:prSet/>
      <dgm:spPr/>
      <dgm:t>
        <a:bodyPr/>
        <a:lstStyle/>
        <a:p>
          <a:endParaRPr lang="en-US"/>
        </a:p>
      </dgm:t>
    </dgm:pt>
    <dgm:pt modelId="{165B905B-E55B-4664-9212-5AF9ECD62D1D}">
      <dgm:prSet phldrT="[Text]" custT="1"/>
      <dgm:spPr/>
      <dgm:t>
        <a:bodyPr/>
        <a:lstStyle/>
        <a:p>
          <a:pPr>
            <a:buNone/>
          </a:pPr>
          <a:endParaRPr lang="en-US" sz="2400" dirty="0"/>
        </a:p>
      </dgm:t>
    </dgm:pt>
    <dgm:pt modelId="{2086CE7E-8F4D-40D2-B5F0-A2A7E4FF06BE}" type="parTrans" cxnId="{6D38A201-FE97-4467-A33D-58CC3D7906A0}">
      <dgm:prSet/>
      <dgm:spPr/>
      <dgm:t>
        <a:bodyPr/>
        <a:lstStyle/>
        <a:p>
          <a:endParaRPr lang="en-US"/>
        </a:p>
      </dgm:t>
    </dgm:pt>
    <dgm:pt modelId="{BF2C6054-1DEA-4C7F-9967-5BD55662B790}" type="sibTrans" cxnId="{6D38A201-FE97-4467-A33D-58CC3D7906A0}">
      <dgm:prSet/>
      <dgm:spPr/>
      <dgm:t>
        <a:bodyPr/>
        <a:lstStyle/>
        <a:p>
          <a:endParaRPr lang="en-US"/>
        </a:p>
      </dgm:t>
    </dgm:pt>
    <dgm:pt modelId="{0D64C064-3245-4A29-A78C-114DDC7FE4D2}">
      <dgm:prSet phldrT="[Text]" custT="1"/>
      <dgm:spPr/>
      <dgm:t>
        <a:bodyPr/>
        <a:lstStyle/>
        <a:p>
          <a:pPr>
            <a:buFont typeface="Courier New" panose="02070309020205020404" pitchFamily="49" charset="0"/>
            <a:buNone/>
          </a:pPr>
          <a:endParaRPr lang="en-US" sz="2400" dirty="0"/>
        </a:p>
      </dgm:t>
    </dgm:pt>
    <dgm:pt modelId="{DC9929A7-88BB-4BC8-8997-691EA3BCAFD6}" type="parTrans" cxnId="{01914B22-D0ED-4EC4-B2F7-58D948BD739D}">
      <dgm:prSet/>
      <dgm:spPr/>
      <dgm:t>
        <a:bodyPr/>
        <a:lstStyle/>
        <a:p>
          <a:endParaRPr lang="en-US"/>
        </a:p>
      </dgm:t>
    </dgm:pt>
    <dgm:pt modelId="{63004588-F64B-4E93-B8A3-338DD9618682}" type="sibTrans" cxnId="{01914B22-D0ED-4EC4-B2F7-58D948BD739D}">
      <dgm:prSet/>
      <dgm:spPr/>
      <dgm:t>
        <a:bodyPr/>
        <a:lstStyle/>
        <a:p>
          <a:endParaRPr lang="en-US"/>
        </a:p>
      </dgm:t>
    </dgm:pt>
    <dgm:pt modelId="{D7B4AB11-FE24-4AD8-90EA-507667812F61}" type="pres">
      <dgm:prSet presAssocID="{11D873A9-E15E-4A27-B5DB-A131A5FEA9A9}" presName="linearFlow" presStyleCnt="0">
        <dgm:presLayoutVars>
          <dgm:dir/>
          <dgm:animLvl val="lvl"/>
          <dgm:resizeHandles val="exact"/>
        </dgm:presLayoutVars>
      </dgm:prSet>
      <dgm:spPr/>
    </dgm:pt>
    <dgm:pt modelId="{7911F19D-0912-4B72-8A76-9A2A1D57B5BA}" type="pres">
      <dgm:prSet presAssocID="{9D81FA19-C343-4D72-A8A3-C5F234277E8F}" presName="composite" presStyleCnt="0"/>
      <dgm:spPr/>
    </dgm:pt>
    <dgm:pt modelId="{D72A5FA6-F805-47AB-B88F-F58491E0A607}" type="pres">
      <dgm:prSet presAssocID="{9D81FA19-C343-4D72-A8A3-C5F234277E8F}" presName="parentText" presStyleLbl="alignNode1" presStyleIdx="0" presStyleCnt="1">
        <dgm:presLayoutVars>
          <dgm:chMax val="1"/>
          <dgm:bulletEnabled val="1"/>
        </dgm:presLayoutVars>
      </dgm:prSet>
      <dgm:spPr/>
    </dgm:pt>
    <dgm:pt modelId="{3D5392B0-A8C6-42CD-97A3-476463F518E3}" type="pres">
      <dgm:prSet presAssocID="{9D81FA19-C343-4D72-A8A3-C5F234277E8F}" presName="descendantText" presStyleLbl="alignAcc1" presStyleIdx="0" presStyleCnt="1" custScaleX="100367" custScaleY="188477" custLinFactNeighborX="500" custLinFactNeighborY="12172">
        <dgm:presLayoutVars>
          <dgm:bulletEnabled val="1"/>
        </dgm:presLayoutVars>
      </dgm:prSet>
      <dgm:spPr/>
    </dgm:pt>
  </dgm:ptLst>
  <dgm:cxnLst>
    <dgm:cxn modelId="{6D38A201-FE97-4467-A33D-58CC3D7906A0}" srcId="{9D81FA19-C343-4D72-A8A3-C5F234277E8F}" destId="{165B905B-E55B-4664-9212-5AF9ECD62D1D}" srcOrd="1" destOrd="0" parTransId="{2086CE7E-8F4D-40D2-B5F0-A2A7E4FF06BE}" sibTransId="{BF2C6054-1DEA-4C7F-9967-5BD55662B790}"/>
    <dgm:cxn modelId="{A3FF5708-ED1B-4D9B-8F88-AF0DB9A6BA61}" srcId="{9D81FA19-C343-4D72-A8A3-C5F234277E8F}" destId="{44ACC155-62E2-446A-B1CF-3F88CEDF3FB2}" srcOrd="2" destOrd="0" parTransId="{7651819B-AC52-4C8D-BAE1-DB7325021562}" sibTransId="{A932B37E-0D09-486E-BE98-B651E633EE9E}"/>
    <dgm:cxn modelId="{07FE5D18-14E7-4C10-8374-841F4FC77221}" type="presOf" srcId="{7B07F9AF-ABD8-4012-91EC-3FB8680656A3}" destId="{3D5392B0-A8C6-42CD-97A3-476463F518E3}" srcOrd="0" destOrd="0" presId="urn:microsoft.com/office/officeart/2005/8/layout/chevron2"/>
    <dgm:cxn modelId="{07CC631A-16E5-4A5C-94DB-A404F42DFE2B}" type="presOf" srcId="{B395F0FF-2339-43F7-8917-58AA06C5A06C}" destId="{3D5392B0-A8C6-42CD-97A3-476463F518E3}" srcOrd="0" destOrd="4" presId="urn:microsoft.com/office/officeart/2005/8/layout/chevron2"/>
    <dgm:cxn modelId="{01914B22-D0ED-4EC4-B2F7-58D948BD739D}" srcId="{44ACC155-62E2-446A-B1CF-3F88CEDF3FB2}" destId="{0D64C064-3245-4A29-A78C-114DDC7FE4D2}" srcOrd="3" destOrd="0" parTransId="{DC9929A7-88BB-4BC8-8997-691EA3BCAFD6}" sibTransId="{63004588-F64B-4E93-B8A3-338DD9618682}"/>
    <dgm:cxn modelId="{11D41330-2E77-478A-A7C7-8A8F87F1CFF9}" type="presOf" srcId="{9D81FA19-C343-4D72-A8A3-C5F234277E8F}" destId="{D72A5FA6-F805-47AB-B88F-F58491E0A607}" srcOrd="0" destOrd="0" presId="urn:microsoft.com/office/officeart/2005/8/layout/chevron2"/>
    <dgm:cxn modelId="{B03A7742-D320-4199-8666-CFDD07CE62AA}" type="presOf" srcId="{DD52E43D-5D76-4681-A221-8D8C8DE90B3B}" destId="{3D5392B0-A8C6-42CD-97A3-476463F518E3}" srcOrd="0" destOrd="3" presId="urn:microsoft.com/office/officeart/2005/8/layout/chevron2"/>
    <dgm:cxn modelId="{CC004373-C98E-45B8-A2BC-C6680033DB2E}" srcId="{11D873A9-E15E-4A27-B5DB-A131A5FEA9A9}" destId="{9D81FA19-C343-4D72-A8A3-C5F234277E8F}" srcOrd="0" destOrd="0" parTransId="{1813C6C0-FE53-484A-897A-449B3ACFC3FC}" sibTransId="{FD73D21A-BA60-49EC-9792-24E78D3E0826}"/>
    <dgm:cxn modelId="{A882AA93-6111-4C07-9227-B88C0D1725E3}" srcId="{44ACC155-62E2-446A-B1CF-3F88CEDF3FB2}" destId="{B395F0FF-2339-43F7-8917-58AA06C5A06C}" srcOrd="1" destOrd="0" parTransId="{DD1EDAA0-C2F6-4297-89AF-2D855D714B32}" sibTransId="{D0CC34C3-F08D-488D-BDC0-26020EE659B6}"/>
    <dgm:cxn modelId="{D9F28794-EB9B-4355-B1E8-A14A8B8422D6}" type="presOf" srcId="{0D64C064-3245-4A29-A78C-114DDC7FE4D2}" destId="{3D5392B0-A8C6-42CD-97A3-476463F518E3}" srcOrd="0" destOrd="6" presId="urn:microsoft.com/office/officeart/2005/8/layout/chevron2"/>
    <dgm:cxn modelId="{8E4BDF96-B366-4CEC-9691-1306D7F82499}" type="presOf" srcId="{44ACC155-62E2-446A-B1CF-3F88CEDF3FB2}" destId="{3D5392B0-A8C6-42CD-97A3-476463F518E3}" srcOrd="0" destOrd="2" presId="urn:microsoft.com/office/officeart/2005/8/layout/chevron2"/>
    <dgm:cxn modelId="{0D5BC49F-7BB5-4790-A52B-D9F8F965276E}" type="presOf" srcId="{EBAAF0E6-D6DE-444B-AFC4-FEFE33C63408}" destId="{3D5392B0-A8C6-42CD-97A3-476463F518E3}" srcOrd="0" destOrd="5" presId="urn:microsoft.com/office/officeart/2005/8/layout/chevron2"/>
    <dgm:cxn modelId="{61EEF0C7-EC29-462F-9D7C-4A77F649E634}" srcId="{44ACC155-62E2-446A-B1CF-3F88CEDF3FB2}" destId="{EBAAF0E6-D6DE-444B-AFC4-FEFE33C63408}" srcOrd="2" destOrd="0" parTransId="{3244A72D-ABFC-4490-9375-88A610EBA1A5}" sibTransId="{1B1D43D9-154C-4880-B46D-AC47B004E4C6}"/>
    <dgm:cxn modelId="{6EC156EB-91A3-40F0-B669-315CB869DEAE}" srcId="{44ACC155-62E2-446A-B1CF-3F88CEDF3FB2}" destId="{DD52E43D-5D76-4681-A221-8D8C8DE90B3B}" srcOrd="0" destOrd="0" parTransId="{2D3C0314-1A5C-48B6-9101-0498FF7B1098}" sibTransId="{720CEA73-AD3C-41BA-A824-325D5D76B272}"/>
    <dgm:cxn modelId="{F3887AEC-602B-4EA3-AF85-800B856C686D}" type="presOf" srcId="{165B905B-E55B-4664-9212-5AF9ECD62D1D}" destId="{3D5392B0-A8C6-42CD-97A3-476463F518E3}" srcOrd="0" destOrd="1" presId="urn:microsoft.com/office/officeart/2005/8/layout/chevron2"/>
    <dgm:cxn modelId="{ADB186F6-B462-4354-AA0F-EEE519574AE7}" srcId="{9D81FA19-C343-4D72-A8A3-C5F234277E8F}" destId="{7B07F9AF-ABD8-4012-91EC-3FB8680656A3}" srcOrd="0" destOrd="0" parTransId="{DFAE44C0-9B04-4B4F-A631-33C1AE8ECE98}" sibTransId="{5FCBD068-22CF-4BBA-9CEA-DFE3EAAEB566}"/>
    <dgm:cxn modelId="{2C39A4F9-8837-451D-B1FC-60C8627D9721}" type="presOf" srcId="{11D873A9-E15E-4A27-B5DB-A131A5FEA9A9}" destId="{D7B4AB11-FE24-4AD8-90EA-507667812F61}" srcOrd="0" destOrd="0" presId="urn:microsoft.com/office/officeart/2005/8/layout/chevron2"/>
    <dgm:cxn modelId="{BFD9B6AA-DC54-4CB3-962A-89FB36DE01D6}" type="presParOf" srcId="{D7B4AB11-FE24-4AD8-90EA-507667812F61}" destId="{7911F19D-0912-4B72-8A76-9A2A1D57B5BA}" srcOrd="0" destOrd="0" presId="urn:microsoft.com/office/officeart/2005/8/layout/chevron2"/>
    <dgm:cxn modelId="{4615AD2F-2E87-433D-8DE0-2D28B4C0C930}" type="presParOf" srcId="{7911F19D-0912-4B72-8A76-9A2A1D57B5BA}" destId="{D72A5FA6-F805-47AB-B88F-F58491E0A607}" srcOrd="0" destOrd="0" presId="urn:microsoft.com/office/officeart/2005/8/layout/chevron2"/>
    <dgm:cxn modelId="{BBA24288-12CC-4637-AFB8-D470D38057C0}" type="presParOf" srcId="{7911F19D-0912-4B72-8A76-9A2A1D57B5BA}" destId="{3D5392B0-A8C6-42CD-97A3-476463F518E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D7658D-3333-4099-8098-FF7EA63837CF}" type="doc">
      <dgm:prSet loTypeId="urn:microsoft.com/office/officeart/2005/8/layout/default" loCatId="list" qsTypeId="urn:microsoft.com/office/officeart/2005/8/quickstyle/simple5#2" qsCatId="simple" csTypeId="urn:microsoft.com/office/officeart/2005/8/colors/colorful1#2" csCatId="colorful" phldr="1"/>
      <dgm:spPr/>
      <dgm:t>
        <a:bodyPr/>
        <a:lstStyle/>
        <a:p>
          <a:endParaRPr lang="en-US"/>
        </a:p>
      </dgm:t>
    </dgm:pt>
    <dgm:pt modelId="{0D8AE76B-7EE0-44AE-A6A6-547529DA53D2}">
      <dgm:prSet custT="1"/>
      <dgm:spPr/>
      <dgm:t>
        <a:bodyPr/>
        <a:lstStyle/>
        <a:p>
          <a:r>
            <a:rPr lang="es-ES" sz="4000" b="1" i="0" dirty="0"/>
            <a:t>¿Sabías</a:t>
          </a:r>
          <a:r>
            <a:rPr lang="en-US" sz="4000" b="1" dirty="0"/>
            <a:t>?</a:t>
          </a:r>
        </a:p>
      </dgm:t>
    </dgm:pt>
    <dgm:pt modelId="{C82CDCCF-2282-4D98-99F2-AE3F034EC562}" type="parTrans" cxnId="{DD7A305E-6046-4973-8855-DA51C78372BE}">
      <dgm:prSet/>
      <dgm:spPr/>
      <dgm:t>
        <a:bodyPr/>
        <a:lstStyle/>
        <a:p>
          <a:endParaRPr lang="en-US"/>
        </a:p>
      </dgm:t>
    </dgm:pt>
    <dgm:pt modelId="{A81EB04D-89A0-47E4-BF77-10C44149ABA2}" type="sibTrans" cxnId="{DD7A305E-6046-4973-8855-DA51C78372BE}">
      <dgm:prSet/>
      <dgm:spPr/>
      <dgm:t>
        <a:bodyPr/>
        <a:lstStyle/>
        <a:p>
          <a:endParaRPr lang="en-US"/>
        </a:p>
      </dgm:t>
    </dgm:pt>
    <dgm:pt modelId="{52B5BE09-E38A-4976-938F-2AF70FC2725A}">
      <dgm:prSet/>
      <dgm:spPr/>
      <dgm:t>
        <a:bodyPr/>
        <a:lstStyle/>
        <a:p>
          <a:r>
            <a:rPr lang="es-ES" b="0" i="0" dirty="0"/>
            <a:t>El pago inicial no tiene por qué ser una carga económica. ¡TSAHC puede ayudarte!</a:t>
          </a:r>
        </a:p>
        <a:p>
          <a:pPr>
            <a:buNone/>
          </a:pPr>
          <a:r>
            <a:rPr lang="es-ES" b="0" i="0" dirty="0"/>
            <a:t>¡El 78% de los tejanos podrían calificar para nuestros programas!</a:t>
          </a:r>
          <a:endParaRPr lang="en-US" dirty="0"/>
        </a:p>
      </dgm:t>
    </dgm:pt>
    <dgm:pt modelId="{5E3A157F-8BB2-4F7F-A014-E9D625739CEA}" type="parTrans" cxnId="{297F82D4-70B4-4375-8D68-0B69E1460353}">
      <dgm:prSet/>
      <dgm:spPr/>
      <dgm:t>
        <a:bodyPr/>
        <a:lstStyle/>
        <a:p>
          <a:endParaRPr lang="en-US"/>
        </a:p>
      </dgm:t>
    </dgm:pt>
    <dgm:pt modelId="{CBD41A21-F004-4C69-A5E5-FBC6B69D3EEB}" type="sibTrans" cxnId="{297F82D4-70B4-4375-8D68-0B69E1460353}">
      <dgm:prSet/>
      <dgm:spPr/>
      <dgm:t>
        <a:bodyPr/>
        <a:lstStyle/>
        <a:p>
          <a:endParaRPr lang="en-US"/>
        </a:p>
      </dgm:t>
    </dgm:pt>
    <dgm:pt modelId="{50116FC7-8E4A-403F-AD51-7C33D2F9B9C9}">
      <dgm:prSet/>
      <dgm:spPr>
        <a:solidFill>
          <a:schemeClr val="accent3"/>
        </a:solidFill>
      </dgm:spPr>
      <dgm:t>
        <a:bodyPr/>
        <a:lstStyle/>
        <a:p>
          <a:r>
            <a:rPr lang="es-ES" b="0" i="0" dirty="0">
              <a:solidFill>
                <a:schemeClr val="bg1"/>
              </a:solidFill>
            </a:rPr>
            <a:t>Puedes consultar tu informe de crédito de forma gratuita a través de </a:t>
          </a:r>
          <a:r>
            <a:rPr lang="es-ES" b="0" i="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www.annualcreditreport.com</a:t>
          </a:r>
          <a:endParaRPr lang="es-ES" b="0" i="0" dirty="0">
            <a:solidFill>
              <a:schemeClr val="bg1"/>
            </a:solidFill>
          </a:endParaRPr>
        </a:p>
        <a:p>
          <a:endParaRPr lang="en-US" dirty="0"/>
        </a:p>
      </dgm:t>
    </dgm:pt>
    <dgm:pt modelId="{69FB0842-4220-42E5-A52E-5B008EBB27AD}" type="parTrans" cxnId="{3FEF51E0-4304-43E5-8838-8B14DFCED557}">
      <dgm:prSet/>
      <dgm:spPr/>
      <dgm:t>
        <a:bodyPr/>
        <a:lstStyle/>
        <a:p>
          <a:endParaRPr lang="en-US"/>
        </a:p>
      </dgm:t>
    </dgm:pt>
    <dgm:pt modelId="{733E6789-39A6-4F87-899D-AC6559DA8164}" type="sibTrans" cxnId="{3FEF51E0-4304-43E5-8838-8B14DFCED557}">
      <dgm:prSet/>
      <dgm:spPr/>
      <dgm:t>
        <a:bodyPr/>
        <a:lstStyle/>
        <a:p>
          <a:endParaRPr lang="en-US"/>
        </a:p>
      </dgm:t>
    </dgm:pt>
    <dgm:pt modelId="{6174F4C9-A838-4408-B2F4-80A01877C876}">
      <dgm:prSet/>
      <dgm:spPr/>
      <dgm:t>
        <a:bodyPr/>
        <a:lstStyle/>
        <a:p>
          <a:pPr>
            <a:buNone/>
          </a:pPr>
          <a:r>
            <a:rPr lang="es-ES" b="0" i="0" dirty="0"/>
            <a:t>Los propietarios de viviendas tienen un patrimonio neto significativamente mayor, a menudo 40 veces superior, que los inquilinos.</a:t>
          </a:r>
          <a:endParaRPr lang="en-US" dirty="0"/>
        </a:p>
      </dgm:t>
    </dgm:pt>
    <dgm:pt modelId="{86CEE8FA-1CC5-48C2-80FC-B377D1A288E1}" type="parTrans" cxnId="{8E3EEA28-7F1A-473A-A6DA-EED1AFD0E5E6}">
      <dgm:prSet/>
      <dgm:spPr/>
      <dgm:t>
        <a:bodyPr/>
        <a:lstStyle/>
        <a:p>
          <a:endParaRPr lang="en-US"/>
        </a:p>
      </dgm:t>
    </dgm:pt>
    <dgm:pt modelId="{58B03CFF-C13F-463B-A81E-71F045E5D6C6}" type="sibTrans" cxnId="{8E3EEA28-7F1A-473A-A6DA-EED1AFD0E5E6}">
      <dgm:prSet/>
      <dgm:spPr/>
      <dgm:t>
        <a:bodyPr/>
        <a:lstStyle/>
        <a:p>
          <a:endParaRPr lang="en-US"/>
        </a:p>
      </dgm:t>
    </dgm:pt>
    <dgm:pt modelId="{68DE0B12-7FA6-4A2E-86C0-5AB72CC5CD32}">
      <dgm:prSet/>
      <dgm:spPr/>
      <dgm:t>
        <a:bodyPr/>
        <a:lstStyle/>
        <a:p>
          <a:r>
            <a:rPr lang="es-ES" b="0" i="0" dirty="0"/>
            <a:t>Los asesores de compra de vivienda le ayudan a mejorar su crédito GRATIS. Visite </a:t>
          </a:r>
          <a:r>
            <a:rPr lang="es-ES" b="0" i="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www.tsahc.org</a:t>
          </a:r>
          <a:r>
            <a:rPr lang="es-ES" b="0" i="0" dirty="0">
              <a:solidFill>
                <a:schemeClr val="bg1"/>
              </a:solidFill>
            </a:rPr>
            <a:t> </a:t>
          </a:r>
          <a:r>
            <a:rPr lang="es-ES" b="0" i="0" dirty="0"/>
            <a:t>para encontrar un asesor cerca de usted.</a:t>
          </a:r>
          <a:endParaRPr lang="en-US" dirty="0"/>
        </a:p>
      </dgm:t>
    </dgm:pt>
    <dgm:pt modelId="{7811AEB8-504C-4C18-A16B-96AD2A6A36A2}" type="parTrans" cxnId="{C97C7D81-C1E0-4708-8E24-42A50E861DFC}">
      <dgm:prSet/>
      <dgm:spPr/>
      <dgm:t>
        <a:bodyPr/>
        <a:lstStyle/>
        <a:p>
          <a:endParaRPr lang="en-US"/>
        </a:p>
      </dgm:t>
    </dgm:pt>
    <dgm:pt modelId="{0EDE4364-FC23-46F7-93BE-59B699707347}" type="sibTrans" cxnId="{C97C7D81-C1E0-4708-8E24-42A50E861DFC}">
      <dgm:prSet/>
      <dgm:spPr/>
      <dgm:t>
        <a:bodyPr/>
        <a:lstStyle/>
        <a:p>
          <a:endParaRPr lang="en-US"/>
        </a:p>
      </dgm:t>
    </dgm:pt>
    <dgm:pt modelId="{F47B254C-763C-4A01-A16C-9EEB8D19EAD8}">
      <dgm:prSet/>
      <dgm:spPr/>
      <dgm:t>
        <a:bodyPr/>
        <a:lstStyle/>
        <a:p>
          <a:pPr>
            <a:buNone/>
          </a:pPr>
          <a:r>
            <a:rPr lang="es-ES" b="0" i="0" dirty="0"/>
            <a:t>En 2022, el patrimonio neto medio de los propietarios de viviendas era de alrededor de $400.000 dólares, mientras que el de los inquilinos era de tan solo $10.400 dólares.</a:t>
          </a:r>
          <a:endParaRPr lang="en-US" dirty="0"/>
        </a:p>
      </dgm:t>
    </dgm:pt>
    <dgm:pt modelId="{A174E8AC-8772-4B45-B40E-E99C306195AE}" type="parTrans" cxnId="{45E56932-69A8-4E15-A4F1-4E55E6A18F65}">
      <dgm:prSet/>
      <dgm:spPr/>
      <dgm:t>
        <a:bodyPr/>
        <a:lstStyle/>
        <a:p>
          <a:endParaRPr lang="en-US"/>
        </a:p>
      </dgm:t>
    </dgm:pt>
    <dgm:pt modelId="{271BE4A9-1522-4204-8C00-573AC3E9321F}" type="sibTrans" cxnId="{45E56932-69A8-4E15-A4F1-4E55E6A18F65}">
      <dgm:prSet/>
      <dgm:spPr/>
      <dgm:t>
        <a:bodyPr/>
        <a:lstStyle/>
        <a:p>
          <a:endParaRPr lang="en-US"/>
        </a:p>
      </dgm:t>
    </dgm:pt>
    <dgm:pt modelId="{D7636B2D-5586-4AA9-B720-8701BEFA6AEB}" type="pres">
      <dgm:prSet presAssocID="{4DD7658D-3333-4099-8098-FF7EA63837CF}" presName="diagram" presStyleCnt="0">
        <dgm:presLayoutVars>
          <dgm:dir/>
          <dgm:resizeHandles val="exact"/>
        </dgm:presLayoutVars>
      </dgm:prSet>
      <dgm:spPr/>
    </dgm:pt>
    <dgm:pt modelId="{897730D1-02BA-4BEB-8389-CDEB2A60C7BE}" type="pres">
      <dgm:prSet presAssocID="{0D8AE76B-7EE0-44AE-A6A6-547529DA53D2}" presName="node" presStyleLbl="node1" presStyleIdx="0" presStyleCnt="6">
        <dgm:presLayoutVars>
          <dgm:bulletEnabled val="1"/>
        </dgm:presLayoutVars>
      </dgm:prSet>
      <dgm:spPr/>
    </dgm:pt>
    <dgm:pt modelId="{7CD97D3E-5D4D-4FD9-AEAD-F6F3A21F0D2D}" type="pres">
      <dgm:prSet presAssocID="{A81EB04D-89A0-47E4-BF77-10C44149ABA2}" presName="sibTrans" presStyleCnt="0"/>
      <dgm:spPr/>
    </dgm:pt>
    <dgm:pt modelId="{44D24A1C-CABC-4CD1-A3EB-27E56120A164}" type="pres">
      <dgm:prSet presAssocID="{52B5BE09-E38A-4976-938F-2AF70FC2725A}" presName="node" presStyleLbl="node1" presStyleIdx="1" presStyleCnt="6">
        <dgm:presLayoutVars>
          <dgm:bulletEnabled val="1"/>
        </dgm:presLayoutVars>
      </dgm:prSet>
      <dgm:spPr/>
    </dgm:pt>
    <dgm:pt modelId="{4758057F-3142-40E9-BB34-40C9DAFCAA40}" type="pres">
      <dgm:prSet presAssocID="{CBD41A21-F004-4C69-A5E5-FBC6B69D3EEB}" presName="sibTrans" presStyleCnt="0"/>
      <dgm:spPr/>
    </dgm:pt>
    <dgm:pt modelId="{7233B2CF-9FBE-4000-9388-063101822C20}" type="pres">
      <dgm:prSet presAssocID="{68DE0B12-7FA6-4A2E-86C0-5AB72CC5CD32}" presName="node" presStyleLbl="node1" presStyleIdx="2" presStyleCnt="6">
        <dgm:presLayoutVars>
          <dgm:bulletEnabled val="1"/>
        </dgm:presLayoutVars>
      </dgm:prSet>
      <dgm:spPr/>
    </dgm:pt>
    <dgm:pt modelId="{C7C45692-F3CE-4AD2-8309-2FDF65BEF541}" type="pres">
      <dgm:prSet presAssocID="{0EDE4364-FC23-46F7-93BE-59B699707347}" presName="sibTrans" presStyleCnt="0"/>
      <dgm:spPr/>
    </dgm:pt>
    <dgm:pt modelId="{00C03972-564F-4EFE-B24F-B0AC5BA7A25D}" type="pres">
      <dgm:prSet presAssocID="{50116FC7-8E4A-403F-AD51-7C33D2F9B9C9}" presName="node" presStyleLbl="node1" presStyleIdx="3" presStyleCnt="6">
        <dgm:presLayoutVars>
          <dgm:bulletEnabled val="1"/>
        </dgm:presLayoutVars>
      </dgm:prSet>
      <dgm:spPr/>
    </dgm:pt>
    <dgm:pt modelId="{7CA08632-B239-4287-98C1-0A253AAB8A04}" type="pres">
      <dgm:prSet presAssocID="{733E6789-39A6-4F87-899D-AC6559DA8164}" presName="sibTrans" presStyleCnt="0"/>
      <dgm:spPr/>
    </dgm:pt>
    <dgm:pt modelId="{3E07AD3C-9260-484B-B267-E3A5B29D5C85}" type="pres">
      <dgm:prSet presAssocID="{6174F4C9-A838-4408-B2F4-80A01877C876}" presName="node" presStyleLbl="node1" presStyleIdx="4" presStyleCnt="6" custLinFactNeighborY="986">
        <dgm:presLayoutVars>
          <dgm:bulletEnabled val="1"/>
        </dgm:presLayoutVars>
      </dgm:prSet>
      <dgm:spPr/>
    </dgm:pt>
    <dgm:pt modelId="{D0B76664-8111-49F4-B612-044CB2C5FD80}" type="pres">
      <dgm:prSet presAssocID="{58B03CFF-C13F-463B-A81E-71F045E5D6C6}" presName="sibTrans" presStyleCnt="0"/>
      <dgm:spPr/>
    </dgm:pt>
    <dgm:pt modelId="{3A111A4C-2B16-481C-AA1A-3D87006B984F}" type="pres">
      <dgm:prSet presAssocID="{F47B254C-763C-4A01-A16C-9EEB8D19EAD8}" presName="node" presStyleLbl="node1" presStyleIdx="5" presStyleCnt="6">
        <dgm:presLayoutVars>
          <dgm:bulletEnabled val="1"/>
        </dgm:presLayoutVars>
      </dgm:prSet>
      <dgm:spPr/>
    </dgm:pt>
  </dgm:ptLst>
  <dgm:cxnLst>
    <dgm:cxn modelId="{8E3EEA28-7F1A-473A-A6DA-EED1AFD0E5E6}" srcId="{4DD7658D-3333-4099-8098-FF7EA63837CF}" destId="{6174F4C9-A838-4408-B2F4-80A01877C876}" srcOrd="4" destOrd="0" parTransId="{86CEE8FA-1CC5-48C2-80FC-B377D1A288E1}" sibTransId="{58B03CFF-C13F-463B-A81E-71F045E5D6C6}"/>
    <dgm:cxn modelId="{45E56932-69A8-4E15-A4F1-4E55E6A18F65}" srcId="{4DD7658D-3333-4099-8098-FF7EA63837CF}" destId="{F47B254C-763C-4A01-A16C-9EEB8D19EAD8}" srcOrd="5" destOrd="0" parTransId="{A174E8AC-8772-4B45-B40E-E99C306195AE}" sibTransId="{271BE4A9-1522-4204-8C00-573AC3E9321F}"/>
    <dgm:cxn modelId="{DD7A305E-6046-4973-8855-DA51C78372BE}" srcId="{4DD7658D-3333-4099-8098-FF7EA63837CF}" destId="{0D8AE76B-7EE0-44AE-A6A6-547529DA53D2}" srcOrd="0" destOrd="0" parTransId="{C82CDCCF-2282-4D98-99F2-AE3F034EC562}" sibTransId="{A81EB04D-89A0-47E4-BF77-10C44149ABA2}"/>
    <dgm:cxn modelId="{C5AC1D6E-8762-4C95-A584-DB1D61742ADC}" type="presOf" srcId="{6174F4C9-A838-4408-B2F4-80A01877C876}" destId="{3E07AD3C-9260-484B-B267-E3A5B29D5C85}" srcOrd="0" destOrd="0" presId="urn:microsoft.com/office/officeart/2005/8/layout/default"/>
    <dgm:cxn modelId="{2345BA72-D783-4BAB-83B1-3D4F0FD2435C}" type="presOf" srcId="{50116FC7-8E4A-403F-AD51-7C33D2F9B9C9}" destId="{00C03972-564F-4EFE-B24F-B0AC5BA7A25D}" srcOrd="0" destOrd="0" presId="urn:microsoft.com/office/officeart/2005/8/layout/default"/>
    <dgm:cxn modelId="{AAD5027C-F883-4E53-96D9-04B60C2A575D}" type="presOf" srcId="{F47B254C-763C-4A01-A16C-9EEB8D19EAD8}" destId="{3A111A4C-2B16-481C-AA1A-3D87006B984F}" srcOrd="0" destOrd="0" presId="urn:microsoft.com/office/officeart/2005/8/layout/default"/>
    <dgm:cxn modelId="{C97C7D81-C1E0-4708-8E24-42A50E861DFC}" srcId="{4DD7658D-3333-4099-8098-FF7EA63837CF}" destId="{68DE0B12-7FA6-4A2E-86C0-5AB72CC5CD32}" srcOrd="2" destOrd="0" parTransId="{7811AEB8-504C-4C18-A16B-96AD2A6A36A2}" sibTransId="{0EDE4364-FC23-46F7-93BE-59B699707347}"/>
    <dgm:cxn modelId="{6158F6A0-550B-4B47-BF6C-468F32288A00}" type="presOf" srcId="{0D8AE76B-7EE0-44AE-A6A6-547529DA53D2}" destId="{897730D1-02BA-4BEB-8389-CDEB2A60C7BE}" srcOrd="0" destOrd="0" presId="urn:microsoft.com/office/officeart/2005/8/layout/default"/>
    <dgm:cxn modelId="{1A9983A6-84FD-480F-9373-DBA5CC3DB8D4}" type="presOf" srcId="{4DD7658D-3333-4099-8098-FF7EA63837CF}" destId="{D7636B2D-5586-4AA9-B720-8701BEFA6AEB}" srcOrd="0" destOrd="0" presId="urn:microsoft.com/office/officeart/2005/8/layout/default"/>
    <dgm:cxn modelId="{5C7CAEBC-D4C8-4AE5-BBA1-363F3FE8C459}" type="presOf" srcId="{68DE0B12-7FA6-4A2E-86C0-5AB72CC5CD32}" destId="{7233B2CF-9FBE-4000-9388-063101822C20}" srcOrd="0" destOrd="0" presId="urn:microsoft.com/office/officeart/2005/8/layout/default"/>
    <dgm:cxn modelId="{297F82D4-70B4-4375-8D68-0B69E1460353}" srcId="{4DD7658D-3333-4099-8098-FF7EA63837CF}" destId="{52B5BE09-E38A-4976-938F-2AF70FC2725A}" srcOrd="1" destOrd="0" parTransId="{5E3A157F-8BB2-4F7F-A014-E9D625739CEA}" sibTransId="{CBD41A21-F004-4C69-A5E5-FBC6B69D3EEB}"/>
    <dgm:cxn modelId="{3FEF51E0-4304-43E5-8838-8B14DFCED557}" srcId="{4DD7658D-3333-4099-8098-FF7EA63837CF}" destId="{50116FC7-8E4A-403F-AD51-7C33D2F9B9C9}" srcOrd="3" destOrd="0" parTransId="{69FB0842-4220-42E5-A52E-5B008EBB27AD}" sibTransId="{733E6789-39A6-4F87-899D-AC6559DA8164}"/>
    <dgm:cxn modelId="{20B692EE-A3E4-40A7-AF2A-8ECD608F84EC}" type="presOf" srcId="{52B5BE09-E38A-4976-938F-2AF70FC2725A}" destId="{44D24A1C-CABC-4CD1-A3EB-27E56120A164}" srcOrd="0" destOrd="0" presId="urn:microsoft.com/office/officeart/2005/8/layout/default"/>
    <dgm:cxn modelId="{20244168-2AFA-437F-88A7-D4FD918D79C7}" type="presParOf" srcId="{D7636B2D-5586-4AA9-B720-8701BEFA6AEB}" destId="{897730D1-02BA-4BEB-8389-CDEB2A60C7BE}" srcOrd="0" destOrd="0" presId="urn:microsoft.com/office/officeart/2005/8/layout/default"/>
    <dgm:cxn modelId="{1C72C0DA-38B3-4FC0-93DD-2C6F6055E119}" type="presParOf" srcId="{D7636B2D-5586-4AA9-B720-8701BEFA6AEB}" destId="{7CD97D3E-5D4D-4FD9-AEAD-F6F3A21F0D2D}" srcOrd="1" destOrd="0" presId="urn:microsoft.com/office/officeart/2005/8/layout/default"/>
    <dgm:cxn modelId="{DA2A12D0-7A08-420B-AB5F-99EB3A871BC7}" type="presParOf" srcId="{D7636B2D-5586-4AA9-B720-8701BEFA6AEB}" destId="{44D24A1C-CABC-4CD1-A3EB-27E56120A164}" srcOrd="2" destOrd="0" presId="urn:microsoft.com/office/officeart/2005/8/layout/default"/>
    <dgm:cxn modelId="{FA0A31D7-0606-49BB-94C8-4113FBB55BD0}" type="presParOf" srcId="{D7636B2D-5586-4AA9-B720-8701BEFA6AEB}" destId="{4758057F-3142-40E9-BB34-40C9DAFCAA40}" srcOrd="3" destOrd="0" presId="urn:microsoft.com/office/officeart/2005/8/layout/default"/>
    <dgm:cxn modelId="{59C56293-D90A-4ACC-A0E8-2F9AF8CA17C0}" type="presParOf" srcId="{D7636B2D-5586-4AA9-B720-8701BEFA6AEB}" destId="{7233B2CF-9FBE-4000-9388-063101822C20}" srcOrd="4" destOrd="0" presId="urn:microsoft.com/office/officeart/2005/8/layout/default"/>
    <dgm:cxn modelId="{DBB69F0D-6408-488A-AC12-605F1903A1B0}" type="presParOf" srcId="{D7636B2D-5586-4AA9-B720-8701BEFA6AEB}" destId="{C7C45692-F3CE-4AD2-8309-2FDF65BEF541}" srcOrd="5" destOrd="0" presId="urn:microsoft.com/office/officeart/2005/8/layout/default"/>
    <dgm:cxn modelId="{703225E9-032D-49CA-90E8-CFFC3071EB7E}" type="presParOf" srcId="{D7636B2D-5586-4AA9-B720-8701BEFA6AEB}" destId="{00C03972-564F-4EFE-B24F-B0AC5BA7A25D}" srcOrd="6" destOrd="0" presId="urn:microsoft.com/office/officeart/2005/8/layout/default"/>
    <dgm:cxn modelId="{B97C609A-531D-47EC-AA4F-0502E66646CB}" type="presParOf" srcId="{D7636B2D-5586-4AA9-B720-8701BEFA6AEB}" destId="{7CA08632-B239-4287-98C1-0A253AAB8A04}" srcOrd="7" destOrd="0" presId="urn:microsoft.com/office/officeart/2005/8/layout/default"/>
    <dgm:cxn modelId="{DB0ABE9E-343C-42CD-A353-B513B07143D2}" type="presParOf" srcId="{D7636B2D-5586-4AA9-B720-8701BEFA6AEB}" destId="{3E07AD3C-9260-484B-B267-E3A5B29D5C85}" srcOrd="8" destOrd="0" presId="urn:microsoft.com/office/officeart/2005/8/layout/default"/>
    <dgm:cxn modelId="{F2B60899-6CF2-475F-96D2-B94B79FC0129}" type="presParOf" srcId="{D7636B2D-5586-4AA9-B720-8701BEFA6AEB}" destId="{D0B76664-8111-49F4-B612-044CB2C5FD80}" srcOrd="9" destOrd="0" presId="urn:microsoft.com/office/officeart/2005/8/layout/default"/>
    <dgm:cxn modelId="{571809A7-3574-4C11-9E9B-CF78ACD84352}" type="presParOf" srcId="{D7636B2D-5586-4AA9-B720-8701BEFA6AEB}" destId="{3A111A4C-2B16-481C-AA1A-3D87006B984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FA677-FE20-4658-8D72-AFB074EC4537}" type="doc">
      <dgm:prSet loTypeId="urn:microsoft.com/office/officeart/2005/8/layout/arrow6" loCatId="relationship" qsTypeId="urn:microsoft.com/office/officeart/2005/8/quickstyle/simple1#12" qsCatId="simple" csTypeId="urn:microsoft.com/office/officeart/2005/8/colors/accent1_2#11" csCatId="accent1" phldr="1"/>
      <dgm:spPr/>
      <dgm:t>
        <a:bodyPr/>
        <a:lstStyle/>
        <a:p>
          <a:endParaRPr lang="en-US"/>
        </a:p>
      </dgm:t>
    </dgm:pt>
    <dgm:pt modelId="{1E3F781E-532D-41F0-B5EF-FC37A6E76FF8}">
      <dgm:prSet custT="1"/>
      <dgm:spPr/>
      <dgm:t>
        <a:bodyPr/>
        <a:lstStyle/>
        <a:p>
          <a:r>
            <a:rPr lang="en-US" sz="2800" dirty="0"/>
            <a:t>Home Sweet Texas Home Loan Program</a:t>
          </a:r>
        </a:p>
      </dgm:t>
    </dgm:pt>
    <dgm:pt modelId="{190EB0D5-851D-4F43-9E51-3ADDBF8CFCD0}" type="parTrans" cxnId="{3382C799-1E80-4AD9-AE4C-5D5579210EE3}">
      <dgm:prSet/>
      <dgm:spPr/>
      <dgm:t>
        <a:bodyPr/>
        <a:lstStyle/>
        <a:p>
          <a:endParaRPr lang="en-US"/>
        </a:p>
      </dgm:t>
    </dgm:pt>
    <dgm:pt modelId="{2EF1F139-FE93-470B-855D-2D85B50790E8}" type="sibTrans" cxnId="{3382C799-1E80-4AD9-AE4C-5D5579210EE3}">
      <dgm:prSet/>
      <dgm:spPr/>
      <dgm:t>
        <a:bodyPr/>
        <a:lstStyle/>
        <a:p>
          <a:endParaRPr lang="en-US"/>
        </a:p>
      </dgm:t>
    </dgm:pt>
    <dgm:pt modelId="{7345D18E-3C8F-4511-AA10-7443A5F3A376}">
      <dgm:prSet custT="1"/>
      <dgm:spPr/>
      <dgm:t>
        <a:bodyPr/>
        <a:lstStyle/>
        <a:p>
          <a:r>
            <a:rPr lang="en-US" sz="2800" dirty="0"/>
            <a:t>Homes for Texas Heroes Home Loan Program</a:t>
          </a:r>
        </a:p>
      </dgm:t>
    </dgm:pt>
    <dgm:pt modelId="{DC66B872-28FA-4686-A974-0BBD5129F817}" type="parTrans" cxnId="{51B68A34-64FB-4733-970C-779040EBBADF}">
      <dgm:prSet/>
      <dgm:spPr/>
      <dgm:t>
        <a:bodyPr/>
        <a:lstStyle/>
        <a:p>
          <a:endParaRPr lang="en-US"/>
        </a:p>
      </dgm:t>
    </dgm:pt>
    <dgm:pt modelId="{797C5AF8-0077-4E4C-881F-AFCF40C55A16}" type="sibTrans" cxnId="{51B68A34-64FB-4733-970C-779040EBBADF}">
      <dgm:prSet/>
      <dgm:spPr/>
      <dgm:t>
        <a:bodyPr/>
        <a:lstStyle/>
        <a:p>
          <a:endParaRPr lang="en-US"/>
        </a:p>
      </dgm:t>
    </dgm:pt>
    <dgm:pt modelId="{5A66BCF9-AB24-4D5F-B6C3-C5E0F861EB94}" type="pres">
      <dgm:prSet presAssocID="{762FA677-FE20-4658-8D72-AFB074EC4537}" presName="compositeShape" presStyleCnt="0">
        <dgm:presLayoutVars>
          <dgm:chMax val="2"/>
          <dgm:dir/>
          <dgm:resizeHandles val="exact"/>
        </dgm:presLayoutVars>
      </dgm:prSet>
      <dgm:spPr/>
    </dgm:pt>
    <dgm:pt modelId="{33F58CFB-2BB6-47FF-A598-0D58AE63C13D}" type="pres">
      <dgm:prSet presAssocID="{762FA677-FE20-4658-8D72-AFB074EC4537}" presName="ribbon" presStyleLbl="node1" presStyleIdx="0" presStyleCnt="1" custScaleX="201179" custLinFactNeighborX="-51" custLinFactNeighborY="-1149"/>
      <dgm:spPr>
        <a:effectLst>
          <a:glow rad="139700">
            <a:schemeClr val="accent3">
              <a:satMod val="175000"/>
              <a:alpha val="40000"/>
            </a:schemeClr>
          </a:glow>
        </a:effectLst>
      </dgm:spPr>
    </dgm:pt>
    <dgm:pt modelId="{72B75B04-6F83-4976-BAFC-524837181670}" type="pres">
      <dgm:prSet presAssocID="{762FA677-FE20-4658-8D72-AFB074EC4537}" presName="leftArrowText" presStyleLbl="node1" presStyleIdx="0" presStyleCnt="1" custScaleX="226845" custScaleY="49074" custLinFactNeighborX="-73193" custLinFactNeighborY="9">
        <dgm:presLayoutVars>
          <dgm:chMax val="0"/>
          <dgm:bulletEnabled val="1"/>
        </dgm:presLayoutVars>
      </dgm:prSet>
      <dgm:spPr/>
    </dgm:pt>
    <dgm:pt modelId="{953786D3-983F-4C2B-8D72-45D5D65FB9E8}" type="pres">
      <dgm:prSet presAssocID="{762FA677-FE20-4658-8D72-AFB074EC4537}" presName="rightArrowText" presStyleLbl="node1" presStyleIdx="0" presStyleCnt="1" custScaleX="253290" custLinFactNeighborX="61215" custLinFactNeighborY="1417">
        <dgm:presLayoutVars>
          <dgm:chMax val="0"/>
          <dgm:bulletEnabled val="1"/>
        </dgm:presLayoutVars>
      </dgm:prSet>
      <dgm:spPr/>
    </dgm:pt>
  </dgm:ptLst>
  <dgm:cxnLst>
    <dgm:cxn modelId="{51B68A34-64FB-4733-970C-779040EBBADF}" srcId="{762FA677-FE20-4658-8D72-AFB074EC4537}" destId="{7345D18E-3C8F-4511-AA10-7443A5F3A376}" srcOrd="1" destOrd="0" parTransId="{DC66B872-28FA-4686-A974-0BBD5129F817}" sibTransId="{797C5AF8-0077-4E4C-881F-AFCF40C55A16}"/>
    <dgm:cxn modelId="{3382C799-1E80-4AD9-AE4C-5D5579210EE3}" srcId="{762FA677-FE20-4658-8D72-AFB074EC4537}" destId="{1E3F781E-532D-41F0-B5EF-FC37A6E76FF8}" srcOrd="0" destOrd="0" parTransId="{190EB0D5-851D-4F43-9E51-3ADDBF8CFCD0}" sibTransId="{2EF1F139-FE93-470B-855D-2D85B50790E8}"/>
    <dgm:cxn modelId="{AE629BAF-B572-47CE-A3F7-23F75FC55F22}" type="presOf" srcId="{7345D18E-3C8F-4511-AA10-7443A5F3A376}" destId="{953786D3-983F-4C2B-8D72-45D5D65FB9E8}" srcOrd="0" destOrd="0" presId="urn:microsoft.com/office/officeart/2005/8/layout/arrow6"/>
    <dgm:cxn modelId="{8ED10CC5-EA2D-4774-A381-E11CBED0389E}" type="presOf" srcId="{1E3F781E-532D-41F0-B5EF-FC37A6E76FF8}" destId="{72B75B04-6F83-4976-BAFC-524837181670}" srcOrd="0" destOrd="0" presId="urn:microsoft.com/office/officeart/2005/8/layout/arrow6"/>
    <dgm:cxn modelId="{0A1B38E6-4780-41D4-B79A-98409EC5DACF}" type="presOf" srcId="{762FA677-FE20-4658-8D72-AFB074EC4537}" destId="{5A66BCF9-AB24-4D5F-B6C3-C5E0F861EB94}" srcOrd="0" destOrd="0" presId="urn:microsoft.com/office/officeart/2005/8/layout/arrow6"/>
    <dgm:cxn modelId="{31826F69-56A0-4F52-912A-AA21CA397682}" type="presParOf" srcId="{5A66BCF9-AB24-4D5F-B6C3-C5E0F861EB94}" destId="{33F58CFB-2BB6-47FF-A598-0D58AE63C13D}" srcOrd="0" destOrd="0" presId="urn:microsoft.com/office/officeart/2005/8/layout/arrow6"/>
    <dgm:cxn modelId="{0FDDE954-F38F-4727-B8BB-769FBDED1AD6}" type="presParOf" srcId="{5A66BCF9-AB24-4D5F-B6C3-C5E0F861EB94}" destId="{72B75B04-6F83-4976-BAFC-524837181670}" srcOrd="1" destOrd="0" presId="urn:microsoft.com/office/officeart/2005/8/layout/arrow6"/>
    <dgm:cxn modelId="{7BB465ED-8E9D-40D8-AC7F-62124091B0E7}" type="presParOf" srcId="{5A66BCF9-AB24-4D5F-B6C3-C5E0F861EB94}" destId="{953786D3-983F-4C2B-8D72-45D5D65FB9E8}" srcOrd="2" destOrd="0" presId="urn:microsoft.com/office/officeart/2005/8/layout/arrow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19DB54-B5F9-4B2A-A5D0-C7A8CEACB6C5}" type="doc">
      <dgm:prSet loTypeId="urn:microsoft.com/office/officeart/2005/8/layout/vList5" loCatId="list" qsTypeId="urn:microsoft.com/office/officeart/2005/8/quickstyle/simple1#13" qsCatId="simple" csTypeId="urn:microsoft.com/office/officeart/2005/8/colors/accent1_2#12" csCatId="accent1" phldr="1"/>
      <dgm:spPr/>
      <dgm:t>
        <a:bodyPr/>
        <a:lstStyle/>
        <a:p>
          <a:endParaRPr lang="en-US"/>
        </a:p>
      </dgm:t>
    </dgm:pt>
    <dgm:pt modelId="{106337F0-F6B1-493A-8880-7601C859C92D}">
      <dgm:prSet/>
      <dgm:spPr>
        <a:effectLst>
          <a:glow rad="101600">
            <a:schemeClr val="accent2">
              <a:satMod val="175000"/>
              <a:alpha val="40000"/>
            </a:schemeClr>
          </a:glow>
        </a:effectLst>
        <a:scene3d>
          <a:camera prst="orthographicFront"/>
          <a:lightRig rig="threePt" dir="t"/>
        </a:scene3d>
        <a:sp3d>
          <a:bevelT/>
        </a:sp3d>
      </dgm:spPr>
      <dgm:t>
        <a:bodyPr/>
        <a:lstStyle/>
        <a:p>
          <a:r>
            <a:rPr lang="es-ES" b="0" i="0" dirty="0"/>
            <a:t>Ambos programas se ofrecen en todo el estado (incluso si se muda desde fuera del estado).</a:t>
          </a:r>
          <a:endParaRPr lang="en-US" dirty="0"/>
        </a:p>
      </dgm:t>
    </dgm:pt>
    <dgm:pt modelId="{F3955908-DF9C-4B74-B1E7-E8EDDB8204CF}" type="parTrans" cxnId="{C8BF27BE-D822-4752-B1AD-9AC4BC95594F}">
      <dgm:prSet/>
      <dgm:spPr/>
      <dgm:t>
        <a:bodyPr/>
        <a:lstStyle/>
        <a:p>
          <a:endParaRPr lang="en-US"/>
        </a:p>
      </dgm:t>
    </dgm:pt>
    <dgm:pt modelId="{B8ED0EC0-8186-4211-97BA-E05D7FF54C7A}" type="sibTrans" cxnId="{C8BF27BE-D822-4752-B1AD-9AC4BC95594F}">
      <dgm:prSet/>
      <dgm:spPr/>
      <dgm:t>
        <a:bodyPr/>
        <a:lstStyle/>
        <a:p>
          <a:endParaRPr lang="en-US"/>
        </a:p>
      </dgm:t>
    </dgm:pt>
    <dgm:pt modelId="{E43258FC-8956-4EC7-9806-D3D7B3FF357A}">
      <dgm:prSet custT="1"/>
      <dgm:spPr>
        <a:solidFill>
          <a:schemeClr val="accent1">
            <a:lumMod val="20000"/>
            <a:lumOff val="80000"/>
            <a:alpha val="90000"/>
          </a:schemeClr>
        </a:solidFill>
        <a:effectLst>
          <a:glow rad="101600">
            <a:schemeClr val="accent2">
              <a:satMod val="175000"/>
              <a:alpha val="40000"/>
            </a:schemeClr>
          </a:glow>
        </a:effectLst>
        <a:scene3d>
          <a:camera prst="orthographicFront"/>
          <a:lightRig rig="threePt" dir="t"/>
        </a:scene3d>
        <a:sp3d>
          <a:bevelT/>
        </a:sp3d>
      </dgm:spPr>
      <dgm:t>
        <a:bodyPr/>
        <a:lstStyle/>
        <a:p>
          <a:pPr>
            <a:buFontTx/>
            <a:buNone/>
          </a:pPr>
          <a:r>
            <a:rPr lang="en-US" sz="2800" b="0" dirty="0" err="1">
              <a:latin typeface="+mn-lt"/>
            </a:rPr>
            <a:t>Préstamos</a:t>
          </a:r>
          <a:r>
            <a:rPr lang="en-US" sz="2800" dirty="0"/>
            <a:t> de Asistencia para </a:t>
          </a:r>
          <a:r>
            <a:rPr lang="en-US" sz="2800" dirty="0" err="1"/>
            <a:t>Enganches</a:t>
          </a:r>
          <a:r>
            <a:rPr lang="en-US" sz="2800" dirty="0"/>
            <a:t> </a:t>
          </a:r>
          <a:r>
            <a:rPr lang="en-US" sz="2800" b="1" dirty="0"/>
            <a:t>(DPA)</a:t>
          </a:r>
        </a:p>
      </dgm:t>
    </dgm:pt>
    <dgm:pt modelId="{9BD0314B-6C69-4A93-9DCF-48565976219A}" type="parTrans" cxnId="{60BA65EA-0A04-4AB8-B2B7-460456B1D716}">
      <dgm:prSet/>
      <dgm:spPr/>
      <dgm:t>
        <a:bodyPr/>
        <a:lstStyle/>
        <a:p>
          <a:endParaRPr lang="en-US"/>
        </a:p>
      </dgm:t>
    </dgm:pt>
    <dgm:pt modelId="{E0CD753F-1593-42CF-A480-F47016FB4E41}" type="sibTrans" cxnId="{60BA65EA-0A04-4AB8-B2B7-460456B1D716}">
      <dgm:prSet/>
      <dgm:spPr/>
      <dgm:t>
        <a:bodyPr/>
        <a:lstStyle/>
        <a:p>
          <a:endParaRPr lang="en-US"/>
        </a:p>
      </dgm:t>
    </dgm:pt>
    <dgm:pt modelId="{5F55EE77-BFCC-486E-BB56-02F4502EF140}">
      <dgm:prSet custT="1"/>
      <dgm:spPr>
        <a:solidFill>
          <a:schemeClr val="accent1">
            <a:lumMod val="20000"/>
            <a:lumOff val="80000"/>
            <a:alpha val="90000"/>
          </a:schemeClr>
        </a:solidFill>
        <a:effectLst>
          <a:glow rad="101600">
            <a:schemeClr val="accent2">
              <a:satMod val="175000"/>
              <a:alpha val="40000"/>
            </a:schemeClr>
          </a:glow>
        </a:effectLst>
        <a:scene3d>
          <a:camera prst="orthographicFront"/>
          <a:lightRig rig="threePt" dir="t"/>
        </a:scene3d>
        <a:sp3d>
          <a:bevelT/>
        </a:sp3d>
      </dgm:spPr>
      <dgm:t>
        <a:bodyPr/>
        <a:lstStyle/>
        <a:p>
          <a:pPr>
            <a:buFontTx/>
            <a:buNone/>
          </a:pPr>
          <a:r>
            <a:rPr lang="en-US" sz="2800" dirty="0" err="1"/>
            <a:t>Certificados</a:t>
          </a:r>
          <a:r>
            <a:rPr lang="en-US" sz="2800" dirty="0"/>
            <a:t> de Credito </a:t>
          </a:r>
          <a:r>
            <a:rPr lang="en-US" sz="2800" dirty="0" err="1"/>
            <a:t>Hipotecario</a:t>
          </a:r>
          <a:r>
            <a:rPr lang="en-US" sz="2800" dirty="0"/>
            <a:t> </a:t>
          </a:r>
          <a:r>
            <a:rPr lang="en-US" sz="2800" b="1" dirty="0"/>
            <a:t>(MCC)</a:t>
          </a:r>
        </a:p>
      </dgm:t>
    </dgm:pt>
    <dgm:pt modelId="{BF7BED30-89C0-463C-8E98-B6C9D402356C}" type="parTrans" cxnId="{7A4EEDDA-7985-4DA8-88E3-3A5C86B9F90F}">
      <dgm:prSet/>
      <dgm:spPr/>
      <dgm:t>
        <a:bodyPr/>
        <a:lstStyle/>
        <a:p>
          <a:endParaRPr lang="en-US"/>
        </a:p>
      </dgm:t>
    </dgm:pt>
    <dgm:pt modelId="{77B54D90-000D-4343-9485-0EF824D86A14}" type="sibTrans" cxnId="{7A4EEDDA-7985-4DA8-88E3-3A5C86B9F90F}">
      <dgm:prSet/>
      <dgm:spPr/>
      <dgm:t>
        <a:bodyPr/>
        <a:lstStyle/>
        <a:p>
          <a:endParaRPr lang="en-US"/>
        </a:p>
      </dgm:t>
    </dgm:pt>
    <dgm:pt modelId="{E83C8026-04DA-4EBD-9717-9D5E27802255}" type="pres">
      <dgm:prSet presAssocID="{4219DB54-B5F9-4B2A-A5D0-C7A8CEACB6C5}" presName="Name0" presStyleCnt="0">
        <dgm:presLayoutVars>
          <dgm:dir/>
          <dgm:animLvl val="lvl"/>
          <dgm:resizeHandles val="exact"/>
        </dgm:presLayoutVars>
      </dgm:prSet>
      <dgm:spPr/>
    </dgm:pt>
    <dgm:pt modelId="{A26BC351-F55D-433D-8D25-72980A16A88E}" type="pres">
      <dgm:prSet presAssocID="{106337F0-F6B1-493A-8880-7601C859C92D}" presName="linNode" presStyleCnt="0"/>
      <dgm:spPr>
        <a:scene3d>
          <a:camera prst="orthographicFront"/>
          <a:lightRig rig="threePt" dir="t"/>
        </a:scene3d>
        <a:sp3d>
          <a:bevelT/>
        </a:sp3d>
      </dgm:spPr>
    </dgm:pt>
    <dgm:pt modelId="{1B85B973-A6FC-43E0-9D90-E2F5E451EC03}" type="pres">
      <dgm:prSet presAssocID="{106337F0-F6B1-493A-8880-7601C859C92D}" presName="parentText" presStyleLbl="node1" presStyleIdx="0" presStyleCnt="1">
        <dgm:presLayoutVars>
          <dgm:chMax val="1"/>
          <dgm:bulletEnabled val="1"/>
        </dgm:presLayoutVars>
      </dgm:prSet>
      <dgm:spPr/>
    </dgm:pt>
    <dgm:pt modelId="{69517EBB-9D8A-40EA-9EE1-8C17EC4AA14C}" type="pres">
      <dgm:prSet presAssocID="{106337F0-F6B1-493A-8880-7601C859C92D}" presName="descendantText" presStyleLbl="alignAccFollowNode1" presStyleIdx="0" presStyleCnt="1" custScaleX="114294">
        <dgm:presLayoutVars>
          <dgm:bulletEnabled val="1"/>
        </dgm:presLayoutVars>
      </dgm:prSet>
      <dgm:spPr/>
    </dgm:pt>
  </dgm:ptLst>
  <dgm:cxnLst>
    <dgm:cxn modelId="{74A6C350-9510-4EDC-9F6B-41BD284D93F1}" type="presOf" srcId="{E43258FC-8956-4EC7-9806-D3D7B3FF357A}" destId="{69517EBB-9D8A-40EA-9EE1-8C17EC4AA14C}" srcOrd="0" destOrd="0" presId="urn:microsoft.com/office/officeart/2005/8/layout/vList5"/>
    <dgm:cxn modelId="{DADF6D7F-3B15-483A-B1CF-595D70EEED4C}" type="presOf" srcId="{5F55EE77-BFCC-486E-BB56-02F4502EF140}" destId="{69517EBB-9D8A-40EA-9EE1-8C17EC4AA14C}" srcOrd="0" destOrd="1" presId="urn:microsoft.com/office/officeart/2005/8/layout/vList5"/>
    <dgm:cxn modelId="{46D1C27F-0930-4EA8-A137-46800D255CF8}" type="presOf" srcId="{106337F0-F6B1-493A-8880-7601C859C92D}" destId="{1B85B973-A6FC-43E0-9D90-E2F5E451EC03}" srcOrd="0" destOrd="0" presId="urn:microsoft.com/office/officeart/2005/8/layout/vList5"/>
    <dgm:cxn modelId="{D1F56CB8-8E0C-460B-ABEA-B84C77C06C03}" type="presOf" srcId="{4219DB54-B5F9-4B2A-A5D0-C7A8CEACB6C5}" destId="{E83C8026-04DA-4EBD-9717-9D5E27802255}" srcOrd="0" destOrd="0" presId="urn:microsoft.com/office/officeart/2005/8/layout/vList5"/>
    <dgm:cxn modelId="{C8BF27BE-D822-4752-B1AD-9AC4BC95594F}" srcId="{4219DB54-B5F9-4B2A-A5D0-C7A8CEACB6C5}" destId="{106337F0-F6B1-493A-8880-7601C859C92D}" srcOrd="0" destOrd="0" parTransId="{F3955908-DF9C-4B74-B1E7-E8EDDB8204CF}" sibTransId="{B8ED0EC0-8186-4211-97BA-E05D7FF54C7A}"/>
    <dgm:cxn modelId="{7A4EEDDA-7985-4DA8-88E3-3A5C86B9F90F}" srcId="{106337F0-F6B1-493A-8880-7601C859C92D}" destId="{5F55EE77-BFCC-486E-BB56-02F4502EF140}" srcOrd="1" destOrd="0" parTransId="{BF7BED30-89C0-463C-8E98-B6C9D402356C}" sibTransId="{77B54D90-000D-4343-9485-0EF824D86A14}"/>
    <dgm:cxn modelId="{60BA65EA-0A04-4AB8-B2B7-460456B1D716}" srcId="{106337F0-F6B1-493A-8880-7601C859C92D}" destId="{E43258FC-8956-4EC7-9806-D3D7B3FF357A}" srcOrd="0" destOrd="0" parTransId="{9BD0314B-6C69-4A93-9DCF-48565976219A}" sibTransId="{E0CD753F-1593-42CF-A480-F47016FB4E41}"/>
    <dgm:cxn modelId="{885769C1-AD8D-404A-B0FA-5572AADB17A7}" type="presParOf" srcId="{E83C8026-04DA-4EBD-9717-9D5E27802255}" destId="{A26BC351-F55D-433D-8D25-72980A16A88E}" srcOrd="0" destOrd="0" presId="urn:microsoft.com/office/officeart/2005/8/layout/vList5"/>
    <dgm:cxn modelId="{A0CA1261-F0C6-47D2-B2F4-F7FF79422D58}" type="presParOf" srcId="{A26BC351-F55D-433D-8D25-72980A16A88E}" destId="{1B85B973-A6FC-43E0-9D90-E2F5E451EC03}" srcOrd="0" destOrd="0" presId="urn:microsoft.com/office/officeart/2005/8/layout/vList5"/>
    <dgm:cxn modelId="{17F85CE2-DE7B-408C-A1BB-D413C7505D03}" type="presParOf" srcId="{A26BC351-F55D-433D-8D25-72980A16A88E}" destId="{69517EBB-9D8A-40EA-9EE1-8C17EC4AA14C}"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DB0C3F-BEBF-43BC-B9A9-5D9BAAC7DE8A}" type="doc">
      <dgm:prSet loTypeId="urn:microsoft.com/office/officeart/2005/8/layout/process1" loCatId="process" qsTypeId="urn:microsoft.com/office/officeart/2005/8/quickstyle/simple1#14" qsCatId="simple" csTypeId="urn:microsoft.com/office/officeart/2005/8/colors/accent1_2#13" csCatId="accent1" phldr="1"/>
      <dgm:spPr/>
      <dgm:t>
        <a:bodyPr/>
        <a:lstStyle/>
        <a:p>
          <a:endParaRPr lang="en-US"/>
        </a:p>
      </dgm:t>
    </dgm:pt>
    <dgm:pt modelId="{550A2E90-48F1-4E5C-9EF2-1A5B3F7AC39E}">
      <dgm:prSet/>
      <dgm:spPr>
        <a:effectLst>
          <a:glow rad="63500">
            <a:schemeClr val="accent3">
              <a:satMod val="175000"/>
              <a:alpha val="40000"/>
            </a:schemeClr>
          </a:glow>
        </a:effectLst>
      </dgm:spPr>
      <dgm:t>
        <a:bodyPr/>
        <a:lstStyle/>
        <a:p>
          <a:r>
            <a:rPr lang="es-ES" b="0" i="0" dirty="0"/>
            <a:t>No se requiere ser comprador de vivienda por primera vez.</a:t>
          </a:r>
          <a:endParaRPr lang="en-US" dirty="0"/>
        </a:p>
      </dgm:t>
    </dgm:pt>
    <dgm:pt modelId="{4389B47E-DCE7-453A-AE18-A8474BD40E18}" type="parTrans" cxnId="{6BA32488-63CD-434E-802A-568CFBDB6A61}">
      <dgm:prSet/>
      <dgm:spPr/>
      <dgm:t>
        <a:bodyPr/>
        <a:lstStyle/>
        <a:p>
          <a:endParaRPr lang="en-US"/>
        </a:p>
      </dgm:t>
    </dgm:pt>
    <dgm:pt modelId="{0533FCD3-EB9F-4D7E-A52C-C85774A4A85E}" type="sibTrans" cxnId="{6BA32488-63CD-434E-802A-568CFBDB6A61}">
      <dgm:prSet/>
      <dgm:spPr/>
      <dgm:t>
        <a:bodyPr/>
        <a:lstStyle/>
        <a:p>
          <a:endParaRPr lang="en-US"/>
        </a:p>
      </dgm:t>
    </dgm:pt>
    <dgm:pt modelId="{985BA98B-9072-4483-8EFF-320A98A337C8}">
      <dgm:prSet/>
      <dgm:spPr>
        <a:effectLst>
          <a:glow rad="63500">
            <a:schemeClr val="accent3">
              <a:satMod val="175000"/>
              <a:alpha val="40000"/>
            </a:schemeClr>
          </a:glow>
        </a:effectLst>
      </dgm:spPr>
      <dgm:t>
        <a:bodyPr/>
        <a:lstStyle/>
        <a:p>
          <a:r>
            <a:rPr lang="es-ES" b="0" i="0" dirty="0"/>
            <a:t>Cubre el pago inicial y/o los gastos de cierre.</a:t>
          </a:r>
          <a:endParaRPr lang="en-US" dirty="0"/>
        </a:p>
      </dgm:t>
    </dgm:pt>
    <dgm:pt modelId="{02F567A1-E967-4B84-8946-830B55D92C0D}" type="parTrans" cxnId="{BAD27F47-2C89-45D8-A437-64BCD114CA2B}">
      <dgm:prSet/>
      <dgm:spPr/>
      <dgm:t>
        <a:bodyPr/>
        <a:lstStyle/>
        <a:p>
          <a:endParaRPr lang="en-US"/>
        </a:p>
      </dgm:t>
    </dgm:pt>
    <dgm:pt modelId="{91DD7FE1-2586-4A68-9941-8595B6CA69F4}" type="sibTrans" cxnId="{BAD27F47-2C89-45D8-A437-64BCD114CA2B}">
      <dgm:prSet/>
      <dgm:spPr/>
      <dgm:t>
        <a:bodyPr/>
        <a:lstStyle/>
        <a:p>
          <a:endParaRPr lang="en-US"/>
        </a:p>
      </dgm:t>
    </dgm:pt>
    <dgm:pt modelId="{B0602BAD-1465-446D-B906-4250999174EF}" type="pres">
      <dgm:prSet presAssocID="{36DB0C3F-BEBF-43BC-B9A9-5D9BAAC7DE8A}" presName="Name0" presStyleCnt="0">
        <dgm:presLayoutVars>
          <dgm:dir/>
          <dgm:resizeHandles val="exact"/>
        </dgm:presLayoutVars>
      </dgm:prSet>
      <dgm:spPr/>
    </dgm:pt>
    <dgm:pt modelId="{CDB4F892-EBEB-44E1-8954-5F516FD6AC7E}" type="pres">
      <dgm:prSet presAssocID="{550A2E90-48F1-4E5C-9EF2-1A5B3F7AC39E}" presName="node" presStyleLbl="node1" presStyleIdx="0" presStyleCnt="2">
        <dgm:presLayoutVars>
          <dgm:bulletEnabled val="1"/>
        </dgm:presLayoutVars>
      </dgm:prSet>
      <dgm:spPr/>
    </dgm:pt>
    <dgm:pt modelId="{DA6B7931-7835-46E8-8EA2-CDB069F1FDE0}" type="pres">
      <dgm:prSet presAssocID="{0533FCD3-EB9F-4D7E-A52C-C85774A4A85E}" presName="sibTrans" presStyleLbl="sibTrans2D1" presStyleIdx="0" presStyleCnt="1"/>
      <dgm:spPr/>
    </dgm:pt>
    <dgm:pt modelId="{90BC2768-93D5-4CE7-BB68-C3D902AD844B}" type="pres">
      <dgm:prSet presAssocID="{0533FCD3-EB9F-4D7E-A52C-C85774A4A85E}" presName="connectorText" presStyleLbl="sibTrans2D1" presStyleIdx="0" presStyleCnt="1"/>
      <dgm:spPr/>
    </dgm:pt>
    <dgm:pt modelId="{3CE48898-F902-4C06-B00F-23075BDDF331}" type="pres">
      <dgm:prSet presAssocID="{985BA98B-9072-4483-8EFF-320A98A337C8}" presName="node" presStyleLbl="node1" presStyleIdx="1" presStyleCnt="2">
        <dgm:presLayoutVars>
          <dgm:bulletEnabled val="1"/>
        </dgm:presLayoutVars>
      </dgm:prSet>
      <dgm:spPr/>
    </dgm:pt>
  </dgm:ptLst>
  <dgm:cxnLst>
    <dgm:cxn modelId="{A4FC4A04-38A5-423B-B98A-A4141960CC9F}" type="presOf" srcId="{550A2E90-48F1-4E5C-9EF2-1A5B3F7AC39E}" destId="{CDB4F892-EBEB-44E1-8954-5F516FD6AC7E}" srcOrd="0" destOrd="0" presId="urn:microsoft.com/office/officeart/2005/8/layout/process1"/>
    <dgm:cxn modelId="{BAD27F47-2C89-45D8-A437-64BCD114CA2B}" srcId="{36DB0C3F-BEBF-43BC-B9A9-5D9BAAC7DE8A}" destId="{985BA98B-9072-4483-8EFF-320A98A337C8}" srcOrd="1" destOrd="0" parTransId="{02F567A1-E967-4B84-8946-830B55D92C0D}" sibTransId="{91DD7FE1-2586-4A68-9941-8595B6CA69F4}"/>
    <dgm:cxn modelId="{6BA32488-63CD-434E-802A-568CFBDB6A61}" srcId="{36DB0C3F-BEBF-43BC-B9A9-5D9BAAC7DE8A}" destId="{550A2E90-48F1-4E5C-9EF2-1A5B3F7AC39E}" srcOrd="0" destOrd="0" parTransId="{4389B47E-DCE7-453A-AE18-A8474BD40E18}" sibTransId="{0533FCD3-EB9F-4D7E-A52C-C85774A4A85E}"/>
    <dgm:cxn modelId="{EDF6598B-A3D4-44B9-A1F9-1AD4DEF5BDBF}" type="presOf" srcId="{985BA98B-9072-4483-8EFF-320A98A337C8}" destId="{3CE48898-F902-4C06-B00F-23075BDDF331}" srcOrd="0" destOrd="0" presId="urn:microsoft.com/office/officeart/2005/8/layout/process1"/>
    <dgm:cxn modelId="{4CFE42B6-97A3-4BB6-A182-81EEAFFD49E5}" type="presOf" srcId="{0533FCD3-EB9F-4D7E-A52C-C85774A4A85E}" destId="{DA6B7931-7835-46E8-8EA2-CDB069F1FDE0}" srcOrd="0" destOrd="0" presId="urn:microsoft.com/office/officeart/2005/8/layout/process1"/>
    <dgm:cxn modelId="{574AC2C2-BF40-4735-8679-F1FE7940DBB0}" type="presOf" srcId="{0533FCD3-EB9F-4D7E-A52C-C85774A4A85E}" destId="{90BC2768-93D5-4CE7-BB68-C3D902AD844B}" srcOrd="1" destOrd="0" presId="urn:microsoft.com/office/officeart/2005/8/layout/process1"/>
    <dgm:cxn modelId="{075D9BE8-E708-42F3-A75E-48410B63626D}" type="presOf" srcId="{36DB0C3F-BEBF-43BC-B9A9-5D9BAAC7DE8A}" destId="{B0602BAD-1465-446D-B906-4250999174EF}" srcOrd="0" destOrd="0" presId="urn:microsoft.com/office/officeart/2005/8/layout/process1"/>
    <dgm:cxn modelId="{E85FF754-44D3-4405-AFD9-B4385820D721}" type="presParOf" srcId="{B0602BAD-1465-446D-B906-4250999174EF}" destId="{CDB4F892-EBEB-44E1-8954-5F516FD6AC7E}" srcOrd="0" destOrd="0" presId="urn:microsoft.com/office/officeart/2005/8/layout/process1"/>
    <dgm:cxn modelId="{D01F9E1F-310C-42F6-B352-07F86BCBFF28}" type="presParOf" srcId="{B0602BAD-1465-446D-B906-4250999174EF}" destId="{DA6B7931-7835-46E8-8EA2-CDB069F1FDE0}" srcOrd="1" destOrd="0" presId="urn:microsoft.com/office/officeart/2005/8/layout/process1"/>
    <dgm:cxn modelId="{5284BADE-0D9E-430E-8994-31D2A73EA228}" type="presParOf" srcId="{DA6B7931-7835-46E8-8EA2-CDB069F1FDE0}" destId="{90BC2768-93D5-4CE7-BB68-C3D902AD844B}" srcOrd="0" destOrd="0" presId="urn:microsoft.com/office/officeart/2005/8/layout/process1"/>
    <dgm:cxn modelId="{E4B8024D-2A70-442A-9657-2D2771B8350A}" type="presParOf" srcId="{B0602BAD-1465-446D-B906-4250999174EF}" destId="{3CE48898-F902-4C06-B00F-23075BDDF331}" srcOrd="2" destOrd="0" presId="urn:microsoft.com/office/officeart/2005/8/layout/process1"/>
  </dgm:cxnLst>
  <dgm:bg>
    <a:effectLst>
      <a:glow rad="63500">
        <a:schemeClr val="accent3">
          <a:satMod val="175000"/>
          <a:alpha val="40000"/>
        </a:schemeClr>
      </a:glo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B867CDE-44E7-4ED4-8F7E-42DF4C64A88E}" type="doc">
      <dgm:prSet loTypeId="urn:microsoft.com/office/officeart/2005/8/layout/hList6" loCatId="list" qsTypeId="urn:microsoft.com/office/officeart/2005/8/quickstyle/simple1#15" qsCatId="simple" csTypeId="urn:microsoft.com/office/officeart/2005/8/colors/colorful2#1" csCatId="colorful"/>
      <dgm:spPr/>
      <dgm:t>
        <a:bodyPr/>
        <a:lstStyle/>
        <a:p>
          <a:endParaRPr lang="en-US"/>
        </a:p>
      </dgm:t>
    </dgm:pt>
    <dgm:pt modelId="{52A8182C-AB24-45FD-B806-2E5E263F2242}">
      <dgm:prSet/>
      <dgm:spPr/>
      <dgm:t>
        <a:bodyPr/>
        <a:lstStyle/>
        <a:p>
          <a:r>
            <a:rPr lang="en-US" b="1"/>
            <a:t>Viviendas nuevas o existentes</a:t>
          </a:r>
          <a:endParaRPr lang="en-US"/>
        </a:p>
      </dgm:t>
    </dgm:pt>
    <dgm:pt modelId="{EA96F74C-146B-434B-A3E9-19A8847B2FC2}" type="parTrans" cxnId="{86F500C0-9FF9-4938-951D-9A5D01136405}">
      <dgm:prSet/>
      <dgm:spPr/>
      <dgm:t>
        <a:bodyPr/>
        <a:lstStyle/>
        <a:p>
          <a:endParaRPr lang="en-US"/>
        </a:p>
      </dgm:t>
    </dgm:pt>
    <dgm:pt modelId="{653F7EF6-39C8-4EB6-9657-2971E5FADF1D}" type="sibTrans" cxnId="{86F500C0-9FF9-4938-951D-9A5D01136405}">
      <dgm:prSet/>
      <dgm:spPr/>
      <dgm:t>
        <a:bodyPr/>
        <a:lstStyle/>
        <a:p>
          <a:endParaRPr lang="en-US"/>
        </a:p>
      </dgm:t>
    </dgm:pt>
    <dgm:pt modelId="{14235ABF-0423-4103-BF62-A509F964A14F}">
      <dgm:prSet/>
      <dgm:spPr/>
      <dgm:t>
        <a:bodyPr/>
        <a:lstStyle/>
        <a:p>
          <a:r>
            <a:rPr lang="en-US" b="1"/>
            <a:t>Condominios y Casas Adosadas (Townhomes)</a:t>
          </a:r>
          <a:endParaRPr lang="en-US"/>
        </a:p>
      </dgm:t>
    </dgm:pt>
    <dgm:pt modelId="{C07411D6-DCA0-4E80-B97F-5D8F12A2741F}" type="parTrans" cxnId="{A1ABF729-8A8B-483B-895C-16263C36351B}">
      <dgm:prSet/>
      <dgm:spPr/>
      <dgm:t>
        <a:bodyPr/>
        <a:lstStyle/>
        <a:p>
          <a:endParaRPr lang="en-US"/>
        </a:p>
      </dgm:t>
    </dgm:pt>
    <dgm:pt modelId="{0F52D0CD-A9FC-401E-80E4-BB9527BDF1B6}" type="sibTrans" cxnId="{A1ABF729-8A8B-483B-895C-16263C36351B}">
      <dgm:prSet/>
      <dgm:spPr/>
      <dgm:t>
        <a:bodyPr/>
        <a:lstStyle/>
        <a:p>
          <a:endParaRPr lang="en-US"/>
        </a:p>
      </dgm:t>
    </dgm:pt>
    <dgm:pt modelId="{0D05A789-833E-471B-966B-3AFBC9EE9FEE}">
      <dgm:prSet/>
      <dgm:spPr/>
      <dgm:t>
        <a:bodyPr/>
        <a:lstStyle/>
        <a:p>
          <a:r>
            <a:rPr lang="en-US" b="1"/>
            <a:t>Casas Prefabricadas (Manufactured Homes)</a:t>
          </a:r>
          <a:endParaRPr lang="en-US"/>
        </a:p>
      </dgm:t>
    </dgm:pt>
    <dgm:pt modelId="{B23BE0EB-EE55-4870-92CF-F5B9CFEA90DF}" type="parTrans" cxnId="{1AC98DEB-9DE6-4A42-BCA9-0C39145940B1}">
      <dgm:prSet/>
      <dgm:spPr/>
      <dgm:t>
        <a:bodyPr/>
        <a:lstStyle/>
        <a:p>
          <a:endParaRPr lang="en-US"/>
        </a:p>
      </dgm:t>
    </dgm:pt>
    <dgm:pt modelId="{5DE80329-F9B3-49E1-8667-4D545058D6CE}" type="sibTrans" cxnId="{1AC98DEB-9DE6-4A42-BCA9-0C39145940B1}">
      <dgm:prSet/>
      <dgm:spPr/>
      <dgm:t>
        <a:bodyPr/>
        <a:lstStyle/>
        <a:p>
          <a:endParaRPr lang="en-US"/>
        </a:p>
      </dgm:t>
    </dgm:pt>
    <dgm:pt modelId="{F62DDA9C-FEC1-4A95-8186-6F09B9C3A098}">
      <dgm:prSet/>
      <dgm:spPr/>
      <dgm:t>
        <a:bodyPr/>
        <a:lstStyle/>
        <a:p>
          <a:r>
            <a:rPr lang="en-US" b="1"/>
            <a:t>2-4 Unit propiedades</a:t>
          </a:r>
          <a:endParaRPr lang="en-US"/>
        </a:p>
      </dgm:t>
    </dgm:pt>
    <dgm:pt modelId="{4C25119C-4E0A-46F2-B18A-34AB111A7553}" type="parTrans" cxnId="{129A73B5-04F8-4FE4-AA65-55E251033D59}">
      <dgm:prSet/>
      <dgm:spPr/>
      <dgm:t>
        <a:bodyPr/>
        <a:lstStyle/>
        <a:p>
          <a:endParaRPr lang="en-US"/>
        </a:p>
      </dgm:t>
    </dgm:pt>
    <dgm:pt modelId="{A6BD03AD-1EF1-4B04-87FC-058A89994C7A}" type="sibTrans" cxnId="{129A73B5-04F8-4FE4-AA65-55E251033D59}">
      <dgm:prSet/>
      <dgm:spPr/>
      <dgm:t>
        <a:bodyPr/>
        <a:lstStyle/>
        <a:p>
          <a:endParaRPr lang="en-US"/>
        </a:p>
      </dgm:t>
    </dgm:pt>
    <dgm:pt modelId="{E6EADDE5-D012-4A59-99CC-82A4EE16E9C9}" type="pres">
      <dgm:prSet presAssocID="{BB867CDE-44E7-4ED4-8F7E-42DF4C64A88E}" presName="Name0" presStyleCnt="0">
        <dgm:presLayoutVars>
          <dgm:dir/>
          <dgm:resizeHandles val="exact"/>
        </dgm:presLayoutVars>
      </dgm:prSet>
      <dgm:spPr/>
    </dgm:pt>
    <dgm:pt modelId="{76D20797-7DA1-42A1-B749-5959CE7F3FFA}" type="pres">
      <dgm:prSet presAssocID="{52A8182C-AB24-45FD-B806-2E5E263F2242}" presName="node" presStyleLbl="node1" presStyleIdx="0" presStyleCnt="4">
        <dgm:presLayoutVars>
          <dgm:bulletEnabled val="1"/>
        </dgm:presLayoutVars>
      </dgm:prSet>
      <dgm:spPr/>
    </dgm:pt>
    <dgm:pt modelId="{A5CFE7B5-3B01-46E5-9A64-9EC6774ADCF0}" type="pres">
      <dgm:prSet presAssocID="{653F7EF6-39C8-4EB6-9657-2971E5FADF1D}" presName="sibTrans" presStyleCnt="0"/>
      <dgm:spPr/>
    </dgm:pt>
    <dgm:pt modelId="{A0D720C4-9E5B-4B8F-8FA4-F79370A058E1}" type="pres">
      <dgm:prSet presAssocID="{14235ABF-0423-4103-BF62-A509F964A14F}" presName="node" presStyleLbl="node1" presStyleIdx="1" presStyleCnt="4">
        <dgm:presLayoutVars>
          <dgm:bulletEnabled val="1"/>
        </dgm:presLayoutVars>
      </dgm:prSet>
      <dgm:spPr/>
    </dgm:pt>
    <dgm:pt modelId="{E4242390-38D3-4DFD-A075-75F0DF69C5AB}" type="pres">
      <dgm:prSet presAssocID="{0F52D0CD-A9FC-401E-80E4-BB9527BDF1B6}" presName="sibTrans" presStyleCnt="0"/>
      <dgm:spPr/>
    </dgm:pt>
    <dgm:pt modelId="{89FBB97F-6DAE-4374-BE6F-3F40C911CB32}" type="pres">
      <dgm:prSet presAssocID="{0D05A789-833E-471B-966B-3AFBC9EE9FEE}" presName="node" presStyleLbl="node1" presStyleIdx="2" presStyleCnt="4">
        <dgm:presLayoutVars>
          <dgm:bulletEnabled val="1"/>
        </dgm:presLayoutVars>
      </dgm:prSet>
      <dgm:spPr/>
    </dgm:pt>
    <dgm:pt modelId="{DB0C91BE-931F-48AB-A05B-7AF70E8D6F89}" type="pres">
      <dgm:prSet presAssocID="{5DE80329-F9B3-49E1-8667-4D545058D6CE}" presName="sibTrans" presStyleCnt="0"/>
      <dgm:spPr/>
    </dgm:pt>
    <dgm:pt modelId="{3DA896EE-0666-4A41-94E5-115944FFB6F6}" type="pres">
      <dgm:prSet presAssocID="{F62DDA9C-FEC1-4A95-8186-6F09B9C3A098}" presName="node" presStyleLbl="node1" presStyleIdx="3" presStyleCnt="4">
        <dgm:presLayoutVars>
          <dgm:bulletEnabled val="1"/>
        </dgm:presLayoutVars>
      </dgm:prSet>
      <dgm:spPr/>
    </dgm:pt>
  </dgm:ptLst>
  <dgm:cxnLst>
    <dgm:cxn modelId="{A1ABF729-8A8B-483B-895C-16263C36351B}" srcId="{BB867CDE-44E7-4ED4-8F7E-42DF4C64A88E}" destId="{14235ABF-0423-4103-BF62-A509F964A14F}" srcOrd="1" destOrd="0" parTransId="{C07411D6-DCA0-4E80-B97F-5D8F12A2741F}" sibTransId="{0F52D0CD-A9FC-401E-80E4-BB9527BDF1B6}"/>
    <dgm:cxn modelId="{0F74BC5E-389C-4D29-9F26-1D0261FA8A22}" type="presOf" srcId="{52A8182C-AB24-45FD-B806-2E5E263F2242}" destId="{76D20797-7DA1-42A1-B749-5959CE7F3FFA}" srcOrd="0" destOrd="0" presId="urn:microsoft.com/office/officeart/2005/8/layout/hList6"/>
    <dgm:cxn modelId="{B6006D42-EAC5-4DCC-8E39-D0CA2FB673BB}" type="presOf" srcId="{14235ABF-0423-4103-BF62-A509F964A14F}" destId="{A0D720C4-9E5B-4B8F-8FA4-F79370A058E1}" srcOrd="0" destOrd="0" presId="urn:microsoft.com/office/officeart/2005/8/layout/hList6"/>
    <dgm:cxn modelId="{129A73B5-04F8-4FE4-AA65-55E251033D59}" srcId="{BB867CDE-44E7-4ED4-8F7E-42DF4C64A88E}" destId="{F62DDA9C-FEC1-4A95-8186-6F09B9C3A098}" srcOrd="3" destOrd="0" parTransId="{4C25119C-4E0A-46F2-B18A-34AB111A7553}" sibTransId="{A6BD03AD-1EF1-4B04-87FC-058A89994C7A}"/>
    <dgm:cxn modelId="{86F500C0-9FF9-4938-951D-9A5D01136405}" srcId="{BB867CDE-44E7-4ED4-8F7E-42DF4C64A88E}" destId="{52A8182C-AB24-45FD-B806-2E5E263F2242}" srcOrd="0" destOrd="0" parTransId="{EA96F74C-146B-434B-A3E9-19A8847B2FC2}" sibTransId="{653F7EF6-39C8-4EB6-9657-2971E5FADF1D}"/>
    <dgm:cxn modelId="{50EFEFC4-084F-4DC8-8FB7-FF83EE4A485E}" type="presOf" srcId="{0D05A789-833E-471B-966B-3AFBC9EE9FEE}" destId="{89FBB97F-6DAE-4374-BE6F-3F40C911CB32}" srcOrd="0" destOrd="0" presId="urn:microsoft.com/office/officeart/2005/8/layout/hList6"/>
    <dgm:cxn modelId="{2DB93FCC-C87B-45C6-A2D8-0F0F712DFB35}" type="presOf" srcId="{F62DDA9C-FEC1-4A95-8186-6F09B9C3A098}" destId="{3DA896EE-0666-4A41-94E5-115944FFB6F6}" srcOrd="0" destOrd="0" presId="urn:microsoft.com/office/officeart/2005/8/layout/hList6"/>
    <dgm:cxn modelId="{F5B456E5-7761-4EBE-8863-C9FDCAAAACFA}" type="presOf" srcId="{BB867CDE-44E7-4ED4-8F7E-42DF4C64A88E}" destId="{E6EADDE5-D012-4A59-99CC-82A4EE16E9C9}" srcOrd="0" destOrd="0" presId="urn:microsoft.com/office/officeart/2005/8/layout/hList6"/>
    <dgm:cxn modelId="{1AC98DEB-9DE6-4A42-BCA9-0C39145940B1}" srcId="{BB867CDE-44E7-4ED4-8F7E-42DF4C64A88E}" destId="{0D05A789-833E-471B-966B-3AFBC9EE9FEE}" srcOrd="2" destOrd="0" parTransId="{B23BE0EB-EE55-4870-92CF-F5B9CFEA90DF}" sibTransId="{5DE80329-F9B3-49E1-8667-4D545058D6CE}"/>
    <dgm:cxn modelId="{EB2D320F-3617-4D49-81E6-1B824FA64F58}" type="presParOf" srcId="{E6EADDE5-D012-4A59-99CC-82A4EE16E9C9}" destId="{76D20797-7DA1-42A1-B749-5959CE7F3FFA}" srcOrd="0" destOrd="0" presId="urn:microsoft.com/office/officeart/2005/8/layout/hList6"/>
    <dgm:cxn modelId="{B27DC8E6-5F89-4805-A511-AF1796A36D65}" type="presParOf" srcId="{E6EADDE5-D012-4A59-99CC-82A4EE16E9C9}" destId="{A5CFE7B5-3B01-46E5-9A64-9EC6774ADCF0}" srcOrd="1" destOrd="0" presId="urn:microsoft.com/office/officeart/2005/8/layout/hList6"/>
    <dgm:cxn modelId="{D4F30A4B-0674-4C20-AA05-6D6E6DE16A53}" type="presParOf" srcId="{E6EADDE5-D012-4A59-99CC-82A4EE16E9C9}" destId="{A0D720C4-9E5B-4B8F-8FA4-F79370A058E1}" srcOrd="2" destOrd="0" presId="urn:microsoft.com/office/officeart/2005/8/layout/hList6"/>
    <dgm:cxn modelId="{AEBEBF3A-327C-4BAC-997C-9C18B042090A}" type="presParOf" srcId="{E6EADDE5-D012-4A59-99CC-82A4EE16E9C9}" destId="{E4242390-38D3-4DFD-A075-75F0DF69C5AB}" srcOrd="3" destOrd="0" presId="urn:microsoft.com/office/officeart/2005/8/layout/hList6"/>
    <dgm:cxn modelId="{B2EE7B1F-1E5C-4507-8EAB-25ECC4B60620}" type="presParOf" srcId="{E6EADDE5-D012-4A59-99CC-82A4EE16E9C9}" destId="{89FBB97F-6DAE-4374-BE6F-3F40C911CB32}" srcOrd="4" destOrd="0" presId="urn:microsoft.com/office/officeart/2005/8/layout/hList6"/>
    <dgm:cxn modelId="{0735E8F8-97C9-4ECF-99F1-4F5FBAEF9997}" type="presParOf" srcId="{E6EADDE5-D012-4A59-99CC-82A4EE16E9C9}" destId="{DB0C91BE-931F-48AB-A05B-7AF70E8D6F89}" srcOrd="5" destOrd="0" presId="urn:microsoft.com/office/officeart/2005/8/layout/hList6"/>
    <dgm:cxn modelId="{825DDE78-D04A-4AF1-82BC-13405C1651A3}" type="presParOf" srcId="{E6EADDE5-D012-4A59-99CC-82A4EE16E9C9}" destId="{3DA896EE-0666-4A41-94E5-115944FFB6F6}" srcOrd="6" destOrd="0" presId="urn:microsoft.com/office/officeart/2005/8/layout/hList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2A5FA6-F805-47AB-B88F-F58491E0A607}">
      <dsp:nvSpPr>
        <dsp:cNvPr id="0" name=""/>
        <dsp:cNvSpPr/>
      </dsp:nvSpPr>
      <dsp:spPr>
        <a:xfrm rot="5400000">
          <a:off x="-551575" y="1591698"/>
          <a:ext cx="3630451" cy="2541315"/>
        </a:xfrm>
        <a:prstGeom prst="chevron">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s-ES" sz="3200" b="0" i="0" kern="1200" dirty="0"/>
            <a:t>Conclusiones Clave</a:t>
          </a:r>
          <a:endParaRPr lang="en-US" sz="3200" kern="1200" dirty="0"/>
        </a:p>
      </dsp:txBody>
      <dsp:txXfrm rot="-5400000">
        <a:off x="-7006" y="2317788"/>
        <a:ext cx="2541315" cy="1089136"/>
      </dsp:txXfrm>
    </dsp:sp>
    <dsp:sp modelId="{3D5392B0-A8C6-42CD-97A3-476463F518E3}">
      <dsp:nvSpPr>
        <dsp:cNvPr id="0" name=""/>
        <dsp:cNvSpPr/>
      </dsp:nvSpPr>
      <dsp:spPr>
        <a:xfrm rot="5400000">
          <a:off x="4129681" y="-1376282"/>
          <a:ext cx="4447667" cy="7666448"/>
        </a:xfrm>
        <a:prstGeom prst="round2Same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s-ES" sz="2400" b="0" i="0" kern="1200" dirty="0"/>
            <a:t>Préstamos con asistencia para el pago inicial </a:t>
          </a:r>
          <a:r>
            <a:rPr lang="en-US" sz="2400" b="1" kern="1200" dirty="0"/>
            <a:t>(DPA)</a:t>
          </a:r>
          <a:r>
            <a:rPr lang="en-US" sz="2400" kern="1200" dirty="0"/>
            <a:t> y </a:t>
          </a:r>
          <a:r>
            <a:rPr lang="en-US" sz="2400" b="0" i="0" kern="1200" dirty="0" err="1"/>
            <a:t>Certificados</a:t>
          </a:r>
          <a:r>
            <a:rPr lang="en-US" sz="2400" b="0" i="0" kern="1200" dirty="0"/>
            <a:t> de Crédito </a:t>
          </a:r>
          <a:r>
            <a:rPr lang="en-US" sz="2400" b="0" i="0" kern="1200" dirty="0" err="1"/>
            <a:t>Hipotecario</a:t>
          </a:r>
          <a:r>
            <a:rPr lang="en-US" sz="2400" b="0" i="0" kern="1200" dirty="0"/>
            <a:t> </a:t>
          </a:r>
          <a:r>
            <a:rPr lang="en-US" sz="2400" b="1" i="0" kern="1200" dirty="0"/>
            <a:t>(MCC)</a:t>
          </a:r>
          <a:r>
            <a:rPr lang="en-US" sz="2400" b="1" kern="1200" dirty="0"/>
            <a:t> </a:t>
          </a:r>
          <a:r>
            <a:rPr lang="es-ES" sz="2400" b="0" i="0" kern="1200" dirty="0"/>
            <a:t>programas existen y son fáciles de usar</a:t>
          </a:r>
          <a:endParaRPr lang="en-US" sz="2400" kern="1200" dirty="0"/>
        </a:p>
        <a:p>
          <a:pPr marL="228600" lvl="1" indent="-228600" algn="l" defTabSz="1066800">
            <a:lnSpc>
              <a:spcPct val="90000"/>
            </a:lnSpc>
            <a:spcBef>
              <a:spcPct val="0"/>
            </a:spcBef>
            <a:spcAft>
              <a:spcPct val="15000"/>
            </a:spcAft>
            <a:buNone/>
          </a:pPr>
          <a:endParaRPr lang="en-US" sz="2400" kern="1200" dirty="0"/>
        </a:p>
        <a:p>
          <a:pPr marL="228600" lvl="1" indent="-228600" algn="l" defTabSz="1066800">
            <a:lnSpc>
              <a:spcPct val="90000"/>
            </a:lnSpc>
            <a:spcBef>
              <a:spcPct val="0"/>
            </a:spcBef>
            <a:spcAft>
              <a:spcPct val="15000"/>
            </a:spcAft>
            <a:buChar char="•"/>
          </a:pPr>
          <a:r>
            <a:rPr lang="es-ES" sz="2400" b="0" i="0" kern="1200" dirty="0"/>
            <a:t>Cómo acceder a estos programas</a:t>
          </a:r>
          <a:r>
            <a:rPr lang="en-US" sz="2400" kern="1200" dirty="0"/>
            <a:t>:</a:t>
          </a:r>
        </a:p>
        <a:p>
          <a:pPr marL="457200" lvl="2" indent="-228600" algn="l" defTabSz="1066800">
            <a:lnSpc>
              <a:spcPct val="90000"/>
            </a:lnSpc>
            <a:spcBef>
              <a:spcPct val="0"/>
            </a:spcBef>
            <a:spcAft>
              <a:spcPct val="15000"/>
            </a:spcAft>
            <a:buFont typeface="Courier New" panose="02070309020205020404" pitchFamily="49" charset="0"/>
            <a:buChar char="o"/>
          </a:pPr>
          <a:r>
            <a:rPr lang="en-US" sz="2400" b="0" i="0" kern="1200" dirty="0"/>
            <a:t>El </a:t>
          </a:r>
          <a:r>
            <a:rPr lang="en-US" sz="2400" b="0" i="0" kern="1200" dirty="0" err="1"/>
            <a:t>cuestionario</a:t>
          </a:r>
          <a:r>
            <a:rPr lang="en-US" sz="2400" b="0" i="0" kern="1200" dirty="0"/>
            <a:t> de </a:t>
          </a:r>
          <a:r>
            <a:rPr lang="en-US" sz="2400" b="0" i="0" kern="1200" dirty="0" err="1"/>
            <a:t>elegibilidad</a:t>
          </a:r>
          <a:endParaRPr lang="en-US" sz="2400" kern="1200" dirty="0"/>
        </a:p>
        <a:p>
          <a:pPr marL="457200" lvl="2" indent="-228600" algn="l" defTabSz="1066800">
            <a:lnSpc>
              <a:spcPct val="90000"/>
            </a:lnSpc>
            <a:spcBef>
              <a:spcPct val="0"/>
            </a:spcBef>
            <a:spcAft>
              <a:spcPct val="15000"/>
            </a:spcAft>
            <a:buFont typeface="Courier New" panose="02070309020205020404" pitchFamily="49" charset="0"/>
            <a:buChar char="o"/>
          </a:pPr>
          <a:r>
            <a:rPr lang="es-ES" sz="2400" b="0" i="0" kern="1200" dirty="0"/>
            <a:t>Curso de educación para compradores</a:t>
          </a:r>
          <a:endParaRPr lang="en-US" sz="2400" kern="1200" dirty="0"/>
        </a:p>
        <a:p>
          <a:pPr marL="457200" lvl="2" indent="-228600" algn="l" defTabSz="1066800">
            <a:lnSpc>
              <a:spcPct val="90000"/>
            </a:lnSpc>
            <a:spcBef>
              <a:spcPct val="0"/>
            </a:spcBef>
            <a:spcAft>
              <a:spcPct val="15000"/>
            </a:spcAft>
            <a:buFont typeface="Courier New" panose="02070309020205020404" pitchFamily="49" charset="0"/>
            <a:buChar char="o"/>
          </a:pPr>
          <a:r>
            <a:rPr lang="es-ES" sz="2400" b="0" i="0" kern="1200" dirty="0"/>
            <a:t>Encuentra un prestamista</a:t>
          </a:r>
          <a:endParaRPr lang="en-US" sz="2400" kern="1200" dirty="0"/>
        </a:p>
        <a:p>
          <a:pPr marL="457200" lvl="2" indent="-228600" algn="l" defTabSz="1066800">
            <a:lnSpc>
              <a:spcPct val="90000"/>
            </a:lnSpc>
            <a:spcBef>
              <a:spcPct val="0"/>
            </a:spcBef>
            <a:spcAft>
              <a:spcPct val="15000"/>
            </a:spcAft>
            <a:buFont typeface="Courier New" panose="02070309020205020404" pitchFamily="49" charset="0"/>
            <a:buNone/>
          </a:pPr>
          <a:endParaRPr lang="en-US" sz="2400" kern="1200" dirty="0"/>
        </a:p>
      </dsp:txBody>
      <dsp:txXfrm rot="-5400000">
        <a:off x="2520291" y="450225"/>
        <a:ext cx="7449331" cy="40134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7730D1-02BA-4BEB-8389-CDEB2A60C7BE}">
      <dsp:nvSpPr>
        <dsp:cNvPr id="0" name=""/>
        <dsp:cNvSpPr/>
      </dsp:nvSpPr>
      <dsp:spPr>
        <a:xfrm>
          <a:off x="0" y="177432"/>
          <a:ext cx="3286621" cy="19719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s-ES" sz="4000" b="1" i="0" kern="1200" dirty="0"/>
            <a:t>¿Sabías</a:t>
          </a:r>
          <a:r>
            <a:rPr lang="en-US" sz="4000" b="1" kern="1200" dirty="0"/>
            <a:t>?</a:t>
          </a:r>
        </a:p>
      </dsp:txBody>
      <dsp:txXfrm>
        <a:off x="0" y="177432"/>
        <a:ext cx="3286621" cy="1971972"/>
      </dsp:txXfrm>
    </dsp:sp>
    <dsp:sp modelId="{44D24A1C-CABC-4CD1-A3EB-27E56120A164}">
      <dsp:nvSpPr>
        <dsp:cNvPr id="0" name=""/>
        <dsp:cNvSpPr/>
      </dsp:nvSpPr>
      <dsp:spPr>
        <a:xfrm>
          <a:off x="3615283" y="177432"/>
          <a:ext cx="3286621" cy="197197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0" i="0" kern="1200" dirty="0"/>
            <a:t>El pago inicial no tiene por qué ser una carga económica. ¡TSAHC puede ayudarte!</a:t>
          </a:r>
        </a:p>
        <a:p>
          <a:pPr marL="0" lvl="0" indent="0" algn="ctr" defTabSz="844550">
            <a:lnSpc>
              <a:spcPct val="90000"/>
            </a:lnSpc>
            <a:spcBef>
              <a:spcPct val="0"/>
            </a:spcBef>
            <a:spcAft>
              <a:spcPct val="35000"/>
            </a:spcAft>
            <a:buNone/>
          </a:pPr>
          <a:r>
            <a:rPr lang="es-ES" sz="1900" b="0" i="0" kern="1200" dirty="0"/>
            <a:t>¡El 78% de los tejanos podrían calificar para nuestros programas!</a:t>
          </a:r>
          <a:endParaRPr lang="en-US" sz="1900" kern="1200" dirty="0"/>
        </a:p>
      </dsp:txBody>
      <dsp:txXfrm>
        <a:off x="3615283" y="177432"/>
        <a:ext cx="3286621" cy="1971972"/>
      </dsp:txXfrm>
    </dsp:sp>
    <dsp:sp modelId="{7233B2CF-9FBE-4000-9388-063101822C20}">
      <dsp:nvSpPr>
        <dsp:cNvPr id="0" name=""/>
        <dsp:cNvSpPr/>
      </dsp:nvSpPr>
      <dsp:spPr>
        <a:xfrm>
          <a:off x="7230566" y="177432"/>
          <a:ext cx="3286621" cy="197197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0" i="0" kern="1200" dirty="0"/>
            <a:t>Los asesores de compra de vivienda le ayudan a mejorar su crédito GRATIS. Visite </a:t>
          </a:r>
          <a:r>
            <a:rPr lang="es-ES" sz="1900" b="0" i="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www.tsahc.org</a:t>
          </a:r>
          <a:r>
            <a:rPr lang="es-ES" sz="1900" b="0" i="0" kern="1200" dirty="0">
              <a:solidFill>
                <a:schemeClr val="bg1"/>
              </a:solidFill>
            </a:rPr>
            <a:t> </a:t>
          </a:r>
          <a:r>
            <a:rPr lang="es-ES" sz="1900" b="0" i="0" kern="1200" dirty="0"/>
            <a:t>para encontrar un asesor cerca de usted.</a:t>
          </a:r>
          <a:endParaRPr lang="en-US" sz="1900" kern="1200" dirty="0"/>
        </a:p>
      </dsp:txBody>
      <dsp:txXfrm>
        <a:off x="7230566" y="177432"/>
        <a:ext cx="3286621" cy="1971972"/>
      </dsp:txXfrm>
    </dsp:sp>
    <dsp:sp modelId="{00C03972-564F-4EFE-B24F-B0AC5BA7A25D}">
      <dsp:nvSpPr>
        <dsp:cNvPr id="0" name=""/>
        <dsp:cNvSpPr/>
      </dsp:nvSpPr>
      <dsp:spPr>
        <a:xfrm>
          <a:off x="0" y="2478067"/>
          <a:ext cx="3286621" cy="1971972"/>
        </a:xfrm>
        <a:prstGeom prst="rect">
          <a:avLst/>
        </a:prstGeom>
        <a:solidFill>
          <a:schemeClr val="accent3"/>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0" i="0" kern="1200" dirty="0">
              <a:solidFill>
                <a:schemeClr val="bg1"/>
              </a:solidFill>
            </a:rPr>
            <a:t>Puedes consultar tu informe de crédito de forma gratuita a través de </a:t>
          </a:r>
          <a:r>
            <a:rPr lang="es-ES" sz="1900" b="0" i="0"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www.annualcreditreport.com</a:t>
          </a:r>
          <a:endParaRPr lang="es-ES" sz="1900" b="0" i="0" kern="1200" dirty="0">
            <a:solidFill>
              <a:schemeClr val="bg1"/>
            </a:solidFill>
          </a:endParaRPr>
        </a:p>
        <a:p>
          <a:pPr marL="0" lvl="0" indent="0" algn="ctr" defTabSz="844550">
            <a:lnSpc>
              <a:spcPct val="90000"/>
            </a:lnSpc>
            <a:spcBef>
              <a:spcPct val="0"/>
            </a:spcBef>
            <a:spcAft>
              <a:spcPct val="35000"/>
            </a:spcAft>
            <a:buNone/>
          </a:pPr>
          <a:endParaRPr lang="en-US" sz="1900" kern="1200" dirty="0"/>
        </a:p>
      </dsp:txBody>
      <dsp:txXfrm>
        <a:off x="0" y="2478067"/>
        <a:ext cx="3286621" cy="1971972"/>
      </dsp:txXfrm>
    </dsp:sp>
    <dsp:sp modelId="{3E07AD3C-9260-484B-B267-E3A5B29D5C85}">
      <dsp:nvSpPr>
        <dsp:cNvPr id="0" name=""/>
        <dsp:cNvSpPr/>
      </dsp:nvSpPr>
      <dsp:spPr>
        <a:xfrm>
          <a:off x="3615283" y="2497510"/>
          <a:ext cx="3286621" cy="197197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0" i="0" kern="1200" dirty="0"/>
            <a:t>Los propietarios de viviendas tienen un patrimonio neto significativamente mayor, a menudo 40 veces superior, que los inquilinos.</a:t>
          </a:r>
          <a:endParaRPr lang="en-US" sz="1900" kern="1200" dirty="0"/>
        </a:p>
      </dsp:txBody>
      <dsp:txXfrm>
        <a:off x="3615283" y="2497510"/>
        <a:ext cx="3286621" cy="1971972"/>
      </dsp:txXfrm>
    </dsp:sp>
    <dsp:sp modelId="{3A111A4C-2B16-481C-AA1A-3D87006B984F}">
      <dsp:nvSpPr>
        <dsp:cNvPr id="0" name=""/>
        <dsp:cNvSpPr/>
      </dsp:nvSpPr>
      <dsp:spPr>
        <a:xfrm>
          <a:off x="7230566" y="2478067"/>
          <a:ext cx="3286621" cy="197197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 sz="1900" b="0" i="0" kern="1200" dirty="0"/>
            <a:t>En 2022, el patrimonio neto medio de los propietarios de viviendas era de alrededor de $400.000 dólares, mientras que el de los inquilinos era de tan solo $10.400 dólares.</a:t>
          </a:r>
          <a:endParaRPr lang="en-US" sz="1900" kern="1200" dirty="0"/>
        </a:p>
      </dsp:txBody>
      <dsp:txXfrm>
        <a:off x="7230566" y="2478067"/>
        <a:ext cx="3286621" cy="19719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F58CFB-2BB6-47FF-A598-0D58AE63C13D}">
      <dsp:nvSpPr>
        <dsp:cNvPr id="0" name=""/>
        <dsp:cNvSpPr/>
      </dsp:nvSpPr>
      <dsp:spPr>
        <a:xfrm>
          <a:off x="431214" y="0"/>
          <a:ext cx="9304850" cy="1850064"/>
        </a:xfrm>
        <a:prstGeom prst="leftRightRibb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1397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sp>
    <dsp:sp modelId="{72B75B04-6F83-4976-BAFC-524837181670}">
      <dsp:nvSpPr>
        <dsp:cNvPr id="0" name=""/>
        <dsp:cNvSpPr/>
      </dsp:nvSpPr>
      <dsp:spPr>
        <a:xfrm>
          <a:off x="1243271" y="554672"/>
          <a:ext cx="3462341" cy="44487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Home Sweet Texas Home Loan Program</a:t>
          </a:r>
        </a:p>
      </dsp:txBody>
      <dsp:txXfrm>
        <a:off x="1243271" y="554672"/>
        <a:ext cx="3462341" cy="444871"/>
      </dsp:txXfrm>
    </dsp:sp>
    <dsp:sp modelId="{953786D3-983F-4C2B-8D72-45D5D65FB9E8}">
      <dsp:nvSpPr>
        <dsp:cNvPr id="0" name=""/>
        <dsp:cNvSpPr/>
      </dsp:nvSpPr>
      <dsp:spPr>
        <a:xfrm>
          <a:off x="4807670" y="632616"/>
          <a:ext cx="4568876" cy="90653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Homes for Texas Heroes Home Loan Program</a:t>
          </a:r>
        </a:p>
      </dsp:txBody>
      <dsp:txXfrm>
        <a:off x="4807670" y="632616"/>
        <a:ext cx="4568876" cy="9065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17EBB-9D8A-40EA-9EE1-8C17EC4AA14C}">
      <dsp:nvSpPr>
        <dsp:cNvPr id="0" name=""/>
        <dsp:cNvSpPr/>
      </dsp:nvSpPr>
      <dsp:spPr>
        <a:xfrm rot="5400000">
          <a:off x="7015845" y="-2846431"/>
          <a:ext cx="1846217" cy="8000635"/>
        </a:xfrm>
        <a:prstGeom prst="round2SameRect">
          <a:avLst/>
        </a:prstGeom>
        <a:solidFill>
          <a:schemeClr val="accent1">
            <a:lumMod val="20000"/>
            <a:lumOff val="80000"/>
            <a:alpha val="90000"/>
          </a:schemeClr>
        </a:solidFill>
        <a:ln w="19050" cap="flat" cmpd="sng" algn="ctr">
          <a:solidFill>
            <a:schemeClr val="accent1">
              <a:alpha val="90000"/>
              <a:tint val="40000"/>
              <a:hueOff val="0"/>
              <a:satOff val="0"/>
              <a:lumOff val="0"/>
              <a:alphaOff val="0"/>
            </a:schemeClr>
          </a:solidFill>
          <a:prstDash val="solid"/>
          <a:miter lim="800000"/>
        </a:ln>
        <a:effectLst>
          <a:glow rad="101600">
            <a:schemeClr val="accent2">
              <a:satMod val="175000"/>
              <a:alpha val="40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FontTx/>
            <a:buNone/>
          </a:pPr>
          <a:r>
            <a:rPr lang="en-US" sz="2800" b="0" kern="1200" dirty="0" err="1">
              <a:latin typeface="+mn-lt"/>
            </a:rPr>
            <a:t>Préstamos</a:t>
          </a:r>
          <a:r>
            <a:rPr lang="en-US" sz="2800" kern="1200" dirty="0"/>
            <a:t> de Asistencia para </a:t>
          </a:r>
          <a:r>
            <a:rPr lang="en-US" sz="2800" kern="1200" dirty="0" err="1"/>
            <a:t>Enganches</a:t>
          </a:r>
          <a:r>
            <a:rPr lang="en-US" sz="2800" kern="1200" dirty="0"/>
            <a:t> </a:t>
          </a:r>
          <a:r>
            <a:rPr lang="en-US" sz="2800" b="1" kern="1200" dirty="0"/>
            <a:t>(DPA)</a:t>
          </a:r>
        </a:p>
        <a:p>
          <a:pPr marL="285750" lvl="1" indent="-285750" algn="l" defTabSz="1244600">
            <a:lnSpc>
              <a:spcPct val="90000"/>
            </a:lnSpc>
            <a:spcBef>
              <a:spcPct val="0"/>
            </a:spcBef>
            <a:spcAft>
              <a:spcPct val="15000"/>
            </a:spcAft>
            <a:buFontTx/>
            <a:buNone/>
          </a:pPr>
          <a:r>
            <a:rPr lang="en-US" sz="2800" kern="1200" dirty="0" err="1"/>
            <a:t>Certificados</a:t>
          </a:r>
          <a:r>
            <a:rPr lang="en-US" sz="2800" kern="1200" dirty="0"/>
            <a:t> de Credito </a:t>
          </a:r>
          <a:r>
            <a:rPr lang="en-US" sz="2800" kern="1200" dirty="0" err="1"/>
            <a:t>Hipotecario</a:t>
          </a:r>
          <a:r>
            <a:rPr lang="en-US" sz="2800" kern="1200" dirty="0"/>
            <a:t> </a:t>
          </a:r>
          <a:r>
            <a:rPr lang="en-US" sz="2800" b="1" kern="1200" dirty="0"/>
            <a:t>(MCC)</a:t>
          </a:r>
        </a:p>
      </dsp:txBody>
      <dsp:txXfrm rot="-5400000">
        <a:off x="3938637" y="320902"/>
        <a:ext cx="7910510" cy="1665967"/>
      </dsp:txXfrm>
    </dsp:sp>
    <dsp:sp modelId="{1B85B973-A6FC-43E0-9D90-E2F5E451EC03}">
      <dsp:nvSpPr>
        <dsp:cNvPr id="0" name=""/>
        <dsp:cNvSpPr/>
      </dsp:nvSpPr>
      <dsp:spPr>
        <a:xfrm>
          <a:off x="1109" y="0"/>
          <a:ext cx="3937527" cy="230777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101600">
            <a:schemeClr val="accent2">
              <a:satMod val="175000"/>
              <a:alpha val="40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ES" sz="2800" b="0" i="0" kern="1200" dirty="0"/>
            <a:t>Ambos programas se ofrecen en todo el estado (incluso si se muda desde fuera del estado).</a:t>
          </a:r>
          <a:endParaRPr lang="en-US" sz="2800" kern="1200" dirty="0"/>
        </a:p>
      </dsp:txBody>
      <dsp:txXfrm>
        <a:off x="113765" y="112656"/>
        <a:ext cx="3712215" cy="20824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4F892-EBEB-44E1-8954-5F516FD6AC7E}">
      <dsp:nvSpPr>
        <dsp:cNvPr id="0" name=""/>
        <dsp:cNvSpPr/>
      </dsp:nvSpPr>
      <dsp:spPr>
        <a:xfrm>
          <a:off x="1833" y="0"/>
          <a:ext cx="3908905" cy="15696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635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0" i="0" kern="1200" dirty="0"/>
            <a:t>No se requiere ser comprador de vivienda por primera vez.</a:t>
          </a:r>
          <a:endParaRPr lang="en-US" sz="2800" kern="1200" dirty="0"/>
        </a:p>
      </dsp:txBody>
      <dsp:txXfrm>
        <a:off x="47807" y="45974"/>
        <a:ext cx="3816957" cy="1477712"/>
      </dsp:txXfrm>
    </dsp:sp>
    <dsp:sp modelId="{DA6B7931-7835-46E8-8EA2-CDB069F1FDE0}">
      <dsp:nvSpPr>
        <dsp:cNvPr id="0" name=""/>
        <dsp:cNvSpPr/>
      </dsp:nvSpPr>
      <dsp:spPr>
        <a:xfrm>
          <a:off x="4301629" y="300125"/>
          <a:ext cx="828688" cy="96940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4301629" y="494007"/>
        <a:ext cx="580082" cy="581644"/>
      </dsp:txXfrm>
    </dsp:sp>
    <dsp:sp modelId="{3CE48898-F902-4C06-B00F-23075BDDF331}">
      <dsp:nvSpPr>
        <dsp:cNvPr id="0" name=""/>
        <dsp:cNvSpPr/>
      </dsp:nvSpPr>
      <dsp:spPr>
        <a:xfrm>
          <a:off x="5474301" y="0"/>
          <a:ext cx="3908905" cy="15696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a:glow rad="63500">
            <a:schemeClr val="accent3">
              <a:satMod val="175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b="0" i="0" kern="1200" dirty="0"/>
            <a:t>Cubre el pago inicial y/o los gastos de cierre.</a:t>
          </a:r>
          <a:endParaRPr lang="en-US" sz="2800" kern="1200" dirty="0"/>
        </a:p>
      </dsp:txBody>
      <dsp:txXfrm>
        <a:off x="5520275" y="45974"/>
        <a:ext cx="3816957" cy="14777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D20797-7DA1-42A1-B749-5959CE7F3FFA}">
      <dsp:nvSpPr>
        <dsp:cNvPr id="0" name=""/>
        <dsp:cNvSpPr/>
      </dsp:nvSpPr>
      <dsp:spPr>
        <a:xfrm rot="16200000">
          <a:off x="-520737" y="522691"/>
          <a:ext cx="2962280" cy="1916897"/>
        </a:xfrm>
        <a:prstGeom prst="flowChartManualOperation">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162" bIns="0" numCol="1" spcCol="1270" anchor="ctr" anchorCtr="0">
          <a:noAutofit/>
        </a:bodyPr>
        <a:lstStyle/>
        <a:p>
          <a:pPr marL="0" lvl="0" indent="0" algn="ctr" defTabSz="844550">
            <a:lnSpc>
              <a:spcPct val="90000"/>
            </a:lnSpc>
            <a:spcBef>
              <a:spcPct val="0"/>
            </a:spcBef>
            <a:spcAft>
              <a:spcPct val="35000"/>
            </a:spcAft>
            <a:buNone/>
          </a:pPr>
          <a:r>
            <a:rPr lang="en-US" sz="1900" b="1" kern="1200"/>
            <a:t>Viviendas nuevas o existentes</a:t>
          </a:r>
          <a:endParaRPr lang="en-US" sz="1900" kern="1200"/>
        </a:p>
      </dsp:txBody>
      <dsp:txXfrm rot="5400000">
        <a:off x="1955" y="592455"/>
        <a:ext cx="1916897" cy="1777368"/>
      </dsp:txXfrm>
    </dsp:sp>
    <dsp:sp modelId="{A0D720C4-9E5B-4B8F-8FA4-F79370A058E1}">
      <dsp:nvSpPr>
        <dsp:cNvPr id="0" name=""/>
        <dsp:cNvSpPr/>
      </dsp:nvSpPr>
      <dsp:spPr>
        <a:xfrm rot="16200000">
          <a:off x="1539927" y="522691"/>
          <a:ext cx="2962280" cy="1916897"/>
        </a:xfrm>
        <a:prstGeom prst="flowChartManualOperation">
          <a:avLst/>
        </a:prstGeom>
        <a:solidFill>
          <a:schemeClr val="accent2">
            <a:hueOff val="-1224006"/>
            <a:satOff val="12818"/>
            <a:lumOff val="-104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162" bIns="0" numCol="1" spcCol="1270" anchor="ctr" anchorCtr="0">
          <a:noAutofit/>
        </a:bodyPr>
        <a:lstStyle/>
        <a:p>
          <a:pPr marL="0" lvl="0" indent="0" algn="ctr" defTabSz="844550">
            <a:lnSpc>
              <a:spcPct val="90000"/>
            </a:lnSpc>
            <a:spcBef>
              <a:spcPct val="0"/>
            </a:spcBef>
            <a:spcAft>
              <a:spcPct val="35000"/>
            </a:spcAft>
            <a:buNone/>
          </a:pPr>
          <a:r>
            <a:rPr lang="en-US" sz="1900" b="1" kern="1200"/>
            <a:t>Condominios y Casas Adosadas (Townhomes)</a:t>
          </a:r>
          <a:endParaRPr lang="en-US" sz="1900" kern="1200"/>
        </a:p>
      </dsp:txBody>
      <dsp:txXfrm rot="5400000">
        <a:off x="2062619" y="592455"/>
        <a:ext cx="1916897" cy="1777368"/>
      </dsp:txXfrm>
    </dsp:sp>
    <dsp:sp modelId="{89FBB97F-6DAE-4374-BE6F-3F40C911CB32}">
      <dsp:nvSpPr>
        <dsp:cNvPr id="0" name=""/>
        <dsp:cNvSpPr/>
      </dsp:nvSpPr>
      <dsp:spPr>
        <a:xfrm rot="16200000">
          <a:off x="3600593" y="522691"/>
          <a:ext cx="2962280" cy="1916897"/>
        </a:xfrm>
        <a:prstGeom prst="flowChartManualOperation">
          <a:avLst/>
        </a:prstGeom>
        <a:solidFill>
          <a:schemeClr val="accent2">
            <a:hueOff val="-2448011"/>
            <a:satOff val="25637"/>
            <a:lumOff val="-209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162" bIns="0" numCol="1" spcCol="1270" anchor="ctr" anchorCtr="0">
          <a:noAutofit/>
        </a:bodyPr>
        <a:lstStyle/>
        <a:p>
          <a:pPr marL="0" lvl="0" indent="0" algn="ctr" defTabSz="844550">
            <a:lnSpc>
              <a:spcPct val="90000"/>
            </a:lnSpc>
            <a:spcBef>
              <a:spcPct val="0"/>
            </a:spcBef>
            <a:spcAft>
              <a:spcPct val="35000"/>
            </a:spcAft>
            <a:buNone/>
          </a:pPr>
          <a:r>
            <a:rPr lang="en-US" sz="1900" b="1" kern="1200"/>
            <a:t>Casas Prefabricadas (Manufactured Homes)</a:t>
          </a:r>
          <a:endParaRPr lang="en-US" sz="1900" kern="1200"/>
        </a:p>
      </dsp:txBody>
      <dsp:txXfrm rot="5400000">
        <a:off x="4123285" y="592455"/>
        <a:ext cx="1916897" cy="1777368"/>
      </dsp:txXfrm>
    </dsp:sp>
    <dsp:sp modelId="{3DA896EE-0666-4A41-94E5-115944FFB6F6}">
      <dsp:nvSpPr>
        <dsp:cNvPr id="0" name=""/>
        <dsp:cNvSpPr/>
      </dsp:nvSpPr>
      <dsp:spPr>
        <a:xfrm rot="16200000">
          <a:off x="5661258" y="522691"/>
          <a:ext cx="2962280" cy="1916897"/>
        </a:xfrm>
        <a:prstGeom prst="flowChartManualOperation">
          <a:avLst/>
        </a:prstGeom>
        <a:solidFill>
          <a:schemeClr val="accent2">
            <a:hueOff val="-3672017"/>
            <a:satOff val="38455"/>
            <a:lumOff val="-313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1162" bIns="0" numCol="1" spcCol="1270" anchor="ctr" anchorCtr="0">
          <a:noAutofit/>
        </a:bodyPr>
        <a:lstStyle/>
        <a:p>
          <a:pPr marL="0" lvl="0" indent="0" algn="ctr" defTabSz="844550">
            <a:lnSpc>
              <a:spcPct val="90000"/>
            </a:lnSpc>
            <a:spcBef>
              <a:spcPct val="0"/>
            </a:spcBef>
            <a:spcAft>
              <a:spcPct val="35000"/>
            </a:spcAft>
            <a:buNone/>
          </a:pPr>
          <a:r>
            <a:rPr lang="en-US" sz="1900" b="1" kern="1200"/>
            <a:t>2-4 Unit propiedades</a:t>
          </a:r>
          <a:endParaRPr lang="en-US" sz="1900" kern="1200"/>
        </a:p>
      </dsp:txBody>
      <dsp:txXfrm rot="5400000">
        <a:off x="6183950" y="592455"/>
        <a:ext cx="1916897" cy="177736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F1E982-649F-4E55-9935-D7168B6860B2}"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89A29-D03D-43C9-8B2A-67CF5B5D5B0A}" type="slidenum">
              <a:rPr lang="en-US" smtClean="0"/>
              <a:t>‹#›</a:t>
            </a:fld>
            <a:endParaRPr lang="en-US"/>
          </a:p>
        </p:txBody>
      </p:sp>
    </p:spTree>
    <p:extLst>
      <p:ext uri="{BB962C8B-B14F-4D97-AF65-F5344CB8AC3E}">
        <p14:creationId xmlns:p14="http://schemas.microsoft.com/office/powerpoint/2010/main" val="836796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1</a:t>
            </a:fld>
            <a:endParaRPr lang="en-US"/>
          </a:p>
        </p:txBody>
      </p:sp>
    </p:spTree>
    <p:extLst>
      <p:ext uri="{BB962C8B-B14F-4D97-AF65-F5344CB8AC3E}">
        <p14:creationId xmlns:p14="http://schemas.microsoft.com/office/powerpoint/2010/main" val="2734455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2EC66-D36A-278D-73FB-4A4E87494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39308D-9961-CC92-72D6-BEE6F78A4FE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E753988-D59B-6CF1-792A-DE56E73DC8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5F4885-2DC8-F6CD-E976-9940AEC29029}"/>
              </a:ext>
            </a:extLst>
          </p:cNvPr>
          <p:cNvSpPr>
            <a:spLocks noGrp="1"/>
          </p:cNvSpPr>
          <p:nvPr>
            <p:ph type="sldNum" sz="quarter" idx="5"/>
          </p:nvPr>
        </p:nvSpPr>
        <p:spPr/>
        <p:txBody>
          <a:bodyPr/>
          <a:lstStyle/>
          <a:p>
            <a:fld id="{14489A29-D03D-43C9-8B2A-67CF5B5D5B0A}" type="slidenum">
              <a:rPr lang="en-US" smtClean="0"/>
              <a:t>2</a:t>
            </a:fld>
            <a:endParaRPr lang="en-US"/>
          </a:p>
        </p:txBody>
      </p:sp>
    </p:spTree>
    <p:extLst>
      <p:ext uri="{BB962C8B-B14F-4D97-AF65-F5344CB8AC3E}">
        <p14:creationId xmlns:p14="http://schemas.microsoft.com/office/powerpoint/2010/main" val="1733315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F6EDB-66A7-B318-4E39-010A2D388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B7C16-793B-01C7-6B56-9EC54C5657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16CC84-7E66-36C1-B5E3-2A56268C67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228540-54F4-B460-207D-D14ACAA700E2}"/>
              </a:ext>
            </a:extLst>
          </p:cNvPr>
          <p:cNvSpPr>
            <a:spLocks noGrp="1"/>
          </p:cNvSpPr>
          <p:nvPr>
            <p:ph type="sldNum" sz="quarter" idx="5"/>
          </p:nvPr>
        </p:nvSpPr>
        <p:spPr/>
        <p:txBody>
          <a:bodyPr/>
          <a:lstStyle/>
          <a:p>
            <a:fld id="{14489A29-D03D-43C9-8B2A-67CF5B5D5B0A}" type="slidenum">
              <a:rPr lang="en-US" smtClean="0"/>
              <a:t>3</a:t>
            </a:fld>
            <a:endParaRPr lang="en-US"/>
          </a:p>
        </p:txBody>
      </p:sp>
    </p:spTree>
    <p:extLst>
      <p:ext uri="{BB962C8B-B14F-4D97-AF65-F5344CB8AC3E}">
        <p14:creationId xmlns:p14="http://schemas.microsoft.com/office/powerpoint/2010/main" val="4176380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489A29-D03D-43C9-8B2A-67CF5B5D5B0A}" type="slidenum">
              <a:rPr lang="en-US" smtClean="0"/>
              <a:t>4</a:t>
            </a:fld>
            <a:endParaRPr lang="en-US"/>
          </a:p>
        </p:txBody>
      </p:sp>
    </p:spTree>
    <p:extLst>
      <p:ext uri="{BB962C8B-B14F-4D97-AF65-F5344CB8AC3E}">
        <p14:creationId xmlns:p14="http://schemas.microsoft.com/office/powerpoint/2010/main" val="240273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dirty="0"/>
              <a:t>“TSAHC significa la Corporación de Vivienda Asequible del Estado de Texas.” No somos la agencia estatal (esa es TDHCA).</a:t>
            </a:r>
          </a:p>
          <a:p>
            <a:r>
              <a:rPr lang="es-ES" dirty="0"/>
              <a:t>Somos una organización sin fines de lucro creada para ayudar a los texanos—como usted—a acceder a oportunidades de vivienda asequible. Nuestra misión es facilitar, preservar y expandir las oportunidades de vivienda asequible para los texanos. Nuestra visión es que cada texano tenga un lugar al que pueda llamar hogar.</a:t>
            </a:r>
          </a:p>
        </p:txBody>
      </p:sp>
      <p:sp>
        <p:nvSpPr>
          <p:cNvPr id="4" name="Slide Number Placeholder 3"/>
          <p:cNvSpPr>
            <a:spLocks noGrp="1"/>
          </p:cNvSpPr>
          <p:nvPr>
            <p:ph type="sldNum" sz="quarter" idx="5"/>
          </p:nvPr>
        </p:nvSpPr>
        <p:spPr/>
        <p:txBody>
          <a:bodyPr/>
          <a:lstStyle/>
          <a:p>
            <a:fld id="{14489A29-D03D-43C9-8B2A-67CF5B5D5B0A}" type="slidenum">
              <a:rPr lang="en-US" smtClean="0"/>
              <a:t>5</a:t>
            </a:fld>
            <a:endParaRPr lang="en-US"/>
          </a:p>
        </p:txBody>
      </p:sp>
    </p:spTree>
    <p:extLst>
      <p:ext uri="{BB962C8B-B14F-4D97-AF65-F5344CB8AC3E}">
        <p14:creationId xmlns:p14="http://schemas.microsoft.com/office/powerpoint/2010/main" val="639874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dirty="0"/>
              <a:t>TSAHC cumple con su misión y visión a través del concepto: </a:t>
            </a:r>
            <a:r>
              <a:rPr lang="es-ES" b="1" dirty="0"/>
              <a:t>Construir, Comprar y Permanecer</a:t>
            </a:r>
            <a:r>
              <a:rPr lang="es-ES" dirty="0"/>
              <a:t>.</a:t>
            </a:r>
            <a:br>
              <a:rPr lang="es-ES" dirty="0"/>
            </a:br>
            <a:r>
              <a:rPr lang="es-ES" dirty="0"/>
              <a:t>Ayudamos a los desarrolladores a </a:t>
            </a:r>
            <a:r>
              <a:rPr lang="es-ES" b="1" dirty="0"/>
              <a:t>CONSTRUIR</a:t>
            </a:r>
            <a:r>
              <a:rPr lang="es-ES" dirty="0"/>
              <a:t> y rehabilitar viviendas asequibles unifamiliares y multifamiliares en todo Texas.</a:t>
            </a:r>
            <a:br>
              <a:rPr lang="es-ES" dirty="0"/>
            </a:br>
            <a:r>
              <a:rPr lang="es-ES" dirty="0"/>
              <a:t>Ayudamos a los compradores de vivienda a </a:t>
            </a:r>
            <a:r>
              <a:rPr lang="es-ES" b="1" dirty="0"/>
              <a:t>COMPRAR</a:t>
            </a:r>
            <a:r>
              <a:rPr lang="es-ES" dirty="0"/>
              <a:t> con nuestros programas de Asistencia para el Pago Inicial (DPA) y Crédito Fiscal para Compradores de Vivienda (MCC), que hacen que la compra de una vivienda sea más asequible. Esto es en lo que nos enfocaremos hoy.</a:t>
            </a:r>
            <a:br>
              <a:rPr lang="es-ES" dirty="0"/>
            </a:br>
            <a:r>
              <a:rPr lang="es-ES" dirty="0"/>
              <a:t>Ayudamos a las familias a </a:t>
            </a:r>
            <a:r>
              <a:rPr lang="es-ES" b="1" dirty="0"/>
              <a:t>PERMANECER</a:t>
            </a:r>
            <a:r>
              <a:rPr lang="es-ES" dirty="0"/>
              <a:t>, al brindar educación a organizaciones sin fines de lucro que ofrecen educación financiera, asesoría crediticia y educación para compradores de vivienda, para que luego puedan llevar ese conocimiento a sus comunidades y ayudar a las familias a tener éxito y mantenerse en sus hogares y comunidades durante muchos años. También requerimos que cualquier persona que use nuestros programas para comprar vivienda tome una clase de educación para compradores de vivienda, que muchas de estas organizaciones sin fines de lucro y unidades de gobierno local ofrecen.</a:t>
            </a:r>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6</a:t>
            </a:fld>
            <a:endParaRPr lang="en-US"/>
          </a:p>
        </p:txBody>
      </p:sp>
    </p:spTree>
    <p:extLst>
      <p:ext uri="{BB962C8B-B14F-4D97-AF65-F5344CB8AC3E}">
        <p14:creationId xmlns:p14="http://schemas.microsoft.com/office/powerpoint/2010/main" val="2970208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s-ES" sz="1200" b="0" i="0" kern="1200" dirty="0">
                <a:solidFill>
                  <a:schemeClr val="tx1"/>
                </a:solidFill>
                <a:effectLst/>
                <a:latin typeface="+mn-lt"/>
                <a:ea typeface="+mn-ea"/>
                <a:cs typeface="+mn-cs"/>
              </a:rPr>
              <a:t>Hemos recopilado algunos datos interesantes para ayudarle a superar algunos de estos obstáculos. La mayoría de las personas creen que no pueden permitirse el pago inicial necesario para comprar una vivienda; sin embargo, en realidad, el desembolso directo que supone pagar el primer y el último mes de alquiler, más el depósito de seguridad, podría no ser mucho más económico —en comparación— que el pago inicial para comprar su propia casa, especialmente si aprovecha un programa de asistencia para el pago inicial como el que ofrece TSAHC. Por lo tanto, el pago inicial no tiene por qué dejarle en la ruina, y TSAHC puede ayudarle a superar este obstáculo gracias a nuestras subvenciones de asistencia para el pago inicial.</a:t>
            </a:r>
          </a:p>
          <a:p>
            <a:pPr rtl="0"/>
            <a:r>
              <a:rPr lang="es-ES" sz="1200" b="0" i="0" kern="1200" dirty="0">
                <a:solidFill>
                  <a:schemeClr val="tx1"/>
                </a:solidFill>
                <a:effectLst/>
                <a:latin typeface="+mn-lt"/>
                <a:ea typeface="+mn-ea"/>
                <a:cs typeface="+mn-cs"/>
              </a:rPr>
              <a:t>Y, por supuesto, uno de los mayores obstáculos a la hora de comprar una vivienda es tener un historial crediticio deficiente o un exceso de deudas. Lamentablemente, en la escuela secundaria no se nos enseña a gestionar nuestras finanzas personales ni la importancia de mantener una buena puntuación de crédito. Se nos lanza al "mundo real" esperando que aprendamos a desenvolvernos por nuestra cuenta; algunos de nosotros tenemos que experimentar las consecuencias de un mal crédito o de un endeudamiento excesivo antes de lograr aprender la lección. TSAHC reconoce que este es un obstáculo común para las familias que aspiran a disfrutar del orgullo de ser propietarias de su hogar, y por ello ha creado una herramienta diseñada para ayudarles a superarlo. Hemos desarrollado un sitio web llamado *Texas </a:t>
            </a:r>
            <a:r>
              <a:rPr lang="es-ES" sz="1200" b="0" i="0" kern="1200" dirty="0" err="1">
                <a:solidFill>
                  <a:schemeClr val="tx1"/>
                </a:solidFill>
                <a:effectLst/>
                <a:latin typeface="+mn-lt"/>
                <a:ea typeface="+mn-ea"/>
                <a:cs typeface="+mn-cs"/>
              </a:rPr>
              <a:t>Financial</a:t>
            </a:r>
            <a:r>
              <a:rPr lang="es-ES" sz="1200" b="0" i="0" kern="1200" dirty="0">
                <a:solidFill>
                  <a:schemeClr val="tx1"/>
                </a:solidFill>
                <a:effectLst/>
                <a:latin typeface="+mn-lt"/>
                <a:ea typeface="+mn-ea"/>
                <a:cs typeface="+mn-cs"/>
              </a:rPr>
              <a:t> </a:t>
            </a:r>
            <a:r>
              <a:rPr lang="es-ES" sz="1200" b="0" i="0" kern="1200" dirty="0" err="1">
                <a:solidFill>
                  <a:schemeClr val="tx1"/>
                </a:solidFill>
                <a:effectLst/>
                <a:latin typeface="+mn-lt"/>
                <a:ea typeface="+mn-ea"/>
                <a:cs typeface="+mn-cs"/>
              </a:rPr>
              <a:t>Toolbox</a:t>
            </a:r>
            <a:r>
              <a:rPr lang="es-ES" sz="1200" b="0" i="0" kern="1200" dirty="0">
                <a:solidFill>
                  <a:schemeClr val="tx1"/>
                </a:solidFill>
                <a:effectLst/>
                <a:latin typeface="+mn-lt"/>
                <a:ea typeface="+mn-ea"/>
                <a:cs typeface="+mn-cs"/>
              </a:rPr>
              <a:t>* (Caja de Herramientas Financieras de Texas), el cual le ayudará a localizar a un asesor de vivienda cerca de su ubicación. No es necesario pagar a una empresa para que repare su crédito, ya que usted mismo puede hacerlo de forma gratuita; estos asesores pueden mostrarle cómo lograrlo. A veces, lo único que se necesita es un poco de ayuda y el consejo experto de un especialista. Por lo general, estos asesores de vivienda colaboran con organizaciones sin fines de lucro y están a su disposición para trabajar con usted en la consecución de sus objetivos de propiedad de vivienda, brindándole la educación necesaria para mejorar su propio crédito y gestionar sus finanzas. Asimismo, le facilitamos el acceso al sitio web creado por las tres principales agencias de informes de crédito, a través del cual podrá consultar su informe crediticio de forma totalmente gratuita. El sitio se llama *annualcreditreport.com*.</a:t>
            </a:r>
          </a:p>
          <a:p>
            <a:pPr rtl="0"/>
            <a:r>
              <a:rPr lang="es-ES" sz="1200" b="0" i="0" kern="1200" dirty="0">
                <a:solidFill>
                  <a:schemeClr val="tx1"/>
                </a:solidFill>
                <a:effectLst/>
                <a:latin typeface="+mn-lt"/>
                <a:ea typeface="+mn-ea"/>
                <a:cs typeface="+mn-cs"/>
              </a:rPr>
              <a:t>Los propietarios de viviendas generan riqueza de manera más rápida y significativa gracias a la apreciación del valor de su propiedad, lo cual se traduce en beneficios de acumulación de patrimonio a largo plazo; un contraste marcado con los pagos de alquiler, los cuales constituyen un costo irrecuperable.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C1D827-E45E-4C9A-8979-D1E403D1771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90795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dirty="0"/>
              <a:t>Texas State </a:t>
            </a:r>
            <a:r>
              <a:rPr lang="es-ES" dirty="0" err="1"/>
              <a:t>Affordable</a:t>
            </a:r>
            <a:r>
              <a:rPr lang="es-ES" dirty="0"/>
              <a:t> </a:t>
            </a:r>
            <a:r>
              <a:rPr lang="es-ES" dirty="0" err="1"/>
              <a:t>Housing</a:t>
            </a:r>
            <a:r>
              <a:rPr lang="es-ES" dirty="0"/>
              <a:t> </a:t>
            </a:r>
            <a:r>
              <a:rPr lang="es-ES" dirty="0" err="1"/>
              <a:t>Corporation</a:t>
            </a:r>
            <a:r>
              <a:rPr lang="es-ES" dirty="0"/>
              <a:t> (TSAHC) ofrece programas como Home Sweet Texas y Homes </a:t>
            </a:r>
            <a:r>
              <a:rPr lang="es-ES" dirty="0" err="1"/>
              <a:t>for</a:t>
            </a:r>
            <a:r>
              <a:rPr lang="es-ES" dirty="0"/>
              <a:t> Texas </a:t>
            </a:r>
            <a:r>
              <a:rPr lang="es-ES" dirty="0" err="1"/>
              <a:t>Heroes</a:t>
            </a:r>
            <a:r>
              <a:rPr lang="es-ES" dirty="0"/>
              <a:t> con el objeto de ayudar a los compradores de viviendas con ingresos bajos y moderados, como maestros, veteranos, oficiales de policía, funcionarios de establecimientos correccionales y bomberos, para que puedan comprar una vivienda con un préstamo hipotecario </a:t>
            </a:r>
            <a:r>
              <a:rPr lang="es-ES" dirty="0" err="1"/>
              <a:t>exitente</a:t>
            </a:r>
            <a:r>
              <a:rPr lang="es-ES" dirty="0"/>
              <a:t> en cualquier parte de Texas.</a:t>
            </a:r>
            <a:endParaRPr lang="en-US" dirty="0"/>
          </a:p>
        </p:txBody>
      </p:sp>
      <p:sp>
        <p:nvSpPr>
          <p:cNvPr id="4" name="Slide Number Placeholder 3"/>
          <p:cNvSpPr>
            <a:spLocks noGrp="1"/>
          </p:cNvSpPr>
          <p:nvPr>
            <p:ph type="sldNum" sz="quarter" idx="5"/>
          </p:nvPr>
        </p:nvSpPr>
        <p:spPr/>
        <p:txBody>
          <a:bodyPr/>
          <a:lstStyle/>
          <a:p>
            <a:fld id="{BB29FD30-118A-4FB9-B221-1A5993D9F1BD}" type="slidenum">
              <a:rPr lang="en-US" smtClean="0"/>
              <a:t>8</a:t>
            </a:fld>
            <a:endParaRPr lang="en-US"/>
          </a:p>
        </p:txBody>
      </p:sp>
    </p:spTree>
    <p:extLst>
      <p:ext uri="{BB962C8B-B14F-4D97-AF65-F5344CB8AC3E}">
        <p14:creationId xmlns:p14="http://schemas.microsoft.com/office/powerpoint/2010/main" val="4143889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s-ES" sz="1200" b="0" i="0" kern="1200" dirty="0">
                <a:solidFill>
                  <a:schemeClr val="tx1"/>
                </a:solidFill>
                <a:effectLst/>
                <a:latin typeface="+mn-lt"/>
                <a:ea typeface="+mn-ea"/>
                <a:cs typeface="+mn-cs"/>
              </a:rPr>
              <a:t>TSAHC ofrece préstamos hipotecarios de tasa fija con asistencia para el pago inicial. ¡TSAHC también ofrece un programa de ahorro fiscal (MCC) para quienes compran su primera vivienda! Ambos programas están disponibles en todo el estado, ¡incluso si se muda desde fuera del estado!</a:t>
            </a:r>
          </a:p>
          <a:p>
            <a:endParaRPr lang="en-US" dirty="0"/>
          </a:p>
        </p:txBody>
      </p:sp>
      <p:sp>
        <p:nvSpPr>
          <p:cNvPr id="4" name="Slide Number Placeholder 3"/>
          <p:cNvSpPr>
            <a:spLocks noGrp="1"/>
          </p:cNvSpPr>
          <p:nvPr>
            <p:ph type="sldNum" sz="quarter" idx="5"/>
          </p:nvPr>
        </p:nvSpPr>
        <p:spPr/>
        <p:txBody>
          <a:bodyPr/>
          <a:lstStyle/>
          <a:p>
            <a:fld id="{14489A29-D03D-43C9-8B2A-67CF5B5D5B0A}" type="slidenum">
              <a:rPr lang="en-US" smtClean="0"/>
              <a:t>9</a:t>
            </a:fld>
            <a:endParaRPr lang="en-US"/>
          </a:p>
        </p:txBody>
      </p:sp>
    </p:spTree>
    <p:extLst>
      <p:ext uri="{BB962C8B-B14F-4D97-AF65-F5344CB8AC3E}">
        <p14:creationId xmlns:p14="http://schemas.microsoft.com/office/powerpoint/2010/main" val="2195819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dirty="0"/>
              <a:t>TSAHC ofrece opciones de asistencia para el pago inicial que van del </a:t>
            </a:r>
            <a:r>
              <a:rPr lang="es-ES" b="1" dirty="0"/>
              <a:t>2% al 5% del monto total del préstamo</a:t>
            </a:r>
            <a:r>
              <a:rPr lang="es-ES" dirty="0"/>
              <a:t>.</a:t>
            </a:r>
            <a:br>
              <a:rPr lang="es-ES" dirty="0"/>
            </a:br>
            <a:r>
              <a:rPr lang="es-ES" dirty="0"/>
              <a:t>Por ejemplo: una hipoteca de $200,000 con asistencia del 5% equivaldría a $10,000 de ayuda.</a:t>
            </a:r>
          </a:p>
          <a:p>
            <a:r>
              <a:rPr lang="es-ES" dirty="0"/>
              <a:t>TSAHC establece la tasa de interés del préstamo a primer gravamen, a 30 años con tasa fija: </a:t>
            </a:r>
            <a:r>
              <a:rPr lang="es-ES" b="1" dirty="0"/>
              <a:t>2% ofrece la tasa más baja disponible y 5% ofrece la tasa más alta disponible</a:t>
            </a:r>
            <a:r>
              <a:rPr lang="es-ES" dirty="0"/>
              <a:t>. Dependerá del comprador y del prestamista determinar qué opción desean (si califican para todas las opciones).</a:t>
            </a:r>
          </a:p>
          <a:p>
            <a:r>
              <a:rPr lang="es-ES" dirty="0"/>
              <a:t>Para los compradores que no necesitan asistencia, también está disponible una opción de préstamo </a:t>
            </a:r>
            <a:r>
              <a:rPr lang="es-ES" b="1" dirty="0"/>
              <a:t>sin DPA</a:t>
            </a:r>
            <a:r>
              <a:rPr lang="es-ES" dirty="0"/>
              <a:t>.</a:t>
            </a:r>
            <a:br>
              <a:rPr lang="es-ES" dirty="0"/>
            </a:br>
            <a:r>
              <a:rPr lang="es-ES" dirty="0"/>
              <a:t>El préstamo Sin DPA ofrece una tasa de interés competitiva para compradores que también quieran aprovechar el </a:t>
            </a:r>
            <a:r>
              <a:rPr lang="es-ES" b="1" dirty="0"/>
              <a:t>MCC</a:t>
            </a:r>
            <a:r>
              <a:rPr lang="es-ES" dirty="0"/>
              <a:t>. De hecho, todas estas opciones pueden combinarse con nuestro programa MCC, del cual escucharán más en breve.</a:t>
            </a:r>
          </a:p>
        </p:txBody>
      </p:sp>
      <p:sp>
        <p:nvSpPr>
          <p:cNvPr id="4" name="Slide Number Placeholder 3"/>
          <p:cNvSpPr>
            <a:spLocks noGrp="1"/>
          </p:cNvSpPr>
          <p:nvPr>
            <p:ph type="sldNum" sz="quarter" idx="5"/>
          </p:nvPr>
        </p:nvSpPr>
        <p:spPr/>
        <p:txBody>
          <a:bodyPr/>
          <a:lstStyle/>
          <a:p>
            <a:fld id="{14489A29-D03D-43C9-8B2A-67CF5B5D5B0A}" type="slidenum">
              <a:rPr lang="en-US" smtClean="0"/>
              <a:t>10</a:t>
            </a:fld>
            <a:endParaRPr lang="en-US"/>
          </a:p>
        </p:txBody>
      </p:sp>
    </p:spTree>
    <p:extLst>
      <p:ext uri="{BB962C8B-B14F-4D97-AF65-F5344CB8AC3E}">
        <p14:creationId xmlns:p14="http://schemas.microsoft.com/office/powerpoint/2010/main" val="1443340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65C52-475B-2524-7820-516734AF5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4C2555-FBC2-210E-86E5-CBA7AF0FD4A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A34E5D9-EA98-9492-2611-C1D708E70BD5}"/>
              </a:ext>
            </a:extLst>
          </p:cNvPr>
          <p:cNvSpPr>
            <a:spLocks noGrp="1"/>
          </p:cNvSpPr>
          <p:nvPr>
            <p:ph type="body" idx="1"/>
          </p:nvPr>
        </p:nvSpPr>
        <p:spPr/>
        <p:txBody>
          <a:bodyPr/>
          <a:lstStyle/>
          <a:p>
            <a:r>
              <a:rPr lang="es-ES" dirty="0"/>
              <a:t>Los </a:t>
            </a:r>
            <a:r>
              <a:rPr lang="es-ES" b="1" dirty="0"/>
              <a:t>plazos de reembolso y los períodos de condonación</a:t>
            </a:r>
            <a:r>
              <a:rPr lang="es-ES" dirty="0"/>
              <a:t> varían según el programa y deben cumplirse para calificar.</a:t>
            </a:r>
            <a:br>
              <a:rPr lang="es-ES" dirty="0"/>
            </a:br>
            <a:r>
              <a:rPr lang="es-ES" dirty="0"/>
              <a:t>Las </a:t>
            </a:r>
            <a:r>
              <a:rPr lang="es-ES" b="1" dirty="0"/>
              <a:t>subvenciones</a:t>
            </a:r>
            <a:r>
              <a:rPr lang="es-ES" dirty="0"/>
              <a:t> están disponibles para préstamos gubernamentales; se condonan por completo después de 6 meses.</a:t>
            </a:r>
            <a:br>
              <a:rPr lang="es-ES" dirty="0"/>
            </a:br>
            <a:r>
              <a:rPr lang="es-ES" dirty="0"/>
              <a:t>El </a:t>
            </a:r>
            <a:r>
              <a:rPr lang="es-ES" b="1" dirty="0"/>
              <a:t>segundo gravamen perdonable a 3 años</a:t>
            </a:r>
            <a:r>
              <a:rPr lang="es-ES" dirty="0"/>
              <a:t> se condona en 3 años.</a:t>
            </a:r>
            <a:br>
              <a:rPr lang="es-ES" dirty="0"/>
            </a:br>
            <a:r>
              <a:rPr lang="es-ES" dirty="0"/>
              <a:t>El </a:t>
            </a:r>
            <a:r>
              <a:rPr lang="es-ES" b="1" dirty="0"/>
              <a:t>segundo gravamen</a:t>
            </a:r>
            <a:r>
              <a:rPr lang="es-ES" dirty="0"/>
              <a:t> ofrece tasas de interés más bajas que la subvención.</a:t>
            </a:r>
          </a:p>
          <a:p>
            <a:r>
              <a:rPr lang="es-ES" dirty="0"/>
              <a:t>¡Tenga en cuenta que nuestros préstamos </a:t>
            </a:r>
            <a:r>
              <a:rPr lang="es-ES" b="1" dirty="0"/>
              <a:t>Convencionales</a:t>
            </a:r>
            <a:r>
              <a:rPr lang="es-ES" dirty="0"/>
              <a:t> solo requieren un pago inicial del 3%!</a:t>
            </a:r>
          </a:p>
        </p:txBody>
      </p:sp>
      <p:sp>
        <p:nvSpPr>
          <p:cNvPr id="4" name="Slide Number Placeholder 3">
            <a:extLst>
              <a:ext uri="{FF2B5EF4-FFF2-40B4-BE49-F238E27FC236}">
                <a16:creationId xmlns:a16="http://schemas.microsoft.com/office/drawing/2014/main" id="{64095CB0-C05E-041D-2325-AE4D1572D707}"/>
              </a:ext>
            </a:extLst>
          </p:cNvPr>
          <p:cNvSpPr>
            <a:spLocks noGrp="1"/>
          </p:cNvSpPr>
          <p:nvPr>
            <p:ph type="sldNum" sz="quarter" idx="5"/>
          </p:nvPr>
        </p:nvSpPr>
        <p:spPr/>
        <p:txBody>
          <a:bodyPr/>
          <a:lstStyle/>
          <a:p>
            <a:fld id="{14489A29-D03D-43C9-8B2A-67CF5B5D5B0A}" type="slidenum">
              <a:rPr lang="en-US" smtClean="0"/>
              <a:t>11</a:t>
            </a:fld>
            <a:endParaRPr lang="en-US"/>
          </a:p>
        </p:txBody>
      </p:sp>
    </p:spTree>
    <p:extLst>
      <p:ext uri="{BB962C8B-B14F-4D97-AF65-F5344CB8AC3E}">
        <p14:creationId xmlns:p14="http://schemas.microsoft.com/office/powerpoint/2010/main" val="645341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8C0C3-CCB1-B181-A1C6-45DF670CA4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AF3467-4638-5A7B-41DC-A1000C2E6CB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629968-A19A-29EC-A26D-73319203CD2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sz="1200" b="0" i="0" kern="1200" dirty="0">
                <a:solidFill>
                  <a:schemeClr val="tx1"/>
                </a:solidFill>
                <a:effectLst/>
                <a:latin typeface="+mn-lt"/>
                <a:ea typeface="+mn-ea"/>
                <a:cs typeface="+mn-cs"/>
              </a:rPr>
              <a:t>El saldo permanece hasta el tercer aniversario del cierre de la vivienda. ¡Entonces, el administrador del préstamo iniciará el proceso de liberación del gravamen!</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CCB75D42-4AD3-4F3B-0278-407303A92597}"/>
              </a:ext>
            </a:extLst>
          </p:cNvPr>
          <p:cNvSpPr>
            <a:spLocks noGrp="1"/>
          </p:cNvSpPr>
          <p:nvPr>
            <p:ph type="sldNum" sz="quarter" idx="5"/>
          </p:nvPr>
        </p:nvSpPr>
        <p:spPr/>
        <p:txBody>
          <a:bodyPr/>
          <a:lstStyle/>
          <a:p>
            <a:fld id="{14489A29-D03D-43C9-8B2A-67CF5B5D5B0A}" type="slidenum">
              <a:rPr lang="en-US" smtClean="0"/>
              <a:t>12</a:t>
            </a:fld>
            <a:endParaRPr lang="en-US"/>
          </a:p>
        </p:txBody>
      </p:sp>
    </p:spTree>
    <p:extLst>
      <p:ext uri="{BB962C8B-B14F-4D97-AF65-F5344CB8AC3E}">
        <p14:creationId xmlns:p14="http://schemas.microsoft.com/office/powerpoint/2010/main" val="4208733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EB798-E5B8-FBCD-A659-ED78F2A93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98136-B7C7-26FC-643C-AD74D186BF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6768121-C3AB-5038-400F-42E213E50F2E}"/>
              </a:ext>
            </a:extLst>
          </p:cNvPr>
          <p:cNvSpPr>
            <a:spLocks noGrp="1"/>
          </p:cNvSpPr>
          <p:nvPr>
            <p:ph type="body" idx="1"/>
          </p:nvPr>
        </p:nvSpPr>
        <p:spPr/>
        <p:txBody>
          <a:bodyPr/>
          <a:lstStyle/>
          <a:p>
            <a:r>
              <a:rPr lang="es-ES" dirty="0"/>
              <a:t>La vivienda que se compre debe estar ubicada en el </a:t>
            </a:r>
            <a:r>
              <a:rPr lang="es-ES" b="1" dirty="0"/>
              <a:t>Estado de Texas</a:t>
            </a:r>
            <a:r>
              <a:rPr lang="es-ES" dirty="0"/>
              <a:t>. Realmente no imponemos muchas restricciones respecto al tipo de propiedad; </a:t>
            </a:r>
            <a:r>
              <a:rPr lang="es-ES" b="1" dirty="0"/>
              <a:t>en general, si el tipo de préstamo lo acepta, nosotros también lo haremos</a:t>
            </a:r>
            <a:r>
              <a:rPr lang="es-ES" dirty="0"/>
              <a:t>.</a:t>
            </a:r>
          </a:p>
          <a:p>
            <a:r>
              <a:rPr lang="es-ES" dirty="0"/>
              <a:t>Se requiere un puntaje de crédito de </a:t>
            </a:r>
            <a:r>
              <a:rPr lang="es-ES" b="1" dirty="0"/>
              <a:t>640 o más</a:t>
            </a:r>
            <a:r>
              <a:rPr lang="es-ES" dirty="0"/>
              <a:t> para viviendas manufacturadas.</a:t>
            </a:r>
          </a:p>
          <a:p>
            <a:br>
              <a:rPr lang="es-ES" dirty="0"/>
            </a:br>
            <a:endParaRPr lang="en-US" dirty="0"/>
          </a:p>
        </p:txBody>
      </p:sp>
      <p:sp>
        <p:nvSpPr>
          <p:cNvPr id="4" name="Slide Number Placeholder 3">
            <a:extLst>
              <a:ext uri="{FF2B5EF4-FFF2-40B4-BE49-F238E27FC236}">
                <a16:creationId xmlns:a16="http://schemas.microsoft.com/office/drawing/2014/main" id="{98785B33-0CE3-93AE-488B-1CBE935631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89A29-D03D-43C9-8B2A-67CF5B5D5B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1890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s-ES" dirty="0"/>
              <a:t>¡El programa de DPA de TSAHC también puede ayudar a cubrir los </a:t>
            </a:r>
            <a:r>
              <a:rPr lang="es-ES" b="1" dirty="0"/>
              <a:t>costos de cierre</a:t>
            </a:r>
            <a:r>
              <a:rPr lang="es-ES" dirty="0"/>
              <a:t>!</a:t>
            </a:r>
            <a:br>
              <a:rPr lang="es-ES" dirty="0"/>
            </a:br>
            <a:r>
              <a:rPr lang="es-ES" dirty="0"/>
              <a:t>Aquí hay una gran historia de un </a:t>
            </a:r>
            <a:r>
              <a:rPr lang="es-ES" b="1" dirty="0"/>
              <a:t>Veterano</a:t>
            </a:r>
            <a:r>
              <a:rPr lang="es-ES" dirty="0"/>
              <a:t> que utilizó nuestra combinación </a:t>
            </a:r>
            <a:r>
              <a:rPr lang="es-ES" b="1" dirty="0"/>
              <a:t>VA + DPA</a:t>
            </a:r>
            <a:r>
              <a:rPr lang="es-ES" dirty="0"/>
              <a:t>. ¡Se fue con su dinero de arras en la mano!</a:t>
            </a:r>
            <a:endParaRPr lang="en-US" dirty="0"/>
          </a:p>
        </p:txBody>
      </p:sp>
      <p:sp>
        <p:nvSpPr>
          <p:cNvPr id="4" name="Slide Number Placeholder 3"/>
          <p:cNvSpPr>
            <a:spLocks noGrp="1"/>
          </p:cNvSpPr>
          <p:nvPr>
            <p:ph type="sldNum" sz="quarter" idx="5"/>
          </p:nvPr>
        </p:nvSpPr>
        <p:spPr/>
        <p:txBody>
          <a:bodyPr/>
          <a:lstStyle/>
          <a:p>
            <a:fld id="{68E93EC0-1E07-4EE9-970D-0AF5516D150E}" type="slidenum">
              <a:rPr lang="en-US" smtClean="0"/>
              <a:t>14</a:t>
            </a:fld>
            <a:endParaRPr lang="en-US"/>
          </a:p>
        </p:txBody>
      </p:sp>
    </p:spTree>
    <p:extLst>
      <p:ext uri="{BB962C8B-B14F-4D97-AF65-F5344CB8AC3E}">
        <p14:creationId xmlns:p14="http://schemas.microsoft.com/office/powerpoint/2010/main" val="2675536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BD2BE-2D89-CE1D-4A43-98DFC9E147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53A841-F0EB-D069-000B-6D88EAD6781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070AAAC-BAE3-6195-BE44-1D0459C8F681}"/>
              </a:ext>
            </a:extLst>
          </p:cNvPr>
          <p:cNvSpPr>
            <a:spLocks noGrp="1"/>
          </p:cNvSpPr>
          <p:nvPr>
            <p:ph type="body" idx="1"/>
          </p:nvPr>
        </p:nvSpPr>
        <p:spPr/>
        <p:txBody>
          <a:bodyPr/>
          <a:lstStyle/>
          <a:p>
            <a:pPr marL="171450" indent="-171450" rtl="0">
              <a:buFont typeface="Arial" panose="020B0604020202020204" pitchFamily="34" charset="0"/>
              <a:buChar char="•"/>
            </a:pPr>
            <a:r>
              <a:rPr lang="es-ES" sz="1200" b="0" i="0" kern="1200" dirty="0">
                <a:solidFill>
                  <a:schemeClr val="tx1"/>
                </a:solidFill>
                <a:effectLst/>
                <a:latin typeface="+mn-lt"/>
                <a:ea typeface="+mn-ea"/>
                <a:cs typeface="+mn-cs"/>
              </a:rPr>
              <a:t>Solo para compradores primerizos (Requisito exento para veteranos cualificados y en áreas designadas)</a:t>
            </a:r>
          </a:p>
          <a:p>
            <a:pPr marL="171450" indent="-171450" rtl="0">
              <a:buFont typeface="Arial" panose="020B0604020202020204" pitchFamily="34" charset="0"/>
              <a:buChar char="•"/>
            </a:pPr>
            <a:r>
              <a:rPr lang="es-ES" sz="1200" b="0" i="0" kern="1200" dirty="0">
                <a:solidFill>
                  <a:schemeClr val="tx1"/>
                </a:solidFill>
                <a:effectLst/>
                <a:latin typeface="+mn-lt"/>
                <a:ea typeface="+mn-ea"/>
                <a:cs typeface="+mn-cs"/>
              </a:rPr>
              <a:t>Definición de comprador de vivienda primerizo: No haber sido propietario de una residencia principal en los últimos 3 años.</a:t>
            </a:r>
          </a:p>
          <a:p>
            <a:pPr marL="171450" indent="-171450" rtl="0">
              <a:buFont typeface="Arial" panose="020B0604020202020204" pitchFamily="34" charset="0"/>
              <a:buChar char="•"/>
            </a:pPr>
            <a:r>
              <a:rPr lang="es-ES" sz="1200" b="0" i="0" kern="1200" dirty="0">
                <a:solidFill>
                  <a:schemeClr val="tx1"/>
                </a:solidFill>
                <a:effectLst/>
                <a:latin typeface="+mn-lt"/>
                <a:ea typeface="+mn-ea"/>
                <a:cs typeface="+mn-cs"/>
              </a:rPr>
              <a:t>Debe ocupar la vivienda como residencia principal.</a:t>
            </a:r>
          </a:p>
          <a:p>
            <a:pPr marL="171450" indent="-171450" rtl="0">
              <a:buFont typeface="Arial" panose="020B0604020202020204" pitchFamily="34" charset="0"/>
              <a:buChar char="•"/>
            </a:pPr>
            <a:r>
              <a:rPr lang="es-ES" sz="1200" b="0" i="0" kern="1200" dirty="0">
                <a:solidFill>
                  <a:schemeClr val="tx1"/>
                </a:solidFill>
                <a:effectLst/>
                <a:latin typeface="+mn-lt"/>
                <a:ea typeface="+mn-ea"/>
                <a:cs typeface="+mn-cs"/>
              </a:rPr>
              <a:t>GRATIS para los «Héroes de Texas</a:t>
            </a:r>
          </a:p>
          <a:p>
            <a:pPr marL="285750" indent="-285750">
              <a:spcAft>
                <a:spcPts val="600"/>
              </a:spcAft>
              <a:buFont typeface="Arial" panose="020B0604020202020204" pitchFamily="34" charset="0"/>
              <a:buChar char="•"/>
              <a:defRPr/>
            </a:pPr>
            <a:endParaRPr lang="en-US" sz="1200" dirty="0">
              <a:solidFill>
                <a:sysClr val="windowText" lastClr="000000">
                  <a:hueOff val="0"/>
                  <a:satOff val="0"/>
                  <a:lumOff val="0"/>
                  <a:alphaOff val="0"/>
                </a:sysClr>
              </a:solidFill>
              <a:latin typeface="Cambria" panose="02040503050406030204" pitchFamily="18" charset="0"/>
            </a:endParaRP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1A992F39-E77A-8CAD-B786-7810BCE897E1}"/>
              </a:ext>
            </a:extLst>
          </p:cNvPr>
          <p:cNvSpPr>
            <a:spLocks noGrp="1"/>
          </p:cNvSpPr>
          <p:nvPr>
            <p:ph type="sldNum" sz="quarter" idx="5"/>
          </p:nvPr>
        </p:nvSpPr>
        <p:spPr/>
        <p:txBody>
          <a:bodyPr/>
          <a:lstStyle/>
          <a:p>
            <a:fld id="{14489A29-D03D-43C9-8B2A-67CF5B5D5B0A}" type="slidenum">
              <a:rPr lang="en-US" smtClean="0"/>
              <a:t>15</a:t>
            </a:fld>
            <a:endParaRPr lang="en-US"/>
          </a:p>
        </p:txBody>
      </p:sp>
    </p:spTree>
    <p:extLst>
      <p:ext uri="{BB962C8B-B14F-4D97-AF65-F5344CB8AC3E}">
        <p14:creationId xmlns:p14="http://schemas.microsoft.com/office/powerpoint/2010/main" val="1902606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93A86-6A4B-4F22-A5AE-A25F66878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A2E3A-509B-D342-7F43-9C34BE37D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E2242-9953-C484-B6C0-1AB9333225AD}"/>
              </a:ext>
            </a:extLst>
          </p:cNvPr>
          <p:cNvSpPr>
            <a:spLocks noGrp="1"/>
          </p:cNvSpPr>
          <p:nvPr>
            <p:ph type="body" idx="1"/>
          </p:nvPr>
        </p:nvSpPr>
        <p:spPr/>
        <p:txBody>
          <a:bodyPr/>
          <a:lstStyle/>
          <a:p>
            <a:pPr marL="171450" indent="-171450" rtl="0">
              <a:buFont typeface="Arial" panose="020B0604020202020204" pitchFamily="34" charset="0"/>
              <a:buChar char="•"/>
            </a:pPr>
            <a:r>
              <a:rPr lang="es-ES" sz="1200" b="0" i="0" kern="1200" dirty="0">
                <a:solidFill>
                  <a:schemeClr val="tx1"/>
                </a:solidFill>
                <a:effectLst/>
                <a:latin typeface="+mn-lt"/>
                <a:ea typeface="+mn-ea"/>
                <a:cs typeface="+mn-cs"/>
              </a:rPr>
              <a:t>Es como un descuento del 15% en la tasa de interés de su hipoteca.</a:t>
            </a:r>
          </a:p>
        </p:txBody>
      </p:sp>
      <p:sp>
        <p:nvSpPr>
          <p:cNvPr id="4" name="Slide Number Placeholder 3">
            <a:extLst>
              <a:ext uri="{FF2B5EF4-FFF2-40B4-BE49-F238E27FC236}">
                <a16:creationId xmlns:a16="http://schemas.microsoft.com/office/drawing/2014/main" id="{D790EEA6-29D9-F8FF-2221-348B0965473D}"/>
              </a:ext>
            </a:extLst>
          </p:cNvPr>
          <p:cNvSpPr>
            <a:spLocks noGrp="1"/>
          </p:cNvSpPr>
          <p:nvPr>
            <p:ph type="sldNum" sz="quarter" idx="5"/>
          </p:nvPr>
        </p:nvSpPr>
        <p:spPr/>
        <p:txBody>
          <a:bodyPr/>
          <a:lstStyle/>
          <a:p>
            <a:fld id="{14489A29-D03D-43C9-8B2A-67CF5B5D5B0A}" type="slidenum">
              <a:rPr lang="en-US" smtClean="0"/>
              <a:t>16</a:t>
            </a:fld>
            <a:endParaRPr lang="en-US"/>
          </a:p>
        </p:txBody>
      </p:sp>
    </p:spTree>
    <p:extLst>
      <p:ext uri="{BB962C8B-B14F-4D97-AF65-F5344CB8AC3E}">
        <p14:creationId xmlns:p14="http://schemas.microsoft.com/office/powerpoint/2010/main" val="295027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DC1A7-1239-19AD-8BD7-D68A9AA09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BC5CB-7087-9234-E6ED-63E922BD87D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3DDCF8-1091-7F19-DDA6-08392FE54738}"/>
              </a:ext>
            </a:extLst>
          </p:cNvPr>
          <p:cNvSpPr>
            <a:spLocks noGrp="1"/>
          </p:cNvSpPr>
          <p:nvPr>
            <p:ph type="body" idx="1"/>
          </p:nvPr>
        </p:nvSpPr>
        <p:spPr/>
        <p:txBody>
          <a:bodyPr/>
          <a:lstStyle/>
          <a:p>
            <a:pPr rtl="0"/>
            <a:r>
              <a:rPr lang="es-ES" dirty="0"/>
              <a:t>¡El </a:t>
            </a:r>
            <a:r>
              <a:rPr lang="es-ES" b="1" dirty="0"/>
              <a:t>calculador MCC</a:t>
            </a:r>
            <a:r>
              <a:rPr lang="es-ES" dirty="0"/>
              <a:t> de TSAHC muestra cuánto interés hipotecario puedes ahorrar año tras año!</a:t>
            </a:r>
            <a:br>
              <a:rPr lang="es-ES" dirty="0"/>
            </a:br>
            <a:r>
              <a:rPr lang="es-ES" dirty="0"/>
              <a:t>Como propietario de vivienda, </a:t>
            </a:r>
            <a:r>
              <a:rPr lang="es-ES" b="1" dirty="0"/>
              <a:t>podrás reclamar este MCC mientras vivas en la casa</a:t>
            </a:r>
            <a:r>
              <a:rPr lang="es-ES" dirty="0"/>
              <a:t>, durante los primeros 30 años.</a:t>
            </a:r>
            <a:br>
              <a:rPr lang="es-ES" dirty="0"/>
            </a:br>
            <a:r>
              <a:rPr lang="es-ES" dirty="0"/>
              <a:t>La mayoría de los propietarios de vivienda </a:t>
            </a:r>
            <a:r>
              <a:rPr lang="es-ES" b="1" dirty="0"/>
              <a:t>ahorrarán decenas de miles de dólares</a:t>
            </a:r>
            <a:r>
              <a:rPr lang="es-ES" dirty="0"/>
              <a:t> en intereses hipotecarios año tras año.</a:t>
            </a:r>
            <a:endParaRPr lang="es-E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8B71B79-ED8D-A27A-A315-66B954E4B7BF}"/>
              </a:ext>
            </a:extLst>
          </p:cNvPr>
          <p:cNvSpPr>
            <a:spLocks noGrp="1"/>
          </p:cNvSpPr>
          <p:nvPr>
            <p:ph type="sldNum" sz="quarter" idx="5"/>
          </p:nvPr>
        </p:nvSpPr>
        <p:spPr/>
        <p:txBody>
          <a:bodyPr/>
          <a:lstStyle/>
          <a:p>
            <a:fld id="{14489A29-D03D-43C9-8B2A-67CF5B5D5B0A}" type="slidenum">
              <a:rPr lang="en-US" smtClean="0"/>
              <a:t>17</a:t>
            </a:fld>
            <a:endParaRPr lang="en-US"/>
          </a:p>
        </p:txBody>
      </p:sp>
    </p:spTree>
    <p:extLst>
      <p:ext uri="{BB962C8B-B14F-4D97-AF65-F5344CB8AC3E}">
        <p14:creationId xmlns:p14="http://schemas.microsoft.com/office/powerpoint/2010/main" val="9249823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B1769-F9B6-F82B-2A8F-9609E325F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8470B-1C6B-EDBB-AF2C-D3E33FC5CCB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0C26279-AA2E-E38C-5436-0D2927C375BD}"/>
              </a:ext>
            </a:extLst>
          </p:cNvPr>
          <p:cNvSpPr>
            <a:spLocks noGrp="1"/>
          </p:cNvSpPr>
          <p:nvPr>
            <p:ph type="body" idx="1"/>
          </p:nvPr>
        </p:nvSpPr>
        <p:spPr/>
        <p:txBody>
          <a:bodyPr/>
          <a:lstStyle/>
          <a:p>
            <a:pPr marL="171450" indent="-171450">
              <a:buFont typeface="Arial" panose="020B0604020202020204" pitchFamily="34" charset="0"/>
              <a:buChar char="•"/>
            </a:pPr>
            <a:r>
              <a:rPr lang="es-ES" dirty="0"/>
              <a:t>Aquí hay un ejemplo de cómo el </a:t>
            </a:r>
            <a:r>
              <a:rPr lang="es-ES" b="1" dirty="0"/>
              <a:t>MCC</a:t>
            </a:r>
            <a:r>
              <a:rPr lang="es-ES" dirty="0"/>
              <a:t> puede afectar la tasa efectiva de tu préstamo hipotecario.</a:t>
            </a:r>
            <a:br>
              <a:rPr lang="es-ES" dirty="0"/>
            </a:br>
            <a:r>
              <a:rPr lang="es-ES" dirty="0"/>
              <a:t>Los pagos seguirán basándose en la tasa del </a:t>
            </a:r>
            <a:r>
              <a:rPr lang="es-ES" b="1" dirty="0"/>
              <a:t>7%</a:t>
            </a:r>
            <a:r>
              <a:rPr lang="es-ES" dirty="0"/>
              <a:t>, pero recibirás el </a:t>
            </a:r>
            <a:r>
              <a:rPr lang="es-ES" b="1" dirty="0"/>
              <a:t>15% de los intereses de vuelta</a:t>
            </a:r>
            <a:r>
              <a:rPr lang="es-ES" dirty="0"/>
              <a:t>, ¡así que efectivamente solo estarás pagando una tasa del </a:t>
            </a:r>
            <a:r>
              <a:rPr lang="es-ES" b="1" dirty="0"/>
              <a:t>5.95%</a:t>
            </a:r>
            <a:r>
              <a:rPr lang="es-ES" dirty="0"/>
              <a:t> en tu préstamo hipotecario!</a:t>
            </a:r>
            <a:br>
              <a:rPr lang="es-ES" dirty="0"/>
            </a:br>
            <a:r>
              <a:rPr lang="es-ES" dirty="0"/>
              <a:t>La </a:t>
            </a:r>
            <a:r>
              <a:rPr lang="es-ES" b="1" dirty="0"/>
              <a:t>Nota, la Aprobación del Préstamo y el pago mensual</a:t>
            </a:r>
            <a:r>
              <a:rPr lang="es-ES" dirty="0"/>
              <a:t> seguirán reflejando la tasa más alta; pero esta es una excelente manera de </a:t>
            </a:r>
            <a:r>
              <a:rPr lang="es-ES" b="1" dirty="0"/>
              <a:t>reducir tu tasa</a:t>
            </a:r>
            <a:r>
              <a:rPr lang="es-ES" dirty="0"/>
              <a:t>: ¡Agrega el MCC!</a:t>
            </a:r>
            <a:endParaRPr lang="en-US" dirty="0"/>
          </a:p>
        </p:txBody>
      </p:sp>
      <p:sp>
        <p:nvSpPr>
          <p:cNvPr id="4" name="Slide Number Placeholder 3">
            <a:extLst>
              <a:ext uri="{FF2B5EF4-FFF2-40B4-BE49-F238E27FC236}">
                <a16:creationId xmlns:a16="http://schemas.microsoft.com/office/drawing/2014/main" id="{4CE7EFE0-1EF3-DD05-A391-395F390DD66A}"/>
              </a:ext>
            </a:extLst>
          </p:cNvPr>
          <p:cNvSpPr>
            <a:spLocks noGrp="1"/>
          </p:cNvSpPr>
          <p:nvPr>
            <p:ph type="sldNum" sz="quarter" idx="5"/>
          </p:nvPr>
        </p:nvSpPr>
        <p:spPr/>
        <p:txBody>
          <a:bodyPr/>
          <a:lstStyle/>
          <a:p>
            <a:fld id="{14489A29-D03D-43C9-8B2A-67CF5B5D5B0A}" type="slidenum">
              <a:rPr lang="en-US" smtClean="0"/>
              <a:t>18</a:t>
            </a:fld>
            <a:endParaRPr lang="en-US"/>
          </a:p>
        </p:txBody>
      </p:sp>
    </p:spTree>
    <p:extLst>
      <p:ext uri="{BB962C8B-B14F-4D97-AF65-F5344CB8AC3E}">
        <p14:creationId xmlns:p14="http://schemas.microsoft.com/office/powerpoint/2010/main" val="2670072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FE8E1-235B-45C2-4C46-3311DDD1D0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C4E52-21F6-EF8C-54D1-CEA36573DEC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F8DC485-7107-EBF7-850A-180DA97D5567}"/>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Aquí hay un ejemplo de cómo se calcula el </a:t>
            </a:r>
            <a:r>
              <a:rPr lang="es-ES" b="1" dirty="0"/>
              <a:t>Crédito Fiscal</a:t>
            </a:r>
            <a:r>
              <a:rPr lang="es-ES" dirty="0"/>
              <a:t>. Puedes ver que el </a:t>
            </a:r>
            <a:r>
              <a:rPr lang="es-ES" b="1" dirty="0"/>
              <a:t>15% de $19,500 es $2,925</a:t>
            </a:r>
            <a:r>
              <a:rPr lang="es-ES" dirty="0"/>
              <a:t>. Este es el valor del </a:t>
            </a:r>
            <a:r>
              <a:rPr lang="es-ES" b="1" dirty="0"/>
              <a:t>MCC</a:t>
            </a:r>
            <a:r>
              <a:rPr lang="es-ES" dirty="0"/>
              <a:t> en el primer año y será similar en los años siguientes.</a:t>
            </a:r>
            <a:br>
              <a:rPr lang="es-ES" dirty="0"/>
            </a:br>
            <a:r>
              <a:rPr lang="es-ES" dirty="0"/>
              <a:t>Por supuesto, a medida que pagues menos intereses, tu crédito también será menor. Pero a lo largo de los </a:t>
            </a:r>
            <a:r>
              <a:rPr lang="es-ES" b="1" dirty="0"/>
              <a:t>30 años de vida del préstamo</a:t>
            </a:r>
            <a:r>
              <a:rPr lang="es-ES" dirty="0"/>
              <a:t>, ahorrarás </a:t>
            </a:r>
            <a:r>
              <a:rPr lang="es-ES" b="1" dirty="0"/>
              <a:t>decenas de miles de dólares en intereses</a:t>
            </a:r>
            <a:r>
              <a:rPr lang="es-ES" dirty="0"/>
              <a:t> con el MCC.</a:t>
            </a:r>
            <a:endParaRPr lang="en-US" dirty="0"/>
          </a:p>
        </p:txBody>
      </p:sp>
      <p:sp>
        <p:nvSpPr>
          <p:cNvPr id="4" name="Slide Number Placeholder 3">
            <a:extLst>
              <a:ext uri="{FF2B5EF4-FFF2-40B4-BE49-F238E27FC236}">
                <a16:creationId xmlns:a16="http://schemas.microsoft.com/office/drawing/2014/main" id="{629C9862-F9AD-802E-0F9C-A5C7F3CD260C}"/>
              </a:ext>
            </a:extLst>
          </p:cNvPr>
          <p:cNvSpPr>
            <a:spLocks noGrp="1"/>
          </p:cNvSpPr>
          <p:nvPr>
            <p:ph type="sldNum" sz="quarter" idx="5"/>
          </p:nvPr>
        </p:nvSpPr>
        <p:spPr/>
        <p:txBody>
          <a:bodyPr/>
          <a:lstStyle/>
          <a:p>
            <a:fld id="{14489A29-D03D-43C9-8B2A-67CF5B5D5B0A}" type="slidenum">
              <a:rPr lang="en-US" smtClean="0"/>
              <a:t>19</a:t>
            </a:fld>
            <a:endParaRPr lang="en-US"/>
          </a:p>
        </p:txBody>
      </p:sp>
    </p:spTree>
    <p:extLst>
      <p:ext uri="{BB962C8B-B14F-4D97-AF65-F5344CB8AC3E}">
        <p14:creationId xmlns:p14="http://schemas.microsoft.com/office/powerpoint/2010/main" val="1995464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ED592-EBD8-D43C-73DB-CD6E23401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E50F0-2850-3C52-3AB4-032B1DAF8F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8B7932-66C7-E2DB-B3E5-71A345AE2752}"/>
              </a:ext>
            </a:extLst>
          </p:cNvPr>
          <p:cNvSpPr>
            <a:spLocks noGrp="1"/>
          </p:cNvSpPr>
          <p:nvPr>
            <p:ph type="body" idx="1"/>
          </p:nvPr>
        </p:nvSpPr>
        <p:spPr/>
        <p:txBody>
          <a:bodyPr/>
          <a:lstStyle/>
          <a:p>
            <a:pPr marL="171450" indent="-171450">
              <a:buFont typeface="Arial" panose="020B0604020202020204" pitchFamily="34" charset="0"/>
              <a:buChar char="•"/>
            </a:pPr>
            <a:r>
              <a:rPr lang="es-ES" dirty="0"/>
              <a:t>¡El </a:t>
            </a:r>
            <a:r>
              <a:rPr lang="es-ES" b="1" dirty="0"/>
              <a:t>MCC</a:t>
            </a:r>
            <a:r>
              <a:rPr lang="es-ES" dirty="0"/>
              <a:t> puede beneficiar la aprobación de tu préstamo! Toma el crédito esperado y </a:t>
            </a:r>
            <a:r>
              <a:rPr lang="es-ES" b="1" dirty="0"/>
              <a:t>divídelo entre los 12 meses del año</a:t>
            </a:r>
            <a:r>
              <a:rPr lang="es-ES" dirty="0"/>
              <a:t>.</a:t>
            </a:r>
            <a:br>
              <a:rPr lang="es-ES" dirty="0"/>
            </a:br>
            <a:r>
              <a:rPr lang="es-ES" dirty="0"/>
              <a:t>El prestamista puede usar este crédito calculado como </a:t>
            </a:r>
            <a:r>
              <a:rPr lang="es-ES" b="1" dirty="0"/>
              <a:t>ingresos adicionales</a:t>
            </a:r>
            <a:r>
              <a:rPr lang="es-ES" dirty="0"/>
              <a:t> en tu solicitud de préstamo. ¡Esto puede ayudar a reducir tu relación deuda-ingreso y también a que te aprueben el préstamo!</a:t>
            </a:r>
            <a:endParaRPr lang="en-US" dirty="0"/>
          </a:p>
        </p:txBody>
      </p:sp>
      <p:sp>
        <p:nvSpPr>
          <p:cNvPr id="4" name="Slide Number Placeholder 3">
            <a:extLst>
              <a:ext uri="{FF2B5EF4-FFF2-40B4-BE49-F238E27FC236}">
                <a16:creationId xmlns:a16="http://schemas.microsoft.com/office/drawing/2014/main" id="{27F0ABAF-61F7-2E04-57A2-7B303D96A117}"/>
              </a:ext>
            </a:extLst>
          </p:cNvPr>
          <p:cNvSpPr>
            <a:spLocks noGrp="1"/>
          </p:cNvSpPr>
          <p:nvPr>
            <p:ph type="sldNum" sz="quarter" idx="5"/>
          </p:nvPr>
        </p:nvSpPr>
        <p:spPr/>
        <p:txBody>
          <a:bodyPr/>
          <a:lstStyle/>
          <a:p>
            <a:fld id="{14489A29-D03D-43C9-8B2A-67CF5B5D5B0A}" type="slidenum">
              <a:rPr lang="en-US" smtClean="0"/>
              <a:t>20</a:t>
            </a:fld>
            <a:endParaRPr lang="en-US"/>
          </a:p>
        </p:txBody>
      </p:sp>
    </p:spTree>
    <p:extLst>
      <p:ext uri="{BB962C8B-B14F-4D97-AF65-F5344CB8AC3E}">
        <p14:creationId xmlns:p14="http://schemas.microsoft.com/office/powerpoint/2010/main" val="419791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7AB84-A50F-9BDB-1CD0-72FF0CA8C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145894-61C5-4A62-ADBE-0CD2C36A2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FC3B1-3075-99FF-CB00-4C22A6956E14}"/>
              </a:ext>
            </a:extLst>
          </p:cNvPr>
          <p:cNvSpPr>
            <a:spLocks noGrp="1"/>
          </p:cNvSpPr>
          <p:nvPr>
            <p:ph type="body" idx="1"/>
          </p:nvPr>
        </p:nvSpPr>
        <p:spPr/>
        <p:txBody>
          <a:bodyPr/>
          <a:lstStyle/>
          <a:p>
            <a:pPr rtl="0"/>
            <a:r>
              <a:rPr lang="es-ES" sz="1200" b="0" i="0" kern="1200" dirty="0">
                <a:solidFill>
                  <a:schemeClr val="tx1"/>
                </a:solidFill>
                <a:effectLst/>
                <a:latin typeface="+mn-lt"/>
                <a:ea typeface="+mn-ea"/>
                <a:cs typeface="+mn-cs"/>
              </a:rPr>
              <a:t>Sally tiene una obligación tributaria anual de $10,000.</a:t>
            </a:r>
          </a:p>
          <a:p>
            <a:pPr rtl="0"/>
            <a:r>
              <a:rPr lang="es-ES" sz="1200" b="0" i="0" kern="1200" dirty="0">
                <a:solidFill>
                  <a:schemeClr val="tx1"/>
                </a:solidFill>
                <a:effectLst/>
                <a:latin typeface="+mn-lt"/>
                <a:ea typeface="+mn-ea"/>
                <a:cs typeface="+mn-cs"/>
              </a:rPr>
              <a:t>Su empleador aparta una cantidad designada, ¡con la esperanza de recibir un reembolso!</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1751FC8C-7EDA-CC0B-9FC1-BD8AF50C452A}"/>
              </a:ext>
            </a:extLst>
          </p:cNvPr>
          <p:cNvSpPr>
            <a:spLocks noGrp="1"/>
          </p:cNvSpPr>
          <p:nvPr>
            <p:ph type="sldNum" sz="quarter" idx="5"/>
          </p:nvPr>
        </p:nvSpPr>
        <p:spPr/>
        <p:txBody>
          <a:bodyPr/>
          <a:lstStyle/>
          <a:p>
            <a:fld id="{14489A29-D03D-43C9-8B2A-67CF5B5D5B0A}" type="slidenum">
              <a:rPr lang="en-US" smtClean="0"/>
              <a:t>21</a:t>
            </a:fld>
            <a:endParaRPr lang="en-US"/>
          </a:p>
        </p:txBody>
      </p:sp>
    </p:spTree>
    <p:extLst>
      <p:ext uri="{BB962C8B-B14F-4D97-AF65-F5344CB8AC3E}">
        <p14:creationId xmlns:p14="http://schemas.microsoft.com/office/powerpoint/2010/main" val="2472387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7BD3A-43D2-77F3-99E4-9A0961106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37686-645E-C57A-A971-F844524671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8AB9A-C2E9-D9F8-7FDB-A0DADD74279E}"/>
              </a:ext>
            </a:extLst>
          </p:cNvPr>
          <p:cNvSpPr>
            <a:spLocks noGrp="1"/>
          </p:cNvSpPr>
          <p:nvPr>
            <p:ph type="body" idx="1"/>
          </p:nvPr>
        </p:nvSpPr>
        <p:spPr/>
        <p:txBody>
          <a:bodyPr/>
          <a:lstStyle/>
          <a:p>
            <a:pPr rtl="0"/>
            <a:r>
              <a:rPr lang="es-ES" sz="1200" b="0" i="0" kern="1200" dirty="0">
                <a:solidFill>
                  <a:schemeClr val="tx1"/>
                </a:solidFill>
                <a:effectLst/>
                <a:latin typeface="+mn-lt"/>
                <a:ea typeface="+mn-ea"/>
                <a:cs typeface="+mn-cs"/>
              </a:rPr>
              <a:t>Sally tiene una obligación tributaria anual de $10,000.</a:t>
            </a:r>
          </a:p>
          <a:p>
            <a:pPr rtl="0"/>
            <a:r>
              <a:rPr lang="es-ES" sz="1200" b="0" i="0" kern="1200" dirty="0">
                <a:solidFill>
                  <a:schemeClr val="tx1"/>
                </a:solidFill>
                <a:effectLst/>
                <a:latin typeface="+mn-lt"/>
                <a:ea typeface="+mn-ea"/>
                <a:cs typeface="+mn-cs"/>
              </a:rPr>
              <a:t>¡Compró una casa y cuenta con un MCC! ¡Esto reducirá su obligación tributaria! (¡utilizando el mismo ejemplo de antes!)</a:t>
            </a:r>
          </a:p>
          <a:p>
            <a:pPr rtl="0"/>
            <a:r>
              <a:rPr lang="es-ES" sz="1200" b="0" i="0" kern="1200" dirty="0">
                <a:solidFill>
                  <a:schemeClr val="tx1"/>
                </a:solidFill>
                <a:effectLst/>
                <a:latin typeface="+mn-lt"/>
                <a:ea typeface="+mn-ea"/>
                <a:cs typeface="+mn-cs"/>
              </a:rPr>
              <a:t>Su empleador aparta la misma cantidad designada, ¡y su reembolso de impuestos aumenta en $2,940!</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BEA87F0-E6D9-AC8D-FDAB-B1AFDE018A54}"/>
              </a:ext>
            </a:extLst>
          </p:cNvPr>
          <p:cNvSpPr>
            <a:spLocks noGrp="1"/>
          </p:cNvSpPr>
          <p:nvPr>
            <p:ph type="sldNum" sz="quarter" idx="5"/>
          </p:nvPr>
        </p:nvSpPr>
        <p:spPr/>
        <p:txBody>
          <a:bodyPr/>
          <a:lstStyle/>
          <a:p>
            <a:fld id="{14489A29-D03D-43C9-8B2A-67CF5B5D5B0A}" type="slidenum">
              <a:rPr lang="en-US" smtClean="0"/>
              <a:t>22</a:t>
            </a:fld>
            <a:endParaRPr lang="en-US"/>
          </a:p>
        </p:txBody>
      </p:sp>
    </p:spTree>
    <p:extLst>
      <p:ext uri="{BB962C8B-B14F-4D97-AF65-F5344CB8AC3E}">
        <p14:creationId xmlns:p14="http://schemas.microsoft.com/office/powerpoint/2010/main" val="31004566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5603E-E537-C621-7606-099FA889A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64BCE-1AFA-94F4-D16E-09FA7BA8BA2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2DA68E-FBB1-4A35-226D-A7CFFE701112}"/>
              </a:ext>
            </a:extLst>
          </p:cNvPr>
          <p:cNvSpPr>
            <a:spLocks noGrp="1"/>
          </p:cNvSpPr>
          <p:nvPr>
            <p:ph type="body" idx="1"/>
          </p:nvPr>
        </p:nvSpPr>
        <p:spPr/>
        <p:txBody>
          <a:bodyPr/>
          <a:lstStyle/>
          <a:p>
            <a:pPr rtl="0"/>
            <a:r>
              <a:rPr lang="es-ES" sz="1200" b="0" i="0" kern="1200" dirty="0">
                <a:solidFill>
                  <a:schemeClr val="tx1"/>
                </a:solidFill>
                <a:effectLst/>
                <a:latin typeface="+mn-lt"/>
                <a:ea typeface="+mn-ea"/>
                <a:cs typeface="+mn-cs"/>
              </a:rPr>
              <a:t>Estos son los requisitos específicos del programa Texas Hero. Pero recuerde: ¡CUALQUIERA puede acceder a nuestros programas!</a:t>
            </a:r>
          </a:p>
          <a:p>
            <a:pPr rtl="0"/>
            <a:r>
              <a:rPr lang="es-ES" sz="1200" b="0" i="0" kern="1200" dirty="0">
                <a:solidFill>
                  <a:schemeClr val="tx1"/>
                </a:solidFill>
                <a:effectLst/>
                <a:latin typeface="+mn-lt"/>
                <a:ea typeface="+mn-ea"/>
                <a:cs typeface="+mn-cs"/>
              </a:rPr>
              <a:t>Educadores profesionales, lo que incluye los siguientes puestos de tiempo completo en un distrito escolar público: maestros, asistentes de maestro, bibliotecarios escolares, consejeros escolares y enfermeros escolares.</a:t>
            </a:r>
          </a:p>
          <a:p>
            <a:pPr rtl="0"/>
            <a:r>
              <a:rPr lang="es-ES" sz="1200" b="0" i="0" kern="1200" dirty="0">
                <a:solidFill>
                  <a:schemeClr val="tx1"/>
                </a:solidFill>
                <a:effectLst/>
                <a:latin typeface="+mn-lt"/>
                <a:ea typeface="+mn-ea"/>
                <a:cs typeface="+mn-cs"/>
              </a:rPr>
              <a:t>Personal de primera respuesta, lo que incluye a oficiales de policía, bomberos y personal de servicios médicos de emergencia (EMS).</a:t>
            </a:r>
          </a:p>
          <a:p>
            <a:pPr rtl="0"/>
            <a:r>
              <a:rPr lang="es-ES" sz="1200" b="0" i="0" kern="1200" dirty="0">
                <a:solidFill>
                  <a:schemeClr val="tx1"/>
                </a:solidFill>
                <a:effectLst/>
                <a:latin typeface="+mn-lt"/>
                <a:ea typeface="+mn-ea"/>
                <a:cs typeface="+mn-cs"/>
              </a:rPr>
              <a:t>Oficiales de seguridad pública.</a:t>
            </a:r>
          </a:p>
          <a:p>
            <a:pPr rtl="0"/>
            <a:r>
              <a:rPr lang="es-ES" sz="1200" b="0" i="0" kern="1200" dirty="0">
                <a:solidFill>
                  <a:schemeClr val="tx1"/>
                </a:solidFill>
                <a:effectLst/>
                <a:latin typeface="+mn-lt"/>
                <a:ea typeface="+mn-ea"/>
                <a:cs typeface="+mn-cs"/>
              </a:rPr>
              <a:t>Veteranos o personal militar en servicio activo.</a:t>
            </a:r>
          </a:p>
          <a:p>
            <a:pPr rtl="0"/>
            <a:r>
              <a:rPr lang="es-ES" sz="1200" b="0" i="0" kern="1200" dirty="0">
                <a:solidFill>
                  <a:schemeClr val="tx1"/>
                </a:solidFill>
                <a:effectLst/>
                <a:latin typeface="+mn-lt"/>
                <a:ea typeface="+mn-ea"/>
                <a:cs typeface="+mn-cs"/>
              </a:rPr>
              <a:t>Oficiales correccionales y oficiales de correccionales juveniles.</a:t>
            </a:r>
          </a:p>
          <a:p>
            <a:pPr rtl="0"/>
            <a:r>
              <a:rPr lang="es-ES" sz="1200" b="0" i="0" kern="1200" dirty="0">
                <a:solidFill>
                  <a:schemeClr val="tx1"/>
                </a:solidFill>
                <a:effectLst/>
                <a:latin typeface="+mn-lt"/>
                <a:ea typeface="+mn-ea"/>
                <a:cs typeface="+mn-cs"/>
              </a:rPr>
              <a:t>Personal docente de enfermería y de ciencias de la salud afines.</a:t>
            </a:r>
          </a:p>
          <a:p>
            <a:pPr marL="0" indent="0">
              <a:buFont typeface="Arial" panose="020B0604020202020204" pitchFamily="34" charset="0"/>
              <a:buNone/>
            </a:pPr>
            <a:endParaRPr lang="en-US" dirty="0"/>
          </a:p>
          <a:p>
            <a:pPr marL="0" indent="0">
              <a:buFont typeface="Arial" panose="020B0604020202020204" pitchFamily="34" charset="0"/>
              <a:buNone/>
            </a:pPr>
            <a:r>
              <a:rPr lang="en-US" b="1" i="1" dirty="0"/>
              <a:t>Nurses are not currently included in this list. However, educators at a nursing school are!</a:t>
            </a:r>
          </a:p>
        </p:txBody>
      </p:sp>
      <p:sp>
        <p:nvSpPr>
          <p:cNvPr id="4" name="Slide Number Placeholder 3">
            <a:extLst>
              <a:ext uri="{FF2B5EF4-FFF2-40B4-BE49-F238E27FC236}">
                <a16:creationId xmlns:a16="http://schemas.microsoft.com/office/drawing/2014/main" id="{EE69FBEF-83DA-72F7-B2CB-1931FEA5B413}"/>
              </a:ext>
            </a:extLst>
          </p:cNvPr>
          <p:cNvSpPr>
            <a:spLocks noGrp="1"/>
          </p:cNvSpPr>
          <p:nvPr>
            <p:ph type="sldNum" sz="quarter" idx="5"/>
          </p:nvPr>
        </p:nvSpPr>
        <p:spPr/>
        <p:txBody>
          <a:bodyPr/>
          <a:lstStyle/>
          <a:p>
            <a:fld id="{14489A29-D03D-43C9-8B2A-67CF5B5D5B0A}" type="slidenum">
              <a:rPr lang="en-US" smtClean="0"/>
              <a:t>24</a:t>
            </a:fld>
            <a:endParaRPr lang="en-US"/>
          </a:p>
        </p:txBody>
      </p:sp>
    </p:spTree>
    <p:extLst>
      <p:ext uri="{BB962C8B-B14F-4D97-AF65-F5344CB8AC3E}">
        <p14:creationId xmlns:p14="http://schemas.microsoft.com/office/powerpoint/2010/main" val="1463892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66358-126A-FC5F-7178-279F5F148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37A440-DFD2-97DB-1669-B7F491603B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E3AF4B-36B3-DB2F-152F-C310959BF9F4}"/>
              </a:ext>
            </a:extLst>
          </p:cNvPr>
          <p:cNvSpPr>
            <a:spLocks noGrp="1"/>
          </p:cNvSpPr>
          <p:nvPr>
            <p:ph type="body" idx="1"/>
          </p:nvPr>
        </p:nvSpPr>
        <p:spPr/>
        <p:txBody>
          <a:bodyPr/>
          <a:lstStyle/>
          <a:p>
            <a:pPr rtl="0"/>
            <a:r>
              <a:rPr lang="es-ES" dirty="0"/>
              <a:t>Usa nuestro </a:t>
            </a:r>
            <a:r>
              <a:rPr lang="es-ES" b="1" dirty="0"/>
              <a:t>cuestionario </a:t>
            </a:r>
            <a:r>
              <a:rPr lang="es-ES" b="1" dirty="0" err="1"/>
              <a:t>Pathfinder</a:t>
            </a:r>
            <a:r>
              <a:rPr lang="es-ES" dirty="0"/>
              <a:t> para ayudarte a determinar los próximos pasos.</a:t>
            </a:r>
          </a:p>
          <a:p>
            <a:pPr rtl="0"/>
            <a:r>
              <a:rPr lang="es-ES" sz="1200" b="0" i="0" kern="1200">
                <a:solidFill>
                  <a:schemeClr val="tx1"/>
                </a:solidFill>
                <a:effectLst/>
                <a:latin typeface="+mn-lt"/>
                <a:ea typeface="+mn-ea"/>
                <a:cs typeface="+mn-cs"/>
              </a:rPr>
              <a:t>**TSAHC </a:t>
            </a:r>
            <a:r>
              <a:rPr lang="es-ES" sz="1200" b="0" i="0" kern="1200" dirty="0">
                <a:solidFill>
                  <a:schemeClr val="tx1"/>
                </a:solidFill>
                <a:effectLst/>
                <a:latin typeface="+mn-lt"/>
                <a:ea typeface="+mn-ea"/>
                <a:cs typeface="+mn-cs"/>
              </a:rPr>
              <a:t>requiere un puntaje FICO de 620. También debe cumplir con los límites de ingresos. Los límites de ingresos varían según el condado. ¡Para la asistencia para el pago inicial (DPA) únicamente, el programa Texas </a:t>
            </a:r>
            <a:r>
              <a:rPr lang="es-ES" sz="1200" b="0" i="0" kern="1200" dirty="0" err="1">
                <a:solidFill>
                  <a:schemeClr val="tx1"/>
                </a:solidFill>
                <a:effectLst/>
                <a:latin typeface="+mn-lt"/>
                <a:ea typeface="+mn-ea"/>
                <a:cs typeface="+mn-cs"/>
              </a:rPr>
              <a:t>Heroes</a:t>
            </a:r>
            <a:r>
              <a:rPr lang="es-ES" sz="1200" b="0" i="0" kern="1200" dirty="0">
                <a:solidFill>
                  <a:schemeClr val="tx1"/>
                </a:solidFill>
                <a:effectLst/>
                <a:latin typeface="+mn-lt"/>
                <a:ea typeface="+mn-ea"/>
                <a:cs typeface="+mn-cs"/>
              </a:rPr>
              <a:t> ofrece límites de ingresos más altos!</a:t>
            </a:r>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55A9798-68F0-2729-36F8-A8B05F2D96CC}"/>
              </a:ext>
            </a:extLst>
          </p:cNvPr>
          <p:cNvSpPr>
            <a:spLocks noGrp="1"/>
          </p:cNvSpPr>
          <p:nvPr>
            <p:ph type="sldNum" sz="quarter" idx="5"/>
          </p:nvPr>
        </p:nvSpPr>
        <p:spPr/>
        <p:txBody>
          <a:bodyPr/>
          <a:lstStyle/>
          <a:p>
            <a:fld id="{14489A29-D03D-43C9-8B2A-67CF5B5D5B0A}" type="slidenum">
              <a:rPr lang="en-US" smtClean="0"/>
              <a:t>25</a:t>
            </a:fld>
            <a:endParaRPr lang="en-US"/>
          </a:p>
        </p:txBody>
      </p:sp>
    </p:spTree>
    <p:extLst>
      <p:ext uri="{BB962C8B-B14F-4D97-AF65-F5344CB8AC3E}">
        <p14:creationId xmlns:p14="http://schemas.microsoft.com/office/powerpoint/2010/main" val="808587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D88E2-120E-816A-2599-E8308B96D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9A189-9361-B620-A162-E5BE8AD22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9DDA9-45DE-AE35-D56E-983C8B1954BC}"/>
              </a:ext>
            </a:extLst>
          </p:cNvPr>
          <p:cNvSpPr>
            <a:spLocks noGrp="1"/>
          </p:cNvSpPr>
          <p:nvPr>
            <p:ph type="body" idx="1"/>
          </p:nvPr>
        </p:nvSpPr>
        <p:spPr/>
        <p:txBody>
          <a:bodyPr/>
          <a:lstStyle/>
          <a:p>
            <a:pPr rtl="0"/>
            <a:r>
              <a:rPr lang="es-ES" sz="1200" b="0" i="0" kern="1200" dirty="0">
                <a:solidFill>
                  <a:schemeClr val="tx1"/>
                </a:solidFill>
                <a:effectLst/>
                <a:latin typeface="+mn-lt"/>
                <a:ea typeface="+mn-ea"/>
                <a:cs typeface="+mn-cs"/>
              </a:rPr>
              <a:t>Un propietario tiene un 33% menos de probabilidades de atrasarse en el pago de su hipoteca si ha realizado un curso de educación para compradores de vivienda.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sz="1200" b="0" i="0" kern="1200" dirty="0">
                <a:solidFill>
                  <a:schemeClr val="tx1"/>
                </a:solidFill>
                <a:effectLst/>
                <a:latin typeface="+mn-lt"/>
                <a:ea typeface="+mn-ea"/>
                <a:cs typeface="+mn-cs"/>
              </a:rPr>
              <a:t>Válido durante 1 año antes del cierre.</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ABE13DC-3CB1-2F03-6B65-A9FF5CC98722}"/>
              </a:ext>
            </a:extLst>
          </p:cNvPr>
          <p:cNvSpPr>
            <a:spLocks noGrp="1"/>
          </p:cNvSpPr>
          <p:nvPr>
            <p:ph type="sldNum" sz="quarter" idx="5"/>
          </p:nvPr>
        </p:nvSpPr>
        <p:spPr/>
        <p:txBody>
          <a:bodyPr/>
          <a:lstStyle/>
          <a:p>
            <a:fld id="{14489A29-D03D-43C9-8B2A-67CF5B5D5B0A}" type="slidenum">
              <a:rPr lang="en-US" smtClean="0"/>
              <a:t>26</a:t>
            </a:fld>
            <a:endParaRPr lang="en-US"/>
          </a:p>
        </p:txBody>
      </p:sp>
    </p:spTree>
    <p:extLst>
      <p:ext uri="{BB962C8B-B14F-4D97-AF65-F5344CB8AC3E}">
        <p14:creationId xmlns:p14="http://schemas.microsoft.com/office/powerpoint/2010/main" val="28468191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6B70D-2DB7-E009-79CE-A678E11F1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CDA09-4DA6-0D10-2B9C-BE71807E7A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805F8-6D33-955B-751F-569EE043E3DC}"/>
              </a:ext>
            </a:extLst>
          </p:cNvPr>
          <p:cNvSpPr>
            <a:spLocks noGrp="1"/>
          </p:cNvSpPr>
          <p:nvPr>
            <p:ph type="body" idx="1"/>
          </p:nvPr>
        </p:nvSpPr>
        <p:spPr/>
        <p:txBody>
          <a:bodyPr/>
          <a:lstStyle/>
          <a:p>
            <a:pPr marL="0" indent="0">
              <a:buFont typeface="Arial" panose="020B0604020202020204" pitchFamily="34" charset="0"/>
              <a:buNone/>
            </a:pPr>
            <a:r>
              <a:rPr lang="es-ES" dirty="0"/>
              <a:t>Usa la página </a:t>
            </a:r>
            <a:r>
              <a:rPr lang="es-ES" b="1" dirty="0"/>
              <a:t>“Find a Lender” de TSAHC</a:t>
            </a:r>
            <a:r>
              <a:rPr lang="es-ES" dirty="0"/>
              <a:t> para encontrar expertos que trabajen en tu área. Cualquier oficial de préstamos (LO) con licencia para operar en </a:t>
            </a:r>
            <a:r>
              <a:rPr lang="es-ES" b="1" dirty="0"/>
              <a:t>Texas</a:t>
            </a:r>
            <a:r>
              <a:rPr lang="es-ES" dirty="0"/>
              <a:t> puede ofrecer los programas si:</a:t>
            </a:r>
            <a:br>
              <a:rPr lang="es-ES" dirty="0"/>
            </a:br>
            <a:r>
              <a:rPr lang="es-ES" dirty="0"/>
              <a:t>El oficial de préstamos (incluyendo </a:t>
            </a:r>
            <a:r>
              <a:rPr lang="es-ES" dirty="0" err="1"/>
              <a:t>brokers</a:t>
            </a:r>
            <a:r>
              <a:rPr lang="es-ES" dirty="0"/>
              <a:t>) </a:t>
            </a:r>
            <a:r>
              <a:rPr lang="es-ES" b="1" dirty="0"/>
              <a:t>trabaja con una empresa aprobada por TSAHC</a:t>
            </a:r>
            <a:r>
              <a:rPr lang="es-ES" dirty="0"/>
              <a:t> y completa la capacitación requerida.</a:t>
            </a:r>
            <a:br>
              <a:rPr lang="es-ES" dirty="0"/>
            </a:br>
            <a:r>
              <a:rPr lang="es-ES" dirty="0"/>
              <a:t>Los </a:t>
            </a:r>
            <a:r>
              <a:rPr lang="es-ES" b="1" dirty="0"/>
              <a:t>perfiles de oficiales de préstamos</a:t>
            </a:r>
            <a:r>
              <a:rPr lang="es-ES" dirty="0"/>
              <a:t> en la página “Find a Lender” de TSAHC están reservados para </a:t>
            </a:r>
            <a:r>
              <a:rPr lang="es-ES" dirty="0" err="1"/>
              <a:t>LOs</a:t>
            </a:r>
            <a:r>
              <a:rPr lang="es-ES" dirty="0"/>
              <a:t> activos que hayan cerrado </a:t>
            </a:r>
            <a:r>
              <a:rPr lang="es-ES" b="1" dirty="0"/>
              <a:t>4 o más préstamos TSAHC en los últimos 12 meses</a:t>
            </a:r>
            <a:r>
              <a:rPr lang="es-ES" dirty="0"/>
              <a:t>.</a:t>
            </a:r>
            <a:endParaRPr lang="en-US" dirty="0"/>
          </a:p>
        </p:txBody>
      </p:sp>
      <p:sp>
        <p:nvSpPr>
          <p:cNvPr id="4" name="Slide Number Placeholder 3">
            <a:extLst>
              <a:ext uri="{FF2B5EF4-FFF2-40B4-BE49-F238E27FC236}">
                <a16:creationId xmlns:a16="http://schemas.microsoft.com/office/drawing/2014/main" id="{DC83BDF8-5F07-7D93-0982-3442FB5B9792}"/>
              </a:ext>
            </a:extLst>
          </p:cNvPr>
          <p:cNvSpPr>
            <a:spLocks noGrp="1"/>
          </p:cNvSpPr>
          <p:nvPr>
            <p:ph type="sldNum" sz="quarter" idx="5"/>
          </p:nvPr>
        </p:nvSpPr>
        <p:spPr/>
        <p:txBody>
          <a:bodyPr/>
          <a:lstStyle/>
          <a:p>
            <a:fld id="{14489A29-D03D-43C9-8B2A-67CF5B5D5B0A}" type="slidenum">
              <a:rPr lang="en-US" smtClean="0"/>
              <a:t>27</a:t>
            </a:fld>
            <a:endParaRPr lang="en-US"/>
          </a:p>
        </p:txBody>
      </p:sp>
    </p:spTree>
    <p:extLst>
      <p:ext uri="{BB962C8B-B14F-4D97-AF65-F5344CB8AC3E}">
        <p14:creationId xmlns:p14="http://schemas.microsoft.com/office/powerpoint/2010/main" val="4658533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3B5A-656A-8F0A-C2DE-4E4712379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91D301-A8A5-3F31-2F75-24C4A16015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96700E-BD05-DA3C-4AE9-4AE1AC6E9C42}"/>
              </a:ext>
            </a:extLst>
          </p:cNvPr>
          <p:cNvSpPr>
            <a:spLocks noGrp="1"/>
          </p:cNvSpPr>
          <p:nvPr>
            <p:ph type="body" idx="1"/>
          </p:nvPr>
        </p:nvSpPr>
        <p:spPr/>
        <p:txBody>
          <a:bodyPr/>
          <a:lstStyle/>
          <a:p>
            <a:pPr marL="0" indent="0">
              <a:buFont typeface="Arial" panose="020B0604020202020204" pitchFamily="34" charset="0"/>
              <a:buNone/>
            </a:pPr>
            <a:r>
              <a:rPr lang="en-US" dirty="0"/>
              <a:t>Https://www.tsahc.org/homebuyers-renters/find-a-realtor</a:t>
            </a:r>
          </a:p>
          <a:p>
            <a:pPr marL="0" indent="0">
              <a:buFont typeface="Arial" panose="020B0604020202020204" pitchFamily="34" charset="0"/>
              <a:buNone/>
            </a:pPr>
            <a:endParaRPr lang="en-US" dirty="0"/>
          </a:p>
          <a:p>
            <a:pPr marL="0" indent="0">
              <a:buFont typeface="Arial" panose="020B0604020202020204" pitchFamily="34" charset="0"/>
              <a:buNone/>
            </a:pPr>
            <a:r>
              <a:rPr lang="es-ES" dirty="0"/>
              <a:t>Los </a:t>
            </a:r>
            <a:r>
              <a:rPr lang="es-ES" b="1" dirty="0"/>
              <a:t>agentes de bienes raíces</a:t>
            </a:r>
            <a:r>
              <a:rPr lang="es-ES" dirty="0"/>
              <a:t> no necesitan estar “aprobados” para ayudarte a conectarte con TSAHC.</a:t>
            </a:r>
            <a:br>
              <a:rPr lang="es-ES" dirty="0"/>
            </a:br>
            <a:r>
              <a:rPr lang="es-ES" dirty="0"/>
              <a:t>Sin embargo, </a:t>
            </a:r>
            <a:r>
              <a:rPr lang="es-ES" b="1" dirty="0"/>
              <a:t>tenemos una lista de agentes participantes</a:t>
            </a:r>
            <a:r>
              <a:rPr lang="es-ES" dirty="0"/>
              <a:t> que han tomado nuestra capacitación y están familiarizados con TSAHC, si deseas conectarte con uno.</a:t>
            </a:r>
            <a:br>
              <a:rPr lang="es-ES" dirty="0"/>
            </a:br>
            <a:r>
              <a:rPr lang="es-ES" dirty="0"/>
              <a:t>¡Tenemos una lista en nuestro sitio web donde puedes encontrar agentes de tu condado que conozcan TSAHC!</a:t>
            </a:r>
            <a:endParaRPr lang="en-US" dirty="0"/>
          </a:p>
        </p:txBody>
      </p:sp>
      <p:sp>
        <p:nvSpPr>
          <p:cNvPr id="4" name="Slide Number Placeholder 3">
            <a:extLst>
              <a:ext uri="{FF2B5EF4-FFF2-40B4-BE49-F238E27FC236}">
                <a16:creationId xmlns:a16="http://schemas.microsoft.com/office/drawing/2014/main" id="{C78D2D7B-207F-AB18-6DEE-96FA4BA9795D}"/>
              </a:ext>
            </a:extLst>
          </p:cNvPr>
          <p:cNvSpPr>
            <a:spLocks noGrp="1"/>
          </p:cNvSpPr>
          <p:nvPr>
            <p:ph type="sldNum" sz="quarter" idx="5"/>
          </p:nvPr>
        </p:nvSpPr>
        <p:spPr/>
        <p:txBody>
          <a:bodyPr/>
          <a:lstStyle/>
          <a:p>
            <a:fld id="{14489A29-D03D-43C9-8B2A-67CF5B5D5B0A}" type="slidenum">
              <a:rPr lang="en-US" smtClean="0"/>
              <a:t>28</a:t>
            </a:fld>
            <a:endParaRPr lang="en-US"/>
          </a:p>
        </p:txBody>
      </p:sp>
    </p:spTree>
    <p:extLst>
      <p:ext uri="{BB962C8B-B14F-4D97-AF65-F5344CB8AC3E}">
        <p14:creationId xmlns:p14="http://schemas.microsoft.com/office/powerpoint/2010/main" val="4225209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46B0B-0541-0CC6-BD24-77BA1E574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BF845-2190-B1C9-1ACA-A3788B6B09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11119D-1CF5-E184-93DA-A6B64930D521}"/>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C0D75929-C54E-2B49-D297-AE43F2F91A36}"/>
              </a:ext>
            </a:extLst>
          </p:cNvPr>
          <p:cNvSpPr>
            <a:spLocks noGrp="1"/>
          </p:cNvSpPr>
          <p:nvPr>
            <p:ph type="sldNum" sz="quarter" idx="5"/>
          </p:nvPr>
        </p:nvSpPr>
        <p:spPr/>
        <p:txBody>
          <a:bodyPr/>
          <a:lstStyle/>
          <a:p>
            <a:fld id="{14489A29-D03D-43C9-8B2A-67CF5B5D5B0A}" type="slidenum">
              <a:rPr lang="en-US" smtClean="0"/>
              <a:t>29</a:t>
            </a:fld>
            <a:endParaRPr lang="en-US"/>
          </a:p>
        </p:txBody>
      </p:sp>
    </p:spTree>
    <p:extLst>
      <p:ext uri="{BB962C8B-B14F-4D97-AF65-F5344CB8AC3E}">
        <p14:creationId xmlns:p14="http://schemas.microsoft.com/office/powerpoint/2010/main" val="27363317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21899-AA9B-95AF-EA5E-8C375C551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11579-1949-0DC9-EC76-FDDB5D9DA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27D81-0852-0CB2-B821-8C7A81A2E123}"/>
              </a:ext>
            </a:extLst>
          </p:cNvPr>
          <p:cNvSpPr>
            <a:spLocks noGrp="1"/>
          </p:cNvSpPr>
          <p:nvPr>
            <p:ph type="body" idx="1"/>
          </p:nvPr>
        </p:nvSpPr>
        <p:spPr/>
        <p:txBody>
          <a:bodyPr/>
          <a:lstStyle/>
          <a:p>
            <a:pPr marL="0" indent="0">
              <a:buFont typeface="Arial" panose="020B0604020202020204" pitchFamily="34" charset="0"/>
              <a:buNone/>
            </a:pPr>
            <a:r>
              <a:rPr lang="es-ES" dirty="0"/>
              <a:t>¡Usa nuestro </a:t>
            </a:r>
            <a:r>
              <a:rPr lang="es-ES" b="1" dirty="0"/>
              <a:t>folleto de 10 pasos</a:t>
            </a:r>
            <a:r>
              <a:rPr lang="es-ES" dirty="0"/>
              <a:t> para mantenerte en el camino!</a:t>
            </a:r>
            <a:br>
              <a:rPr lang="es-ES" dirty="0"/>
            </a:br>
            <a:r>
              <a:rPr lang="es-ES" dirty="0"/>
              <a:t>¡También puedes ver nuestro </a:t>
            </a:r>
            <a:r>
              <a:rPr lang="es-ES" b="1" dirty="0"/>
              <a:t>webinario</a:t>
            </a:r>
            <a:r>
              <a:rPr lang="es-ES" dirty="0"/>
              <a:t> para obtener más información!</a:t>
            </a:r>
            <a:endParaRPr lang="en-US" dirty="0"/>
          </a:p>
        </p:txBody>
      </p:sp>
      <p:sp>
        <p:nvSpPr>
          <p:cNvPr id="4" name="Slide Number Placeholder 3">
            <a:extLst>
              <a:ext uri="{FF2B5EF4-FFF2-40B4-BE49-F238E27FC236}">
                <a16:creationId xmlns:a16="http://schemas.microsoft.com/office/drawing/2014/main" id="{53193314-5572-C662-A4AB-CE337A7FB6CE}"/>
              </a:ext>
            </a:extLst>
          </p:cNvPr>
          <p:cNvSpPr>
            <a:spLocks noGrp="1"/>
          </p:cNvSpPr>
          <p:nvPr>
            <p:ph type="sldNum" sz="quarter" idx="5"/>
          </p:nvPr>
        </p:nvSpPr>
        <p:spPr/>
        <p:txBody>
          <a:bodyPr/>
          <a:lstStyle/>
          <a:p>
            <a:fld id="{14489A29-D03D-43C9-8B2A-67CF5B5D5B0A}" type="slidenum">
              <a:rPr lang="en-US" smtClean="0"/>
              <a:t>30</a:t>
            </a:fld>
            <a:endParaRPr lang="en-US"/>
          </a:p>
        </p:txBody>
      </p:sp>
    </p:spTree>
    <p:extLst>
      <p:ext uri="{BB962C8B-B14F-4D97-AF65-F5344CB8AC3E}">
        <p14:creationId xmlns:p14="http://schemas.microsoft.com/office/powerpoint/2010/main" val="14984448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3C3D6-5A14-28CD-67D2-85DBAA795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6954E4-E300-5FF1-7463-B014265FB58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563E552-CC10-E64F-C4AE-ABCDE107F9D7}"/>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83F60CBF-F1C8-8C96-F048-4140117164DE}"/>
              </a:ext>
            </a:extLst>
          </p:cNvPr>
          <p:cNvSpPr>
            <a:spLocks noGrp="1"/>
          </p:cNvSpPr>
          <p:nvPr>
            <p:ph type="sldNum" sz="quarter" idx="5"/>
          </p:nvPr>
        </p:nvSpPr>
        <p:spPr/>
        <p:txBody>
          <a:bodyPr/>
          <a:lstStyle/>
          <a:p>
            <a:fld id="{14489A29-D03D-43C9-8B2A-67CF5B5D5B0A}" type="slidenum">
              <a:rPr lang="en-US" smtClean="0"/>
              <a:t>31</a:t>
            </a:fld>
            <a:endParaRPr lang="en-US"/>
          </a:p>
        </p:txBody>
      </p:sp>
    </p:spTree>
    <p:extLst>
      <p:ext uri="{BB962C8B-B14F-4D97-AF65-F5344CB8AC3E}">
        <p14:creationId xmlns:p14="http://schemas.microsoft.com/office/powerpoint/2010/main" val="4209048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7E37A-9632-85F9-DCA4-17D2DAEDD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E62A1-B34A-D011-7343-9407C7DC3FC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20D970-3E90-D58A-4A8E-989712FBCD8E}"/>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807EE6EE-B163-E579-7AAA-98711DDE88CA}"/>
              </a:ext>
            </a:extLst>
          </p:cNvPr>
          <p:cNvSpPr>
            <a:spLocks noGrp="1"/>
          </p:cNvSpPr>
          <p:nvPr>
            <p:ph type="sldNum" sz="quarter" idx="5"/>
          </p:nvPr>
        </p:nvSpPr>
        <p:spPr/>
        <p:txBody>
          <a:bodyPr/>
          <a:lstStyle/>
          <a:p>
            <a:fld id="{14489A29-D03D-43C9-8B2A-67CF5B5D5B0A}" type="slidenum">
              <a:rPr lang="en-US" smtClean="0"/>
              <a:t>32</a:t>
            </a:fld>
            <a:endParaRPr lang="en-US"/>
          </a:p>
        </p:txBody>
      </p:sp>
    </p:spTree>
    <p:extLst>
      <p:ext uri="{BB962C8B-B14F-4D97-AF65-F5344CB8AC3E}">
        <p14:creationId xmlns:p14="http://schemas.microsoft.com/office/powerpoint/2010/main" val="32850609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A853E-35ED-664D-B70F-57ED28DC5A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5BF23-4D51-F423-A531-168574101B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2DC355C-BFEC-D92D-BC5F-137B4631FA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30E9DA-FBC1-FCFA-9915-F71AD17427E3}"/>
              </a:ext>
            </a:extLst>
          </p:cNvPr>
          <p:cNvSpPr>
            <a:spLocks noGrp="1"/>
          </p:cNvSpPr>
          <p:nvPr>
            <p:ph type="sldNum" sz="quarter" idx="5"/>
          </p:nvPr>
        </p:nvSpPr>
        <p:spPr/>
        <p:txBody>
          <a:bodyPr/>
          <a:lstStyle/>
          <a:p>
            <a:fld id="{14489A29-D03D-43C9-8B2A-67CF5B5D5B0A}" type="slidenum">
              <a:rPr lang="en-US" smtClean="0"/>
              <a:t>33</a:t>
            </a:fld>
            <a:endParaRPr lang="en-US"/>
          </a:p>
        </p:txBody>
      </p:sp>
    </p:spTree>
    <p:extLst>
      <p:ext uri="{BB962C8B-B14F-4D97-AF65-F5344CB8AC3E}">
        <p14:creationId xmlns:p14="http://schemas.microsoft.com/office/powerpoint/2010/main" val="11882023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60F394-A8D7-B62B-AFB7-3000D38BA4EB}"/>
              </a:ext>
            </a:extLst>
          </p:cNvPr>
          <p:cNvSpPr/>
          <p:nvPr userDrawn="1"/>
        </p:nvSpPr>
        <p:spPr>
          <a:xfrm>
            <a:off x="-1" y="0"/>
            <a:ext cx="9197865" cy="6858000"/>
          </a:xfrm>
          <a:prstGeom prst="rect">
            <a:avLst/>
          </a:prstGeom>
          <a:solidFill>
            <a:srgbClr val="4A5E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72EC99B6-AB45-C982-AA24-D7559AAD47EC}"/>
              </a:ext>
            </a:extLst>
          </p:cNvPr>
          <p:cNvSpPr>
            <a:spLocks noGrp="1"/>
          </p:cNvSpPr>
          <p:nvPr>
            <p:ph type="pic" sz="quarter" idx="11"/>
          </p:nvPr>
        </p:nvSpPr>
        <p:spPr>
          <a:xfrm>
            <a:off x="6943552" y="468313"/>
            <a:ext cx="5248448" cy="4586606"/>
          </a:xfrm>
        </p:spPr>
        <p:txBody>
          <a:bodyPr anchor="ctr"/>
          <a:lstStyle>
            <a:lvl1pPr marL="0" indent="0" algn="ctr">
              <a:buNone/>
              <a:defRPr lang="en-US" dirty="0"/>
            </a:lvl1pPr>
          </a:lstStyle>
          <a:p>
            <a:endParaRPr lang="en-US"/>
          </a:p>
        </p:txBody>
      </p:sp>
      <p:sp>
        <p:nvSpPr>
          <p:cNvPr id="13" name="Title 1">
            <a:extLst>
              <a:ext uri="{FF2B5EF4-FFF2-40B4-BE49-F238E27FC236}">
                <a16:creationId xmlns:a16="http://schemas.microsoft.com/office/drawing/2014/main" id="{875B586E-9568-CD86-4396-F691DF9F1BFA}"/>
              </a:ext>
            </a:extLst>
          </p:cNvPr>
          <p:cNvSpPr>
            <a:spLocks noGrp="1"/>
          </p:cNvSpPr>
          <p:nvPr>
            <p:ph type="ctrTitle"/>
          </p:nvPr>
        </p:nvSpPr>
        <p:spPr>
          <a:xfrm>
            <a:off x="694783" y="2205778"/>
            <a:ext cx="5523966" cy="1645752"/>
          </a:xfrm>
        </p:spPr>
        <p:txBody>
          <a:bodyPr anchor="b">
            <a:normAutofit/>
          </a:bodyPr>
          <a:lstStyle>
            <a:lvl1pPr algn="ctr">
              <a:defRPr sz="54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8BBB8E65-628B-6C30-D0D3-AF133B7B49C2}"/>
              </a:ext>
            </a:extLst>
          </p:cNvPr>
          <p:cNvSpPr>
            <a:spLocks noGrp="1"/>
          </p:cNvSpPr>
          <p:nvPr>
            <p:ph type="subTitle" idx="1"/>
          </p:nvPr>
        </p:nvSpPr>
        <p:spPr>
          <a:xfrm>
            <a:off x="694783" y="3952849"/>
            <a:ext cx="5523966" cy="1102070"/>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Picture 15" descr="A black and white logo&#10;&#10;Description automatically generated">
            <a:extLst>
              <a:ext uri="{FF2B5EF4-FFF2-40B4-BE49-F238E27FC236}">
                <a16:creationId xmlns:a16="http://schemas.microsoft.com/office/drawing/2014/main" id="{B088D31A-6305-76CB-5C58-4015A00822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3728" y="585227"/>
            <a:ext cx="2050962" cy="1120162"/>
          </a:xfrm>
          <a:prstGeom prst="rect">
            <a:avLst/>
          </a:prstGeom>
        </p:spPr>
      </p:pic>
      <p:pic>
        <p:nvPicPr>
          <p:cNvPr id="42" name="Picture 41" descr="A green house with a black background&#10;&#10;Description automatically generated">
            <a:extLst>
              <a:ext uri="{FF2B5EF4-FFF2-40B4-BE49-F238E27FC236}">
                <a16:creationId xmlns:a16="http://schemas.microsoft.com/office/drawing/2014/main" id="{D7996687-B65C-0CF8-C31A-2CDDF802F499}"/>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44" name="Picture 43" descr="A white house with a black background&#10;&#10;Description automatically generated">
            <a:extLst>
              <a:ext uri="{FF2B5EF4-FFF2-40B4-BE49-F238E27FC236}">
                <a16:creationId xmlns:a16="http://schemas.microsoft.com/office/drawing/2014/main" id="{3BE4654A-5806-953A-1907-569F66D8EB7C}"/>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46" name="Picture 45" descr="A white house with a black background&#10;&#10;Description automatically generated">
            <a:extLst>
              <a:ext uri="{FF2B5EF4-FFF2-40B4-BE49-F238E27FC236}">
                <a16:creationId xmlns:a16="http://schemas.microsoft.com/office/drawing/2014/main" id="{1A92315C-B360-13F0-52EE-187992C6D5F5}"/>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48" name="Picture 47" descr="A orange house with a black background&#10;&#10;Description automatically generated">
            <a:extLst>
              <a:ext uri="{FF2B5EF4-FFF2-40B4-BE49-F238E27FC236}">
                <a16:creationId xmlns:a16="http://schemas.microsoft.com/office/drawing/2014/main" id="{5F0DF2D8-15C7-70D6-3A17-E9C1C7130BB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49" name="Picture 48" descr="A white house with a black background&#10;&#10;Description automatically generated">
            <a:extLst>
              <a:ext uri="{FF2B5EF4-FFF2-40B4-BE49-F238E27FC236}">
                <a16:creationId xmlns:a16="http://schemas.microsoft.com/office/drawing/2014/main" id="{74F51565-0E75-DA10-54BB-354A4FED963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50" name="Picture 49" descr="A white house with a black background&#10;&#10;Description automatically generated">
            <a:extLst>
              <a:ext uri="{FF2B5EF4-FFF2-40B4-BE49-F238E27FC236}">
                <a16:creationId xmlns:a16="http://schemas.microsoft.com/office/drawing/2014/main" id="{FDD9B42B-2FDC-E351-49EF-69C75421A38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51" name="Picture 50" descr="A orange house with a black background&#10;&#10;Description automatically generated">
            <a:extLst>
              <a:ext uri="{FF2B5EF4-FFF2-40B4-BE49-F238E27FC236}">
                <a16:creationId xmlns:a16="http://schemas.microsoft.com/office/drawing/2014/main" id="{BE27DE2B-3E23-2ACC-A368-62DB9F5EF7A3}"/>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341"/>
          <a:stretch/>
        </p:blipFill>
        <p:spPr>
          <a:xfrm>
            <a:off x="2395866" y="6272773"/>
            <a:ext cx="875804" cy="583803"/>
          </a:xfrm>
          <a:prstGeom prst="rect">
            <a:avLst/>
          </a:prstGeom>
        </p:spPr>
      </p:pic>
      <p:pic>
        <p:nvPicPr>
          <p:cNvPr id="52" name="Picture 51" descr="A green house with a black background&#10;&#10;Description automatically generated">
            <a:extLst>
              <a:ext uri="{FF2B5EF4-FFF2-40B4-BE49-F238E27FC236}">
                <a16:creationId xmlns:a16="http://schemas.microsoft.com/office/drawing/2014/main" id="{3311F366-C8E3-7B44-B8AF-542A31B1DD77}"/>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53" name="Picture 52" descr="A green house with a black background&#10;&#10;Description automatically generated">
            <a:extLst>
              <a:ext uri="{FF2B5EF4-FFF2-40B4-BE49-F238E27FC236}">
                <a16:creationId xmlns:a16="http://schemas.microsoft.com/office/drawing/2014/main" id="{A1EE2994-3956-C7C3-A95A-DA30451A22F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54" name="Picture 53" descr="A white house with a black background&#10;&#10;Description automatically generated">
            <a:extLst>
              <a:ext uri="{FF2B5EF4-FFF2-40B4-BE49-F238E27FC236}">
                <a16:creationId xmlns:a16="http://schemas.microsoft.com/office/drawing/2014/main" id="{A82F4086-B649-2BBE-95B2-47498B06F55D}"/>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55" name="Picture 54" descr="A orange house with a black background&#10;&#10;Description automatically generated">
            <a:extLst>
              <a:ext uri="{FF2B5EF4-FFF2-40B4-BE49-F238E27FC236}">
                <a16:creationId xmlns:a16="http://schemas.microsoft.com/office/drawing/2014/main" id="{67206EE6-A5AC-772A-4B74-1D5E0ECA141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spTree>
    <p:extLst>
      <p:ext uri="{BB962C8B-B14F-4D97-AF65-F5344CB8AC3E}">
        <p14:creationId xmlns:p14="http://schemas.microsoft.com/office/powerpoint/2010/main" val="1651099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60F394-A8D7-B62B-AFB7-3000D38BA4EB}"/>
              </a:ext>
            </a:extLst>
          </p:cNvPr>
          <p:cNvSpPr/>
          <p:nvPr userDrawn="1"/>
        </p:nvSpPr>
        <p:spPr>
          <a:xfrm>
            <a:off x="-1" y="0"/>
            <a:ext cx="9197865" cy="6858000"/>
          </a:xfrm>
          <a:prstGeom prst="rect">
            <a:avLst/>
          </a:prstGeom>
          <a:solidFill>
            <a:srgbClr val="4A5E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72EC99B6-AB45-C982-AA24-D7559AAD47EC}"/>
              </a:ext>
            </a:extLst>
          </p:cNvPr>
          <p:cNvSpPr>
            <a:spLocks noGrp="1"/>
          </p:cNvSpPr>
          <p:nvPr>
            <p:ph type="pic" sz="quarter" idx="11"/>
          </p:nvPr>
        </p:nvSpPr>
        <p:spPr>
          <a:xfrm>
            <a:off x="8626415" y="313038"/>
            <a:ext cx="3565585" cy="2059227"/>
          </a:xfrm>
        </p:spPr>
        <p:txBody>
          <a:bodyPr anchor="ctr"/>
          <a:lstStyle>
            <a:lvl1pPr marL="0" indent="0" algn="ctr">
              <a:buNone/>
              <a:defRPr lang="en-US" dirty="0"/>
            </a:lvl1pPr>
          </a:lstStyle>
          <a:p>
            <a:endParaRPr lang="en-US"/>
          </a:p>
        </p:txBody>
      </p:sp>
      <p:sp>
        <p:nvSpPr>
          <p:cNvPr id="13" name="Title 1">
            <a:extLst>
              <a:ext uri="{FF2B5EF4-FFF2-40B4-BE49-F238E27FC236}">
                <a16:creationId xmlns:a16="http://schemas.microsoft.com/office/drawing/2014/main" id="{875B586E-9568-CD86-4396-F691DF9F1BFA}"/>
              </a:ext>
            </a:extLst>
          </p:cNvPr>
          <p:cNvSpPr>
            <a:spLocks noGrp="1"/>
          </p:cNvSpPr>
          <p:nvPr>
            <p:ph type="ctrTitle"/>
          </p:nvPr>
        </p:nvSpPr>
        <p:spPr>
          <a:xfrm>
            <a:off x="680749" y="2205778"/>
            <a:ext cx="5816389" cy="1645752"/>
          </a:xfrm>
        </p:spPr>
        <p:txBody>
          <a:bodyPr anchor="b">
            <a:normAutofit/>
          </a:bodyPr>
          <a:lstStyle>
            <a:lvl1pPr algn="ctr">
              <a:defRPr sz="5400">
                <a:solidFill>
                  <a:schemeClr val="bg1"/>
                </a:solidFill>
              </a:defRPr>
            </a:lvl1pPr>
          </a:lstStyle>
          <a:p>
            <a:r>
              <a:rPr lang="en-US"/>
              <a:t>Click to edit Master title style</a:t>
            </a:r>
          </a:p>
        </p:txBody>
      </p:sp>
      <p:sp>
        <p:nvSpPr>
          <p:cNvPr id="15" name="Subtitle 2">
            <a:extLst>
              <a:ext uri="{FF2B5EF4-FFF2-40B4-BE49-F238E27FC236}">
                <a16:creationId xmlns:a16="http://schemas.microsoft.com/office/drawing/2014/main" id="{8BBB8E65-628B-6C30-D0D3-AF133B7B49C2}"/>
              </a:ext>
            </a:extLst>
          </p:cNvPr>
          <p:cNvSpPr>
            <a:spLocks noGrp="1"/>
          </p:cNvSpPr>
          <p:nvPr>
            <p:ph type="subTitle" idx="1"/>
          </p:nvPr>
        </p:nvSpPr>
        <p:spPr>
          <a:xfrm>
            <a:off x="680749" y="3952849"/>
            <a:ext cx="5816389" cy="1102070"/>
          </a:xfrm>
        </p:spPr>
        <p:txBody>
          <a:bodyP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6" name="Picture 15" descr="A black and white logo&#10;&#10;Description automatically generated">
            <a:extLst>
              <a:ext uri="{FF2B5EF4-FFF2-40B4-BE49-F238E27FC236}">
                <a16:creationId xmlns:a16="http://schemas.microsoft.com/office/drawing/2014/main" id="{B088D31A-6305-76CB-5C58-4015A00822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63462" y="585227"/>
            <a:ext cx="2050962" cy="1120162"/>
          </a:xfrm>
          <a:prstGeom prst="rect">
            <a:avLst/>
          </a:prstGeom>
        </p:spPr>
      </p:pic>
      <p:pic>
        <p:nvPicPr>
          <p:cNvPr id="42" name="Picture 41" descr="A green house with a black background&#10;&#10;Description automatically generated">
            <a:extLst>
              <a:ext uri="{FF2B5EF4-FFF2-40B4-BE49-F238E27FC236}">
                <a16:creationId xmlns:a16="http://schemas.microsoft.com/office/drawing/2014/main" id="{D7996687-B65C-0CF8-C31A-2CDDF802F499}"/>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44" name="Picture 43" descr="A white house with a black background&#10;&#10;Description automatically generated">
            <a:extLst>
              <a:ext uri="{FF2B5EF4-FFF2-40B4-BE49-F238E27FC236}">
                <a16:creationId xmlns:a16="http://schemas.microsoft.com/office/drawing/2014/main" id="{3BE4654A-5806-953A-1907-569F66D8EB7C}"/>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46" name="Picture 45" descr="A white house with a black background&#10;&#10;Description automatically generated">
            <a:extLst>
              <a:ext uri="{FF2B5EF4-FFF2-40B4-BE49-F238E27FC236}">
                <a16:creationId xmlns:a16="http://schemas.microsoft.com/office/drawing/2014/main" id="{1A92315C-B360-13F0-52EE-187992C6D5F5}"/>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48" name="Picture 47" descr="A orange house with a black background&#10;&#10;Description automatically generated">
            <a:extLst>
              <a:ext uri="{FF2B5EF4-FFF2-40B4-BE49-F238E27FC236}">
                <a16:creationId xmlns:a16="http://schemas.microsoft.com/office/drawing/2014/main" id="{5F0DF2D8-15C7-70D6-3A17-E9C1C7130BB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49" name="Picture 48" descr="A white house with a black background&#10;&#10;Description automatically generated">
            <a:extLst>
              <a:ext uri="{FF2B5EF4-FFF2-40B4-BE49-F238E27FC236}">
                <a16:creationId xmlns:a16="http://schemas.microsoft.com/office/drawing/2014/main" id="{74F51565-0E75-DA10-54BB-354A4FED963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50" name="Picture 49" descr="A white house with a black background&#10;&#10;Description automatically generated">
            <a:extLst>
              <a:ext uri="{FF2B5EF4-FFF2-40B4-BE49-F238E27FC236}">
                <a16:creationId xmlns:a16="http://schemas.microsoft.com/office/drawing/2014/main" id="{FDD9B42B-2FDC-E351-49EF-69C75421A38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51" name="Picture 50" descr="A orange house with a black background&#10;&#10;Description automatically generated">
            <a:extLst>
              <a:ext uri="{FF2B5EF4-FFF2-40B4-BE49-F238E27FC236}">
                <a16:creationId xmlns:a16="http://schemas.microsoft.com/office/drawing/2014/main" id="{BE27DE2B-3E23-2ACC-A368-62DB9F5EF7A3}"/>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341"/>
          <a:stretch/>
        </p:blipFill>
        <p:spPr>
          <a:xfrm>
            <a:off x="2395866" y="6272773"/>
            <a:ext cx="875804" cy="583803"/>
          </a:xfrm>
          <a:prstGeom prst="rect">
            <a:avLst/>
          </a:prstGeom>
        </p:spPr>
      </p:pic>
      <p:pic>
        <p:nvPicPr>
          <p:cNvPr id="52" name="Picture 51" descr="A green house with a black background&#10;&#10;Description automatically generated">
            <a:extLst>
              <a:ext uri="{FF2B5EF4-FFF2-40B4-BE49-F238E27FC236}">
                <a16:creationId xmlns:a16="http://schemas.microsoft.com/office/drawing/2014/main" id="{3311F366-C8E3-7B44-B8AF-542A31B1DD77}"/>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53" name="Picture 52" descr="A green house with a black background&#10;&#10;Description automatically generated">
            <a:extLst>
              <a:ext uri="{FF2B5EF4-FFF2-40B4-BE49-F238E27FC236}">
                <a16:creationId xmlns:a16="http://schemas.microsoft.com/office/drawing/2014/main" id="{A1EE2994-3956-C7C3-A95A-DA30451A22F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54" name="Picture 53" descr="A white house with a black background&#10;&#10;Description automatically generated">
            <a:extLst>
              <a:ext uri="{FF2B5EF4-FFF2-40B4-BE49-F238E27FC236}">
                <a16:creationId xmlns:a16="http://schemas.microsoft.com/office/drawing/2014/main" id="{A82F4086-B649-2BBE-95B2-47498B06F55D}"/>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55" name="Picture 54" descr="A orange house with a black background&#10;&#10;Description automatically generated">
            <a:extLst>
              <a:ext uri="{FF2B5EF4-FFF2-40B4-BE49-F238E27FC236}">
                <a16:creationId xmlns:a16="http://schemas.microsoft.com/office/drawing/2014/main" id="{67206EE6-A5AC-772A-4B74-1D5E0ECA141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sp>
        <p:nvSpPr>
          <p:cNvPr id="2" name="Picture Placeholder 4">
            <a:extLst>
              <a:ext uri="{FF2B5EF4-FFF2-40B4-BE49-F238E27FC236}">
                <a16:creationId xmlns:a16="http://schemas.microsoft.com/office/drawing/2014/main" id="{A0622F05-92BF-C40E-D48C-5A850B950168}"/>
              </a:ext>
            </a:extLst>
          </p:cNvPr>
          <p:cNvSpPr>
            <a:spLocks noGrp="1"/>
          </p:cNvSpPr>
          <p:nvPr>
            <p:ph type="pic" sz="quarter" idx="12"/>
          </p:nvPr>
        </p:nvSpPr>
        <p:spPr>
          <a:xfrm>
            <a:off x="7216032" y="2372265"/>
            <a:ext cx="3565585" cy="2059228"/>
          </a:xfrm>
        </p:spPr>
        <p:txBody>
          <a:bodyPr anchor="ctr"/>
          <a:lstStyle>
            <a:lvl1pPr marL="0" indent="0" algn="ctr">
              <a:buNone/>
              <a:defRPr lang="en-US" dirty="0"/>
            </a:lvl1pPr>
          </a:lstStyle>
          <a:p>
            <a:endParaRPr lang="en-US"/>
          </a:p>
        </p:txBody>
      </p:sp>
      <p:sp>
        <p:nvSpPr>
          <p:cNvPr id="3" name="Picture Placeholder 4">
            <a:extLst>
              <a:ext uri="{FF2B5EF4-FFF2-40B4-BE49-F238E27FC236}">
                <a16:creationId xmlns:a16="http://schemas.microsoft.com/office/drawing/2014/main" id="{37B6D08C-B078-FD95-2C56-D2A16F8CFD1D}"/>
              </a:ext>
            </a:extLst>
          </p:cNvPr>
          <p:cNvSpPr>
            <a:spLocks noGrp="1"/>
          </p:cNvSpPr>
          <p:nvPr>
            <p:ph type="pic" sz="quarter" idx="13"/>
          </p:nvPr>
        </p:nvSpPr>
        <p:spPr>
          <a:xfrm>
            <a:off x="8626415" y="4431493"/>
            <a:ext cx="3565585" cy="2091643"/>
          </a:xfrm>
        </p:spPr>
        <p:txBody>
          <a:bodyPr anchor="ctr"/>
          <a:lstStyle>
            <a:lvl1pPr marL="0" indent="0" algn="ctr">
              <a:buNone/>
              <a:defRPr lang="en-US" dirty="0"/>
            </a:lvl1pPr>
          </a:lstStyle>
          <a:p>
            <a:endParaRPr lang="en-US"/>
          </a:p>
        </p:txBody>
      </p:sp>
    </p:spTree>
    <p:extLst>
      <p:ext uri="{BB962C8B-B14F-4D97-AF65-F5344CB8AC3E}">
        <p14:creationId xmlns:p14="http://schemas.microsoft.com/office/powerpoint/2010/main" val="966593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986739-9B8E-0FF1-B49B-C1A6B08DE030}"/>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24A5188E-99CA-B3E5-71E9-5CDAC3F1F53E}"/>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7" name="Picture 6" descr="A logo with a door&#10;&#10;Description automatically generated">
            <a:extLst>
              <a:ext uri="{FF2B5EF4-FFF2-40B4-BE49-F238E27FC236}">
                <a16:creationId xmlns:a16="http://schemas.microsoft.com/office/drawing/2014/main" id="{CFD2430D-2230-AAD9-CF32-92E788548C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5" name="Text Placeholder 4">
            <a:extLst>
              <a:ext uri="{FF2B5EF4-FFF2-40B4-BE49-F238E27FC236}">
                <a16:creationId xmlns:a16="http://schemas.microsoft.com/office/drawing/2014/main" id="{7E291ED6-FE55-FBE5-1645-AAD9CE3C02C9}"/>
              </a:ext>
            </a:extLst>
          </p:cNvPr>
          <p:cNvSpPr>
            <a:spLocks noGrp="1"/>
          </p:cNvSpPr>
          <p:nvPr>
            <p:ph type="body" sz="quarter" idx="10"/>
          </p:nvPr>
        </p:nvSpPr>
        <p:spPr>
          <a:xfrm>
            <a:off x="838200" y="1406525"/>
            <a:ext cx="10515600" cy="44417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5411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rgbClr val="4A5E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3733-CC0A-1929-DA50-5585D727F35E}"/>
              </a:ext>
            </a:extLst>
          </p:cNvPr>
          <p:cNvSpPr>
            <a:spLocks noGrp="1"/>
          </p:cNvSpPr>
          <p:nvPr>
            <p:ph type="title"/>
          </p:nvPr>
        </p:nvSpPr>
        <p:spPr>
          <a:xfrm>
            <a:off x="831850" y="1967923"/>
            <a:ext cx="10515600" cy="1398439"/>
          </a:xfrm>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1B182EF-8C7C-39BD-9E1E-0C0572B29DCE}"/>
              </a:ext>
            </a:extLst>
          </p:cNvPr>
          <p:cNvSpPr>
            <a:spLocks noGrp="1"/>
          </p:cNvSpPr>
          <p:nvPr>
            <p:ph type="body" idx="1"/>
          </p:nvPr>
        </p:nvSpPr>
        <p:spPr>
          <a:xfrm>
            <a:off x="831850" y="3491637"/>
            <a:ext cx="10515600" cy="1500187"/>
          </a:xfrm>
        </p:spPr>
        <p:txBody>
          <a:bodyPr>
            <a:normAutofit/>
          </a:bodyPr>
          <a:lstStyle>
            <a:lvl1pPr marL="0" indent="0" algn="ctr">
              <a:buNone/>
              <a:defRPr sz="2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lack and white logo&#10;&#10;Description automatically generated">
            <a:extLst>
              <a:ext uri="{FF2B5EF4-FFF2-40B4-BE49-F238E27FC236}">
                <a16:creationId xmlns:a16="http://schemas.microsoft.com/office/drawing/2014/main" id="{FAC9F001-942B-FE60-708B-C6497FEA87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4282" y="832413"/>
            <a:ext cx="1530735" cy="836032"/>
          </a:xfrm>
          <a:prstGeom prst="rect">
            <a:avLst/>
          </a:prstGeom>
        </p:spPr>
      </p:pic>
      <p:pic>
        <p:nvPicPr>
          <p:cNvPr id="4" name="Picture 3" descr="A green house with a black background&#10;&#10;Description automatically generated">
            <a:extLst>
              <a:ext uri="{FF2B5EF4-FFF2-40B4-BE49-F238E27FC236}">
                <a16:creationId xmlns:a16="http://schemas.microsoft.com/office/drawing/2014/main" id="{0709CB47-18C6-850C-8857-7636F119B8D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65066" b="11585"/>
          <a:stretch/>
        </p:blipFill>
        <p:spPr>
          <a:xfrm>
            <a:off x="0" y="5579971"/>
            <a:ext cx="504966" cy="1278029"/>
          </a:xfrm>
          <a:prstGeom prst="rect">
            <a:avLst/>
          </a:prstGeom>
        </p:spPr>
      </p:pic>
      <p:pic>
        <p:nvPicPr>
          <p:cNvPr id="6" name="Picture 5" descr="A white house with a black background&#10;&#10;Description automatically generated">
            <a:extLst>
              <a:ext uri="{FF2B5EF4-FFF2-40B4-BE49-F238E27FC236}">
                <a16:creationId xmlns:a16="http://schemas.microsoft.com/office/drawing/2014/main" id="{72501DE3-E28E-097E-25C0-B34B464C98F2}"/>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l="55353"/>
          <a:stretch/>
        </p:blipFill>
        <p:spPr>
          <a:xfrm>
            <a:off x="0" y="4955393"/>
            <a:ext cx="555598" cy="1244421"/>
          </a:xfrm>
          <a:prstGeom prst="rect">
            <a:avLst/>
          </a:prstGeom>
        </p:spPr>
      </p:pic>
      <p:pic>
        <p:nvPicPr>
          <p:cNvPr id="8" name="Picture 7" descr="A white house with a black background&#10;&#10;Description automatically generated">
            <a:extLst>
              <a:ext uri="{FF2B5EF4-FFF2-40B4-BE49-F238E27FC236}">
                <a16:creationId xmlns:a16="http://schemas.microsoft.com/office/drawing/2014/main" id="{A38EDADA-41F0-3113-01A1-E988AFDBDA13}"/>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505716" y="5300282"/>
            <a:ext cx="894065" cy="894065"/>
          </a:xfrm>
          <a:prstGeom prst="rect">
            <a:avLst/>
          </a:prstGeom>
        </p:spPr>
      </p:pic>
      <p:pic>
        <p:nvPicPr>
          <p:cNvPr id="9" name="Picture 8" descr="A orange house with a black background&#10;&#10;Description automatically generated">
            <a:extLst>
              <a:ext uri="{FF2B5EF4-FFF2-40B4-BE49-F238E27FC236}">
                <a16:creationId xmlns:a16="http://schemas.microsoft.com/office/drawing/2014/main" id="{51569365-9D28-D3BA-9DD0-4BEDD3F99A5C}"/>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54128"/>
          <a:stretch/>
        </p:blipFill>
        <p:spPr>
          <a:xfrm>
            <a:off x="-109908" y="6064787"/>
            <a:ext cx="1729194" cy="793213"/>
          </a:xfrm>
          <a:prstGeom prst="rect">
            <a:avLst/>
          </a:prstGeom>
        </p:spPr>
      </p:pic>
      <p:pic>
        <p:nvPicPr>
          <p:cNvPr id="10" name="Picture 9" descr="A white house with a black background&#10;&#10;Description automatically generated">
            <a:extLst>
              <a:ext uri="{FF2B5EF4-FFF2-40B4-BE49-F238E27FC236}">
                <a16:creationId xmlns:a16="http://schemas.microsoft.com/office/drawing/2014/main" id="{8523765B-62F5-04BC-3AEA-28F4787124D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tretch>
            <a:fillRect/>
          </a:stretch>
        </p:blipFill>
        <p:spPr>
          <a:xfrm>
            <a:off x="1036721" y="5678433"/>
            <a:ext cx="1107998" cy="1107998"/>
          </a:xfrm>
          <a:prstGeom prst="rect">
            <a:avLst/>
          </a:prstGeom>
        </p:spPr>
      </p:pic>
      <p:pic>
        <p:nvPicPr>
          <p:cNvPr id="11" name="Picture 10" descr="A white house with a black background&#10;&#10;Description automatically generated">
            <a:extLst>
              <a:ext uri="{FF2B5EF4-FFF2-40B4-BE49-F238E27FC236}">
                <a16:creationId xmlns:a16="http://schemas.microsoft.com/office/drawing/2014/main" id="{A307104F-E009-693B-6CAC-75DBF8E148FE}"/>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56477"/>
          <a:stretch/>
        </p:blipFill>
        <p:spPr>
          <a:xfrm>
            <a:off x="1331659" y="6378351"/>
            <a:ext cx="1102069" cy="479650"/>
          </a:xfrm>
          <a:prstGeom prst="rect">
            <a:avLst/>
          </a:prstGeom>
        </p:spPr>
      </p:pic>
      <p:pic>
        <p:nvPicPr>
          <p:cNvPr id="12" name="Picture 11" descr="A orange house with a black background&#10;&#10;Description automatically generated">
            <a:extLst>
              <a:ext uri="{FF2B5EF4-FFF2-40B4-BE49-F238E27FC236}">
                <a16:creationId xmlns:a16="http://schemas.microsoft.com/office/drawing/2014/main" id="{C093530A-45F4-6A13-74BC-1977B36A4AF1}"/>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33178"/>
          <a:stretch/>
        </p:blipFill>
        <p:spPr>
          <a:xfrm>
            <a:off x="2395866" y="6272773"/>
            <a:ext cx="875804" cy="585227"/>
          </a:xfrm>
          <a:prstGeom prst="rect">
            <a:avLst/>
          </a:prstGeom>
        </p:spPr>
      </p:pic>
      <p:pic>
        <p:nvPicPr>
          <p:cNvPr id="13" name="Picture 12" descr="A green house with a black background&#10;&#10;Description automatically generated">
            <a:extLst>
              <a:ext uri="{FF2B5EF4-FFF2-40B4-BE49-F238E27FC236}">
                <a16:creationId xmlns:a16="http://schemas.microsoft.com/office/drawing/2014/main" id="{99A10833-C9B7-25B4-23EF-7D3391110694}"/>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2096430" y="6084127"/>
            <a:ext cx="588445" cy="588445"/>
          </a:xfrm>
          <a:prstGeom prst="rect">
            <a:avLst/>
          </a:prstGeom>
        </p:spPr>
      </p:pic>
      <p:pic>
        <p:nvPicPr>
          <p:cNvPr id="14" name="Picture 13" descr="A green house with a black background&#10;&#10;Description automatically generated">
            <a:extLst>
              <a:ext uri="{FF2B5EF4-FFF2-40B4-BE49-F238E27FC236}">
                <a16:creationId xmlns:a16="http://schemas.microsoft.com/office/drawing/2014/main" id="{843C8B13-6F38-3C5E-8F98-C05EF8A37D1E}"/>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l="51283"/>
          <a:stretch/>
        </p:blipFill>
        <p:spPr>
          <a:xfrm>
            <a:off x="0" y="4465463"/>
            <a:ext cx="338770" cy="695379"/>
          </a:xfrm>
          <a:prstGeom prst="rect">
            <a:avLst/>
          </a:prstGeom>
        </p:spPr>
      </p:pic>
      <p:pic>
        <p:nvPicPr>
          <p:cNvPr id="15" name="Picture 14" descr="A white house with a black background&#10;&#10;Description automatically generated">
            <a:extLst>
              <a:ext uri="{FF2B5EF4-FFF2-40B4-BE49-F238E27FC236}">
                <a16:creationId xmlns:a16="http://schemas.microsoft.com/office/drawing/2014/main" id="{DD791118-4732-97F6-7E32-5D2001F0FD7B}"/>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75228"/>
          <a:stretch/>
        </p:blipFill>
        <p:spPr>
          <a:xfrm>
            <a:off x="2994135" y="6583525"/>
            <a:ext cx="1107998" cy="274475"/>
          </a:xfrm>
          <a:prstGeom prst="rect">
            <a:avLst/>
          </a:prstGeom>
        </p:spPr>
      </p:pic>
      <p:pic>
        <p:nvPicPr>
          <p:cNvPr id="16" name="Picture 15" descr="A orange house with a black background&#10;&#10;Description automatically generated">
            <a:extLst>
              <a:ext uri="{FF2B5EF4-FFF2-40B4-BE49-F238E27FC236}">
                <a16:creationId xmlns:a16="http://schemas.microsoft.com/office/drawing/2014/main" id="{1C2DBDB0-2FBA-85B2-F820-23582E5D84BE}"/>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82152" y="4905985"/>
            <a:ext cx="588445" cy="588445"/>
          </a:xfrm>
          <a:prstGeom prst="rect">
            <a:avLst/>
          </a:prstGeom>
        </p:spPr>
      </p:pic>
      <p:pic>
        <p:nvPicPr>
          <p:cNvPr id="28" name="Picture 27" descr="A orange house with a black background&#10;&#10;Description automatically generated">
            <a:extLst>
              <a:ext uri="{FF2B5EF4-FFF2-40B4-BE49-F238E27FC236}">
                <a16:creationId xmlns:a16="http://schemas.microsoft.com/office/drawing/2014/main" id="{743871CC-D9F1-7EE6-063B-B9B55E318406}"/>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b="21128"/>
          <a:stretch/>
        </p:blipFill>
        <p:spPr>
          <a:xfrm>
            <a:off x="9748024" y="6167243"/>
            <a:ext cx="875804" cy="690757"/>
          </a:xfrm>
          <a:prstGeom prst="rect">
            <a:avLst/>
          </a:prstGeom>
        </p:spPr>
      </p:pic>
      <p:pic>
        <p:nvPicPr>
          <p:cNvPr id="29" name="Picture 28" descr="A green house with a black background&#10;&#10;Description automatically generated">
            <a:extLst>
              <a:ext uri="{FF2B5EF4-FFF2-40B4-BE49-F238E27FC236}">
                <a16:creationId xmlns:a16="http://schemas.microsoft.com/office/drawing/2014/main" id="{161CDCDA-91E4-E1BE-3539-BDBFB43AC25D}"/>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rcRect r="10274" b="16027"/>
          <a:stretch/>
        </p:blipFill>
        <p:spPr>
          <a:xfrm>
            <a:off x="10565184" y="5335477"/>
            <a:ext cx="1626816" cy="1522523"/>
          </a:xfrm>
          <a:prstGeom prst="rect">
            <a:avLst/>
          </a:prstGeom>
        </p:spPr>
      </p:pic>
      <p:pic>
        <p:nvPicPr>
          <p:cNvPr id="30" name="Picture 29" descr="A white house with a black background&#10;&#10;Description automatically generated">
            <a:extLst>
              <a:ext uri="{FF2B5EF4-FFF2-40B4-BE49-F238E27FC236}">
                <a16:creationId xmlns:a16="http://schemas.microsoft.com/office/drawing/2014/main" id="{4F30C86A-D076-E756-2BA6-48CA098475D5}"/>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r="50000"/>
          <a:stretch/>
        </p:blipFill>
        <p:spPr>
          <a:xfrm>
            <a:off x="11569789" y="4833959"/>
            <a:ext cx="622211" cy="1244421"/>
          </a:xfrm>
          <a:prstGeom prst="rect">
            <a:avLst/>
          </a:prstGeom>
        </p:spPr>
      </p:pic>
      <p:pic>
        <p:nvPicPr>
          <p:cNvPr id="31" name="Picture 30" descr="A white house with a black background&#10;&#10;Description automatically generated">
            <a:extLst>
              <a:ext uri="{FF2B5EF4-FFF2-40B4-BE49-F238E27FC236}">
                <a16:creationId xmlns:a16="http://schemas.microsoft.com/office/drawing/2014/main" id="{31AA14A8-1F9B-89DE-C2F3-24C0D9047B72}"/>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tretch>
            <a:fillRect/>
          </a:stretch>
        </p:blipFill>
        <p:spPr>
          <a:xfrm>
            <a:off x="10041603" y="5432338"/>
            <a:ext cx="1179336" cy="1179336"/>
          </a:xfrm>
          <a:prstGeom prst="rect">
            <a:avLst/>
          </a:prstGeom>
        </p:spPr>
      </p:pic>
      <p:pic>
        <p:nvPicPr>
          <p:cNvPr id="32" name="Picture 31" descr="A green house with a black background&#10;&#10;Description automatically generated">
            <a:extLst>
              <a:ext uri="{FF2B5EF4-FFF2-40B4-BE49-F238E27FC236}">
                <a16:creationId xmlns:a16="http://schemas.microsoft.com/office/drawing/2014/main" id="{105C9197-6082-3B89-C4B0-2235B8232E5B}"/>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9365380" y="6122230"/>
            <a:ext cx="588445" cy="588445"/>
          </a:xfrm>
          <a:prstGeom prst="rect">
            <a:avLst/>
          </a:prstGeom>
        </p:spPr>
      </p:pic>
      <p:pic>
        <p:nvPicPr>
          <p:cNvPr id="33" name="Picture 32" descr="A white house with a black background&#10;&#10;Description automatically generated">
            <a:extLst>
              <a:ext uri="{FF2B5EF4-FFF2-40B4-BE49-F238E27FC236}">
                <a16:creationId xmlns:a16="http://schemas.microsoft.com/office/drawing/2014/main" id="{D85A1F93-FD24-CFFE-FB8D-5384B3398450}"/>
              </a:ext>
            </a:extLst>
          </p:cNvPr>
          <p:cNvPicPr>
            <a:picLocks noChangeAspect="1"/>
          </p:cNvPicPr>
          <p:nvPr userDrawn="1"/>
        </p:nvPicPr>
        <p:blipFill>
          <a:blip r:embed="rId4">
            <a:alphaModFix amt="75000"/>
            <a:extLst>
              <a:ext uri="{28A0092B-C50C-407E-A947-70E740481C1C}">
                <a14:useLocalDpi xmlns:a14="http://schemas.microsoft.com/office/drawing/2010/main" val="0"/>
              </a:ext>
            </a:extLst>
          </a:blip>
          <a:srcRect b="38058"/>
          <a:stretch/>
        </p:blipFill>
        <p:spPr>
          <a:xfrm>
            <a:off x="8551604" y="6171681"/>
            <a:ext cx="1107998" cy="686319"/>
          </a:xfrm>
          <a:prstGeom prst="rect">
            <a:avLst/>
          </a:prstGeom>
        </p:spPr>
      </p:pic>
      <p:pic>
        <p:nvPicPr>
          <p:cNvPr id="34" name="Picture 33" descr="A white house with a black background&#10;&#10;Description automatically generated">
            <a:extLst>
              <a:ext uri="{FF2B5EF4-FFF2-40B4-BE49-F238E27FC236}">
                <a16:creationId xmlns:a16="http://schemas.microsoft.com/office/drawing/2014/main" id="{27EBEC5D-0CDF-4F84-85AC-8BC4BE4434B8}"/>
              </a:ext>
            </a:extLst>
          </p:cNvPr>
          <p:cNvPicPr>
            <a:picLocks noChangeAspect="1"/>
          </p:cNvPicPr>
          <p:nvPr userDrawn="1"/>
        </p:nvPicPr>
        <p:blipFill>
          <a:blip r:embed="rId5">
            <a:alphaModFix amt="70000"/>
            <a:extLst>
              <a:ext uri="{28A0092B-C50C-407E-A947-70E740481C1C}">
                <a14:useLocalDpi xmlns:a14="http://schemas.microsoft.com/office/drawing/2010/main" val="0"/>
              </a:ext>
            </a:extLst>
          </a:blip>
          <a:srcRect b="70650"/>
          <a:stretch/>
        </p:blipFill>
        <p:spPr>
          <a:xfrm>
            <a:off x="7859956" y="6595589"/>
            <a:ext cx="894065" cy="262412"/>
          </a:xfrm>
          <a:prstGeom prst="rect">
            <a:avLst/>
          </a:prstGeom>
        </p:spPr>
      </p:pic>
      <p:pic>
        <p:nvPicPr>
          <p:cNvPr id="35" name="Picture 34" descr="A orange house with a black background&#10;&#10;Description automatically generated">
            <a:extLst>
              <a:ext uri="{FF2B5EF4-FFF2-40B4-BE49-F238E27FC236}">
                <a16:creationId xmlns:a16="http://schemas.microsoft.com/office/drawing/2014/main" id="{2706C629-34C8-29B3-1AC6-59ADB6B7F840}"/>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tretch>
            <a:fillRect/>
          </a:stretch>
        </p:blipFill>
        <p:spPr>
          <a:xfrm>
            <a:off x="10916944" y="5140129"/>
            <a:ext cx="588445" cy="588445"/>
          </a:xfrm>
          <a:prstGeom prst="rect">
            <a:avLst/>
          </a:prstGeom>
        </p:spPr>
      </p:pic>
      <p:pic>
        <p:nvPicPr>
          <p:cNvPr id="36" name="Picture 35" descr="A green house with a black background&#10;&#10;Description automatically generated">
            <a:extLst>
              <a:ext uri="{FF2B5EF4-FFF2-40B4-BE49-F238E27FC236}">
                <a16:creationId xmlns:a16="http://schemas.microsoft.com/office/drawing/2014/main" id="{9C0F55F9-7525-55EB-AAC2-7D2E4A52F4AC}"/>
              </a:ext>
            </a:extLst>
          </p:cNvPr>
          <p:cNvPicPr>
            <a:picLocks noChangeAspect="1"/>
          </p:cNvPicPr>
          <p:nvPr userDrawn="1"/>
        </p:nvPicPr>
        <p:blipFill>
          <a:blip r:embed="rId3">
            <a:alphaModFix amt="90000"/>
            <a:extLst>
              <a:ext uri="{28A0092B-C50C-407E-A947-70E740481C1C}">
                <a14:useLocalDpi xmlns:a14="http://schemas.microsoft.com/office/drawing/2010/main" val="0"/>
              </a:ext>
            </a:extLst>
          </a:blip>
          <a:stretch>
            <a:fillRect/>
          </a:stretch>
        </p:blipFill>
        <p:spPr>
          <a:xfrm>
            <a:off x="11474776" y="4542424"/>
            <a:ext cx="695379" cy="695379"/>
          </a:xfrm>
          <a:prstGeom prst="rect">
            <a:avLst/>
          </a:prstGeom>
        </p:spPr>
      </p:pic>
      <p:pic>
        <p:nvPicPr>
          <p:cNvPr id="39" name="Picture 38" descr="A orange house with a black background&#10;&#10;Description automatically generated">
            <a:extLst>
              <a:ext uri="{FF2B5EF4-FFF2-40B4-BE49-F238E27FC236}">
                <a16:creationId xmlns:a16="http://schemas.microsoft.com/office/drawing/2014/main" id="{C072CAEE-2430-08DB-A369-717E11535E97}"/>
              </a:ext>
            </a:extLst>
          </p:cNvPr>
          <p:cNvPicPr>
            <a:picLocks noChangeAspect="1"/>
          </p:cNvPicPr>
          <p:nvPr userDrawn="1"/>
        </p:nvPicPr>
        <p:blipFill>
          <a:blip r:embed="rId6">
            <a:alphaModFix amt="70000"/>
            <a:extLst>
              <a:ext uri="{28A0092B-C50C-407E-A947-70E740481C1C}">
                <a14:useLocalDpi xmlns:a14="http://schemas.microsoft.com/office/drawing/2010/main" val="0"/>
              </a:ext>
            </a:extLst>
          </a:blip>
          <a:srcRect r="46287"/>
          <a:stretch/>
        </p:blipFill>
        <p:spPr>
          <a:xfrm>
            <a:off x="11875933" y="4076375"/>
            <a:ext cx="316068" cy="588445"/>
          </a:xfrm>
          <a:prstGeom prst="rect">
            <a:avLst/>
          </a:prstGeom>
        </p:spPr>
      </p:pic>
    </p:spTree>
    <p:extLst>
      <p:ext uri="{BB962C8B-B14F-4D97-AF65-F5344CB8AC3E}">
        <p14:creationId xmlns:p14="http://schemas.microsoft.com/office/powerpoint/2010/main" val="351255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4A5E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3733-CC0A-1929-DA50-5585D727F35E}"/>
              </a:ext>
            </a:extLst>
          </p:cNvPr>
          <p:cNvSpPr>
            <a:spLocks noGrp="1"/>
          </p:cNvSpPr>
          <p:nvPr>
            <p:ph type="title"/>
          </p:nvPr>
        </p:nvSpPr>
        <p:spPr>
          <a:xfrm>
            <a:off x="831850" y="1467591"/>
            <a:ext cx="10515600" cy="1398439"/>
          </a:xfrm>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1B182EF-8C7C-39BD-9E1E-0C0572B29DCE}"/>
              </a:ext>
            </a:extLst>
          </p:cNvPr>
          <p:cNvSpPr>
            <a:spLocks noGrp="1"/>
          </p:cNvSpPr>
          <p:nvPr>
            <p:ph type="body" idx="1"/>
          </p:nvPr>
        </p:nvSpPr>
        <p:spPr>
          <a:xfrm>
            <a:off x="831850" y="2991305"/>
            <a:ext cx="10515600" cy="1500187"/>
          </a:xfrm>
        </p:spPr>
        <p:txBody>
          <a:bodyPr>
            <a:normAutofit/>
          </a:bodyPr>
          <a:lstStyle>
            <a:lvl1pPr marL="0" indent="0" algn="ctr">
              <a:buNone/>
              <a:defRPr sz="28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lack and white logo&#10;&#10;Description automatically generated">
            <a:extLst>
              <a:ext uri="{FF2B5EF4-FFF2-40B4-BE49-F238E27FC236}">
                <a16:creationId xmlns:a16="http://schemas.microsoft.com/office/drawing/2014/main" id="{FAC9F001-942B-FE60-708B-C6497FEA87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24282" y="332081"/>
            <a:ext cx="1530735" cy="836032"/>
          </a:xfrm>
          <a:prstGeom prst="rect">
            <a:avLst/>
          </a:prstGeom>
        </p:spPr>
      </p:pic>
      <p:sp>
        <p:nvSpPr>
          <p:cNvPr id="13" name="Picture Placeholder 12">
            <a:extLst>
              <a:ext uri="{FF2B5EF4-FFF2-40B4-BE49-F238E27FC236}">
                <a16:creationId xmlns:a16="http://schemas.microsoft.com/office/drawing/2014/main" id="{F7724D2C-E8C5-3F41-5A86-6C8AFB625D21}"/>
              </a:ext>
            </a:extLst>
          </p:cNvPr>
          <p:cNvSpPr>
            <a:spLocks noGrp="1"/>
          </p:cNvSpPr>
          <p:nvPr>
            <p:ph type="pic" sz="quarter" idx="10"/>
          </p:nvPr>
        </p:nvSpPr>
        <p:spPr>
          <a:xfrm>
            <a:off x="0" y="4489449"/>
            <a:ext cx="4071938" cy="2366963"/>
          </a:xfrm>
        </p:spPr>
        <p:txBody>
          <a:bodyPr/>
          <a:lstStyle/>
          <a:p>
            <a:endParaRPr lang="en-US"/>
          </a:p>
        </p:txBody>
      </p:sp>
      <p:sp>
        <p:nvSpPr>
          <p:cNvPr id="15" name="Picture Placeholder 14">
            <a:extLst>
              <a:ext uri="{FF2B5EF4-FFF2-40B4-BE49-F238E27FC236}">
                <a16:creationId xmlns:a16="http://schemas.microsoft.com/office/drawing/2014/main" id="{84EF61E3-0FFA-5DAC-454D-622CBCEEFCE3}"/>
              </a:ext>
            </a:extLst>
          </p:cNvPr>
          <p:cNvSpPr>
            <a:spLocks noGrp="1"/>
          </p:cNvSpPr>
          <p:nvPr>
            <p:ph type="pic" sz="quarter" idx="11"/>
          </p:nvPr>
        </p:nvSpPr>
        <p:spPr>
          <a:xfrm>
            <a:off x="4071938" y="4487861"/>
            <a:ext cx="4071937" cy="2366963"/>
          </a:xfrm>
        </p:spPr>
        <p:txBody>
          <a:bodyPr/>
          <a:lstStyle/>
          <a:p>
            <a:endParaRPr lang="en-US"/>
          </a:p>
        </p:txBody>
      </p:sp>
      <p:sp>
        <p:nvSpPr>
          <p:cNvPr id="17" name="Picture Placeholder 16">
            <a:extLst>
              <a:ext uri="{FF2B5EF4-FFF2-40B4-BE49-F238E27FC236}">
                <a16:creationId xmlns:a16="http://schemas.microsoft.com/office/drawing/2014/main" id="{0D09E4AE-C3AF-EED2-6443-F41058166E6D}"/>
              </a:ext>
            </a:extLst>
          </p:cNvPr>
          <p:cNvSpPr>
            <a:spLocks noGrp="1"/>
          </p:cNvSpPr>
          <p:nvPr>
            <p:ph type="pic" sz="quarter" idx="12"/>
          </p:nvPr>
        </p:nvSpPr>
        <p:spPr>
          <a:xfrm>
            <a:off x="8143875" y="4487862"/>
            <a:ext cx="4035425" cy="2370138"/>
          </a:xfrm>
        </p:spPr>
        <p:txBody>
          <a:bodyPr/>
          <a:lstStyle/>
          <a:p>
            <a:endParaRPr lang="en-US"/>
          </a:p>
        </p:txBody>
      </p:sp>
    </p:spTree>
    <p:extLst>
      <p:ext uri="{BB962C8B-B14F-4D97-AF65-F5344CB8AC3E}">
        <p14:creationId xmlns:p14="http://schemas.microsoft.com/office/powerpoint/2010/main" val="93350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C9D271D-9873-A23C-13B1-042EFC27D9C8}"/>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FAD536B3-1B23-8322-E064-25DE130AB7FF}"/>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83B0E74-1BED-0CD5-FE0D-DA47CDA0012E}"/>
              </a:ext>
            </a:extLst>
          </p:cNvPr>
          <p:cNvSpPr>
            <a:spLocks noGrp="1"/>
          </p:cNvSpPr>
          <p:nvPr>
            <p:ph sz="half" idx="1"/>
          </p:nvPr>
        </p:nvSpPr>
        <p:spPr>
          <a:xfrm>
            <a:off x="838200" y="1411555"/>
            <a:ext cx="5181600" cy="44366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9A9715-3B58-16FE-510B-5E7FA498D98F}"/>
              </a:ext>
            </a:extLst>
          </p:cNvPr>
          <p:cNvSpPr>
            <a:spLocks noGrp="1"/>
          </p:cNvSpPr>
          <p:nvPr>
            <p:ph sz="half" idx="2"/>
          </p:nvPr>
        </p:nvSpPr>
        <p:spPr>
          <a:xfrm>
            <a:off x="6172200" y="1411555"/>
            <a:ext cx="5181600" cy="44366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logo with a door&#10;&#10;Description automatically generated">
            <a:extLst>
              <a:ext uri="{FF2B5EF4-FFF2-40B4-BE49-F238E27FC236}">
                <a16:creationId xmlns:a16="http://schemas.microsoft.com/office/drawing/2014/main" id="{45A6F3F7-5573-4D6A-AF97-CA03811E7D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2353709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A05773-A7C2-5E46-4B27-9DE766BCDE44}"/>
              </a:ext>
            </a:extLst>
          </p:cNvPr>
          <p:cNvSpPr>
            <a:spLocks noGrp="1"/>
          </p:cNvSpPr>
          <p:nvPr>
            <p:ph type="body" idx="1"/>
          </p:nvPr>
        </p:nvSpPr>
        <p:spPr>
          <a:xfrm>
            <a:off x="839788" y="1411554"/>
            <a:ext cx="5157787" cy="823912"/>
          </a:xfrm>
        </p:spPr>
        <p:txBody>
          <a:bodyPr anchor="b">
            <a:noAutofit/>
          </a:bodyPr>
          <a:lstStyle>
            <a:lvl1pPr marL="0" indent="0">
              <a:buNone/>
              <a:defRPr sz="28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998684-4A22-38DF-C3A9-11600AD98917}"/>
              </a:ext>
            </a:extLst>
          </p:cNvPr>
          <p:cNvSpPr>
            <a:spLocks noGrp="1"/>
          </p:cNvSpPr>
          <p:nvPr>
            <p:ph sz="half" idx="2"/>
          </p:nvPr>
        </p:nvSpPr>
        <p:spPr>
          <a:xfrm>
            <a:off x="839788" y="2370402"/>
            <a:ext cx="5157787" cy="3477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B84AF6-35AA-26B8-51B4-8701D590C050}"/>
              </a:ext>
            </a:extLst>
          </p:cNvPr>
          <p:cNvSpPr>
            <a:spLocks noGrp="1"/>
          </p:cNvSpPr>
          <p:nvPr>
            <p:ph type="body" sz="quarter" idx="3"/>
          </p:nvPr>
        </p:nvSpPr>
        <p:spPr>
          <a:xfrm>
            <a:off x="6172200" y="1411554"/>
            <a:ext cx="5183188" cy="823912"/>
          </a:xfrm>
        </p:spPr>
        <p:txBody>
          <a:bodyPr anchor="b">
            <a:noAutofit/>
          </a:bodyPr>
          <a:lstStyle>
            <a:lvl1pPr marL="0" indent="0">
              <a:buNone/>
              <a:defRPr sz="28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602C34-2051-CFAB-1326-8BD101FAB678}"/>
              </a:ext>
            </a:extLst>
          </p:cNvPr>
          <p:cNvSpPr>
            <a:spLocks noGrp="1"/>
          </p:cNvSpPr>
          <p:nvPr>
            <p:ph sz="quarter" idx="4"/>
          </p:nvPr>
        </p:nvSpPr>
        <p:spPr>
          <a:xfrm>
            <a:off x="6172200" y="2370402"/>
            <a:ext cx="5183188" cy="3477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logo with a door&#10;&#10;Description automatically generated">
            <a:extLst>
              <a:ext uri="{FF2B5EF4-FFF2-40B4-BE49-F238E27FC236}">
                <a16:creationId xmlns:a16="http://schemas.microsoft.com/office/drawing/2014/main" id="{6B198039-175E-4E0D-BE76-9B61EF0EBB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12" name="Rectangle 11">
            <a:extLst>
              <a:ext uri="{FF2B5EF4-FFF2-40B4-BE49-F238E27FC236}">
                <a16:creationId xmlns:a16="http://schemas.microsoft.com/office/drawing/2014/main" id="{6F9D104E-35E6-1185-94A8-42B6B1ED09E5}"/>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13" name="Rectangle 12">
            <a:extLst>
              <a:ext uri="{FF2B5EF4-FFF2-40B4-BE49-F238E27FC236}">
                <a16:creationId xmlns:a16="http://schemas.microsoft.com/office/drawing/2014/main" id="{266A381E-8322-15D6-5B23-1E43913C6433}"/>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E54B3407-C1D1-7512-35B9-F95C7B2D1967}"/>
              </a:ext>
            </a:extLst>
          </p:cNvPr>
          <p:cNvSpPr>
            <a:spLocks noGrp="1"/>
          </p:cNvSpPr>
          <p:nvPr>
            <p:ph type="title"/>
          </p:nvPr>
        </p:nvSpPr>
        <p:spPr>
          <a:xfrm>
            <a:off x="838200" y="-48946"/>
            <a:ext cx="10515600" cy="1325563"/>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156979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323421-7721-1EB2-85FF-7F61C66C4ADD}"/>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EB0645D6-3F68-CF3F-1394-804B018DA4B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6" name="Picture 5" descr="A logo with a door&#10;&#10;Description automatically generated">
            <a:extLst>
              <a:ext uri="{FF2B5EF4-FFF2-40B4-BE49-F238E27FC236}">
                <a16:creationId xmlns:a16="http://schemas.microsoft.com/office/drawing/2014/main" id="{34C10570-66DC-5587-E851-7334BEF44D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2461172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logo with a door&#10;&#10;Description automatically generated">
            <a:extLst>
              <a:ext uri="{FF2B5EF4-FFF2-40B4-BE49-F238E27FC236}">
                <a16:creationId xmlns:a16="http://schemas.microsoft.com/office/drawing/2014/main" id="{60100DC2-FA55-FFD1-5571-A01CF6E18B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Tree>
    <p:extLst>
      <p:ext uri="{BB962C8B-B14F-4D97-AF65-F5344CB8AC3E}">
        <p14:creationId xmlns:p14="http://schemas.microsoft.com/office/powerpoint/2010/main" val="3599724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29C2DF-5C0A-E829-DB64-8E75CF68502D}"/>
              </a:ext>
            </a:extLst>
          </p:cNvPr>
          <p:cNvSpPr>
            <a:spLocks noGrp="1"/>
          </p:cNvSpPr>
          <p:nvPr>
            <p:ph idx="1"/>
          </p:nvPr>
        </p:nvSpPr>
        <p:spPr>
          <a:xfrm>
            <a:off x="5183188" y="1411555"/>
            <a:ext cx="6172200" cy="4436686"/>
          </a:xfrm>
        </p:spPr>
        <p:txBody>
          <a:bodyPr anchor="ct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C9673F-5E5A-7C10-8C7D-961E2DC63C46}"/>
              </a:ext>
            </a:extLst>
          </p:cNvPr>
          <p:cNvSpPr>
            <a:spLocks noGrp="1"/>
          </p:cNvSpPr>
          <p:nvPr>
            <p:ph type="body" sz="half" idx="2"/>
          </p:nvPr>
        </p:nvSpPr>
        <p:spPr>
          <a:xfrm>
            <a:off x="839788" y="1411555"/>
            <a:ext cx="3932237" cy="4449495"/>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logo with a door&#10;&#10;Description automatically generated">
            <a:extLst>
              <a:ext uri="{FF2B5EF4-FFF2-40B4-BE49-F238E27FC236}">
                <a16:creationId xmlns:a16="http://schemas.microsoft.com/office/drawing/2014/main" id="{DFCA84C0-F3BC-A41A-E371-5EFB7B6A6A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9" name="Rectangle 8">
            <a:extLst>
              <a:ext uri="{FF2B5EF4-FFF2-40B4-BE49-F238E27FC236}">
                <a16:creationId xmlns:a16="http://schemas.microsoft.com/office/drawing/2014/main" id="{7102FAF7-BFCB-7FA8-569B-CAE070457186}"/>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D7DC4001-F7FA-7ECD-1DF2-353B6FC7792A}"/>
              </a:ext>
            </a:extLst>
          </p:cNvPr>
          <p:cNvSpPr>
            <a:spLocks noGrp="1"/>
          </p:cNvSpPr>
          <p:nvPr>
            <p:ph type="title"/>
          </p:nvPr>
        </p:nvSpPr>
        <p:spPr>
          <a:xfrm>
            <a:off x="836612" y="-48946"/>
            <a:ext cx="10517188" cy="1325563"/>
          </a:xfrm>
        </p:spPr>
        <p:txBody>
          <a:bodyPr anchor="ctr">
            <a:normAutofit/>
          </a:bodyPr>
          <a:lstStyle>
            <a:lvl1pPr algn="l">
              <a:defRPr sz="440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630782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B1C3EAB-0D37-7440-56AC-0600D0459D21}"/>
              </a:ext>
            </a:extLst>
          </p:cNvPr>
          <p:cNvSpPr>
            <a:spLocks noGrp="1"/>
          </p:cNvSpPr>
          <p:nvPr>
            <p:ph type="body" sz="half" idx="2"/>
          </p:nvPr>
        </p:nvSpPr>
        <p:spPr>
          <a:xfrm>
            <a:off x="839788" y="1411555"/>
            <a:ext cx="3932237" cy="4457433"/>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logo with a door&#10;&#10;Description automatically generated">
            <a:extLst>
              <a:ext uri="{FF2B5EF4-FFF2-40B4-BE49-F238E27FC236}">
                <a16:creationId xmlns:a16="http://schemas.microsoft.com/office/drawing/2014/main" id="{4B4ECDB6-6FC4-970C-0994-85927535F8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1259" y="5977982"/>
            <a:ext cx="1279585" cy="698863"/>
          </a:xfrm>
          <a:prstGeom prst="rect">
            <a:avLst/>
          </a:prstGeom>
        </p:spPr>
      </p:pic>
      <p:sp>
        <p:nvSpPr>
          <p:cNvPr id="9" name="Content Placeholder 2">
            <a:extLst>
              <a:ext uri="{FF2B5EF4-FFF2-40B4-BE49-F238E27FC236}">
                <a16:creationId xmlns:a16="http://schemas.microsoft.com/office/drawing/2014/main" id="{8316089B-64F1-F293-725D-F9B020214D26}"/>
              </a:ext>
            </a:extLst>
          </p:cNvPr>
          <p:cNvSpPr>
            <a:spLocks noGrp="1"/>
          </p:cNvSpPr>
          <p:nvPr>
            <p:ph idx="10"/>
          </p:nvPr>
        </p:nvSpPr>
        <p:spPr>
          <a:xfrm>
            <a:off x="5180012" y="1411554"/>
            <a:ext cx="6172200" cy="4457433"/>
          </a:xfrm>
        </p:spPr>
        <p:txBody>
          <a:bodyPr anchor="ct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E5CCF833-A056-0E21-CD01-1F886D2516A9}"/>
              </a:ext>
            </a:extLst>
          </p:cNvPr>
          <p:cNvSpPr/>
          <p:nvPr userDrawn="1"/>
        </p:nvSpPr>
        <p:spPr bwMode="auto">
          <a:xfrm>
            <a:off x="0" y="-1"/>
            <a:ext cx="12192000" cy="1191491"/>
          </a:xfrm>
          <a:prstGeom prst="rect">
            <a:avLst/>
          </a:prstGeom>
          <a:solidFill>
            <a:srgbClr val="4A5E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Times" charset="0"/>
            </a:endParaRPr>
          </a:p>
        </p:txBody>
      </p:sp>
      <p:sp>
        <p:nvSpPr>
          <p:cNvPr id="2" name="Title 1">
            <a:extLst>
              <a:ext uri="{FF2B5EF4-FFF2-40B4-BE49-F238E27FC236}">
                <a16:creationId xmlns:a16="http://schemas.microsoft.com/office/drawing/2014/main" id="{D9CDEE36-393C-1821-D038-7299F623AF51}"/>
              </a:ext>
            </a:extLst>
          </p:cNvPr>
          <p:cNvSpPr>
            <a:spLocks noGrp="1"/>
          </p:cNvSpPr>
          <p:nvPr>
            <p:ph type="title"/>
          </p:nvPr>
        </p:nvSpPr>
        <p:spPr>
          <a:xfrm>
            <a:off x="835024" y="-48947"/>
            <a:ext cx="10517188" cy="1325563"/>
          </a:xfrm>
        </p:spPr>
        <p:txBody>
          <a:bodyPr anchor="ctr">
            <a:norm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567990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4C48C-29FD-834A-0247-A1ED169B15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D5642A-B785-51E5-643E-E8F67261CD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5359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46C623-122E-9423-E0BE-4E86CA2CF8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7B9D4F-8F98-9AE2-AC9D-9079D6776B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4129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90F206-FAF5-9B8D-6D4B-4827F7FE2936}"/>
              </a:ext>
            </a:extLst>
          </p:cNvPr>
          <p:cNvSpPr>
            <a:spLocks noGrp="1"/>
          </p:cNvSpPr>
          <p:nvPr>
            <p:ph type="title"/>
          </p:nvPr>
        </p:nvSpPr>
        <p:spPr>
          <a:xfrm>
            <a:off x="838200" y="-4894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C16EE2-82FB-5913-5983-DAF1675A89A4}"/>
              </a:ext>
            </a:extLst>
          </p:cNvPr>
          <p:cNvSpPr>
            <a:spLocks noGrp="1"/>
          </p:cNvSpPr>
          <p:nvPr>
            <p:ph type="body" idx="1"/>
          </p:nvPr>
        </p:nvSpPr>
        <p:spPr>
          <a:xfrm>
            <a:off x="838200" y="1411554"/>
            <a:ext cx="10515600" cy="4436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4776990"/>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50" r:id="rId3"/>
    <p:sldLayoutId id="2147483663" r:id="rId4"/>
    <p:sldLayoutId id="2147483660"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7.jpeg"/><Relationship Id="rId7" Type="http://schemas.openxmlformats.org/officeDocument/2006/relationships/diagramData" Target="../diagrams/data3.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10.jpeg"/><Relationship Id="rId11" Type="http://schemas.microsoft.com/office/2007/relationships/diagramDrawing" Target="../diagrams/drawing3.xml"/><Relationship Id="rId5" Type="http://schemas.openxmlformats.org/officeDocument/2006/relationships/image" Target="../media/image9.jpeg"/><Relationship Id="rId10" Type="http://schemas.openxmlformats.org/officeDocument/2006/relationships/diagramColors" Target="../diagrams/colors3.xml"/><Relationship Id="rId4" Type="http://schemas.openxmlformats.org/officeDocument/2006/relationships/image" Target="../media/image8.jpeg"/><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1.jpe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6.xml"/><Relationship Id="rId3" Type="http://schemas.microsoft.com/office/2018/10/relationships/comments" Target="../comments/modernComment_16A_109DBA2E.xml"/><Relationship Id="rId7" Type="http://schemas.openxmlformats.org/officeDocument/2006/relationships/diagramQuickStyle" Target="../diagrams/quickStyle6.xm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2.jpeg"/><Relationship Id="rId9" Type="http://schemas.microsoft.com/office/2007/relationships/diagramDrawing" Target="../diagrams/drawing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hyperlink" Target="https://www.tsahc.org/homebuyers-renters/mortgage-credit-certs"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1.xml"/><Relationship Id="rId5" Type="http://schemas.openxmlformats.org/officeDocument/2006/relationships/image" Target="../media/image19.pn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hyperlink" Target="http://www.tsahc.org/" TargetMode="External"/><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hyperlink" Target="https://tinyurl.com/32dhtzv"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hyperlink" Target="mailto:homeownership@tsahc.org" TargetMode="External"/><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BC79FFB6-7C17-ED12-6ED4-753D96A4F774}"/>
              </a:ext>
            </a:extLst>
          </p:cNvPr>
          <p:cNvSpPr>
            <a:spLocks noChangeArrowheads="1"/>
          </p:cNvSpPr>
          <p:nvPr/>
        </p:nvSpPr>
        <p:spPr bwMode="auto">
          <a:xfrm>
            <a:off x="693313" y="2390129"/>
            <a:ext cx="10805373"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a:solidFill>
                  <a:schemeClr val="tx1"/>
                </a:solidFill>
                <a:latin typeface="Myriad Pro" charset="0"/>
              </a:defRPr>
            </a:lvl1pPr>
            <a:lvl2pPr marL="742950" indent="-285750">
              <a:spcBef>
                <a:spcPct val="20000"/>
              </a:spcBef>
              <a:buChar char="–"/>
              <a:defRPr sz="1600">
                <a:solidFill>
                  <a:schemeClr val="tx1"/>
                </a:solidFill>
                <a:latin typeface="Myriad Pro" charset="0"/>
              </a:defRPr>
            </a:lvl2pPr>
            <a:lvl3pPr marL="1143000" indent="-228600">
              <a:spcBef>
                <a:spcPct val="20000"/>
              </a:spcBef>
              <a:buChar char="•"/>
              <a:defRPr sz="1400">
                <a:solidFill>
                  <a:schemeClr val="tx1"/>
                </a:solidFill>
                <a:latin typeface="Myriad Pro" charset="0"/>
              </a:defRPr>
            </a:lvl3pPr>
            <a:lvl4pPr marL="1600200" indent="-228600">
              <a:spcBef>
                <a:spcPct val="20000"/>
              </a:spcBef>
              <a:buChar char="–"/>
              <a:defRPr sz="1200">
                <a:solidFill>
                  <a:schemeClr val="tx1"/>
                </a:solidFill>
                <a:latin typeface="Myriad Pro" charset="0"/>
              </a:defRPr>
            </a:lvl4pPr>
            <a:lvl5pPr marL="2057400" indent="-228600">
              <a:spcBef>
                <a:spcPct val="20000"/>
              </a:spcBef>
              <a:buChar char="»"/>
              <a:defRPr sz="1200">
                <a:solidFill>
                  <a:schemeClr val="tx1"/>
                </a:solidFill>
                <a:latin typeface="Myriad Pro" charset="0"/>
              </a:defRPr>
            </a:lvl5pPr>
            <a:lvl6pPr marL="2514600" indent="-228600" eaLnBrk="0" fontAlgn="base" hangingPunct="0">
              <a:spcBef>
                <a:spcPct val="20000"/>
              </a:spcBef>
              <a:spcAft>
                <a:spcPct val="0"/>
              </a:spcAft>
              <a:buChar char="»"/>
              <a:defRPr sz="1200">
                <a:solidFill>
                  <a:schemeClr val="tx1"/>
                </a:solidFill>
                <a:latin typeface="Myriad Pro" charset="0"/>
              </a:defRPr>
            </a:lvl6pPr>
            <a:lvl7pPr marL="2971800" indent="-228600" eaLnBrk="0" fontAlgn="base" hangingPunct="0">
              <a:spcBef>
                <a:spcPct val="20000"/>
              </a:spcBef>
              <a:spcAft>
                <a:spcPct val="0"/>
              </a:spcAft>
              <a:buChar char="»"/>
              <a:defRPr sz="1200">
                <a:solidFill>
                  <a:schemeClr val="tx1"/>
                </a:solidFill>
                <a:latin typeface="Myriad Pro" charset="0"/>
              </a:defRPr>
            </a:lvl7pPr>
            <a:lvl8pPr marL="3429000" indent="-228600" eaLnBrk="0" fontAlgn="base" hangingPunct="0">
              <a:spcBef>
                <a:spcPct val="20000"/>
              </a:spcBef>
              <a:spcAft>
                <a:spcPct val="0"/>
              </a:spcAft>
              <a:buChar char="»"/>
              <a:defRPr sz="1200">
                <a:solidFill>
                  <a:schemeClr val="tx1"/>
                </a:solidFill>
                <a:latin typeface="Myriad Pro" charset="0"/>
              </a:defRPr>
            </a:lvl8pPr>
            <a:lvl9pPr marL="3886200" indent="-228600" eaLnBrk="0" fontAlgn="base" hangingPunct="0">
              <a:spcBef>
                <a:spcPct val="20000"/>
              </a:spcBef>
              <a:spcAft>
                <a:spcPct val="0"/>
              </a:spcAft>
              <a:buChar char="»"/>
              <a:defRPr sz="1200">
                <a:solidFill>
                  <a:schemeClr val="tx1"/>
                </a:solidFill>
                <a:latin typeface="Myriad Pro" charset="0"/>
              </a:defRPr>
            </a:lvl9pPr>
          </a:lstStyle>
          <a:p>
            <a:pPr algn="ctr">
              <a:spcBef>
                <a:spcPct val="0"/>
              </a:spcBef>
              <a:buFontTx/>
              <a:buNone/>
            </a:pPr>
            <a:r>
              <a:rPr lang="es-ES" altLang="en-US" sz="5000" dirty="0">
                <a:solidFill>
                  <a:schemeClr val="bg1"/>
                </a:solidFill>
                <a:latin typeface="+mj-lt"/>
              </a:rPr>
              <a:t>Ayuda para el Pago Inicial Disponible</a:t>
            </a:r>
          </a:p>
          <a:p>
            <a:pPr algn="ctr">
              <a:spcBef>
                <a:spcPct val="0"/>
              </a:spcBef>
              <a:buFontTx/>
              <a:buNone/>
            </a:pPr>
            <a:r>
              <a:rPr lang="es-ES" altLang="en-US" sz="3200" dirty="0">
                <a:solidFill>
                  <a:schemeClr val="bg1"/>
                </a:solidFill>
                <a:latin typeface="+mj-lt"/>
              </a:rPr>
              <a:t>Con los programas para compradores de vivienda de TSAHC</a:t>
            </a:r>
            <a:endParaRPr lang="en-US" altLang="en-US" sz="3200" dirty="0">
              <a:solidFill>
                <a:schemeClr val="bg1"/>
              </a:solidFill>
              <a:latin typeface="+mj-lt"/>
            </a:endParaRPr>
          </a:p>
        </p:txBody>
      </p:sp>
    </p:spTree>
    <p:extLst>
      <p:ext uri="{BB962C8B-B14F-4D97-AF65-F5344CB8AC3E}">
        <p14:creationId xmlns:p14="http://schemas.microsoft.com/office/powerpoint/2010/main" val="1640953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40A63-B0C1-05DD-E231-72B3EA9A7A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E00FE7-C1F8-C3D0-265B-1E4E0AAE5189}"/>
              </a:ext>
            </a:extLst>
          </p:cNvPr>
          <p:cNvSpPr>
            <a:spLocks noGrp="1"/>
          </p:cNvSpPr>
          <p:nvPr>
            <p:ph type="title"/>
          </p:nvPr>
        </p:nvSpPr>
        <p:spPr/>
        <p:txBody>
          <a:bodyPr/>
          <a:lstStyle/>
          <a:p>
            <a:r>
              <a:rPr lang="en-US" dirty="0" err="1"/>
              <a:t>Contáctame</a:t>
            </a:r>
            <a:endParaRPr lang="en-US" dirty="0"/>
          </a:p>
        </p:txBody>
      </p:sp>
      <p:sp>
        <p:nvSpPr>
          <p:cNvPr id="8" name="TextBox 7">
            <a:extLst>
              <a:ext uri="{FF2B5EF4-FFF2-40B4-BE49-F238E27FC236}">
                <a16:creationId xmlns:a16="http://schemas.microsoft.com/office/drawing/2014/main" id="{AAD12412-A739-1083-31CC-2C402BC4664F}"/>
              </a:ext>
            </a:extLst>
          </p:cNvPr>
          <p:cNvSpPr txBox="1"/>
          <p:nvPr/>
        </p:nvSpPr>
        <p:spPr>
          <a:xfrm>
            <a:off x="470522" y="5307506"/>
            <a:ext cx="9650022" cy="738664"/>
          </a:xfrm>
          <a:prstGeom prst="rect">
            <a:avLst/>
          </a:prstGeom>
          <a:noFill/>
        </p:spPr>
        <p:txBody>
          <a:bodyPr wrap="square" rtlCol="0">
            <a:spAutoFit/>
          </a:bodyPr>
          <a:lstStyle/>
          <a:p>
            <a:pPr marL="285750" indent="-285750">
              <a:buFont typeface="Arial" panose="020B0604020202020204" pitchFamily="34" charset="0"/>
              <a:buChar char="•"/>
            </a:pPr>
            <a:endParaRPr lang="en-US" dirty="0"/>
          </a:p>
          <a:p>
            <a:endParaRPr lang="en-US" sz="2400" b="1" dirty="0"/>
          </a:p>
        </p:txBody>
      </p:sp>
    </p:spTree>
    <p:extLst>
      <p:ext uri="{BB962C8B-B14F-4D97-AF65-F5344CB8AC3E}">
        <p14:creationId xmlns:p14="http://schemas.microsoft.com/office/powerpoint/2010/main" val="4225616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596A4-097C-5E70-C1EC-7B8B82E2881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604EF5E-4187-C72B-2C2C-1A9C5B36B2D8}"/>
              </a:ext>
            </a:extLst>
          </p:cNvPr>
          <p:cNvSpPr>
            <a:spLocks noGrp="1"/>
          </p:cNvSpPr>
          <p:nvPr>
            <p:ph type="title"/>
          </p:nvPr>
        </p:nvSpPr>
        <p:spPr/>
        <p:txBody>
          <a:bodyPr/>
          <a:lstStyle/>
          <a:p>
            <a:r>
              <a:rPr lang="en-US" dirty="0" err="1"/>
              <a:t>Objetivos</a:t>
            </a:r>
            <a:endParaRPr lang="en-US" dirty="0"/>
          </a:p>
        </p:txBody>
      </p:sp>
      <p:graphicFrame>
        <p:nvGraphicFramePr>
          <p:cNvPr id="5" name="Diagram 4">
            <a:extLst>
              <a:ext uri="{FF2B5EF4-FFF2-40B4-BE49-F238E27FC236}">
                <a16:creationId xmlns:a16="http://schemas.microsoft.com/office/drawing/2014/main" id="{D7E2F3A8-DAC4-14EC-A838-7F79DC1E82D1}"/>
              </a:ext>
            </a:extLst>
          </p:cNvPr>
          <p:cNvGraphicFramePr/>
          <p:nvPr>
            <p:extLst>
              <p:ext uri="{D42A27DB-BD31-4B8C-83A1-F6EECF244321}">
                <p14:modId xmlns:p14="http://schemas.microsoft.com/office/powerpoint/2010/main" val="916587123"/>
              </p:ext>
            </p:extLst>
          </p:nvPr>
        </p:nvGraphicFramePr>
        <p:xfrm>
          <a:off x="836611" y="1386196"/>
          <a:ext cx="10179731" cy="4680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429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1AF895-3E74-9650-E9FC-2C1761441F2C}"/>
              </a:ext>
            </a:extLst>
          </p:cNvPr>
          <p:cNvSpPr>
            <a:spLocks noGrp="1"/>
          </p:cNvSpPr>
          <p:nvPr>
            <p:ph type="title"/>
          </p:nvPr>
        </p:nvSpPr>
        <p:spPr/>
        <p:txBody>
          <a:bodyPr/>
          <a:lstStyle/>
          <a:p>
            <a:r>
              <a:rPr lang="en-US" dirty="0"/>
              <a:t>Orden</a:t>
            </a:r>
          </a:p>
        </p:txBody>
      </p:sp>
      <p:sp>
        <p:nvSpPr>
          <p:cNvPr id="3" name="Freeform: Shape 2">
            <a:extLst>
              <a:ext uri="{FF2B5EF4-FFF2-40B4-BE49-F238E27FC236}">
                <a16:creationId xmlns:a16="http://schemas.microsoft.com/office/drawing/2014/main" id="{3C24B526-F7AE-3D00-42A6-221D85C230D9}"/>
              </a:ext>
            </a:extLst>
          </p:cNvPr>
          <p:cNvSpPr/>
          <p:nvPr/>
        </p:nvSpPr>
        <p:spPr>
          <a:xfrm>
            <a:off x="1458039" y="1796257"/>
            <a:ext cx="1402756" cy="1868810"/>
          </a:xfrm>
          <a:custGeom>
            <a:avLst/>
            <a:gdLst>
              <a:gd name="connsiteX0" fmla="*/ 0 w 1868810"/>
              <a:gd name="connsiteY0" fmla="*/ 0 h 1308167"/>
              <a:gd name="connsiteX1" fmla="*/ 1214727 w 1868810"/>
              <a:gd name="connsiteY1" fmla="*/ 0 h 1308167"/>
              <a:gd name="connsiteX2" fmla="*/ 1868810 w 1868810"/>
              <a:gd name="connsiteY2" fmla="*/ 654084 h 1308167"/>
              <a:gd name="connsiteX3" fmla="*/ 1214727 w 1868810"/>
              <a:gd name="connsiteY3" fmla="*/ 1308167 h 1308167"/>
              <a:gd name="connsiteX4" fmla="*/ 0 w 1868810"/>
              <a:gd name="connsiteY4" fmla="*/ 1308167 h 1308167"/>
              <a:gd name="connsiteX5" fmla="*/ 654084 w 1868810"/>
              <a:gd name="connsiteY5" fmla="*/ 654084 h 1308167"/>
              <a:gd name="connsiteX6" fmla="*/ 0 w 1868810"/>
              <a:gd name="connsiteY6" fmla="*/ 0 h 130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810" h="1308167">
                <a:moveTo>
                  <a:pt x="1868809" y="0"/>
                </a:moveTo>
                <a:lnTo>
                  <a:pt x="1868809" y="850309"/>
                </a:lnTo>
                <a:lnTo>
                  <a:pt x="934404" y="1308167"/>
                </a:lnTo>
                <a:lnTo>
                  <a:pt x="1" y="850309"/>
                </a:lnTo>
                <a:lnTo>
                  <a:pt x="1" y="0"/>
                </a:lnTo>
                <a:lnTo>
                  <a:pt x="934404" y="457859"/>
                </a:lnTo>
                <a:lnTo>
                  <a:pt x="1868809"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5241" tIns="669325" rIns="15240" bIns="669323" numCol="1" spcCol="1270" anchor="ctr" anchorCtr="0">
            <a:noAutofit/>
          </a:bodyPr>
          <a:lstStyle/>
          <a:p>
            <a:pPr marL="0" lvl="0" indent="0" algn="ctr" defTabSz="1066800">
              <a:lnSpc>
                <a:spcPct val="90000"/>
              </a:lnSpc>
              <a:spcBef>
                <a:spcPct val="0"/>
              </a:spcBef>
              <a:spcAft>
                <a:spcPct val="35000"/>
              </a:spcAft>
              <a:buNone/>
            </a:pPr>
            <a:r>
              <a:rPr lang="en-US" sz="2300" kern="1200" dirty="0" err="1"/>
              <a:t>Sobre</a:t>
            </a:r>
            <a:r>
              <a:rPr lang="en-US" sz="2300" kern="1200" dirty="0"/>
              <a:t> TSAHC</a:t>
            </a:r>
          </a:p>
        </p:txBody>
      </p:sp>
      <p:sp>
        <p:nvSpPr>
          <p:cNvPr id="6" name="Freeform: Shape 5">
            <a:extLst>
              <a:ext uri="{FF2B5EF4-FFF2-40B4-BE49-F238E27FC236}">
                <a16:creationId xmlns:a16="http://schemas.microsoft.com/office/drawing/2014/main" id="{5D6F1C21-B791-486E-3B1A-4A195B7112D0}"/>
              </a:ext>
            </a:extLst>
          </p:cNvPr>
          <p:cNvSpPr/>
          <p:nvPr/>
        </p:nvSpPr>
        <p:spPr>
          <a:xfrm>
            <a:off x="2860795" y="1796257"/>
            <a:ext cx="7850559" cy="1215366"/>
          </a:xfrm>
          <a:custGeom>
            <a:avLst/>
            <a:gdLst>
              <a:gd name="connsiteX0" fmla="*/ 202565 w 1215365"/>
              <a:gd name="connsiteY0" fmla="*/ 0 h 7850558"/>
              <a:gd name="connsiteX1" fmla="*/ 1012800 w 1215365"/>
              <a:gd name="connsiteY1" fmla="*/ 0 h 7850558"/>
              <a:gd name="connsiteX2" fmla="*/ 1215365 w 1215365"/>
              <a:gd name="connsiteY2" fmla="*/ 202565 h 7850558"/>
              <a:gd name="connsiteX3" fmla="*/ 1215365 w 1215365"/>
              <a:gd name="connsiteY3" fmla="*/ 7850558 h 7850558"/>
              <a:gd name="connsiteX4" fmla="*/ 1215365 w 1215365"/>
              <a:gd name="connsiteY4" fmla="*/ 7850558 h 7850558"/>
              <a:gd name="connsiteX5" fmla="*/ 0 w 1215365"/>
              <a:gd name="connsiteY5" fmla="*/ 7850558 h 7850558"/>
              <a:gd name="connsiteX6" fmla="*/ 0 w 1215365"/>
              <a:gd name="connsiteY6" fmla="*/ 7850558 h 7850558"/>
              <a:gd name="connsiteX7" fmla="*/ 0 w 1215365"/>
              <a:gd name="connsiteY7" fmla="*/ 202565 h 7850558"/>
              <a:gd name="connsiteX8" fmla="*/ 202565 w 1215365"/>
              <a:gd name="connsiteY8" fmla="*/ 0 h 785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365" h="7850558">
                <a:moveTo>
                  <a:pt x="1215365" y="1308455"/>
                </a:moveTo>
                <a:lnTo>
                  <a:pt x="1215365" y="6542103"/>
                </a:lnTo>
                <a:cubicBezTo>
                  <a:pt x="1215365" y="7264744"/>
                  <a:pt x="1201325" y="7850555"/>
                  <a:pt x="1184005" y="7850555"/>
                </a:cubicBezTo>
                <a:lnTo>
                  <a:pt x="0" y="7850555"/>
                </a:lnTo>
                <a:lnTo>
                  <a:pt x="0" y="7850555"/>
                </a:lnTo>
                <a:lnTo>
                  <a:pt x="0" y="3"/>
                </a:lnTo>
                <a:lnTo>
                  <a:pt x="0" y="3"/>
                </a:lnTo>
                <a:lnTo>
                  <a:pt x="1184005" y="3"/>
                </a:lnTo>
                <a:cubicBezTo>
                  <a:pt x="1201325" y="3"/>
                  <a:pt x="1215365" y="585814"/>
                  <a:pt x="1215365" y="1308455"/>
                </a:cubicBez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0689" tIns="74569" rIns="74569" bIns="74570" numCol="1" spcCol="1270" anchor="ctr" anchorCtr="0">
            <a:noAutofit/>
          </a:bodyPr>
          <a:lstStyle/>
          <a:p>
            <a:pPr marL="228600" lvl="1" indent="-228600" defTabSz="1066800">
              <a:lnSpc>
                <a:spcPct val="90000"/>
              </a:lnSpc>
              <a:spcBef>
                <a:spcPct val="0"/>
              </a:spcBef>
              <a:spcAft>
                <a:spcPct val="15000"/>
              </a:spcAft>
              <a:buChar char="•"/>
            </a:pPr>
            <a:r>
              <a:rPr lang="en-US" sz="2400" dirty="0"/>
              <a:t>Misión</a:t>
            </a:r>
          </a:p>
          <a:p>
            <a:pPr marL="228600" lvl="1" indent="-228600" defTabSz="1066800">
              <a:lnSpc>
                <a:spcPct val="90000"/>
              </a:lnSpc>
              <a:spcBef>
                <a:spcPct val="0"/>
              </a:spcBef>
              <a:spcAft>
                <a:spcPct val="15000"/>
              </a:spcAft>
              <a:buChar char="•"/>
            </a:pPr>
            <a:r>
              <a:rPr lang="en-US" sz="2400" dirty="0"/>
              <a:t>Visión</a:t>
            </a:r>
            <a:endParaRPr lang="en-US" sz="2400" kern="1200" dirty="0"/>
          </a:p>
        </p:txBody>
      </p:sp>
      <p:sp>
        <p:nvSpPr>
          <p:cNvPr id="7" name="Freeform: Shape 6">
            <a:extLst>
              <a:ext uri="{FF2B5EF4-FFF2-40B4-BE49-F238E27FC236}">
                <a16:creationId xmlns:a16="http://schemas.microsoft.com/office/drawing/2014/main" id="{8825872E-2838-E48A-5979-6D82396AF57B}"/>
              </a:ext>
            </a:extLst>
          </p:cNvPr>
          <p:cNvSpPr/>
          <p:nvPr/>
        </p:nvSpPr>
        <p:spPr>
          <a:xfrm>
            <a:off x="1458040" y="3865598"/>
            <a:ext cx="1402756" cy="2045506"/>
          </a:xfrm>
          <a:custGeom>
            <a:avLst/>
            <a:gdLst>
              <a:gd name="connsiteX0" fmla="*/ 0 w 1868810"/>
              <a:gd name="connsiteY0" fmla="*/ 0 h 1308167"/>
              <a:gd name="connsiteX1" fmla="*/ 1214727 w 1868810"/>
              <a:gd name="connsiteY1" fmla="*/ 0 h 1308167"/>
              <a:gd name="connsiteX2" fmla="*/ 1868810 w 1868810"/>
              <a:gd name="connsiteY2" fmla="*/ 654084 h 1308167"/>
              <a:gd name="connsiteX3" fmla="*/ 1214727 w 1868810"/>
              <a:gd name="connsiteY3" fmla="*/ 1308167 h 1308167"/>
              <a:gd name="connsiteX4" fmla="*/ 0 w 1868810"/>
              <a:gd name="connsiteY4" fmla="*/ 1308167 h 1308167"/>
              <a:gd name="connsiteX5" fmla="*/ 654084 w 1868810"/>
              <a:gd name="connsiteY5" fmla="*/ 654084 h 1308167"/>
              <a:gd name="connsiteX6" fmla="*/ 0 w 1868810"/>
              <a:gd name="connsiteY6" fmla="*/ 0 h 1308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8810" h="1308167">
                <a:moveTo>
                  <a:pt x="1868809" y="0"/>
                </a:moveTo>
                <a:lnTo>
                  <a:pt x="1868809" y="850309"/>
                </a:lnTo>
                <a:lnTo>
                  <a:pt x="934404" y="1308167"/>
                </a:lnTo>
                <a:lnTo>
                  <a:pt x="1" y="850309"/>
                </a:lnTo>
                <a:lnTo>
                  <a:pt x="1" y="0"/>
                </a:lnTo>
                <a:lnTo>
                  <a:pt x="934404" y="457859"/>
                </a:lnTo>
                <a:lnTo>
                  <a:pt x="1868809" y="0"/>
                </a:lnTo>
                <a:close/>
              </a:path>
            </a:pathLst>
          </a:cu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241" tIns="669325" rIns="15240" bIns="669323" numCol="1" spcCol="1270" anchor="ctr" anchorCtr="0">
            <a:noAutofit/>
          </a:bodyPr>
          <a:lstStyle/>
          <a:p>
            <a:pPr marL="0" lvl="0" indent="0" algn="ctr" defTabSz="1066800">
              <a:lnSpc>
                <a:spcPct val="90000"/>
              </a:lnSpc>
              <a:spcBef>
                <a:spcPct val="0"/>
              </a:spcBef>
              <a:spcAft>
                <a:spcPct val="35000"/>
              </a:spcAft>
              <a:buNone/>
            </a:pPr>
            <a:r>
              <a:rPr lang="en-US" sz="2300" kern="1200" dirty="0" err="1"/>
              <a:t>Programas</a:t>
            </a:r>
            <a:endParaRPr lang="en-US" sz="2300" kern="1200" dirty="0"/>
          </a:p>
        </p:txBody>
      </p:sp>
      <p:sp>
        <p:nvSpPr>
          <p:cNvPr id="8" name="Freeform: Shape 7">
            <a:extLst>
              <a:ext uri="{FF2B5EF4-FFF2-40B4-BE49-F238E27FC236}">
                <a16:creationId xmlns:a16="http://schemas.microsoft.com/office/drawing/2014/main" id="{41B8A825-BFEB-F5E6-F65B-177903992CAF}"/>
              </a:ext>
            </a:extLst>
          </p:cNvPr>
          <p:cNvSpPr/>
          <p:nvPr/>
        </p:nvSpPr>
        <p:spPr>
          <a:xfrm>
            <a:off x="2860795" y="3849985"/>
            <a:ext cx="7850560" cy="1639154"/>
          </a:xfrm>
          <a:custGeom>
            <a:avLst/>
            <a:gdLst>
              <a:gd name="connsiteX0" fmla="*/ 288552 w 1731277"/>
              <a:gd name="connsiteY0" fmla="*/ 0 h 7850558"/>
              <a:gd name="connsiteX1" fmla="*/ 1442725 w 1731277"/>
              <a:gd name="connsiteY1" fmla="*/ 0 h 7850558"/>
              <a:gd name="connsiteX2" fmla="*/ 1731277 w 1731277"/>
              <a:gd name="connsiteY2" fmla="*/ 288552 h 7850558"/>
              <a:gd name="connsiteX3" fmla="*/ 1731277 w 1731277"/>
              <a:gd name="connsiteY3" fmla="*/ 7850558 h 7850558"/>
              <a:gd name="connsiteX4" fmla="*/ 1731277 w 1731277"/>
              <a:gd name="connsiteY4" fmla="*/ 7850558 h 7850558"/>
              <a:gd name="connsiteX5" fmla="*/ 0 w 1731277"/>
              <a:gd name="connsiteY5" fmla="*/ 7850558 h 7850558"/>
              <a:gd name="connsiteX6" fmla="*/ 0 w 1731277"/>
              <a:gd name="connsiteY6" fmla="*/ 7850558 h 7850558"/>
              <a:gd name="connsiteX7" fmla="*/ 0 w 1731277"/>
              <a:gd name="connsiteY7" fmla="*/ 288552 h 7850558"/>
              <a:gd name="connsiteX8" fmla="*/ 288552 w 1731277"/>
              <a:gd name="connsiteY8" fmla="*/ 0 h 785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277" h="7850558">
                <a:moveTo>
                  <a:pt x="1731277" y="1308454"/>
                </a:moveTo>
                <a:lnTo>
                  <a:pt x="1731277" y="6542104"/>
                </a:lnTo>
                <a:cubicBezTo>
                  <a:pt x="1731277" y="7264742"/>
                  <a:pt x="1702787" y="7850556"/>
                  <a:pt x="1667643" y="7850556"/>
                </a:cubicBezTo>
                <a:lnTo>
                  <a:pt x="0" y="7850556"/>
                </a:lnTo>
                <a:lnTo>
                  <a:pt x="0" y="7850556"/>
                </a:lnTo>
                <a:lnTo>
                  <a:pt x="0" y="2"/>
                </a:lnTo>
                <a:lnTo>
                  <a:pt x="0" y="2"/>
                </a:lnTo>
                <a:lnTo>
                  <a:pt x="1667643" y="2"/>
                </a:lnTo>
                <a:cubicBezTo>
                  <a:pt x="1702787" y="2"/>
                  <a:pt x="1731277" y="585816"/>
                  <a:pt x="1731277" y="1308454"/>
                </a:cubicBez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0689" tIns="99754" rIns="99754" bIns="99755" numCol="1" spcCol="1270" anchor="ctr" anchorCtr="0">
            <a:noAutofit/>
          </a:bodyPr>
          <a:lstStyle/>
          <a:p>
            <a:pPr marL="228600" lvl="1" indent="-228600" defTabSz="1066800">
              <a:lnSpc>
                <a:spcPct val="90000"/>
              </a:lnSpc>
              <a:spcBef>
                <a:spcPct val="0"/>
              </a:spcBef>
              <a:spcAft>
                <a:spcPct val="15000"/>
              </a:spcAft>
              <a:buChar char="•"/>
            </a:pPr>
            <a:r>
              <a:rPr lang="en-US" sz="2400" dirty="0" err="1"/>
              <a:t>Programa</a:t>
            </a:r>
            <a:r>
              <a:rPr lang="en-US" sz="2400" dirty="0"/>
              <a:t> de Asistencia para </a:t>
            </a:r>
            <a:r>
              <a:rPr lang="en-US" sz="2400" dirty="0" err="1"/>
              <a:t>Enganches</a:t>
            </a:r>
            <a:r>
              <a:rPr lang="en-US" sz="2400" dirty="0"/>
              <a:t> (DPA)</a:t>
            </a:r>
          </a:p>
          <a:p>
            <a:pPr marL="228600" lvl="1" indent="-228600" defTabSz="1066800">
              <a:lnSpc>
                <a:spcPct val="90000"/>
              </a:lnSpc>
              <a:spcBef>
                <a:spcPct val="0"/>
              </a:spcBef>
              <a:spcAft>
                <a:spcPct val="15000"/>
              </a:spcAft>
              <a:buChar char="•"/>
            </a:pPr>
            <a:r>
              <a:rPr lang="en-US" sz="2400" dirty="0" err="1"/>
              <a:t>Certificados</a:t>
            </a:r>
            <a:r>
              <a:rPr lang="en-US" sz="2400" dirty="0"/>
              <a:t> de Crédito </a:t>
            </a:r>
            <a:r>
              <a:rPr lang="en-US" sz="2400" dirty="0" err="1"/>
              <a:t>Hipotecario</a:t>
            </a:r>
            <a:r>
              <a:rPr lang="en-US" sz="2400" dirty="0"/>
              <a:t> (MCC)</a:t>
            </a:r>
          </a:p>
          <a:p>
            <a:pPr marL="228600" lvl="1" indent="-228600" defTabSz="1066800">
              <a:lnSpc>
                <a:spcPct val="90000"/>
              </a:lnSpc>
              <a:spcBef>
                <a:spcPct val="0"/>
              </a:spcBef>
              <a:spcAft>
                <a:spcPct val="15000"/>
              </a:spcAft>
              <a:buChar char="•"/>
            </a:pPr>
            <a:r>
              <a:rPr lang="en-US" sz="2400" dirty="0"/>
              <a:t>¿</a:t>
            </a:r>
            <a:r>
              <a:rPr lang="en-US" sz="2400" dirty="0" err="1"/>
              <a:t>Cómo</a:t>
            </a:r>
            <a:r>
              <a:rPr lang="en-US" sz="2400" dirty="0"/>
              <a:t> se </a:t>
            </a:r>
            <a:r>
              <a:rPr lang="en-US" sz="2400" dirty="0" err="1"/>
              <a:t>puede</a:t>
            </a:r>
            <a:r>
              <a:rPr lang="en-US" sz="2400" dirty="0"/>
              <a:t> </a:t>
            </a:r>
            <a:r>
              <a:rPr lang="en-US" sz="2400" dirty="0" err="1"/>
              <a:t>calificar</a:t>
            </a:r>
            <a:r>
              <a:rPr lang="en-US" sz="2400" dirty="0"/>
              <a:t>?</a:t>
            </a:r>
            <a:endParaRPr lang="en-US" sz="2400" kern="1200" dirty="0"/>
          </a:p>
        </p:txBody>
      </p:sp>
    </p:spTree>
    <p:extLst>
      <p:ext uri="{BB962C8B-B14F-4D97-AF65-F5344CB8AC3E}">
        <p14:creationId xmlns:p14="http://schemas.microsoft.com/office/powerpoint/2010/main" val="416704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40DBC0-3D76-1F56-8813-255ACFCCA4F8}"/>
              </a:ext>
            </a:extLst>
          </p:cNvPr>
          <p:cNvSpPr>
            <a:spLocks noGrp="1"/>
          </p:cNvSpPr>
          <p:nvPr>
            <p:ph type="title"/>
          </p:nvPr>
        </p:nvSpPr>
        <p:spPr/>
        <p:txBody>
          <a:bodyPr/>
          <a:lstStyle/>
          <a:p>
            <a:r>
              <a:rPr lang="en-US" dirty="0" err="1"/>
              <a:t>Sobre</a:t>
            </a:r>
            <a:r>
              <a:rPr lang="en-US" dirty="0"/>
              <a:t> TSAHC</a:t>
            </a:r>
          </a:p>
        </p:txBody>
      </p:sp>
      <p:sp>
        <p:nvSpPr>
          <p:cNvPr id="6" name="Oval 5">
            <a:extLst>
              <a:ext uri="{FF2B5EF4-FFF2-40B4-BE49-F238E27FC236}">
                <a16:creationId xmlns:a16="http://schemas.microsoft.com/office/drawing/2014/main" id="{E6854662-386F-04BA-15F0-10DBB318350A}"/>
              </a:ext>
            </a:extLst>
          </p:cNvPr>
          <p:cNvSpPr/>
          <p:nvPr/>
        </p:nvSpPr>
        <p:spPr>
          <a:xfrm>
            <a:off x="456407" y="2074333"/>
            <a:ext cx="3470620" cy="35487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altLang="en-US" sz="2400" dirty="0">
                <a:solidFill>
                  <a:schemeClr val="bg1"/>
                </a:solidFill>
                <a:cs typeface="Calibri" panose="020F0502020204030204" pitchFamily="34" charset="0"/>
              </a:rPr>
              <a:t>TSAHC es una organización sin fines de lucro 501(c)3.</a:t>
            </a:r>
            <a:endParaRPr lang="en-US" sz="2400" dirty="0">
              <a:solidFill>
                <a:schemeClr val="bg1"/>
              </a:solidFill>
            </a:endParaRPr>
          </a:p>
        </p:txBody>
      </p:sp>
      <p:sp>
        <p:nvSpPr>
          <p:cNvPr id="7" name="Oval 6">
            <a:extLst>
              <a:ext uri="{FF2B5EF4-FFF2-40B4-BE49-F238E27FC236}">
                <a16:creationId xmlns:a16="http://schemas.microsoft.com/office/drawing/2014/main" id="{69B0B2B1-5D65-DDC9-F573-2509522F567E}"/>
              </a:ext>
            </a:extLst>
          </p:cNvPr>
          <p:cNvSpPr/>
          <p:nvPr/>
        </p:nvSpPr>
        <p:spPr>
          <a:xfrm>
            <a:off x="4189786" y="2074331"/>
            <a:ext cx="3638915" cy="3548701"/>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altLang="en-US" sz="2400" dirty="0">
                <a:solidFill>
                  <a:schemeClr val="bg1"/>
                </a:solidFill>
                <a:cs typeface="Calibri" panose="020F0502020204030204" pitchFamily="34" charset="0"/>
              </a:rPr>
              <a:t>Facilitamos, preservamos y ampliamos oportunidades de vivienda asequible para los tejanos.</a:t>
            </a:r>
            <a:endParaRPr lang="en-US" sz="2400" dirty="0">
              <a:solidFill>
                <a:schemeClr val="bg1"/>
              </a:solidFill>
            </a:endParaRPr>
          </a:p>
        </p:txBody>
      </p:sp>
      <p:sp>
        <p:nvSpPr>
          <p:cNvPr id="10" name="Oval 9">
            <a:extLst>
              <a:ext uri="{FF2B5EF4-FFF2-40B4-BE49-F238E27FC236}">
                <a16:creationId xmlns:a16="http://schemas.microsoft.com/office/drawing/2014/main" id="{44348A2C-9F35-CFE8-995D-5E6578BFCD55}"/>
              </a:ext>
            </a:extLst>
          </p:cNvPr>
          <p:cNvSpPr/>
          <p:nvPr/>
        </p:nvSpPr>
        <p:spPr>
          <a:xfrm>
            <a:off x="8091914" y="2074333"/>
            <a:ext cx="3638915" cy="3548700"/>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ct val="0"/>
              </a:spcBef>
              <a:buFontTx/>
              <a:buNone/>
            </a:pPr>
            <a:r>
              <a:rPr lang="es-ES" sz="2400" dirty="0">
                <a:ea typeface="Cambria" panose="02040503050406030204" pitchFamily="18" charset="0"/>
              </a:rPr>
              <a:t>Cada tejano tendrá un lugar al que llamar hogar.</a:t>
            </a:r>
            <a:endParaRPr lang="en-US" sz="2400" b="0" i="0" dirty="0">
              <a:effectLst/>
              <a:ea typeface="Cambria" panose="02040503050406030204" pitchFamily="18" charset="0"/>
            </a:endParaRPr>
          </a:p>
        </p:txBody>
      </p:sp>
    </p:spTree>
    <p:extLst>
      <p:ext uri="{BB962C8B-B14F-4D97-AF65-F5344CB8AC3E}">
        <p14:creationId xmlns:p14="http://schemas.microsoft.com/office/powerpoint/2010/main" val="376353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31" presetClass="entr" presetSubtype="0" fill="hold" grpId="0" nodeType="afterEffect">
                                  <p:stCondLst>
                                    <p:cond delay="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par>
                          <p:cTn id="18" fill="hold">
                            <p:stCondLst>
                              <p:cond delay="2250"/>
                            </p:stCondLst>
                            <p:childTnLst>
                              <p:par>
                                <p:cTn id="19" presetID="31" presetClass="entr" presetSubtype="0" fill="hold" grpId="0" nodeType="afterEffect">
                                  <p:stCondLst>
                                    <p:cond delay="25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28F09-5125-7972-D7A6-F9BB1EEAC0E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79F8EF-D886-DF65-1369-A7EB227D23FC}"/>
              </a:ext>
            </a:extLst>
          </p:cNvPr>
          <p:cNvSpPr>
            <a:spLocks noGrp="1"/>
          </p:cNvSpPr>
          <p:nvPr>
            <p:ph type="title"/>
          </p:nvPr>
        </p:nvSpPr>
        <p:spPr/>
        <p:txBody>
          <a:bodyPr/>
          <a:lstStyle/>
          <a:p>
            <a:r>
              <a:rPr lang="en-US" dirty="0" err="1"/>
              <a:t>Sobre</a:t>
            </a:r>
            <a:r>
              <a:rPr lang="en-US" dirty="0"/>
              <a:t> TSAHC</a:t>
            </a:r>
          </a:p>
        </p:txBody>
      </p:sp>
      <p:sp>
        <p:nvSpPr>
          <p:cNvPr id="6" name="Oval 5">
            <a:extLst>
              <a:ext uri="{FF2B5EF4-FFF2-40B4-BE49-F238E27FC236}">
                <a16:creationId xmlns:a16="http://schemas.microsoft.com/office/drawing/2014/main" id="{3C82B399-290E-4C38-7DCA-F1F257CDCAF0}"/>
              </a:ext>
            </a:extLst>
          </p:cNvPr>
          <p:cNvSpPr/>
          <p:nvPr/>
        </p:nvSpPr>
        <p:spPr>
          <a:xfrm>
            <a:off x="110206" y="1776956"/>
            <a:ext cx="3905493" cy="381196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2400" b="1" dirty="0" err="1">
                <a:solidFill>
                  <a:schemeClr val="bg1"/>
                </a:solidFill>
                <a:cs typeface="Calibri" panose="020F0502020204030204" pitchFamily="34" charset="0"/>
              </a:rPr>
              <a:t>Construir</a:t>
            </a:r>
            <a:r>
              <a:rPr lang="en-US" altLang="en-US" sz="2400" b="1" dirty="0">
                <a:solidFill>
                  <a:schemeClr val="bg1"/>
                </a:solidFill>
                <a:cs typeface="Calibri" panose="020F0502020204030204" pitchFamily="34" charset="0"/>
              </a:rPr>
              <a:t>:</a:t>
            </a:r>
          </a:p>
          <a:p>
            <a:r>
              <a:rPr lang="es-ES" sz="2000" dirty="0">
                <a:solidFill>
                  <a:schemeClr val="bg1"/>
                </a:solidFill>
                <a:cs typeface="Calibri" panose="020F0502020204030204" pitchFamily="34" charset="0"/>
              </a:rPr>
              <a:t>Programas para desarrolladores</a:t>
            </a:r>
          </a:p>
          <a:p>
            <a:endParaRPr lang="es-ES" sz="2000" dirty="0">
              <a:solidFill>
                <a:schemeClr val="bg1"/>
              </a:solidFill>
              <a:cs typeface="Calibri" panose="020F0502020204030204" pitchFamily="34" charset="0"/>
            </a:endParaRPr>
          </a:p>
          <a:p>
            <a:r>
              <a:rPr lang="es-ES" sz="2000" dirty="0">
                <a:solidFill>
                  <a:schemeClr val="bg1"/>
                </a:solidFill>
                <a:cs typeface="Calibri" panose="020F0502020204030204" pitchFamily="34" charset="0"/>
              </a:rPr>
              <a:t>Ayudando a los desarrolladores a construir viviendas asequibles</a:t>
            </a:r>
            <a:endParaRPr lang="en-US" sz="2000" i="1" dirty="0">
              <a:solidFill>
                <a:schemeClr val="bg1"/>
              </a:solidFill>
            </a:endParaRPr>
          </a:p>
        </p:txBody>
      </p:sp>
      <p:sp>
        <p:nvSpPr>
          <p:cNvPr id="7" name="Oval 6">
            <a:extLst>
              <a:ext uri="{FF2B5EF4-FFF2-40B4-BE49-F238E27FC236}">
                <a16:creationId xmlns:a16="http://schemas.microsoft.com/office/drawing/2014/main" id="{9BB26D1D-2B40-7487-4794-C9FEE4ED2354}"/>
              </a:ext>
            </a:extLst>
          </p:cNvPr>
          <p:cNvSpPr/>
          <p:nvPr/>
        </p:nvSpPr>
        <p:spPr>
          <a:xfrm>
            <a:off x="4024555" y="1652542"/>
            <a:ext cx="4088525" cy="3936374"/>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en-US" sz="2400" b="1" dirty="0" err="1">
                <a:solidFill>
                  <a:schemeClr val="bg1"/>
                </a:solidFill>
                <a:cs typeface="Calibri" panose="020F0502020204030204" pitchFamily="34" charset="0"/>
              </a:rPr>
              <a:t>Comprar</a:t>
            </a:r>
            <a:r>
              <a:rPr lang="en-US" altLang="en-US" sz="2400" b="1" dirty="0">
                <a:solidFill>
                  <a:schemeClr val="bg1"/>
                </a:solidFill>
                <a:cs typeface="Calibri" panose="020F0502020204030204" pitchFamily="34" charset="0"/>
              </a:rPr>
              <a:t>:</a:t>
            </a:r>
          </a:p>
          <a:p>
            <a:r>
              <a:rPr lang="es-ES" dirty="0"/>
              <a:t>Programas para compradores de vivienda, prestamistas e inmobiliarias</a:t>
            </a:r>
          </a:p>
          <a:p>
            <a:endParaRPr lang="es-ES" dirty="0"/>
          </a:p>
          <a:p>
            <a:r>
              <a:rPr lang="es-ES" dirty="0"/>
              <a:t>Ayudando a los compradores de vivienda a hacer realidad su sueño de tener una casa propia</a:t>
            </a:r>
          </a:p>
        </p:txBody>
      </p:sp>
      <p:sp>
        <p:nvSpPr>
          <p:cNvPr id="10" name="Oval 9">
            <a:extLst>
              <a:ext uri="{FF2B5EF4-FFF2-40B4-BE49-F238E27FC236}">
                <a16:creationId xmlns:a16="http://schemas.microsoft.com/office/drawing/2014/main" id="{EBECE4F6-7D6F-132C-B479-ABAC45E7457C}"/>
              </a:ext>
            </a:extLst>
          </p:cNvPr>
          <p:cNvSpPr/>
          <p:nvPr/>
        </p:nvSpPr>
        <p:spPr>
          <a:xfrm>
            <a:off x="8155908" y="1652542"/>
            <a:ext cx="3929018" cy="3936374"/>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ct val="0"/>
              </a:spcBef>
              <a:buFontTx/>
              <a:buNone/>
            </a:pPr>
            <a:r>
              <a:rPr lang="en-US" sz="2400" b="1" i="0" dirty="0" err="1">
                <a:effectLst/>
                <a:ea typeface="Cambria" panose="02040503050406030204" pitchFamily="18" charset="0"/>
              </a:rPr>
              <a:t>Premanecer</a:t>
            </a:r>
            <a:r>
              <a:rPr lang="en-US" sz="2400" b="1" i="0" dirty="0">
                <a:effectLst/>
                <a:ea typeface="Cambria" panose="02040503050406030204" pitchFamily="18" charset="0"/>
              </a:rPr>
              <a:t>:</a:t>
            </a:r>
          </a:p>
          <a:p>
            <a:r>
              <a:rPr lang="es-ES" dirty="0"/>
              <a:t>Programas para propietarios de viviendas y asesores de vivienda</a:t>
            </a:r>
          </a:p>
          <a:p>
            <a:endParaRPr lang="es-ES" dirty="0"/>
          </a:p>
          <a:p>
            <a:r>
              <a:rPr lang="es-ES" dirty="0"/>
              <a:t>Ayudando a los propietarios a mantener la propiedad de su vivienda y mejorar sus finanzas</a:t>
            </a:r>
          </a:p>
        </p:txBody>
      </p:sp>
      <p:sp>
        <p:nvSpPr>
          <p:cNvPr id="2" name="Arrow: Curved Up 1">
            <a:extLst>
              <a:ext uri="{FF2B5EF4-FFF2-40B4-BE49-F238E27FC236}">
                <a16:creationId xmlns:a16="http://schemas.microsoft.com/office/drawing/2014/main" id="{FEB925FA-D5F8-BEA4-DECD-2240C9FA7686}"/>
              </a:ext>
            </a:extLst>
          </p:cNvPr>
          <p:cNvSpPr/>
          <p:nvPr/>
        </p:nvSpPr>
        <p:spPr>
          <a:xfrm rot="21318207">
            <a:off x="3003864" y="5305752"/>
            <a:ext cx="2023670" cy="785460"/>
          </a:xfrm>
          <a:prstGeom prst="curvedUpArrow">
            <a:avLst>
              <a:gd name="adj1" fmla="val 25000"/>
              <a:gd name="adj2" fmla="val 50000"/>
              <a:gd name="adj3" fmla="val 3519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Arrow: Curved Up 2">
            <a:extLst>
              <a:ext uri="{FF2B5EF4-FFF2-40B4-BE49-F238E27FC236}">
                <a16:creationId xmlns:a16="http://schemas.microsoft.com/office/drawing/2014/main" id="{6D20879B-1DBD-3816-1159-7767CDA0245A}"/>
              </a:ext>
            </a:extLst>
          </p:cNvPr>
          <p:cNvSpPr/>
          <p:nvPr/>
        </p:nvSpPr>
        <p:spPr>
          <a:xfrm rot="21318207">
            <a:off x="7101245" y="5305752"/>
            <a:ext cx="2023670" cy="785460"/>
          </a:xfrm>
          <a:prstGeom prst="curvedUpArrow">
            <a:avLst>
              <a:gd name="adj1" fmla="val 25000"/>
              <a:gd name="adj2" fmla="val 50000"/>
              <a:gd name="adj3" fmla="val 3519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783581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80">
                                          <p:stCondLst>
                                            <p:cond delay="0"/>
                                          </p:stCondLst>
                                        </p:cTn>
                                        <p:tgtEl>
                                          <p:spTgt spid="7"/>
                                        </p:tgtEl>
                                      </p:cBhvr>
                                    </p:animEffect>
                                    <p:anim calcmode="lin" valueType="num">
                                      <p:cBhvr>
                                        <p:cTn id="3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6" dur="26">
                                          <p:stCondLst>
                                            <p:cond delay="650"/>
                                          </p:stCondLst>
                                        </p:cTn>
                                        <p:tgtEl>
                                          <p:spTgt spid="7"/>
                                        </p:tgtEl>
                                      </p:cBhvr>
                                      <p:to x="100000" y="60000"/>
                                    </p:animScale>
                                    <p:animScale>
                                      <p:cBhvr>
                                        <p:cTn id="37" dur="166" decel="50000">
                                          <p:stCondLst>
                                            <p:cond delay="676"/>
                                          </p:stCondLst>
                                        </p:cTn>
                                        <p:tgtEl>
                                          <p:spTgt spid="7"/>
                                        </p:tgtEl>
                                      </p:cBhvr>
                                      <p:to x="100000" y="100000"/>
                                    </p:animScale>
                                    <p:animScale>
                                      <p:cBhvr>
                                        <p:cTn id="38" dur="26">
                                          <p:stCondLst>
                                            <p:cond delay="1312"/>
                                          </p:stCondLst>
                                        </p:cTn>
                                        <p:tgtEl>
                                          <p:spTgt spid="7"/>
                                        </p:tgtEl>
                                      </p:cBhvr>
                                      <p:to x="100000" y="80000"/>
                                    </p:animScale>
                                    <p:animScale>
                                      <p:cBhvr>
                                        <p:cTn id="39" dur="166" decel="50000">
                                          <p:stCondLst>
                                            <p:cond delay="1338"/>
                                          </p:stCondLst>
                                        </p:cTn>
                                        <p:tgtEl>
                                          <p:spTgt spid="7"/>
                                        </p:tgtEl>
                                      </p:cBhvr>
                                      <p:to x="100000" y="100000"/>
                                    </p:animScale>
                                    <p:animScale>
                                      <p:cBhvr>
                                        <p:cTn id="40" dur="26">
                                          <p:stCondLst>
                                            <p:cond delay="1642"/>
                                          </p:stCondLst>
                                        </p:cTn>
                                        <p:tgtEl>
                                          <p:spTgt spid="7"/>
                                        </p:tgtEl>
                                      </p:cBhvr>
                                      <p:to x="100000" y="90000"/>
                                    </p:animScale>
                                    <p:animScale>
                                      <p:cBhvr>
                                        <p:cTn id="41" dur="166" decel="50000">
                                          <p:stCondLst>
                                            <p:cond delay="1668"/>
                                          </p:stCondLst>
                                        </p:cTn>
                                        <p:tgtEl>
                                          <p:spTgt spid="7"/>
                                        </p:tgtEl>
                                      </p:cBhvr>
                                      <p:to x="100000" y="100000"/>
                                    </p:animScale>
                                    <p:animScale>
                                      <p:cBhvr>
                                        <p:cTn id="42" dur="26">
                                          <p:stCondLst>
                                            <p:cond delay="1808"/>
                                          </p:stCondLst>
                                        </p:cTn>
                                        <p:tgtEl>
                                          <p:spTgt spid="7"/>
                                        </p:tgtEl>
                                      </p:cBhvr>
                                      <p:to x="100000" y="95000"/>
                                    </p:animScale>
                                    <p:animScale>
                                      <p:cBhvr>
                                        <p:cTn id="43" dur="166" decel="50000">
                                          <p:stCondLst>
                                            <p:cond delay="1834"/>
                                          </p:stCondLst>
                                        </p:cTn>
                                        <p:tgtEl>
                                          <p:spTgt spid="7"/>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down)">
                                      <p:cBhvr>
                                        <p:cTn id="53" dur="580">
                                          <p:stCondLst>
                                            <p:cond delay="0"/>
                                          </p:stCondLst>
                                        </p:cTn>
                                        <p:tgtEl>
                                          <p:spTgt spid="10"/>
                                        </p:tgtEl>
                                      </p:cBhvr>
                                    </p:animEffect>
                                    <p:anim calcmode="lin" valueType="num">
                                      <p:cBhvr>
                                        <p:cTn id="5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9" dur="26">
                                          <p:stCondLst>
                                            <p:cond delay="650"/>
                                          </p:stCondLst>
                                        </p:cTn>
                                        <p:tgtEl>
                                          <p:spTgt spid="10"/>
                                        </p:tgtEl>
                                      </p:cBhvr>
                                      <p:to x="100000" y="60000"/>
                                    </p:animScale>
                                    <p:animScale>
                                      <p:cBhvr>
                                        <p:cTn id="60" dur="166" decel="50000">
                                          <p:stCondLst>
                                            <p:cond delay="676"/>
                                          </p:stCondLst>
                                        </p:cTn>
                                        <p:tgtEl>
                                          <p:spTgt spid="10"/>
                                        </p:tgtEl>
                                      </p:cBhvr>
                                      <p:to x="100000" y="100000"/>
                                    </p:animScale>
                                    <p:animScale>
                                      <p:cBhvr>
                                        <p:cTn id="61" dur="26">
                                          <p:stCondLst>
                                            <p:cond delay="1312"/>
                                          </p:stCondLst>
                                        </p:cTn>
                                        <p:tgtEl>
                                          <p:spTgt spid="10"/>
                                        </p:tgtEl>
                                      </p:cBhvr>
                                      <p:to x="100000" y="80000"/>
                                    </p:animScale>
                                    <p:animScale>
                                      <p:cBhvr>
                                        <p:cTn id="62" dur="166" decel="50000">
                                          <p:stCondLst>
                                            <p:cond delay="1338"/>
                                          </p:stCondLst>
                                        </p:cTn>
                                        <p:tgtEl>
                                          <p:spTgt spid="10"/>
                                        </p:tgtEl>
                                      </p:cBhvr>
                                      <p:to x="100000" y="100000"/>
                                    </p:animScale>
                                    <p:animScale>
                                      <p:cBhvr>
                                        <p:cTn id="63" dur="26">
                                          <p:stCondLst>
                                            <p:cond delay="1642"/>
                                          </p:stCondLst>
                                        </p:cTn>
                                        <p:tgtEl>
                                          <p:spTgt spid="10"/>
                                        </p:tgtEl>
                                      </p:cBhvr>
                                      <p:to x="100000" y="90000"/>
                                    </p:animScale>
                                    <p:animScale>
                                      <p:cBhvr>
                                        <p:cTn id="64" dur="166" decel="50000">
                                          <p:stCondLst>
                                            <p:cond delay="1668"/>
                                          </p:stCondLst>
                                        </p:cTn>
                                        <p:tgtEl>
                                          <p:spTgt spid="10"/>
                                        </p:tgtEl>
                                      </p:cBhvr>
                                      <p:to x="100000" y="100000"/>
                                    </p:animScale>
                                    <p:animScale>
                                      <p:cBhvr>
                                        <p:cTn id="65" dur="26">
                                          <p:stCondLst>
                                            <p:cond delay="1808"/>
                                          </p:stCondLst>
                                        </p:cTn>
                                        <p:tgtEl>
                                          <p:spTgt spid="10"/>
                                        </p:tgtEl>
                                      </p:cBhvr>
                                      <p:to x="100000" y="95000"/>
                                    </p:animScale>
                                    <p:animScale>
                                      <p:cBhvr>
                                        <p:cTn id="66"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a:extLst>
              <a:ext uri="{FF2B5EF4-FFF2-40B4-BE49-F238E27FC236}">
                <a16:creationId xmlns:a16="http://schemas.microsoft.com/office/drawing/2014/main" id="{08935729-96B5-750D-677F-649089B7D596}"/>
              </a:ext>
            </a:extLst>
          </p:cNvPr>
          <p:cNvSpPr>
            <a:spLocks noGrp="1"/>
          </p:cNvSpPr>
          <p:nvPr>
            <p:ph type="title"/>
          </p:nvPr>
        </p:nvSpPr>
        <p:spPr>
          <a:xfrm>
            <a:off x="836612" y="-48946"/>
            <a:ext cx="10517188" cy="1325563"/>
          </a:xfrm>
        </p:spPr>
        <p:txBody>
          <a:bodyPr/>
          <a:lstStyle/>
          <a:p>
            <a:r>
              <a:rPr lang="es-ES" dirty="0"/>
              <a:t>Razones para comprar una casa</a:t>
            </a:r>
          </a:p>
        </p:txBody>
      </p:sp>
      <p:graphicFrame>
        <p:nvGraphicFramePr>
          <p:cNvPr id="6" name="Text Placeholder 2">
            <a:extLst>
              <a:ext uri="{FF2B5EF4-FFF2-40B4-BE49-F238E27FC236}">
                <a16:creationId xmlns:a16="http://schemas.microsoft.com/office/drawing/2014/main" id="{4E4A67AF-D220-88A4-6423-FA39551A9021}"/>
              </a:ext>
            </a:extLst>
          </p:cNvPr>
          <p:cNvGraphicFramePr/>
          <p:nvPr>
            <p:extLst>
              <p:ext uri="{D42A27DB-BD31-4B8C-83A1-F6EECF244321}">
                <p14:modId xmlns:p14="http://schemas.microsoft.com/office/powerpoint/2010/main" val="1805442447"/>
              </p:ext>
            </p:extLst>
          </p:nvPr>
        </p:nvGraphicFramePr>
        <p:xfrm>
          <a:off x="495146" y="1486167"/>
          <a:ext cx="10517188" cy="4627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2642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34C2E-A070-5529-410F-70C5457234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56BC0A-0B17-9F4C-D093-88299302B898}"/>
              </a:ext>
            </a:extLst>
          </p:cNvPr>
          <p:cNvSpPr>
            <a:spLocks noGrp="1"/>
          </p:cNvSpPr>
          <p:nvPr>
            <p:ph type="title"/>
          </p:nvPr>
        </p:nvSpPr>
        <p:spPr/>
        <p:txBody>
          <a:bodyPr/>
          <a:lstStyle/>
          <a:p>
            <a:r>
              <a:rPr lang="en-US" dirty="0" err="1"/>
              <a:t>Sobre</a:t>
            </a:r>
            <a:r>
              <a:rPr lang="en-US" dirty="0"/>
              <a:t> TSAHC</a:t>
            </a:r>
          </a:p>
        </p:txBody>
      </p:sp>
      <p:pic>
        <p:nvPicPr>
          <p:cNvPr id="5" name="Picture 4">
            <a:extLst>
              <a:ext uri="{FF2B5EF4-FFF2-40B4-BE49-F238E27FC236}">
                <a16:creationId xmlns:a16="http://schemas.microsoft.com/office/drawing/2014/main" id="{05826C96-25FE-F141-254B-A79C97DBA095}"/>
              </a:ext>
            </a:extLst>
          </p:cNvPr>
          <p:cNvPicPr>
            <a:picLocks noChangeAspect="1"/>
          </p:cNvPicPr>
          <p:nvPr/>
        </p:nvPicPr>
        <p:blipFill>
          <a:blip r:embed="rId3">
            <a:extLst>
              <a:ext uri="{28A0092B-C50C-407E-A947-70E740481C1C}">
                <a14:useLocalDpi xmlns:a14="http://schemas.microsoft.com/office/drawing/2010/main" val="0"/>
              </a:ext>
            </a:extLst>
          </a:blip>
          <a:srcRect l="11221" t="159" r="26026" b="-159"/>
          <a:stretch>
            <a:fillRect/>
          </a:stretch>
        </p:blipFill>
        <p:spPr>
          <a:xfrm>
            <a:off x="6291788" y="1631939"/>
            <a:ext cx="2394172" cy="2543503"/>
          </a:xfrm>
          <a:prstGeom prst="rect">
            <a:avLst/>
          </a:prstGeom>
        </p:spPr>
      </p:pic>
      <p:pic>
        <p:nvPicPr>
          <p:cNvPr id="9" name="Picture 8">
            <a:extLst>
              <a:ext uri="{FF2B5EF4-FFF2-40B4-BE49-F238E27FC236}">
                <a16:creationId xmlns:a16="http://schemas.microsoft.com/office/drawing/2014/main" id="{4C9EA40B-05B9-3E1E-9C66-86B7D5F6AC72}"/>
              </a:ext>
            </a:extLst>
          </p:cNvPr>
          <p:cNvPicPr>
            <a:picLocks noChangeAspect="1"/>
          </p:cNvPicPr>
          <p:nvPr/>
        </p:nvPicPr>
        <p:blipFill>
          <a:blip r:embed="rId4">
            <a:extLst>
              <a:ext uri="{28A0092B-C50C-407E-A947-70E740481C1C}">
                <a14:useLocalDpi xmlns:a14="http://schemas.microsoft.com/office/drawing/2010/main" val="0"/>
              </a:ext>
            </a:extLst>
          </a:blip>
          <a:srcRect l="12528" r="23420"/>
          <a:stretch>
            <a:fillRect/>
          </a:stretch>
        </p:blipFill>
        <p:spPr>
          <a:xfrm>
            <a:off x="3546270" y="1629915"/>
            <a:ext cx="2439168" cy="2541479"/>
          </a:xfrm>
          <a:prstGeom prst="rect">
            <a:avLst/>
          </a:prstGeom>
        </p:spPr>
      </p:pic>
      <p:pic>
        <p:nvPicPr>
          <p:cNvPr id="12" name="Picture 11">
            <a:extLst>
              <a:ext uri="{FF2B5EF4-FFF2-40B4-BE49-F238E27FC236}">
                <a16:creationId xmlns:a16="http://schemas.microsoft.com/office/drawing/2014/main" id="{AE68A612-DEA9-7FA3-AFD9-496E1C1B72D3}"/>
              </a:ext>
            </a:extLst>
          </p:cNvPr>
          <p:cNvPicPr>
            <a:picLocks noChangeAspect="1"/>
          </p:cNvPicPr>
          <p:nvPr/>
        </p:nvPicPr>
        <p:blipFill>
          <a:blip r:embed="rId5">
            <a:extLst>
              <a:ext uri="{28A0092B-C50C-407E-A947-70E740481C1C}">
                <a14:useLocalDpi xmlns:a14="http://schemas.microsoft.com/office/drawing/2010/main" val="0"/>
              </a:ext>
            </a:extLst>
          </a:blip>
          <a:srcRect l="11859" t="3756" r="36342" b="15278"/>
          <a:stretch>
            <a:fillRect/>
          </a:stretch>
        </p:blipFill>
        <p:spPr>
          <a:xfrm>
            <a:off x="800754" y="1629914"/>
            <a:ext cx="2439166" cy="2541479"/>
          </a:xfrm>
          <a:prstGeom prst="rect">
            <a:avLst/>
          </a:prstGeom>
        </p:spPr>
      </p:pic>
      <p:pic>
        <p:nvPicPr>
          <p:cNvPr id="14" name="Picture 13">
            <a:extLst>
              <a:ext uri="{FF2B5EF4-FFF2-40B4-BE49-F238E27FC236}">
                <a16:creationId xmlns:a16="http://schemas.microsoft.com/office/drawing/2014/main" id="{00B15C74-B5AD-13C0-A9A8-D52C4F7A2D1F}"/>
              </a:ext>
            </a:extLst>
          </p:cNvPr>
          <p:cNvPicPr>
            <a:picLocks noChangeAspect="1"/>
          </p:cNvPicPr>
          <p:nvPr/>
        </p:nvPicPr>
        <p:blipFill>
          <a:blip r:embed="rId6">
            <a:extLst>
              <a:ext uri="{28A0092B-C50C-407E-A947-70E740481C1C}">
                <a14:useLocalDpi xmlns:a14="http://schemas.microsoft.com/office/drawing/2010/main" val="0"/>
              </a:ext>
            </a:extLst>
          </a:blip>
          <a:srcRect l="29240" r="8085"/>
          <a:stretch>
            <a:fillRect/>
          </a:stretch>
        </p:blipFill>
        <p:spPr>
          <a:xfrm>
            <a:off x="8992310" y="1629915"/>
            <a:ext cx="2394172" cy="2541478"/>
          </a:xfrm>
          <a:prstGeom prst="rect">
            <a:avLst/>
          </a:prstGeom>
        </p:spPr>
      </p:pic>
      <p:graphicFrame>
        <p:nvGraphicFramePr>
          <p:cNvPr id="2" name="Diagram 1">
            <a:extLst>
              <a:ext uri="{FF2B5EF4-FFF2-40B4-BE49-F238E27FC236}">
                <a16:creationId xmlns:a16="http://schemas.microsoft.com/office/drawing/2014/main" id="{AA1D0A8F-8831-B168-501F-A204A4735EEE}"/>
              </a:ext>
            </a:extLst>
          </p:cNvPr>
          <p:cNvGraphicFramePr/>
          <p:nvPr/>
        </p:nvGraphicFramePr>
        <p:xfrm>
          <a:off x="1007619" y="4489091"/>
          <a:ext cx="10171998" cy="18500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04592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7799C-14D9-0379-0CBC-E10A40F152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8FBB0D-3D6A-7FA3-5970-28DC414A2747}"/>
              </a:ext>
            </a:extLst>
          </p:cNvPr>
          <p:cNvSpPr>
            <a:spLocks noGrp="1"/>
          </p:cNvSpPr>
          <p:nvPr>
            <p:ph type="title"/>
          </p:nvPr>
        </p:nvSpPr>
        <p:spPr/>
        <p:txBody>
          <a:bodyPr/>
          <a:lstStyle/>
          <a:p>
            <a:r>
              <a:rPr lang="en-US" dirty="0" err="1"/>
              <a:t>Sobre</a:t>
            </a:r>
            <a:r>
              <a:rPr lang="en-US" dirty="0"/>
              <a:t> TSAHC</a:t>
            </a:r>
          </a:p>
        </p:txBody>
      </p:sp>
      <p:pic>
        <p:nvPicPr>
          <p:cNvPr id="1028" name="Picture 4" descr="Pile with dollar bills Pile with american hundred dollar bills isolated on white background money stock pictures, royalty-free photos &amp; images">
            <a:extLst>
              <a:ext uri="{FF2B5EF4-FFF2-40B4-BE49-F238E27FC236}">
                <a16:creationId xmlns:a16="http://schemas.microsoft.com/office/drawing/2014/main" id="{B21EEDCD-17F6-45DB-140C-A4A87ED4DF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7100" y="2123082"/>
            <a:ext cx="7853035" cy="473491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agram 2">
            <a:extLst>
              <a:ext uri="{FF2B5EF4-FFF2-40B4-BE49-F238E27FC236}">
                <a16:creationId xmlns:a16="http://schemas.microsoft.com/office/drawing/2014/main" id="{13DC471B-08CC-D02F-84FE-6372EFCC9E04}"/>
              </a:ext>
            </a:extLst>
          </p:cNvPr>
          <p:cNvGraphicFramePr/>
          <p:nvPr>
            <p:extLst>
              <p:ext uri="{D42A27DB-BD31-4B8C-83A1-F6EECF244321}">
                <p14:modId xmlns:p14="http://schemas.microsoft.com/office/powerpoint/2010/main" val="342412078"/>
              </p:ext>
            </p:extLst>
          </p:nvPr>
        </p:nvGraphicFramePr>
        <p:xfrm>
          <a:off x="123427" y="1596571"/>
          <a:ext cx="11940382" cy="2307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72923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2B541-665E-3B19-7B79-5AA9D4A762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073F377-0E32-7506-2C08-946336E9404C}"/>
              </a:ext>
            </a:extLst>
          </p:cNvPr>
          <p:cNvSpPr>
            <a:spLocks noGrp="1"/>
          </p:cNvSpPr>
          <p:nvPr>
            <p:ph type="title"/>
          </p:nvPr>
        </p:nvSpPr>
        <p:spPr>
          <a:xfrm>
            <a:off x="420914" y="-48947"/>
            <a:ext cx="10931298" cy="1325563"/>
          </a:xfrm>
        </p:spPr>
        <p:txBody>
          <a:bodyPr/>
          <a:lstStyle/>
          <a:p>
            <a:pPr lvl="0"/>
            <a:r>
              <a:rPr lang="en-US" dirty="0" err="1"/>
              <a:t>Programa</a:t>
            </a:r>
            <a:r>
              <a:rPr lang="en-US" dirty="0"/>
              <a:t> de Asistencia para </a:t>
            </a:r>
            <a:r>
              <a:rPr lang="en-US" dirty="0" err="1"/>
              <a:t>Enganches</a:t>
            </a:r>
            <a:r>
              <a:rPr lang="en-US" dirty="0"/>
              <a:t> </a:t>
            </a:r>
            <a:r>
              <a:rPr lang="en-US" b="1" dirty="0"/>
              <a:t>(DPA)</a:t>
            </a:r>
          </a:p>
        </p:txBody>
      </p:sp>
      <p:sp>
        <p:nvSpPr>
          <p:cNvPr id="6" name="Oval 5">
            <a:extLst>
              <a:ext uri="{FF2B5EF4-FFF2-40B4-BE49-F238E27FC236}">
                <a16:creationId xmlns:a16="http://schemas.microsoft.com/office/drawing/2014/main" id="{3B835EB9-855B-CF65-A225-83561F2438D0}"/>
              </a:ext>
            </a:extLst>
          </p:cNvPr>
          <p:cNvSpPr/>
          <p:nvPr/>
        </p:nvSpPr>
        <p:spPr>
          <a:xfrm>
            <a:off x="1402254" y="1586733"/>
            <a:ext cx="2864617" cy="266437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5400" b="1" dirty="0">
                <a:solidFill>
                  <a:schemeClr val="bg1"/>
                </a:solidFill>
                <a:cs typeface="Calibri" panose="020F0502020204030204" pitchFamily="34" charset="0"/>
              </a:rPr>
              <a:t>2%</a:t>
            </a:r>
          </a:p>
          <a:p>
            <a:pPr algn="ctr"/>
            <a:r>
              <a:rPr lang="en-US" i="1" dirty="0">
                <a:solidFill>
                  <a:schemeClr val="bg1"/>
                </a:solidFill>
                <a:cs typeface="Calibri" panose="020F0502020204030204" pitchFamily="34" charset="0"/>
              </a:rPr>
              <a:t>del </a:t>
            </a:r>
            <a:r>
              <a:rPr lang="en-US" i="1" dirty="0" err="1">
                <a:solidFill>
                  <a:schemeClr val="bg1"/>
                </a:solidFill>
                <a:cs typeface="Calibri" panose="020F0502020204030204" pitchFamily="34" charset="0"/>
              </a:rPr>
              <a:t>monto</a:t>
            </a:r>
            <a:r>
              <a:rPr lang="en-US" i="1" dirty="0">
                <a:solidFill>
                  <a:schemeClr val="bg1"/>
                </a:solidFill>
                <a:cs typeface="Calibri" panose="020F0502020204030204" pitchFamily="34" charset="0"/>
              </a:rPr>
              <a:t> del </a:t>
            </a:r>
            <a:r>
              <a:rPr lang="en-US" i="1" dirty="0" err="1">
                <a:solidFill>
                  <a:schemeClr val="bg1"/>
                </a:solidFill>
                <a:cs typeface="Calibri" panose="020F0502020204030204" pitchFamily="34" charset="0"/>
              </a:rPr>
              <a:t>préstamo</a:t>
            </a:r>
            <a:endParaRPr lang="en-US" i="1" dirty="0">
              <a:solidFill>
                <a:schemeClr val="bg1"/>
              </a:solidFill>
            </a:endParaRPr>
          </a:p>
        </p:txBody>
      </p:sp>
      <p:sp>
        <p:nvSpPr>
          <p:cNvPr id="8" name="Oval 7">
            <a:extLst>
              <a:ext uri="{FF2B5EF4-FFF2-40B4-BE49-F238E27FC236}">
                <a16:creationId xmlns:a16="http://schemas.microsoft.com/office/drawing/2014/main" id="{022BD997-B470-515B-76BA-9066977F0412}"/>
              </a:ext>
            </a:extLst>
          </p:cNvPr>
          <p:cNvSpPr/>
          <p:nvPr/>
        </p:nvSpPr>
        <p:spPr>
          <a:xfrm>
            <a:off x="7396985" y="1586734"/>
            <a:ext cx="2864617" cy="266437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5400" b="1" dirty="0">
                <a:solidFill>
                  <a:schemeClr val="bg1"/>
                </a:solidFill>
                <a:cs typeface="Calibri" panose="020F0502020204030204" pitchFamily="34" charset="0"/>
              </a:rPr>
              <a:t>5%</a:t>
            </a:r>
          </a:p>
          <a:p>
            <a:pPr algn="ctr"/>
            <a:r>
              <a:rPr lang="en-US" i="1" dirty="0">
                <a:solidFill>
                  <a:schemeClr val="bg1"/>
                </a:solidFill>
                <a:cs typeface="Calibri" panose="020F0502020204030204" pitchFamily="34" charset="0"/>
              </a:rPr>
              <a:t>del </a:t>
            </a:r>
            <a:r>
              <a:rPr lang="en-US" i="1" dirty="0" err="1">
                <a:solidFill>
                  <a:schemeClr val="bg1"/>
                </a:solidFill>
                <a:cs typeface="Calibri" panose="020F0502020204030204" pitchFamily="34" charset="0"/>
              </a:rPr>
              <a:t>monto</a:t>
            </a:r>
            <a:r>
              <a:rPr lang="en-US" i="1" dirty="0">
                <a:solidFill>
                  <a:schemeClr val="bg1"/>
                </a:solidFill>
                <a:cs typeface="Calibri" panose="020F0502020204030204" pitchFamily="34" charset="0"/>
              </a:rPr>
              <a:t> del </a:t>
            </a:r>
            <a:r>
              <a:rPr lang="en-US" i="1" dirty="0" err="1">
                <a:solidFill>
                  <a:schemeClr val="bg1"/>
                </a:solidFill>
                <a:cs typeface="Calibri" panose="020F0502020204030204" pitchFamily="34" charset="0"/>
              </a:rPr>
              <a:t>préstamo</a:t>
            </a:r>
            <a:endParaRPr lang="en-US" sz="5400" b="1" dirty="0">
              <a:solidFill>
                <a:schemeClr val="bg1"/>
              </a:solidFill>
            </a:endParaRPr>
          </a:p>
        </p:txBody>
      </p:sp>
      <p:graphicFrame>
        <p:nvGraphicFramePr>
          <p:cNvPr id="3" name="Diagram 2">
            <a:extLst>
              <a:ext uri="{FF2B5EF4-FFF2-40B4-BE49-F238E27FC236}">
                <a16:creationId xmlns:a16="http://schemas.microsoft.com/office/drawing/2014/main" id="{31783FD5-44C7-5E16-3FF7-0980663EBC93}"/>
              </a:ext>
            </a:extLst>
          </p:cNvPr>
          <p:cNvGraphicFramePr/>
          <p:nvPr>
            <p:extLst>
              <p:ext uri="{D42A27DB-BD31-4B8C-83A1-F6EECF244321}">
                <p14:modId xmlns:p14="http://schemas.microsoft.com/office/powerpoint/2010/main" val="4058695442"/>
              </p:ext>
            </p:extLst>
          </p:nvPr>
        </p:nvGraphicFramePr>
        <p:xfrm>
          <a:off x="1139407" y="4709622"/>
          <a:ext cx="9385040" cy="15696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Arrow: Notched Right 12">
            <a:extLst>
              <a:ext uri="{FF2B5EF4-FFF2-40B4-BE49-F238E27FC236}">
                <a16:creationId xmlns:a16="http://schemas.microsoft.com/office/drawing/2014/main" id="{AF7162EA-81ED-87AA-7704-8DA6B8A3B9C1}"/>
              </a:ext>
            </a:extLst>
          </p:cNvPr>
          <p:cNvSpPr/>
          <p:nvPr/>
        </p:nvSpPr>
        <p:spPr>
          <a:xfrm>
            <a:off x="5213131" y="2575034"/>
            <a:ext cx="1524000" cy="853966"/>
          </a:xfrm>
          <a:prstGeom prst="notchedRightArrow">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 name="Oval 1">
            <a:extLst>
              <a:ext uri="{FF2B5EF4-FFF2-40B4-BE49-F238E27FC236}">
                <a16:creationId xmlns:a16="http://schemas.microsoft.com/office/drawing/2014/main" id="{60CBBFBC-5A23-CB81-678D-20AEAE4A20E4}"/>
              </a:ext>
            </a:extLst>
          </p:cNvPr>
          <p:cNvSpPr/>
          <p:nvPr/>
        </p:nvSpPr>
        <p:spPr>
          <a:xfrm>
            <a:off x="4399619" y="1660933"/>
            <a:ext cx="2864617" cy="2664372"/>
          </a:xfrm>
          <a:prstGeom prst="ellipse">
            <a:avLst/>
          </a:prstGeom>
          <a:solidFill>
            <a:srgbClr val="E87224"/>
          </a:solidFill>
          <a:ln>
            <a:solidFill>
              <a:srgbClr val="4A5E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4000" b="1" dirty="0">
                <a:solidFill>
                  <a:schemeClr val="bg1"/>
                </a:solidFill>
                <a:cs typeface="Calibri" panose="020F0502020204030204" pitchFamily="34" charset="0"/>
              </a:rPr>
              <a:t>No DPA</a:t>
            </a:r>
          </a:p>
          <a:p>
            <a:pPr algn="ctr"/>
            <a:r>
              <a:rPr lang="en-US" altLang="en-US" sz="5400" b="1" dirty="0">
                <a:solidFill>
                  <a:schemeClr val="bg1"/>
                </a:solidFill>
                <a:cs typeface="Calibri" panose="020F0502020204030204" pitchFamily="34" charset="0"/>
              </a:rPr>
              <a:t>0%</a:t>
            </a:r>
          </a:p>
          <a:p>
            <a:pPr algn="ctr"/>
            <a:r>
              <a:rPr lang="en-US" i="1" dirty="0">
                <a:solidFill>
                  <a:schemeClr val="bg1"/>
                </a:solidFill>
                <a:cs typeface="Calibri" panose="020F0502020204030204" pitchFamily="34" charset="0"/>
              </a:rPr>
              <a:t>del </a:t>
            </a:r>
            <a:r>
              <a:rPr lang="en-US" i="1" dirty="0" err="1">
                <a:solidFill>
                  <a:schemeClr val="bg1"/>
                </a:solidFill>
                <a:cs typeface="Calibri" panose="020F0502020204030204" pitchFamily="34" charset="0"/>
              </a:rPr>
              <a:t>monto</a:t>
            </a:r>
            <a:r>
              <a:rPr lang="en-US" i="1" dirty="0">
                <a:solidFill>
                  <a:schemeClr val="bg1"/>
                </a:solidFill>
                <a:cs typeface="Calibri" panose="020F0502020204030204" pitchFamily="34" charset="0"/>
              </a:rPr>
              <a:t> del </a:t>
            </a:r>
            <a:r>
              <a:rPr lang="en-US" i="1" dirty="0" err="1">
                <a:solidFill>
                  <a:schemeClr val="bg1"/>
                </a:solidFill>
                <a:cs typeface="Calibri" panose="020F0502020204030204" pitchFamily="34" charset="0"/>
              </a:rPr>
              <a:t>préstamo</a:t>
            </a:r>
            <a:endParaRPr lang="en-US" i="1" dirty="0">
              <a:solidFill>
                <a:schemeClr val="bg1"/>
              </a:solidFill>
            </a:endParaRPr>
          </a:p>
        </p:txBody>
      </p:sp>
    </p:spTree>
    <p:extLst>
      <p:ext uri="{BB962C8B-B14F-4D97-AF65-F5344CB8AC3E}">
        <p14:creationId xmlns:p14="http://schemas.microsoft.com/office/powerpoint/2010/main" val="230600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13"/>
                                        </p:tgtEl>
                                      </p:cBhvr>
                                    </p:animEffect>
                                    <p:animScale>
                                      <p:cBhvr>
                                        <p:cTn id="12" dur="250" autoRev="1" fill="hold"/>
                                        <p:tgtEl>
                                          <p:spTgt spid="13"/>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42" presetClass="exit" presetSubtype="0" fill="hold" grpId="1" nodeType="clickEffect">
                                  <p:stCondLst>
                                    <p:cond delay="0"/>
                                  </p:stCondLst>
                                  <p:childTnLst>
                                    <p:animEffect transition="out" filter="fade">
                                      <p:cBhvr>
                                        <p:cTn id="21" dur="1000"/>
                                        <p:tgtEl>
                                          <p:spTgt spid="6"/>
                                        </p:tgtEl>
                                      </p:cBhvr>
                                    </p:animEffect>
                                    <p:anim calcmode="lin" valueType="num">
                                      <p:cBhvr>
                                        <p:cTn id="22" dur="1000"/>
                                        <p:tgtEl>
                                          <p:spTgt spid="6"/>
                                        </p:tgtEl>
                                        <p:attrNameLst>
                                          <p:attrName>ppt_x</p:attrName>
                                        </p:attrNameLst>
                                      </p:cBhvr>
                                      <p:tavLst>
                                        <p:tav tm="0">
                                          <p:val>
                                            <p:strVal val="ppt_x"/>
                                          </p:val>
                                        </p:tav>
                                        <p:tav tm="100000">
                                          <p:val>
                                            <p:strVal val="ppt_x"/>
                                          </p:val>
                                        </p:tav>
                                      </p:tavLst>
                                    </p:anim>
                                    <p:anim calcmode="lin" valueType="num">
                                      <p:cBhvr>
                                        <p:cTn id="23" dur="1000"/>
                                        <p:tgtEl>
                                          <p:spTgt spid="6"/>
                                        </p:tgtEl>
                                        <p:attrNameLst>
                                          <p:attrName>ppt_y</p:attrName>
                                        </p:attrNameLst>
                                      </p:cBhvr>
                                      <p:tavLst>
                                        <p:tav tm="0">
                                          <p:val>
                                            <p:strVal val="ppt_y"/>
                                          </p:val>
                                        </p:tav>
                                        <p:tav tm="100000">
                                          <p:val>
                                            <p:strVal val="ppt_y+.1"/>
                                          </p:val>
                                        </p:tav>
                                      </p:tavLst>
                                    </p:anim>
                                    <p:set>
                                      <p:cBhvr>
                                        <p:cTn id="24" dur="1" fill="hold">
                                          <p:stCondLst>
                                            <p:cond delay="999"/>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2" presetClass="exit" presetSubtype="0" fill="hold" grpId="1" nodeType="clickEffect">
                                  <p:stCondLst>
                                    <p:cond delay="0"/>
                                  </p:stCondLst>
                                  <p:childTnLst>
                                    <p:animEffect transition="out" filter="fade">
                                      <p:cBhvr>
                                        <p:cTn id="28" dur="1000"/>
                                        <p:tgtEl>
                                          <p:spTgt spid="13"/>
                                        </p:tgtEl>
                                      </p:cBhvr>
                                    </p:animEffect>
                                    <p:anim calcmode="lin" valueType="num">
                                      <p:cBhvr>
                                        <p:cTn id="29" dur="1000"/>
                                        <p:tgtEl>
                                          <p:spTgt spid="13"/>
                                        </p:tgtEl>
                                        <p:attrNameLst>
                                          <p:attrName>ppt_x</p:attrName>
                                        </p:attrNameLst>
                                      </p:cBhvr>
                                      <p:tavLst>
                                        <p:tav tm="0">
                                          <p:val>
                                            <p:strVal val="ppt_x"/>
                                          </p:val>
                                        </p:tav>
                                        <p:tav tm="100000">
                                          <p:val>
                                            <p:strVal val="ppt_x"/>
                                          </p:val>
                                        </p:tav>
                                      </p:tavLst>
                                    </p:anim>
                                    <p:anim calcmode="lin" valueType="num">
                                      <p:cBhvr>
                                        <p:cTn id="30" dur="1000"/>
                                        <p:tgtEl>
                                          <p:spTgt spid="13"/>
                                        </p:tgtEl>
                                        <p:attrNameLst>
                                          <p:attrName>ppt_y</p:attrName>
                                        </p:attrNameLst>
                                      </p:cBhvr>
                                      <p:tavLst>
                                        <p:tav tm="0">
                                          <p:val>
                                            <p:strVal val="ppt_y"/>
                                          </p:val>
                                        </p:tav>
                                        <p:tav tm="100000">
                                          <p:val>
                                            <p:strVal val="ppt_y+.1"/>
                                          </p:val>
                                        </p:tav>
                                      </p:tavLst>
                                    </p:anim>
                                    <p:set>
                                      <p:cBhvr>
                                        <p:cTn id="31" dur="1" fill="hold">
                                          <p:stCondLst>
                                            <p:cond delay="999"/>
                                          </p:stCondLst>
                                        </p:cTn>
                                        <p:tgtEl>
                                          <p:spTgt spid="13"/>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exit" presetSubtype="0" fill="hold" grpId="1" nodeType="clickEffect">
                                  <p:stCondLst>
                                    <p:cond delay="0"/>
                                  </p:stCondLst>
                                  <p:childTnLst>
                                    <p:animEffect transition="out" filter="fade">
                                      <p:cBhvr>
                                        <p:cTn id="35" dur="1000"/>
                                        <p:tgtEl>
                                          <p:spTgt spid="8"/>
                                        </p:tgtEl>
                                      </p:cBhvr>
                                    </p:animEffect>
                                    <p:anim calcmode="lin" valueType="num">
                                      <p:cBhvr>
                                        <p:cTn id="36" dur="1000"/>
                                        <p:tgtEl>
                                          <p:spTgt spid="8"/>
                                        </p:tgtEl>
                                        <p:attrNameLst>
                                          <p:attrName>ppt_x</p:attrName>
                                        </p:attrNameLst>
                                      </p:cBhvr>
                                      <p:tavLst>
                                        <p:tav tm="0">
                                          <p:val>
                                            <p:strVal val="ppt_x"/>
                                          </p:val>
                                        </p:tav>
                                        <p:tav tm="100000">
                                          <p:val>
                                            <p:strVal val="ppt_x"/>
                                          </p:val>
                                        </p:tav>
                                      </p:tavLst>
                                    </p:anim>
                                    <p:anim calcmode="lin" valueType="num">
                                      <p:cBhvr>
                                        <p:cTn id="37" dur="1000"/>
                                        <p:tgtEl>
                                          <p:spTgt spid="8"/>
                                        </p:tgtEl>
                                        <p:attrNameLst>
                                          <p:attrName>ppt_y</p:attrName>
                                        </p:attrNameLst>
                                      </p:cBhvr>
                                      <p:tavLst>
                                        <p:tav tm="0">
                                          <p:val>
                                            <p:strVal val="ppt_y"/>
                                          </p:val>
                                        </p:tav>
                                        <p:tav tm="100000">
                                          <p:val>
                                            <p:strVal val="ppt_y+.1"/>
                                          </p:val>
                                        </p:tav>
                                      </p:tavLst>
                                    </p:anim>
                                    <p:set>
                                      <p:cBhvr>
                                        <p:cTn id="38" dur="1" fill="hold">
                                          <p:stCondLst>
                                            <p:cond delay="999"/>
                                          </p:stCondLst>
                                        </p:cTn>
                                        <p:tgtEl>
                                          <p:spTgt spid="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anim calcmode="lin" valueType="num">
                                      <p:cBhvr>
                                        <p:cTn id="44" dur="1000" fill="hold"/>
                                        <p:tgtEl>
                                          <p:spTgt spid="2"/>
                                        </p:tgtEl>
                                        <p:attrNameLst>
                                          <p:attrName>ppt_x</p:attrName>
                                        </p:attrNameLst>
                                      </p:cBhvr>
                                      <p:tavLst>
                                        <p:tav tm="0">
                                          <p:val>
                                            <p:strVal val="#ppt_x"/>
                                          </p:val>
                                        </p:tav>
                                        <p:tav tm="100000">
                                          <p:val>
                                            <p:strVal val="#ppt_x"/>
                                          </p:val>
                                        </p:tav>
                                      </p:tavLst>
                                    </p:anim>
                                    <p:anim calcmode="lin" valueType="num">
                                      <p:cBhvr>
                                        <p:cTn id="4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xit" presetSubtype="0" fill="hold" grpId="1" nodeType="clickEffect">
                                  <p:stCondLst>
                                    <p:cond delay="0"/>
                                  </p:stCondLst>
                                  <p:childTnLst>
                                    <p:animEffect transition="out" filter="fade">
                                      <p:cBhvr>
                                        <p:cTn id="49" dur="1000"/>
                                        <p:tgtEl>
                                          <p:spTgt spid="2"/>
                                        </p:tgtEl>
                                      </p:cBhvr>
                                    </p:animEffect>
                                    <p:anim calcmode="lin" valueType="num">
                                      <p:cBhvr>
                                        <p:cTn id="50" dur="1000"/>
                                        <p:tgtEl>
                                          <p:spTgt spid="2"/>
                                        </p:tgtEl>
                                        <p:attrNameLst>
                                          <p:attrName>ppt_x</p:attrName>
                                        </p:attrNameLst>
                                      </p:cBhvr>
                                      <p:tavLst>
                                        <p:tav tm="0">
                                          <p:val>
                                            <p:strVal val="ppt_x"/>
                                          </p:val>
                                        </p:tav>
                                        <p:tav tm="100000">
                                          <p:val>
                                            <p:strVal val="ppt_x"/>
                                          </p:val>
                                        </p:tav>
                                      </p:tavLst>
                                    </p:anim>
                                    <p:anim calcmode="lin" valueType="num">
                                      <p:cBhvr>
                                        <p:cTn id="51" dur="1000"/>
                                        <p:tgtEl>
                                          <p:spTgt spid="2"/>
                                        </p:tgtEl>
                                        <p:attrNameLst>
                                          <p:attrName>ppt_y</p:attrName>
                                        </p:attrNameLst>
                                      </p:cBhvr>
                                      <p:tavLst>
                                        <p:tav tm="0">
                                          <p:val>
                                            <p:strVal val="ppt_y"/>
                                          </p:val>
                                        </p:tav>
                                        <p:tav tm="100000">
                                          <p:val>
                                            <p:strVal val="ppt_y+.1"/>
                                          </p:val>
                                        </p:tav>
                                      </p:tavLst>
                                    </p:anim>
                                    <p:set>
                                      <p:cBhvr>
                                        <p:cTn id="52"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3" grpId="0" animBg="1"/>
      <p:bldP spid="13" grpId="1" animBg="1"/>
      <p:bldP spid="2" grpId="0" animBg="1"/>
      <p:bldP spid="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AD9B5-9FA9-17E0-9F10-00651D1D62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D951C5-05C3-0C10-E6D0-EA74BAD58126}"/>
              </a:ext>
            </a:extLst>
          </p:cNvPr>
          <p:cNvSpPr>
            <a:spLocks noGrp="1"/>
          </p:cNvSpPr>
          <p:nvPr>
            <p:ph type="title"/>
          </p:nvPr>
        </p:nvSpPr>
        <p:spPr>
          <a:xfrm>
            <a:off x="493486" y="-48947"/>
            <a:ext cx="10858726" cy="1325563"/>
          </a:xfrm>
        </p:spPr>
        <p:txBody>
          <a:bodyPr/>
          <a:lstStyle/>
          <a:p>
            <a:r>
              <a:rPr lang="en-US" dirty="0" err="1"/>
              <a:t>Programa</a:t>
            </a:r>
            <a:r>
              <a:rPr lang="en-US" dirty="0"/>
              <a:t> de Asistencia para </a:t>
            </a:r>
            <a:r>
              <a:rPr lang="en-US" dirty="0" err="1"/>
              <a:t>Enganches</a:t>
            </a:r>
            <a:r>
              <a:rPr lang="en-US" dirty="0"/>
              <a:t> </a:t>
            </a:r>
            <a:r>
              <a:rPr lang="en-US" b="1" dirty="0"/>
              <a:t>(DPA)</a:t>
            </a:r>
            <a:endParaRPr lang="en-US" dirty="0"/>
          </a:p>
        </p:txBody>
      </p:sp>
      <p:sp>
        <p:nvSpPr>
          <p:cNvPr id="6" name="Oval 5">
            <a:extLst>
              <a:ext uri="{FF2B5EF4-FFF2-40B4-BE49-F238E27FC236}">
                <a16:creationId xmlns:a16="http://schemas.microsoft.com/office/drawing/2014/main" id="{502CCD5A-6257-7146-0D18-BC5B153FAC46}"/>
              </a:ext>
            </a:extLst>
          </p:cNvPr>
          <p:cNvSpPr/>
          <p:nvPr/>
        </p:nvSpPr>
        <p:spPr>
          <a:xfrm>
            <a:off x="1342805" y="1326936"/>
            <a:ext cx="3025481" cy="2808142"/>
          </a:xfrm>
          <a:prstGeom prst="ellipse">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800" b="1" dirty="0" err="1">
                <a:solidFill>
                  <a:schemeClr val="bg1"/>
                </a:solidFill>
                <a:cs typeface="Calibri" panose="020F0502020204030204" pitchFamily="34" charset="0"/>
              </a:rPr>
              <a:t>Subvención</a:t>
            </a:r>
            <a:endParaRPr lang="en-US" sz="2800" i="1" dirty="0">
              <a:solidFill>
                <a:schemeClr val="bg1"/>
              </a:solidFill>
            </a:endParaRPr>
          </a:p>
        </p:txBody>
      </p:sp>
      <p:sp>
        <p:nvSpPr>
          <p:cNvPr id="8" name="Oval 7">
            <a:extLst>
              <a:ext uri="{FF2B5EF4-FFF2-40B4-BE49-F238E27FC236}">
                <a16:creationId xmlns:a16="http://schemas.microsoft.com/office/drawing/2014/main" id="{2F995018-8349-2E09-46CA-3A84DC1F04F6}"/>
              </a:ext>
            </a:extLst>
          </p:cNvPr>
          <p:cNvSpPr/>
          <p:nvPr/>
        </p:nvSpPr>
        <p:spPr>
          <a:xfrm>
            <a:off x="6945535" y="1326936"/>
            <a:ext cx="3205630" cy="280814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altLang="en-US" sz="2800" b="1" dirty="0">
                <a:solidFill>
                  <a:schemeClr val="bg1"/>
                </a:solidFill>
                <a:cs typeface="Calibri" panose="020F0502020204030204" pitchFamily="34" charset="0"/>
              </a:rPr>
              <a:t>Segundo gravamen </a:t>
            </a:r>
            <a:r>
              <a:rPr lang="es-ES" altLang="en-US" sz="2800" b="1" dirty="0" err="1">
                <a:solidFill>
                  <a:schemeClr val="bg1"/>
                </a:solidFill>
                <a:cs typeface="Calibri" panose="020F0502020204030204" pitchFamily="34" charset="0"/>
              </a:rPr>
              <a:t>condonable</a:t>
            </a:r>
            <a:r>
              <a:rPr lang="es-ES" altLang="en-US" sz="2800" b="1" dirty="0">
                <a:solidFill>
                  <a:schemeClr val="bg1"/>
                </a:solidFill>
                <a:cs typeface="Calibri" panose="020F0502020204030204" pitchFamily="34" charset="0"/>
              </a:rPr>
              <a:t> diferido de 3 años</a:t>
            </a:r>
            <a:endParaRPr lang="en-US" sz="5400" b="1" dirty="0">
              <a:solidFill>
                <a:schemeClr val="bg1"/>
              </a:solidFill>
            </a:endParaRPr>
          </a:p>
        </p:txBody>
      </p:sp>
      <p:sp>
        <p:nvSpPr>
          <p:cNvPr id="2" name="Arrow: Notched Right 1">
            <a:extLst>
              <a:ext uri="{FF2B5EF4-FFF2-40B4-BE49-F238E27FC236}">
                <a16:creationId xmlns:a16="http://schemas.microsoft.com/office/drawing/2014/main" id="{6CCDFB8D-E643-FDD6-3DF2-8D3AB7349176}"/>
              </a:ext>
            </a:extLst>
          </p:cNvPr>
          <p:cNvSpPr/>
          <p:nvPr/>
        </p:nvSpPr>
        <p:spPr>
          <a:xfrm>
            <a:off x="5073815" y="2575034"/>
            <a:ext cx="1524000" cy="853966"/>
          </a:xfrm>
          <a:prstGeom prst="notchedRightArrow">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O</a:t>
            </a:r>
          </a:p>
        </p:txBody>
      </p:sp>
      <p:grpSp>
        <p:nvGrpSpPr>
          <p:cNvPr id="7" name="Group 6">
            <a:extLst>
              <a:ext uri="{FF2B5EF4-FFF2-40B4-BE49-F238E27FC236}">
                <a16:creationId xmlns:a16="http://schemas.microsoft.com/office/drawing/2014/main" id="{545833F4-21F6-C646-69E5-B208BE35472E}"/>
              </a:ext>
            </a:extLst>
          </p:cNvPr>
          <p:cNvGrpSpPr/>
          <p:nvPr/>
        </p:nvGrpSpPr>
        <p:grpSpPr>
          <a:xfrm>
            <a:off x="856435" y="4312983"/>
            <a:ext cx="4351669" cy="2122178"/>
            <a:chOff x="0" y="0"/>
            <a:chExt cx="3998219" cy="1718058"/>
          </a:xfrm>
          <a:effectLst>
            <a:glow rad="63500">
              <a:schemeClr val="accent3">
                <a:satMod val="175000"/>
                <a:alpha val="40000"/>
              </a:schemeClr>
            </a:glow>
          </a:effectLst>
        </p:grpSpPr>
        <p:sp>
          <p:nvSpPr>
            <p:cNvPr id="9" name="Rectangle: Rounded Corners 8">
              <a:extLst>
                <a:ext uri="{FF2B5EF4-FFF2-40B4-BE49-F238E27FC236}">
                  <a16:creationId xmlns:a16="http://schemas.microsoft.com/office/drawing/2014/main" id="{13D30DCA-9AFD-10DD-01E6-DA6D53307306}"/>
                </a:ext>
              </a:extLst>
            </p:cNvPr>
            <p:cNvSpPr/>
            <p:nvPr/>
          </p:nvSpPr>
          <p:spPr>
            <a:xfrm>
              <a:off x="0" y="0"/>
              <a:ext cx="3998219" cy="171805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0" name="Rectangle: Rounded Corners 4">
              <a:extLst>
                <a:ext uri="{FF2B5EF4-FFF2-40B4-BE49-F238E27FC236}">
                  <a16:creationId xmlns:a16="http://schemas.microsoft.com/office/drawing/2014/main" id="{3883A70F-D676-C68A-7050-61E7C1CAAA94}"/>
                </a:ext>
              </a:extLst>
            </p:cNvPr>
            <p:cNvSpPr txBox="1"/>
            <p:nvPr/>
          </p:nvSpPr>
          <p:spPr>
            <a:xfrm>
              <a:off x="50320" y="50320"/>
              <a:ext cx="3897579" cy="1617418"/>
            </a:xfrm>
            <a:prstGeom prst="rect">
              <a:avLst/>
            </a:prstGeom>
            <a:effectLst>
              <a:glow rad="63500">
                <a:schemeClr val="accent3">
                  <a:satMod val="175000"/>
                  <a:alpha val="40000"/>
                </a:schemeClr>
              </a:glow>
            </a:effectLst>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t>
              </a:r>
              <a:r>
                <a:rPr lang="en-US" sz="2400" kern="1200" dirty="0" err="1"/>
                <a:t>Solamente</a:t>
              </a:r>
              <a:r>
                <a:rPr lang="en-US" sz="2400" kern="1200" dirty="0"/>
                <a:t> </a:t>
              </a:r>
              <a:r>
                <a:rPr lang="en-US" sz="2400" kern="1200" dirty="0" err="1"/>
                <a:t>préstamos</a:t>
              </a:r>
              <a:r>
                <a:rPr lang="en-US" sz="2400" kern="1200" dirty="0"/>
                <a:t> del </a:t>
              </a:r>
              <a:r>
                <a:rPr lang="en-US" sz="2400" kern="1200" dirty="0" err="1"/>
                <a:t>gobierno</a:t>
              </a:r>
              <a:r>
                <a:rPr lang="en-US" sz="2400" kern="1200" dirty="0"/>
                <a:t> federal</a:t>
              </a:r>
              <a:r>
                <a:rPr lang="en-US" sz="2400" dirty="0"/>
                <a:t>.</a:t>
              </a:r>
              <a:endParaRPr lang="es-ES" sz="2400" kern="1200" dirty="0"/>
            </a:p>
            <a:p>
              <a:pPr marL="0" lvl="0" indent="0" algn="ctr" defTabSz="1066800">
                <a:lnSpc>
                  <a:spcPct val="90000"/>
                </a:lnSpc>
                <a:spcBef>
                  <a:spcPct val="0"/>
                </a:spcBef>
                <a:spcAft>
                  <a:spcPct val="35000"/>
                </a:spcAft>
                <a:buNone/>
              </a:pPr>
              <a:r>
                <a:rPr lang="es-ES" sz="2400" dirty="0"/>
                <a:t>-P</a:t>
              </a:r>
              <a:r>
                <a:rPr lang="es-ES" sz="2400" kern="1200" dirty="0"/>
                <a:t>erdonado después de 6 meses</a:t>
              </a:r>
              <a:endParaRPr lang="en-US" sz="2400" kern="1200" dirty="0"/>
            </a:p>
          </p:txBody>
        </p:sp>
      </p:grpSp>
      <p:grpSp>
        <p:nvGrpSpPr>
          <p:cNvPr id="11" name="Group 10">
            <a:extLst>
              <a:ext uri="{FF2B5EF4-FFF2-40B4-BE49-F238E27FC236}">
                <a16:creationId xmlns:a16="http://schemas.microsoft.com/office/drawing/2014/main" id="{55422AFB-DD0A-322A-DD5A-FBBB417C3D75}"/>
              </a:ext>
            </a:extLst>
          </p:cNvPr>
          <p:cNvGrpSpPr/>
          <p:nvPr/>
        </p:nvGrpSpPr>
        <p:grpSpPr>
          <a:xfrm>
            <a:off x="6375692" y="4312983"/>
            <a:ext cx="4729630" cy="2186209"/>
            <a:chOff x="5599382" y="0"/>
            <a:chExt cx="3998219" cy="1718058"/>
          </a:xfrm>
          <a:effectLst>
            <a:glow rad="63500">
              <a:schemeClr val="accent3">
                <a:satMod val="175000"/>
                <a:alpha val="40000"/>
              </a:schemeClr>
            </a:glow>
          </a:effectLst>
        </p:grpSpPr>
        <p:sp>
          <p:nvSpPr>
            <p:cNvPr id="12" name="Rectangle: Rounded Corners 11">
              <a:extLst>
                <a:ext uri="{FF2B5EF4-FFF2-40B4-BE49-F238E27FC236}">
                  <a16:creationId xmlns:a16="http://schemas.microsoft.com/office/drawing/2014/main" id="{3A96E964-4E35-58A2-CD3E-4B3E5AD4640A}"/>
                </a:ext>
              </a:extLst>
            </p:cNvPr>
            <p:cNvSpPr/>
            <p:nvPr/>
          </p:nvSpPr>
          <p:spPr>
            <a:xfrm>
              <a:off x="5599382" y="0"/>
              <a:ext cx="3998219" cy="171805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 name="Rectangle: Rounded Corners 4">
              <a:extLst>
                <a:ext uri="{FF2B5EF4-FFF2-40B4-BE49-F238E27FC236}">
                  <a16:creationId xmlns:a16="http://schemas.microsoft.com/office/drawing/2014/main" id="{AD8FCB8C-663B-7AB2-2C1B-52AD433F7E69}"/>
                </a:ext>
              </a:extLst>
            </p:cNvPr>
            <p:cNvSpPr txBox="1"/>
            <p:nvPr/>
          </p:nvSpPr>
          <p:spPr>
            <a:xfrm>
              <a:off x="5649702" y="50320"/>
              <a:ext cx="3897579" cy="1617418"/>
            </a:xfrm>
            <a:prstGeom prst="rect">
              <a:avLst/>
            </a:prstGeom>
            <a:effectLst>
              <a:glow rad="63500">
                <a:schemeClr val="accent3">
                  <a:satMod val="175000"/>
                  <a:alpha val="40000"/>
                </a:schemeClr>
              </a:glow>
            </a:effectLst>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dirty="0"/>
                <a:t>-</a:t>
              </a:r>
              <a:r>
                <a:rPr lang="en-US" sz="2400" dirty="0" err="1"/>
                <a:t>P</a:t>
              </a:r>
              <a:r>
                <a:rPr lang="en-US" sz="2400" kern="1200" dirty="0" err="1"/>
                <a:t>réstamos</a:t>
              </a:r>
              <a:r>
                <a:rPr lang="en-US" sz="2400" kern="1200" dirty="0"/>
                <a:t> del </a:t>
              </a:r>
              <a:r>
                <a:rPr lang="en-US" sz="2400" kern="1200" dirty="0" err="1"/>
                <a:t>gobierno</a:t>
              </a:r>
              <a:r>
                <a:rPr lang="en-US" sz="2400" kern="1200" dirty="0"/>
                <a:t> federal y </a:t>
              </a:r>
              <a:r>
                <a:rPr lang="en-US" sz="2400" kern="1200" dirty="0" err="1"/>
                <a:t>hipotecarios</a:t>
              </a:r>
              <a:r>
                <a:rPr lang="en-US" sz="2400" kern="1200" dirty="0"/>
                <a:t> </a:t>
              </a:r>
              <a:r>
                <a:rPr lang="en-US" sz="2400" kern="1200" dirty="0" err="1"/>
                <a:t>convencionales</a:t>
              </a:r>
              <a:endParaRPr lang="en-US" sz="2400" kern="1200" dirty="0"/>
            </a:p>
            <a:p>
              <a:pPr lvl="0" algn="ctr" defTabSz="1066800">
                <a:lnSpc>
                  <a:spcPct val="90000"/>
                </a:lnSpc>
                <a:spcBef>
                  <a:spcPct val="0"/>
                </a:spcBef>
                <a:spcAft>
                  <a:spcPct val="35000"/>
                </a:spcAft>
              </a:pPr>
              <a:r>
                <a:rPr lang="es-ES" sz="2400" dirty="0"/>
                <a:t>-Perdonado después de 3 anos </a:t>
              </a:r>
            </a:p>
            <a:p>
              <a:pPr lvl="0" algn="ctr" defTabSz="1066800">
                <a:lnSpc>
                  <a:spcPct val="90000"/>
                </a:lnSpc>
                <a:spcBef>
                  <a:spcPct val="0"/>
                </a:spcBef>
                <a:spcAft>
                  <a:spcPct val="35000"/>
                </a:spcAft>
              </a:pPr>
              <a:r>
                <a:rPr lang="en-US" sz="2400" kern="1200" dirty="0"/>
                <a:t>-Sin </a:t>
              </a:r>
              <a:r>
                <a:rPr lang="en-US" sz="2400" kern="1200" dirty="0" err="1"/>
                <a:t>interés</a:t>
              </a:r>
              <a:r>
                <a:rPr lang="en-US" sz="2400" kern="1200" dirty="0"/>
                <a:t>; Sin </a:t>
              </a:r>
              <a:r>
                <a:rPr lang="en-US" sz="2400" kern="1200" dirty="0" err="1"/>
                <a:t>pagos</a:t>
              </a:r>
              <a:endParaRPr lang="en-US" sz="2400" kern="1200" dirty="0"/>
            </a:p>
          </p:txBody>
        </p:sp>
      </p:grpSp>
    </p:spTree>
    <p:extLst>
      <p:ext uri="{BB962C8B-B14F-4D97-AF65-F5344CB8AC3E}">
        <p14:creationId xmlns:p14="http://schemas.microsoft.com/office/powerpoint/2010/main" val="142424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2"/>
                                        </p:tgtEl>
                                      </p:cBhvr>
                                    </p:animEffect>
                                    <p:animScale>
                                      <p:cBhvr>
                                        <p:cTn id="12" dur="250" autoRev="1" fill="hold"/>
                                        <p:tgtEl>
                                          <p:spTgt spid="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8"/>
                                        </p:tgtEl>
                                      </p:cBhvr>
                                    </p:animEffect>
                                    <p:animScale>
                                      <p:cBhvr>
                                        <p:cTn id="17" dur="250" autoRev="1" fill="hold"/>
                                        <p:tgtEl>
                                          <p:spTgt spid="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C62F6-92E5-FEB9-C3F4-ADF38DAD82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DF0EC4-AFB6-1614-E577-0E4A8258D8C3}"/>
              </a:ext>
            </a:extLst>
          </p:cNvPr>
          <p:cNvSpPr>
            <a:spLocks noGrp="1"/>
          </p:cNvSpPr>
          <p:nvPr>
            <p:ph type="title"/>
          </p:nvPr>
        </p:nvSpPr>
        <p:spPr>
          <a:xfrm>
            <a:off x="450574" y="-48947"/>
            <a:ext cx="10901638" cy="1325563"/>
          </a:xfrm>
        </p:spPr>
        <p:txBody>
          <a:bodyPr/>
          <a:lstStyle/>
          <a:p>
            <a:r>
              <a:rPr lang="en-US" dirty="0" err="1"/>
              <a:t>Programa</a:t>
            </a:r>
            <a:r>
              <a:rPr lang="en-US" dirty="0"/>
              <a:t> de Asistencia para </a:t>
            </a:r>
            <a:r>
              <a:rPr lang="en-US" dirty="0" err="1"/>
              <a:t>Enganches</a:t>
            </a:r>
            <a:r>
              <a:rPr lang="en-US" dirty="0"/>
              <a:t> </a:t>
            </a:r>
            <a:r>
              <a:rPr lang="en-US" b="1" dirty="0"/>
              <a:t>(DPA)</a:t>
            </a:r>
            <a:endParaRPr lang="en-US" dirty="0"/>
          </a:p>
        </p:txBody>
      </p:sp>
      <p:sp>
        <p:nvSpPr>
          <p:cNvPr id="8" name="Oval 7">
            <a:extLst>
              <a:ext uri="{FF2B5EF4-FFF2-40B4-BE49-F238E27FC236}">
                <a16:creationId xmlns:a16="http://schemas.microsoft.com/office/drawing/2014/main" id="{3A5812EE-ED56-362C-B70F-77F5A4AEB042}"/>
              </a:ext>
            </a:extLst>
          </p:cNvPr>
          <p:cNvSpPr/>
          <p:nvPr/>
        </p:nvSpPr>
        <p:spPr>
          <a:xfrm>
            <a:off x="746889" y="1745793"/>
            <a:ext cx="4131205" cy="3806708"/>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en-US" sz="5400" b="1" dirty="0">
              <a:solidFill>
                <a:schemeClr val="bg1"/>
              </a:solidFill>
              <a:cs typeface="Calibri" panose="020F0502020204030204" pitchFamily="34" charset="0"/>
            </a:endParaRPr>
          </a:p>
          <a:p>
            <a:pPr algn="ctr"/>
            <a:r>
              <a:rPr lang="en-US" altLang="en-US" sz="3200" b="1" dirty="0">
                <a:solidFill>
                  <a:schemeClr val="bg1"/>
                </a:solidFill>
                <a:cs typeface="Calibri" panose="020F0502020204030204" pitchFamily="34" charset="0"/>
              </a:rPr>
              <a:t>3-year Deferred Forgivable </a:t>
            </a:r>
          </a:p>
          <a:p>
            <a:pPr algn="ctr"/>
            <a:r>
              <a:rPr lang="en-US" altLang="en-US" sz="3200" b="1" dirty="0">
                <a:solidFill>
                  <a:schemeClr val="bg1"/>
                </a:solidFill>
                <a:cs typeface="Calibri" panose="020F0502020204030204" pitchFamily="34" charset="0"/>
              </a:rPr>
              <a:t>2</a:t>
            </a:r>
            <a:r>
              <a:rPr lang="en-US" altLang="en-US" sz="3200" b="1" baseline="30000" dirty="0">
                <a:solidFill>
                  <a:schemeClr val="bg1"/>
                </a:solidFill>
                <a:cs typeface="Calibri" panose="020F0502020204030204" pitchFamily="34" charset="0"/>
              </a:rPr>
              <a:t>nd</a:t>
            </a:r>
            <a:r>
              <a:rPr lang="en-US" altLang="en-US" sz="3200" b="1" dirty="0">
                <a:solidFill>
                  <a:schemeClr val="bg1"/>
                </a:solidFill>
                <a:cs typeface="Calibri" panose="020F0502020204030204" pitchFamily="34" charset="0"/>
              </a:rPr>
              <a:t> Lien</a:t>
            </a:r>
            <a:endParaRPr lang="en-US" sz="3200" i="1" dirty="0">
              <a:solidFill>
                <a:schemeClr val="bg1"/>
              </a:solidFill>
            </a:endParaRPr>
          </a:p>
          <a:p>
            <a:pPr algn="ctr"/>
            <a:endParaRPr lang="en-US" sz="5400" b="1" dirty="0">
              <a:solidFill>
                <a:schemeClr val="bg1"/>
              </a:solidFill>
            </a:endParaRPr>
          </a:p>
        </p:txBody>
      </p:sp>
      <p:sp>
        <p:nvSpPr>
          <p:cNvPr id="3" name="TextBox 2">
            <a:extLst>
              <a:ext uri="{FF2B5EF4-FFF2-40B4-BE49-F238E27FC236}">
                <a16:creationId xmlns:a16="http://schemas.microsoft.com/office/drawing/2014/main" id="{C0DD10D1-3CB2-D49E-998F-D0313BF4446C}"/>
              </a:ext>
            </a:extLst>
          </p:cNvPr>
          <p:cNvSpPr txBox="1"/>
          <p:nvPr/>
        </p:nvSpPr>
        <p:spPr>
          <a:xfrm>
            <a:off x="5008205" y="1183850"/>
            <a:ext cx="6929610" cy="5478423"/>
          </a:xfrm>
          <a:prstGeom prst="rect">
            <a:avLst/>
          </a:prstGeom>
          <a:noFill/>
        </p:spPr>
        <p:txBody>
          <a:bodyPr wrap="square" rtlCol="0">
            <a:spAutoFit/>
          </a:bodyPr>
          <a:lstStyle/>
          <a:p>
            <a:r>
              <a:rPr lang="es-ES" sz="2400" dirty="0">
                <a:solidFill>
                  <a:schemeClr val="accent6">
                    <a:lumMod val="50000"/>
                  </a:schemeClr>
                </a:solidFill>
              </a:rPr>
              <a:t>Las condiciones del segundo préstamo con posibilidad de condonación son:</a:t>
            </a:r>
          </a:p>
          <a:p>
            <a:endParaRPr lang="en-US" sz="2400" dirty="0">
              <a:solidFill>
                <a:schemeClr val="accent6">
                  <a:lumMod val="50000"/>
                </a:schemeClr>
              </a:solidFill>
            </a:endParaRPr>
          </a:p>
          <a:p>
            <a:pPr marL="285750" indent="-285750">
              <a:buFont typeface="Arial" panose="020B0604020202020204" pitchFamily="34" charset="0"/>
              <a:buChar char="•"/>
            </a:pPr>
            <a:r>
              <a:rPr lang="en-US" sz="2400" dirty="0">
                <a:solidFill>
                  <a:schemeClr val="accent6">
                    <a:lumMod val="50000"/>
                  </a:schemeClr>
                </a:solidFill>
              </a:rPr>
              <a:t>0% </a:t>
            </a:r>
            <a:r>
              <a:rPr lang="en-US" sz="2400" dirty="0" err="1">
                <a:solidFill>
                  <a:schemeClr val="accent6">
                    <a:lumMod val="50000"/>
                  </a:schemeClr>
                </a:solidFill>
              </a:rPr>
              <a:t>interés</a:t>
            </a:r>
            <a:endParaRPr lang="en-US" sz="2400" dirty="0">
              <a:solidFill>
                <a:schemeClr val="accent6">
                  <a:lumMod val="50000"/>
                </a:schemeClr>
              </a:solidFill>
            </a:endParaRPr>
          </a:p>
          <a:p>
            <a:pPr marL="285750" indent="-285750">
              <a:buFont typeface="Arial" panose="020B0604020202020204" pitchFamily="34" charset="0"/>
              <a:buChar char="•"/>
            </a:pPr>
            <a:r>
              <a:rPr lang="en-US" sz="2400" dirty="0">
                <a:solidFill>
                  <a:schemeClr val="accent6">
                    <a:lumMod val="50000"/>
                  </a:schemeClr>
                </a:solidFill>
              </a:rPr>
              <a:t>Sin </a:t>
            </a:r>
            <a:r>
              <a:rPr lang="en-US" sz="2400" dirty="0" err="1">
                <a:solidFill>
                  <a:schemeClr val="accent6">
                    <a:lumMod val="50000"/>
                  </a:schemeClr>
                </a:solidFill>
              </a:rPr>
              <a:t>pagos</a:t>
            </a:r>
            <a:r>
              <a:rPr lang="en-US" sz="2400" dirty="0">
                <a:solidFill>
                  <a:schemeClr val="accent6">
                    <a:lumMod val="50000"/>
                  </a:schemeClr>
                </a:solidFill>
              </a:rPr>
              <a:t> </a:t>
            </a:r>
            <a:r>
              <a:rPr lang="en-US" sz="2400" dirty="0" err="1">
                <a:solidFill>
                  <a:schemeClr val="accent6">
                    <a:lumMod val="50000"/>
                  </a:schemeClr>
                </a:solidFill>
              </a:rPr>
              <a:t>mensuales</a:t>
            </a:r>
            <a:endParaRPr lang="en-US" sz="2400" dirty="0">
              <a:solidFill>
                <a:schemeClr val="accent6">
                  <a:lumMod val="50000"/>
                </a:schemeClr>
              </a:solidFill>
            </a:endParaRPr>
          </a:p>
          <a:p>
            <a:pPr marL="285750" indent="-285750">
              <a:buFont typeface="Arial" panose="020B0604020202020204" pitchFamily="34" charset="0"/>
              <a:buChar char="•"/>
            </a:pPr>
            <a:r>
              <a:rPr lang="es-ES" sz="2400" dirty="0">
                <a:solidFill>
                  <a:schemeClr val="accent6">
                    <a:lumMod val="50000"/>
                  </a:schemeClr>
                </a:solidFill>
              </a:rPr>
              <a:t>Perdonado en su totalidad, 3 años después de la fecha de cierre. No se perdonará de forma proporcional.</a:t>
            </a:r>
          </a:p>
          <a:p>
            <a:pPr marL="285750" indent="-285750">
              <a:buFont typeface="Arial" panose="020B0604020202020204" pitchFamily="34" charset="0"/>
              <a:buChar char="•"/>
            </a:pPr>
            <a:r>
              <a:rPr lang="es-ES" sz="2000" dirty="0">
                <a:solidFill>
                  <a:schemeClr val="accent6">
                    <a:lumMod val="50000"/>
                  </a:schemeClr>
                </a:solidFill>
              </a:rPr>
              <a:t>El préstamo deberá ser reembolsado en su totalidad durante el plazo de 3 años si vende, transfiere o refinancia la propiedad, o si la hipoteca con garantía preferente se liquida por completo por cualquier motivo, o en caso de incumplimiento de la obligación de ocupar la propiedad como residencia principal, o ante cualquier otro evento de incumplimiento.</a:t>
            </a:r>
            <a:br>
              <a:rPr lang="en-US" dirty="0"/>
            </a:br>
            <a:endParaRPr lang="en-US" dirty="0"/>
          </a:p>
        </p:txBody>
      </p:sp>
    </p:spTree>
    <p:extLst>
      <p:ext uri="{BB962C8B-B14F-4D97-AF65-F5344CB8AC3E}">
        <p14:creationId xmlns:p14="http://schemas.microsoft.com/office/powerpoint/2010/main" val="212946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8E397-F9D1-A223-D408-7FDBF790F0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8FAB2E-D43A-003A-70D1-EAE340DD17AC}"/>
              </a:ext>
            </a:extLst>
          </p:cNvPr>
          <p:cNvSpPr>
            <a:spLocks noGrp="1"/>
          </p:cNvSpPr>
          <p:nvPr>
            <p:ph type="title"/>
          </p:nvPr>
        </p:nvSpPr>
        <p:spPr>
          <a:xfrm>
            <a:off x="406400" y="246057"/>
            <a:ext cx="11785600" cy="1325563"/>
          </a:xfrm>
        </p:spPr>
        <p:txBody>
          <a:bodyPr>
            <a:normAutofit/>
          </a:bodyPr>
          <a:lstStyle/>
          <a:p>
            <a:r>
              <a:rPr lang="es-ES" dirty="0"/>
              <a:t>Propiedades elegibles </a:t>
            </a:r>
            <a:r>
              <a:rPr lang="en-US" dirty="0"/>
              <a:t>– </a:t>
            </a:r>
            <a:r>
              <a:rPr lang="es-ES" sz="3600" i="1" dirty="0"/>
              <a:t>Solo residencia principal</a:t>
            </a:r>
            <a:br>
              <a:rPr lang="es-ES" dirty="0"/>
            </a:br>
            <a:endParaRPr lang="en-US" dirty="0"/>
          </a:p>
        </p:txBody>
      </p:sp>
      <p:pic>
        <p:nvPicPr>
          <p:cNvPr id="2052" name="Picture 4" descr="House icon This illustration/vector you can use for any purpose related to your business. houses stock illustrations">
            <a:extLst>
              <a:ext uri="{FF2B5EF4-FFF2-40B4-BE49-F238E27FC236}">
                <a16:creationId xmlns:a16="http://schemas.microsoft.com/office/drawing/2014/main" id="{566FB473-3A9D-9B61-730A-BCF8A469C9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88" b="34812"/>
          <a:stretch/>
        </p:blipFill>
        <p:spPr bwMode="auto">
          <a:xfrm>
            <a:off x="1795395" y="2276565"/>
            <a:ext cx="8601209" cy="458143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 4">
            <a:extLst>
              <a:ext uri="{FF2B5EF4-FFF2-40B4-BE49-F238E27FC236}">
                <a16:creationId xmlns:a16="http://schemas.microsoft.com/office/drawing/2014/main" id="{9376998E-2111-3AD7-5D57-BB977829E550}"/>
              </a:ext>
            </a:extLst>
          </p:cNvPr>
          <p:cNvGraphicFramePr/>
          <p:nvPr>
            <p:extLst>
              <p:ext uri="{D42A27DB-BD31-4B8C-83A1-F6EECF244321}">
                <p14:modId xmlns:p14="http://schemas.microsoft.com/office/powerpoint/2010/main" val="141862991"/>
              </p:ext>
            </p:extLst>
          </p:nvPr>
        </p:nvGraphicFramePr>
        <p:xfrm>
          <a:off x="1930198" y="1571620"/>
          <a:ext cx="8102801" cy="29622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8772270"/>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D4A9-3A3B-8426-865D-CA86AA1269E3}"/>
              </a:ext>
            </a:extLst>
          </p:cNvPr>
          <p:cNvSpPr>
            <a:spLocks noGrp="1"/>
          </p:cNvSpPr>
          <p:nvPr>
            <p:ph type="title"/>
          </p:nvPr>
        </p:nvSpPr>
        <p:spPr/>
        <p:txBody>
          <a:bodyPr/>
          <a:lstStyle/>
          <a:p>
            <a:r>
              <a:rPr lang="en-US" dirty="0"/>
              <a:t>Hora del Cuento</a:t>
            </a:r>
          </a:p>
        </p:txBody>
      </p:sp>
      <p:pic>
        <p:nvPicPr>
          <p:cNvPr id="3" name="Picture 2">
            <a:extLst>
              <a:ext uri="{FF2B5EF4-FFF2-40B4-BE49-F238E27FC236}">
                <a16:creationId xmlns:a16="http://schemas.microsoft.com/office/drawing/2014/main" id="{8341B2CC-728C-3468-BEF0-3F2B1DF4485B}"/>
              </a:ext>
            </a:extLst>
          </p:cNvPr>
          <p:cNvPicPr>
            <a:picLocks noChangeAspect="1"/>
          </p:cNvPicPr>
          <p:nvPr/>
        </p:nvPicPr>
        <p:blipFill>
          <a:blip r:embed="rId3"/>
          <a:srcRect l="1177" t="-1" r="4439" b="1339"/>
          <a:stretch>
            <a:fillRect/>
          </a:stretch>
        </p:blipFill>
        <p:spPr>
          <a:xfrm>
            <a:off x="6559826" y="870584"/>
            <a:ext cx="4793974" cy="4923509"/>
          </a:xfrm>
          <a:prstGeom prst="rect">
            <a:avLst/>
          </a:prstGeom>
        </p:spPr>
      </p:pic>
      <p:sp>
        <p:nvSpPr>
          <p:cNvPr id="4" name="TextBox 3">
            <a:extLst>
              <a:ext uri="{FF2B5EF4-FFF2-40B4-BE49-F238E27FC236}">
                <a16:creationId xmlns:a16="http://schemas.microsoft.com/office/drawing/2014/main" id="{F625A49E-57F3-78FC-CB1B-89F4FA381523}"/>
              </a:ext>
            </a:extLst>
          </p:cNvPr>
          <p:cNvSpPr txBox="1"/>
          <p:nvPr/>
        </p:nvSpPr>
        <p:spPr>
          <a:xfrm>
            <a:off x="838200" y="1694335"/>
            <a:ext cx="5079018" cy="3970318"/>
          </a:xfrm>
          <a:prstGeom prst="rect">
            <a:avLst/>
          </a:prstGeom>
          <a:noFill/>
        </p:spPr>
        <p:txBody>
          <a:bodyPr wrap="square" rtlCol="0">
            <a:spAutoFit/>
          </a:bodyPr>
          <a:lstStyle/>
          <a:p>
            <a:r>
              <a:rPr lang="es-ES" dirty="0"/>
              <a:t>Conozcan a Andrew Armstrong, un veterano militar que siempre ha considerado a Texas su hogar. Jake West, uno de los principales prestamistas de TSAHC, ayudó a Andrew y a su familia a comprar la casa de sus sueños en el sur de Texas.</a:t>
            </a:r>
          </a:p>
          <a:p>
            <a:endParaRPr lang="es-ES" dirty="0"/>
          </a:p>
          <a:p>
            <a:r>
              <a:rPr lang="es-ES" dirty="0"/>
              <a:t>Andrew pudo utilizar nuestro programa "Homes </a:t>
            </a:r>
            <a:r>
              <a:rPr lang="es-ES" dirty="0" err="1"/>
              <a:t>for</a:t>
            </a:r>
            <a:r>
              <a:rPr lang="es-ES" dirty="0"/>
              <a:t> Texas </a:t>
            </a:r>
            <a:r>
              <a:rPr lang="es-ES" dirty="0" err="1"/>
              <a:t>Heroes</a:t>
            </a:r>
            <a:r>
              <a:rPr lang="es-ES" dirty="0"/>
              <a:t>" en combinación con un préstamo de la Administración de Veteranos (VA) y recibió $7,000 en asistencia para el pago inicial, lo que le permitió cubrir los gastos de cierre e incluso salir de la firma con el dinero de su depósito inicial en el bolsillo.</a:t>
            </a:r>
          </a:p>
        </p:txBody>
      </p:sp>
    </p:spTree>
    <p:extLst>
      <p:ext uri="{BB962C8B-B14F-4D97-AF65-F5344CB8AC3E}">
        <p14:creationId xmlns:p14="http://schemas.microsoft.com/office/powerpoint/2010/main" val="1785185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4F2F5-3D11-DB4E-93DF-DC826F0B24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260C8E-22C6-F9A3-100F-2582B803F6A1}"/>
              </a:ext>
            </a:extLst>
          </p:cNvPr>
          <p:cNvSpPr>
            <a:spLocks noGrp="1"/>
          </p:cNvSpPr>
          <p:nvPr>
            <p:ph type="title"/>
          </p:nvPr>
        </p:nvSpPr>
        <p:spPr/>
        <p:txBody>
          <a:bodyPr/>
          <a:lstStyle/>
          <a:p>
            <a:pPr lvl="0"/>
            <a:r>
              <a:rPr lang="en-US" dirty="0" err="1"/>
              <a:t>Certificados</a:t>
            </a:r>
            <a:r>
              <a:rPr lang="en-US" dirty="0"/>
              <a:t> de Credito </a:t>
            </a:r>
            <a:r>
              <a:rPr lang="en-US" dirty="0" err="1"/>
              <a:t>Hipotecario</a:t>
            </a:r>
            <a:r>
              <a:rPr lang="en-US" dirty="0"/>
              <a:t> </a:t>
            </a:r>
            <a:r>
              <a:rPr lang="en-US" b="1" dirty="0"/>
              <a:t>(MCC)</a:t>
            </a:r>
          </a:p>
        </p:txBody>
      </p:sp>
      <p:sp>
        <p:nvSpPr>
          <p:cNvPr id="2" name="TextBox 1">
            <a:extLst>
              <a:ext uri="{FF2B5EF4-FFF2-40B4-BE49-F238E27FC236}">
                <a16:creationId xmlns:a16="http://schemas.microsoft.com/office/drawing/2014/main" id="{A747E832-7E1C-3B16-FC61-EC4481A74062}"/>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5" name="Rectangle: Rounded Corners 4">
            <a:extLst>
              <a:ext uri="{FF2B5EF4-FFF2-40B4-BE49-F238E27FC236}">
                <a16:creationId xmlns:a16="http://schemas.microsoft.com/office/drawing/2014/main" id="{A94B45F2-6170-1F3C-EFCA-44F5C9EDC9A4}"/>
              </a:ext>
            </a:extLst>
          </p:cNvPr>
          <p:cNvSpPr/>
          <p:nvPr/>
        </p:nvSpPr>
        <p:spPr>
          <a:xfrm>
            <a:off x="163821" y="1276616"/>
            <a:ext cx="11859589" cy="55227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b="1" dirty="0"/>
              <a:t>Definición de comprador de vivienda por primera vez:</a:t>
            </a:r>
          </a:p>
          <a:p>
            <a:pPr algn="ctr"/>
            <a:endParaRPr lang="es-ES" sz="2800" b="1" dirty="0"/>
          </a:p>
          <a:p>
            <a:pPr algn="ctr"/>
            <a:r>
              <a:rPr lang="es-ES" sz="2800" b="1" dirty="0"/>
              <a:t>En los últimos 3 años, no ha sido propietario de una vivienda principal ni ha residido principalmente en una vivienda de su propiedad.</a:t>
            </a:r>
          </a:p>
          <a:p>
            <a:pPr algn="ctr"/>
            <a:endParaRPr lang="es-ES" sz="2800" b="1" dirty="0"/>
          </a:p>
          <a:p>
            <a:pPr algn="ctr"/>
            <a:r>
              <a:rPr lang="es-ES" sz="2800" b="1" dirty="0"/>
              <a:t>Esta definición significa que aún puede calificar incluso si ha sido propietario de una vivienda en el pasado, siempre y cuando no haya sido propietario de una vivienda principal en los últimos tres años.</a:t>
            </a:r>
            <a:endParaRPr lang="en-US" sz="2800" b="1" dirty="0"/>
          </a:p>
        </p:txBody>
      </p:sp>
    </p:spTree>
    <p:extLst>
      <p:ext uri="{BB962C8B-B14F-4D97-AF65-F5344CB8AC3E}">
        <p14:creationId xmlns:p14="http://schemas.microsoft.com/office/powerpoint/2010/main" val="86541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AB798-C5B0-DF2A-A943-293633659EA9}"/>
            </a:ext>
          </a:extLst>
        </p:cNvPr>
        <p:cNvGrpSpPr/>
        <p:nvPr/>
      </p:nvGrpSpPr>
      <p:grpSpPr>
        <a:xfrm>
          <a:off x="0" y="0"/>
          <a:ext cx="0" cy="0"/>
          <a:chOff x="0" y="0"/>
          <a:chExt cx="0" cy="0"/>
        </a:xfrm>
      </p:grpSpPr>
      <p:pic>
        <p:nvPicPr>
          <p:cNvPr id="1026" name="Picture 2" descr="Financial solutions and Cashback vector color illustration. Refinance and refund colorful linear icon. Financial solutions and Cashback vector color illustration. Refinance and refund colorful linear icon. mortgage credit certificate stock illustrations">
            <a:extLst>
              <a:ext uri="{FF2B5EF4-FFF2-40B4-BE49-F238E27FC236}">
                <a16:creationId xmlns:a16="http://schemas.microsoft.com/office/drawing/2014/main" id="{DEAD881C-A2A9-9FF9-E8D5-C1EA3C773C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366" y="1541343"/>
            <a:ext cx="3120531" cy="312053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1C7A825-4EBB-E2E5-0163-C970AA0C6E9E}"/>
              </a:ext>
            </a:extLst>
          </p:cNvPr>
          <p:cNvSpPr>
            <a:spLocks noGrp="1"/>
          </p:cNvSpPr>
          <p:nvPr>
            <p:ph type="title"/>
          </p:nvPr>
        </p:nvSpPr>
        <p:spPr/>
        <p:txBody>
          <a:bodyPr/>
          <a:lstStyle/>
          <a:p>
            <a:r>
              <a:rPr lang="en-US" dirty="0" err="1"/>
              <a:t>Certificados</a:t>
            </a:r>
            <a:r>
              <a:rPr lang="en-US" dirty="0"/>
              <a:t> de Credito </a:t>
            </a:r>
            <a:r>
              <a:rPr lang="en-US" dirty="0" err="1"/>
              <a:t>Hipotecario</a:t>
            </a:r>
            <a:r>
              <a:rPr lang="en-US" dirty="0"/>
              <a:t> </a:t>
            </a:r>
            <a:r>
              <a:rPr lang="en-US" b="1" dirty="0"/>
              <a:t>(MCC)</a:t>
            </a:r>
            <a:endParaRPr lang="en-US" sz="3600" i="1" dirty="0"/>
          </a:p>
        </p:txBody>
      </p:sp>
      <p:sp>
        <p:nvSpPr>
          <p:cNvPr id="5" name="Star: 7 Points 4">
            <a:extLst>
              <a:ext uri="{FF2B5EF4-FFF2-40B4-BE49-F238E27FC236}">
                <a16:creationId xmlns:a16="http://schemas.microsoft.com/office/drawing/2014/main" id="{412DF228-EABA-A98C-9B51-39CB5C6AA49D}"/>
              </a:ext>
            </a:extLst>
          </p:cNvPr>
          <p:cNvSpPr/>
          <p:nvPr/>
        </p:nvSpPr>
        <p:spPr>
          <a:xfrm>
            <a:off x="2540312" y="1541343"/>
            <a:ext cx="5618329" cy="4577646"/>
          </a:xfrm>
          <a:prstGeom prst="star7">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p>
          <a:p>
            <a:pPr algn="ctr"/>
            <a:r>
              <a:rPr lang="es-ES" sz="2800" b="1" dirty="0"/>
              <a:t>¡Recibe el 15% de los intereses de tu hipoteca de vuelta...</a:t>
            </a:r>
          </a:p>
          <a:p>
            <a:pPr algn="ctr"/>
            <a:r>
              <a:rPr lang="es-ES" sz="2800" b="1" dirty="0"/>
              <a:t>CADA AÑO!</a:t>
            </a:r>
            <a:endParaRPr lang="en-US" sz="2800" b="1" dirty="0"/>
          </a:p>
        </p:txBody>
      </p:sp>
    </p:spTree>
    <p:extLst>
      <p:ext uri="{BB962C8B-B14F-4D97-AF65-F5344CB8AC3E}">
        <p14:creationId xmlns:p14="http://schemas.microsoft.com/office/powerpoint/2010/main" val="72527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1.875E-6 -3.33333E-6 L -1.875E-6 -0.07222 " pathEditMode="relative" rAng="0" ptsTypes="AA">
                                      <p:cBhvr>
                                        <p:cTn id="6" dur="250" accel="50000" decel="50000" autoRev="1" fill="hold">
                                          <p:stCondLst>
                                            <p:cond delay="0"/>
                                          </p:stCondLst>
                                        </p:cTn>
                                        <p:tgtEl>
                                          <p:spTgt spid="5"/>
                                        </p:tgtEl>
                                        <p:attrNameLst>
                                          <p:attrName>ppt_x</p:attrName>
                                          <p:attrName>ppt_y</p:attrName>
                                        </p:attrNameLst>
                                      </p:cBhvr>
                                      <p:rCtr x="0" y="-3611"/>
                                    </p:animMotion>
                                    <p:animRot by="1500000">
                                      <p:cBhvr>
                                        <p:cTn id="7" dur="125" fill="hold">
                                          <p:stCondLst>
                                            <p:cond delay="0"/>
                                          </p:stCondLst>
                                        </p:cTn>
                                        <p:tgtEl>
                                          <p:spTgt spid="5"/>
                                        </p:tgtEl>
                                        <p:attrNameLst>
                                          <p:attrName>r</p:attrName>
                                        </p:attrNameLst>
                                      </p:cBhvr>
                                    </p:animRot>
                                    <p:animRot by="-1500000">
                                      <p:cBhvr>
                                        <p:cTn id="8" dur="125" fill="hold">
                                          <p:stCondLst>
                                            <p:cond delay="125"/>
                                          </p:stCondLst>
                                        </p:cTn>
                                        <p:tgtEl>
                                          <p:spTgt spid="5"/>
                                        </p:tgtEl>
                                        <p:attrNameLst>
                                          <p:attrName>r</p:attrName>
                                        </p:attrNameLst>
                                      </p:cBhvr>
                                    </p:animRot>
                                    <p:animRot by="-1500000">
                                      <p:cBhvr>
                                        <p:cTn id="9" dur="125" fill="hold">
                                          <p:stCondLst>
                                            <p:cond delay="250"/>
                                          </p:stCondLst>
                                        </p:cTn>
                                        <p:tgtEl>
                                          <p:spTgt spid="5"/>
                                        </p:tgtEl>
                                        <p:attrNameLst>
                                          <p:attrName>r</p:attrName>
                                        </p:attrNameLst>
                                      </p:cBhvr>
                                    </p:animRot>
                                    <p:animRot by="1500000">
                                      <p:cBhvr>
                                        <p:cTn id="10"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8624A-9426-DAC6-8F21-891128BB2FC2}"/>
            </a:ext>
          </a:extLst>
        </p:cNvPr>
        <p:cNvGrpSpPr/>
        <p:nvPr/>
      </p:nvGrpSpPr>
      <p:grpSpPr>
        <a:xfrm>
          <a:off x="0" y="0"/>
          <a:ext cx="0" cy="0"/>
          <a:chOff x="0" y="0"/>
          <a:chExt cx="0" cy="0"/>
        </a:xfrm>
      </p:grpSpPr>
      <p:pic>
        <p:nvPicPr>
          <p:cNvPr id="3" name="Picture 2" descr="$100 Banknote 3d render $100 banknote (isolated on white and clipping path) stacks of dollars growing over time stock pictures, royalty-free photos &amp; images">
            <a:extLst>
              <a:ext uri="{FF2B5EF4-FFF2-40B4-BE49-F238E27FC236}">
                <a16:creationId xmlns:a16="http://schemas.microsoft.com/office/drawing/2014/main" id="{EAEA2EE3-618B-1870-A07D-A1FB42755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1065" y="1996830"/>
            <a:ext cx="7725105" cy="483450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7BF137A2-344D-E9D8-415F-86BF224DA446}"/>
              </a:ext>
            </a:extLst>
          </p:cNvPr>
          <p:cNvSpPr>
            <a:spLocks noGrp="1"/>
          </p:cNvSpPr>
          <p:nvPr>
            <p:ph type="title"/>
          </p:nvPr>
        </p:nvSpPr>
        <p:spPr/>
        <p:txBody>
          <a:bodyPr/>
          <a:lstStyle/>
          <a:p>
            <a:pPr lvl="0"/>
            <a:r>
              <a:rPr lang="en-US" dirty="0" err="1"/>
              <a:t>Certificados</a:t>
            </a:r>
            <a:r>
              <a:rPr lang="en-US" dirty="0"/>
              <a:t> de Credito </a:t>
            </a:r>
            <a:r>
              <a:rPr lang="en-US" dirty="0" err="1"/>
              <a:t>Hipotecario</a:t>
            </a:r>
            <a:r>
              <a:rPr lang="en-US" dirty="0"/>
              <a:t> </a:t>
            </a:r>
            <a:r>
              <a:rPr lang="en-US" b="1" dirty="0"/>
              <a:t>(MCC)</a:t>
            </a:r>
          </a:p>
        </p:txBody>
      </p:sp>
      <p:sp>
        <p:nvSpPr>
          <p:cNvPr id="2" name="TextBox 1">
            <a:extLst>
              <a:ext uri="{FF2B5EF4-FFF2-40B4-BE49-F238E27FC236}">
                <a16:creationId xmlns:a16="http://schemas.microsoft.com/office/drawing/2014/main" id="{2A117AA2-E0FD-A19C-EDE5-4692DCBACE5F}"/>
              </a:ext>
            </a:extLst>
          </p:cNvPr>
          <p:cNvSpPr txBox="1"/>
          <p:nvPr/>
        </p:nvSpPr>
        <p:spPr>
          <a:xfrm>
            <a:off x="835024" y="1276616"/>
            <a:ext cx="10517187" cy="1200329"/>
          </a:xfrm>
          <a:prstGeom prst="rect">
            <a:avLst/>
          </a:prstGeom>
          <a:noFill/>
        </p:spPr>
        <p:txBody>
          <a:bodyPr wrap="square" rtlCol="0">
            <a:spAutoFit/>
          </a:bodyPr>
          <a:lstStyle/>
          <a:p>
            <a:r>
              <a:rPr lang="es-ES" sz="2400" dirty="0"/>
              <a:t>Utiliza la calculadora MCC: ¡Es divertida y te permite ver el impacto a lo largo de 30 años!</a:t>
            </a:r>
          </a:p>
          <a:p>
            <a:r>
              <a:rPr lang="en-US" sz="2400" dirty="0">
                <a:solidFill>
                  <a:schemeClr val="accent6"/>
                </a:solidFill>
                <a:hlinkClick r:id="rId4">
                  <a:extLst>
                    <a:ext uri="{A12FA001-AC4F-418D-AE19-62706E023703}">
                      <ahyp:hlinkClr xmlns:ahyp="http://schemas.microsoft.com/office/drawing/2018/hyperlinkcolor" val="tx"/>
                    </a:ext>
                  </a:extLst>
                </a:hlinkClick>
              </a:rPr>
              <a:t>https://www.tsahc.org/homebuyers-renters/mortgage-credit-certs</a:t>
            </a:r>
            <a:r>
              <a:rPr lang="en-US" sz="2400" dirty="0">
                <a:solidFill>
                  <a:schemeClr val="accent6"/>
                </a:solidFill>
              </a:rPr>
              <a:t> </a:t>
            </a:r>
            <a:r>
              <a:rPr lang="en-US" sz="2400" dirty="0"/>
              <a:t>	</a:t>
            </a:r>
          </a:p>
        </p:txBody>
      </p:sp>
      <p:sp>
        <p:nvSpPr>
          <p:cNvPr id="5" name="TextBox 4">
            <a:extLst>
              <a:ext uri="{FF2B5EF4-FFF2-40B4-BE49-F238E27FC236}">
                <a16:creationId xmlns:a16="http://schemas.microsoft.com/office/drawing/2014/main" id="{1D287A46-53DB-25AA-A109-9C5AD0907BB7}"/>
              </a:ext>
            </a:extLst>
          </p:cNvPr>
          <p:cNvSpPr txBox="1"/>
          <p:nvPr/>
        </p:nvSpPr>
        <p:spPr>
          <a:xfrm>
            <a:off x="2091557" y="6025842"/>
            <a:ext cx="2520200" cy="369332"/>
          </a:xfrm>
          <a:prstGeom prst="rect">
            <a:avLst/>
          </a:prstGeom>
          <a:noFill/>
        </p:spPr>
        <p:txBody>
          <a:bodyPr wrap="square" rtlCol="0">
            <a:spAutoFit/>
          </a:bodyPr>
          <a:lstStyle/>
          <a:p>
            <a:r>
              <a:rPr lang="es-ES" dirty="0"/>
              <a:t>Ahorros del primer año</a:t>
            </a:r>
          </a:p>
        </p:txBody>
      </p:sp>
      <p:sp>
        <p:nvSpPr>
          <p:cNvPr id="6" name="TextBox 5">
            <a:extLst>
              <a:ext uri="{FF2B5EF4-FFF2-40B4-BE49-F238E27FC236}">
                <a16:creationId xmlns:a16="http://schemas.microsoft.com/office/drawing/2014/main" id="{BC7EF22A-3E17-F7E2-D3AD-4C06B45B2658}"/>
              </a:ext>
            </a:extLst>
          </p:cNvPr>
          <p:cNvSpPr txBox="1"/>
          <p:nvPr/>
        </p:nvSpPr>
        <p:spPr>
          <a:xfrm>
            <a:off x="7472858" y="6025842"/>
            <a:ext cx="2275490" cy="369332"/>
          </a:xfrm>
          <a:prstGeom prst="rect">
            <a:avLst/>
          </a:prstGeom>
          <a:noFill/>
        </p:spPr>
        <p:txBody>
          <a:bodyPr wrap="square" rtlCol="0">
            <a:spAutoFit/>
          </a:bodyPr>
          <a:lstStyle/>
          <a:p>
            <a:r>
              <a:rPr lang="es-ES" dirty="0"/>
              <a:t>Ahorros del año 30</a:t>
            </a:r>
          </a:p>
        </p:txBody>
      </p:sp>
    </p:spTree>
    <p:extLst>
      <p:ext uri="{BB962C8B-B14F-4D97-AF65-F5344CB8AC3E}">
        <p14:creationId xmlns:p14="http://schemas.microsoft.com/office/powerpoint/2010/main" val="2780292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F10C2-57CB-44AC-11AD-9961E8CA67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AA8286-7DD1-8BDE-955C-758FA1430988}"/>
              </a:ext>
            </a:extLst>
          </p:cNvPr>
          <p:cNvSpPr>
            <a:spLocks noGrp="1"/>
          </p:cNvSpPr>
          <p:nvPr>
            <p:ph type="title"/>
          </p:nvPr>
        </p:nvSpPr>
        <p:spPr/>
        <p:txBody>
          <a:bodyPr/>
          <a:lstStyle/>
          <a:p>
            <a:pPr lvl="0"/>
            <a:r>
              <a:rPr lang="en-US" dirty="0" err="1"/>
              <a:t>Certificados</a:t>
            </a:r>
            <a:r>
              <a:rPr lang="en-US" dirty="0"/>
              <a:t> de Credito </a:t>
            </a:r>
            <a:r>
              <a:rPr lang="en-US" dirty="0" err="1"/>
              <a:t>Hipotecario</a:t>
            </a:r>
            <a:r>
              <a:rPr lang="en-US" dirty="0"/>
              <a:t> </a:t>
            </a:r>
            <a:r>
              <a:rPr lang="en-US" b="1" dirty="0"/>
              <a:t>(MCC)</a:t>
            </a:r>
          </a:p>
        </p:txBody>
      </p:sp>
      <p:sp>
        <p:nvSpPr>
          <p:cNvPr id="2" name="TextBox 1">
            <a:extLst>
              <a:ext uri="{FF2B5EF4-FFF2-40B4-BE49-F238E27FC236}">
                <a16:creationId xmlns:a16="http://schemas.microsoft.com/office/drawing/2014/main" id="{B7468C33-0EB5-D66B-7067-45CFBA182E12}"/>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8" name="Arrow: Down 7">
            <a:extLst>
              <a:ext uri="{FF2B5EF4-FFF2-40B4-BE49-F238E27FC236}">
                <a16:creationId xmlns:a16="http://schemas.microsoft.com/office/drawing/2014/main" id="{E4A90257-FB7D-B69F-A7F3-91F5CBBA0E73}"/>
              </a:ext>
            </a:extLst>
          </p:cNvPr>
          <p:cNvSpPr/>
          <p:nvPr/>
        </p:nvSpPr>
        <p:spPr>
          <a:xfrm>
            <a:off x="3681899" y="2013518"/>
            <a:ext cx="4828201" cy="4415951"/>
          </a:xfrm>
          <a:prstGeom prst="downArrow">
            <a:avLst>
              <a:gd name="adj1" fmla="val 50000"/>
              <a:gd name="adj2" fmla="val 39281"/>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dirty="0"/>
              <a:t>Tasa de </a:t>
            </a:r>
            <a:r>
              <a:rPr lang="en-US" sz="2800" b="1" dirty="0" err="1"/>
              <a:t>interés</a:t>
            </a:r>
            <a:r>
              <a:rPr lang="en-US" sz="2800" b="1" dirty="0"/>
              <a:t> </a:t>
            </a:r>
            <a:r>
              <a:rPr lang="en-US" sz="2800" b="1" dirty="0" err="1"/>
              <a:t>hipotecaria</a:t>
            </a:r>
            <a:endParaRPr lang="en-US" sz="2800" b="1" dirty="0"/>
          </a:p>
          <a:p>
            <a:pPr algn="ctr"/>
            <a:r>
              <a:rPr lang="en-US" sz="2800" b="1" dirty="0">
                <a:solidFill>
                  <a:schemeClr val="tx1"/>
                </a:solidFill>
              </a:rPr>
              <a:t>7.00% - 15% </a:t>
            </a:r>
          </a:p>
          <a:p>
            <a:pPr algn="ctr"/>
            <a:r>
              <a:rPr lang="en-US" sz="2800" b="1" dirty="0"/>
              <a:t>= </a:t>
            </a:r>
          </a:p>
          <a:p>
            <a:pPr algn="ctr"/>
            <a:r>
              <a:rPr lang="en-US" sz="3200" b="1" dirty="0">
                <a:solidFill>
                  <a:schemeClr val="tx1"/>
                </a:solidFill>
              </a:rPr>
              <a:t>5.95%</a:t>
            </a:r>
          </a:p>
          <a:p>
            <a:pPr algn="ctr"/>
            <a:r>
              <a:rPr lang="en-US" sz="3200" b="1" dirty="0"/>
              <a:t>Tasa </a:t>
            </a:r>
            <a:r>
              <a:rPr lang="en-US" sz="3200" b="1" dirty="0" err="1"/>
              <a:t>Efectiva</a:t>
            </a:r>
            <a:endParaRPr lang="en-US" sz="3200" b="1" dirty="0"/>
          </a:p>
        </p:txBody>
      </p:sp>
      <p:sp>
        <p:nvSpPr>
          <p:cNvPr id="9" name="TextBox 8">
            <a:extLst>
              <a:ext uri="{FF2B5EF4-FFF2-40B4-BE49-F238E27FC236}">
                <a16:creationId xmlns:a16="http://schemas.microsoft.com/office/drawing/2014/main" id="{3BC406A4-DB56-24E8-335B-AC10BC439D86}"/>
              </a:ext>
            </a:extLst>
          </p:cNvPr>
          <p:cNvSpPr txBox="1"/>
          <p:nvPr/>
        </p:nvSpPr>
        <p:spPr>
          <a:xfrm>
            <a:off x="0" y="1382602"/>
            <a:ext cx="12192000" cy="461665"/>
          </a:xfrm>
          <a:prstGeom prst="rect">
            <a:avLst/>
          </a:prstGeom>
          <a:noFill/>
        </p:spPr>
        <p:txBody>
          <a:bodyPr wrap="square" rtlCol="0">
            <a:spAutoFit/>
          </a:bodyPr>
          <a:lstStyle/>
          <a:p>
            <a:pPr algn="ctr"/>
            <a:r>
              <a:rPr lang="es-ES" sz="2400" dirty="0"/>
              <a:t>¿Cómo influye el MCC en el tipo de interés de las hipotecas?</a:t>
            </a:r>
            <a:endParaRPr lang="en-US" sz="2400" dirty="0"/>
          </a:p>
        </p:txBody>
      </p:sp>
    </p:spTree>
    <p:extLst>
      <p:ext uri="{BB962C8B-B14F-4D97-AF65-F5344CB8AC3E}">
        <p14:creationId xmlns:p14="http://schemas.microsoft.com/office/powerpoint/2010/main" val="299062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AE7C9-04A4-2BCB-D774-75B77A246C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9A126E1-FCCC-EE29-7685-6A22B615CD46}"/>
              </a:ext>
            </a:extLst>
          </p:cNvPr>
          <p:cNvSpPr>
            <a:spLocks noGrp="1"/>
          </p:cNvSpPr>
          <p:nvPr>
            <p:ph type="title"/>
          </p:nvPr>
        </p:nvSpPr>
        <p:spPr/>
        <p:txBody>
          <a:bodyPr/>
          <a:lstStyle/>
          <a:p>
            <a:pPr lvl="0"/>
            <a:r>
              <a:rPr lang="en-US" dirty="0" err="1"/>
              <a:t>Certificados</a:t>
            </a:r>
            <a:r>
              <a:rPr lang="en-US" dirty="0"/>
              <a:t> de Credito </a:t>
            </a:r>
            <a:r>
              <a:rPr lang="en-US" dirty="0" err="1"/>
              <a:t>Hipotecario</a:t>
            </a:r>
            <a:r>
              <a:rPr lang="en-US" dirty="0"/>
              <a:t> </a:t>
            </a:r>
            <a:r>
              <a:rPr lang="en-US" b="1" dirty="0"/>
              <a:t>(MCC)</a:t>
            </a:r>
          </a:p>
        </p:txBody>
      </p:sp>
      <p:sp>
        <p:nvSpPr>
          <p:cNvPr id="2" name="TextBox 1">
            <a:extLst>
              <a:ext uri="{FF2B5EF4-FFF2-40B4-BE49-F238E27FC236}">
                <a16:creationId xmlns:a16="http://schemas.microsoft.com/office/drawing/2014/main" id="{9054CD78-31B5-5FE2-3401-B60BFCB8DC0A}"/>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graphicFrame>
        <p:nvGraphicFramePr>
          <p:cNvPr id="3" name="Table 2">
            <a:extLst>
              <a:ext uri="{FF2B5EF4-FFF2-40B4-BE49-F238E27FC236}">
                <a16:creationId xmlns:a16="http://schemas.microsoft.com/office/drawing/2014/main" id="{BACAFC93-27F7-AAF0-CCED-FDB2705B1596}"/>
              </a:ext>
            </a:extLst>
          </p:cNvPr>
          <p:cNvGraphicFramePr>
            <a:graphicFrameLocks noGrp="1"/>
          </p:cNvGraphicFramePr>
          <p:nvPr>
            <p:extLst>
              <p:ext uri="{D42A27DB-BD31-4B8C-83A1-F6EECF244321}">
                <p14:modId xmlns:p14="http://schemas.microsoft.com/office/powerpoint/2010/main" val="3224420461"/>
              </p:ext>
            </p:extLst>
          </p:nvPr>
        </p:nvGraphicFramePr>
        <p:xfrm>
          <a:off x="1390652" y="2048004"/>
          <a:ext cx="4817098" cy="3261544"/>
        </p:xfrm>
        <a:graphic>
          <a:graphicData uri="http://schemas.openxmlformats.org/drawingml/2006/table">
            <a:tbl>
              <a:tblPr firstRow="1" bandRow="1">
                <a:effectLst>
                  <a:outerShdw blurRad="50800" dist="38100" dir="5400000" algn="t" rotWithShape="0">
                    <a:prstClr val="black">
                      <a:alpha val="40000"/>
                    </a:prstClr>
                  </a:outerShdw>
                </a:effectLst>
              </a:tblPr>
              <a:tblGrid>
                <a:gridCol w="4817098">
                  <a:extLst>
                    <a:ext uri="{9D8B030D-6E8A-4147-A177-3AD203B41FA5}">
                      <a16:colId xmlns:a16="http://schemas.microsoft.com/office/drawing/2014/main" val="20000"/>
                    </a:ext>
                  </a:extLst>
                </a:gridCol>
              </a:tblGrid>
              <a:tr h="45671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l"/>
                      <a:endParaRPr lang="en-US" sz="2400" dirty="0">
                        <a:latin typeface="Calibri" panose="020F0502020204030204" pitchFamily="34" charset="0"/>
                        <a:cs typeface="Calibri" panose="020F0502020204030204" pitchFamily="34" charset="0"/>
                      </a:endParaRPr>
                    </a:p>
                    <a:p>
                      <a:pPr algn="l"/>
                      <a:r>
                        <a:rPr lang="en-US" sz="2800" dirty="0" err="1">
                          <a:solidFill>
                            <a:schemeClr val="tx1"/>
                          </a:solidFill>
                          <a:latin typeface="Calibri" panose="020F0502020204030204" pitchFamily="34" charset="0"/>
                          <a:cs typeface="Calibri" panose="020F0502020204030204" pitchFamily="34" charset="0"/>
                        </a:rPr>
                        <a:t>Ejemplo</a:t>
                      </a:r>
                      <a:r>
                        <a:rPr lang="en-US" sz="2800" dirty="0">
                          <a:solidFill>
                            <a:schemeClr val="tx1"/>
                          </a:solidFill>
                          <a:latin typeface="Calibri" panose="020F0502020204030204" pitchFamily="34" charset="0"/>
                          <a:cs typeface="Calibri" panose="020F0502020204030204" pitchFamily="34" charset="0"/>
                        </a:rPr>
                        <a:t> de Crédito</a:t>
                      </a:r>
                    </a:p>
                  </a:txBody>
                  <a:tcPr marL="91205" marR="91205" marT="34313" marB="34313">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solidFill>
                  </a:tcPr>
                </a:tc>
                <a:extLst>
                  <a:ext uri="{0D108BD9-81ED-4DB2-BD59-A6C34878D82A}">
                    <a16:rowId xmlns:a16="http://schemas.microsoft.com/office/drawing/2014/main" val="10000"/>
                  </a:ext>
                </a:extLst>
              </a:tr>
              <a:tr h="45012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2400" dirty="0">
                          <a:latin typeface="Calibri" panose="020F0502020204030204" pitchFamily="34" charset="0"/>
                          <a:cs typeface="Calibri" panose="020F0502020204030204" pitchFamily="34" charset="0"/>
                        </a:rPr>
                        <a:t>Monto del </a:t>
                      </a:r>
                      <a:r>
                        <a:rPr lang="en-US" sz="2400" dirty="0" err="1">
                          <a:latin typeface="Calibri" panose="020F0502020204030204" pitchFamily="34" charset="0"/>
                          <a:cs typeface="Calibri" panose="020F0502020204030204" pitchFamily="34" charset="0"/>
                        </a:rPr>
                        <a:t>Préstamo</a:t>
                      </a:r>
                      <a:r>
                        <a:rPr lang="en-US" sz="2400" dirty="0">
                          <a:latin typeface="Calibri" panose="020F0502020204030204" pitchFamily="34" charset="0"/>
                          <a:cs typeface="Calibri" panose="020F0502020204030204" pitchFamily="34" charset="0"/>
                        </a:rPr>
                        <a:t>                                                                                          $280,000</a:t>
                      </a:r>
                    </a:p>
                  </a:txBody>
                  <a:tcPr marL="91205" marR="91205" marT="34313" marB="34313" anchor="b">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tint val="40000"/>
                      </a:srgbClr>
                    </a:solidFill>
                  </a:tcPr>
                </a:tc>
                <a:extLst>
                  <a:ext uri="{0D108BD9-81ED-4DB2-BD59-A6C34878D82A}">
                    <a16:rowId xmlns:a16="http://schemas.microsoft.com/office/drawing/2014/main" val="10001"/>
                  </a:ext>
                </a:extLst>
              </a:tr>
              <a:tr h="5459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a:r>
                        <a:rPr lang="en-US" sz="2400" dirty="0">
                          <a:latin typeface="Calibri" panose="020F0502020204030204" pitchFamily="34" charset="0"/>
                          <a:cs typeface="Calibri" panose="020F0502020204030204" pitchFamily="34" charset="0"/>
                        </a:rPr>
                        <a:t>Tasa de </a:t>
                      </a:r>
                      <a:r>
                        <a:rPr lang="en-US" sz="2400" dirty="0" err="1">
                          <a:latin typeface="Calibri" panose="020F0502020204030204" pitchFamily="34" charset="0"/>
                          <a:cs typeface="Calibri" panose="020F0502020204030204" pitchFamily="34" charset="0"/>
                        </a:rPr>
                        <a:t>Interés</a:t>
                      </a:r>
                      <a:endParaRPr lang="en-US" sz="2400" dirty="0">
                        <a:latin typeface="Calibri" panose="020F0502020204030204" pitchFamily="34" charset="0"/>
                        <a:cs typeface="Calibri" panose="020F0502020204030204" pitchFamily="34" charset="0"/>
                      </a:endParaRPr>
                    </a:p>
                    <a:p>
                      <a:pPr algn="r"/>
                      <a:r>
                        <a:rPr lang="en-US" sz="2400" baseline="0" dirty="0">
                          <a:latin typeface="Calibri" panose="020F0502020204030204" pitchFamily="34" charset="0"/>
                          <a:cs typeface="Calibri" panose="020F0502020204030204" pitchFamily="34" charset="0"/>
                        </a:rPr>
                        <a:t>x      7.0%</a:t>
                      </a:r>
                      <a:endParaRPr lang="en-US" sz="2400" dirty="0">
                        <a:latin typeface="Calibri" panose="020F0502020204030204" pitchFamily="34" charset="0"/>
                        <a:cs typeface="Calibri" panose="020F0502020204030204" pitchFamily="34" charset="0"/>
                      </a:endParaRPr>
                    </a:p>
                  </a:txBody>
                  <a:tcPr marL="91205" marR="91205" marT="34313" marB="34313" anchor="b">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BBB59">
                        <a:tint val="20000"/>
                      </a:srgbClr>
                    </a:solidFill>
                  </a:tcPr>
                </a:tc>
                <a:extLst>
                  <a:ext uri="{0D108BD9-81ED-4DB2-BD59-A6C34878D82A}">
                    <a16:rowId xmlns:a16="http://schemas.microsoft.com/office/drawing/2014/main" val="10002"/>
                  </a:ext>
                </a:extLst>
              </a:tr>
              <a:tr h="628564">
                <a:tc>
                  <a:txBody>
                    <a:bodyPr/>
                    <a:lstStyle/>
                    <a:p>
                      <a:pPr algn="r"/>
                      <a:r>
                        <a:rPr lang="es-ES" sz="2400" b="1" dirty="0">
                          <a:latin typeface="Calibri" panose="020F0502020204030204" pitchFamily="34" charset="0"/>
                          <a:cs typeface="Calibri" panose="020F0502020204030204" pitchFamily="34" charset="0"/>
                        </a:rPr>
                        <a:t>intereses pagados en el primer año </a:t>
                      </a:r>
                      <a:r>
                        <a:rPr lang="en-US" sz="2400" b="1" baseline="0" dirty="0">
                          <a:latin typeface="Calibri" panose="020F0502020204030204" pitchFamily="34" charset="0"/>
                          <a:cs typeface="Calibri" panose="020F0502020204030204" pitchFamily="34" charset="0"/>
                        </a:rPr>
                        <a:t>                                                       $19,600</a:t>
                      </a:r>
                      <a:endParaRPr lang="en-US" sz="2400" b="1" dirty="0">
                        <a:latin typeface="Calibri" panose="020F0502020204030204" pitchFamily="34" charset="0"/>
                        <a:cs typeface="Calibri" panose="020F0502020204030204" pitchFamily="34" charset="0"/>
                      </a:endParaRPr>
                    </a:p>
                  </a:txBody>
                  <a:tcPr marL="91205" marR="91205" marT="34313" marB="34313" anchor="b">
                    <a:lnL w="12700" cmpd="sng">
                      <a:solidFill>
                        <a:sysClr val="window" lastClr="FFFFFF"/>
                      </a:solidFill>
                    </a:lnL>
                    <a:lnR w="12700" cmpd="sng">
                      <a:solidFill>
                        <a:sysClr val="window" lastClr="FFFFFF"/>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DC294"/>
                    </a:solidFill>
                  </a:tcPr>
                </a:tc>
                <a:extLst>
                  <a:ext uri="{0D108BD9-81ED-4DB2-BD59-A6C34878D82A}">
                    <a16:rowId xmlns:a16="http://schemas.microsoft.com/office/drawing/2014/main" val="4060800114"/>
                  </a:ext>
                </a:extLst>
              </a:tr>
            </a:tbl>
          </a:graphicData>
        </a:graphic>
      </p:graphicFrame>
      <p:sp>
        <p:nvSpPr>
          <p:cNvPr id="5" name="Star: 7 Points 4">
            <a:extLst>
              <a:ext uri="{FF2B5EF4-FFF2-40B4-BE49-F238E27FC236}">
                <a16:creationId xmlns:a16="http://schemas.microsoft.com/office/drawing/2014/main" id="{9CD2B388-A076-4BDF-4C73-97C4277918F8}"/>
              </a:ext>
            </a:extLst>
          </p:cNvPr>
          <p:cNvSpPr/>
          <p:nvPr/>
        </p:nvSpPr>
        <p:spPr>
          <a:xfrm>
            <a:off x="6912498" y="2000604"/>
            <a:ext cx="3888850" cy="3295384"/>
          </a:xfrm>
          <a:prstGeom prst="star7">
            <a:avLst/>
          </a:prstGeom>
          <a:solidFill>
            <a:srgbClr val="E87224"/>
          </a:solidFill>
          <a:ln>
            <a:solidFill>
              <a:srgbClr val="E87224"/>
            </a:solidFill>
          </a:ln>
          <a:effectLst>
            <a:glow rad="2286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15% </a:t>
            </a:r>
          </a:p>
          <a:p>
            <a:pPr algn="ctr"/>
            <a:r>
              <a:rPr lang="en-US" sz="2800" b="1" dirty="0"/>
              <a:t>de $19,600 = </a:t>
            </a:r>
            <a:r>
              <a:rPr lang="en-US" sz="4000" b="1" u="sng" dirty="0"/>
              <a:t>$2,940</a:t>
            </a:r>
          </a:p>
        </p:txBody>
      </p:sp>
    </p:spTree>
    <p:extLst>
      <p:ext uri="{BB962C8B-B14F-4D97-AF65-F5344CB8AC3E}">
        <p14:creationId xmlns:p14="http://schemas.microsoft.com/office/powerpoint/2010/main" val="408737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3B1CB-45E5-E0B2-2C8F-94F85432CB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2B4738-B20E-3903-44C0-6629FC264A99}"/>
              </a:ext>
            </a:extLst>
          </p:cNvPr>
          <p:cNvSpPr>
            <a:spLocks noGrp="1"/>
          </p:cNvSpPr>
          <p:nvPr>
            <p:ph type="title"/>
          </p:nvPr>
        </p:nvSpPr>
        <p:spPr/>
        <p:txBody>
          <a:bodyPr/>
          <a:lstStyle/>
          <a:p>
            <a:pPr lvl="0"/>
            <a:r>
              <a:rPr lang="en-US" dirty="0" err="1"/>
              <a:t>Certificados</a:t>
            </a:r>
            <a:r>
              <a:rPr lang="en-US" dirty="0"/>
              <a:t> de Credito </a:t>
            </a:r>
            <a:r>
              <a:rPr lang="en-US" dirty="0" err="1"/>
              <a:t>Hipotecario</a:t>
            </a:r>
            <a:r>
              <a:rPr lang="en-US" dirty="0"/>
              <a:t> </a:t>
            </a:r>
            <a:r>
              <a:rPr lang="en-US" b="1" dirty="0"/>
              <a:t>(MCC)</a:t>
            </a:r>
          </a:p>
        </p:txBody>
      </p:sp>
      <p:sp>
        <p:nvSpPr>
          <p:cNvPr id="2" name="TextBox 1">
            <a:extLst>
              <a:ext uri="{FF2B5EF4-FFF2-40B4-BE49-F238E27FC236}">
                <a16:creationId xmlns:a16="http://schemas.microsoft.com/office/drawing/2014/main" id="{2E089776-6DA6-6B08-22C4-312377020BAC}"/>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8" name="Star: 7 Points 7">
            <a:extLst>
              <a:ext uri="{FF2B5EF4-FFF2-40B4-BE49-F238E27FC236}">
                <a16:creationId xmlns:a16="http://schemas.microsoft.com/office/drawing/2014/main" id="{AFD84AA6-A3DC-660E-9D4A-80BB80E35821}"/>
              </a:ext>
            </a:extLst>
          </p:cNvPr>
          <p:cNvSpPr/>
          <p:nvPr/>
        </p:nvSpPr>
        <p:spPr>
          <a:xfrm>
            <a:off x="5620408" y="1283672"/>
            <a:ext cx="4439101" cy="3508951"/>
          </a:xfrm>
          <a:prstGeom prst="star7">
            <a:avLst/>
          </a:prstGeom>
          <a:solidFill>
            <a:srgbClr val="E87224"/>
          </a:solidFill>
          <a:ln>
            <a:solidFill>
              <a:srgbClr val="E8722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15% </a:t>
            </a:r>
          </a:p>
          <a:p>
            <a:pPr algn="ctr"/>
            <a:r>
              <a:rPr lang="en-US" sz="2800" b="1" dirty="0"/>
              <a:t>of $19,600 = $2,940</a:t>
            </a:r>
          </a:p>
        </p:txBody>
      </p:sp>
      <p:sp>
        <p:nvSpPr>
          <p:cNvPr id="5" name="Star: 7 Points 4">
            <a:extLst>
              <a:ext uri="{FF2B5EF4-FFF2-40B4-BE49-F238E27FC236}">
                <a16:creationId xmlns:a16="http://schemas.microsoft.com/office/drawing/2014/main" id="{C30F172F-9426-79B0-BC65-E06CA5D4C109}"/>
              </a:ext>
            </a:extLst>
          </p:cNvPr>
          <p:cNvSpPr/>
          <p:nvPr/>
        </p:nvSpPr>
        <p:spPr>
          <a:xfrm>
            <a:off x="5620408" y="1283672"/>
            <a:ext cx="4439101" cy="3508951"/>
          </a:xfrm>
          <a:prstGeom prst="star7">
            <a:avLst/>
          </a:prstGeom>
          <a:solidFill>
            <a:srgbClr val="E87224"/>
          </a:solidFill>
          <a:ln>
            <a:solidFill>
              <a:srgbClr val="E87224"/>
            </a:solidFill>
          </a:ln>
          <a:effectLst>
            <a:glow rad="1397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ln w="22225">
                <a:solidFill>
                  <a:schemeClr val="accent2"/>
                </a:solidFill>
                <a:prstDash val="solid"/>
              </a:ln>
              <a:solidFill>
                <a:schemeClr val="accent2">
                  <a:lumMod val="40000"/>
                  <a:lumOff val="60000"/>
                </a:schemeClr>
              </a:solidFill>
            </a:endParaRPr>
          </a:p>
          <a:p>
            <a:pPr algn="ctr"/>
            <a:endParaRPr lang="en-US" sz="2800" b="1" dirty="0">
              <a:ln w="22225">
                <a:solidFill>
                  <a:schemeClr val="accent2"/>
                </a:solidFill>
                <a:prstDash val="solid"/>
              </a:ln>
              <a:solidFill>
                <a:schemeClr val="accent2">
                  <a:lumMod val="40000"/>
                  <a:lumOff val="60000"/>
                </a:schemeClr>
              </a:solidFill>
            </a:endParaRPr>
          </a:p>
          <a:p>
            <a:pPr algn="ctr"/>
            <a:r>
              <a:rPr lang="en-US" sz="2800" b="1" dirty="0"/>
              <a:t>$2,940 / 12 months</a:t>
            </a:r>
          </a:p>
          <a:p>
            <a:pPr algn="ctr"/>
            <a:r>
              <a:rPr lang="en-US" sz="2800" b="1" dirty="0"/>
              <a:t>=</a:t>
            </a:r>
          </a:p>
          <a:p>
            <a:pPr algn="ctr"/>
            <a:r>
              <a:rPr lang="en-US" sz="2800" b="1" dirty="0"/>
              <a:t>$245/</a:t>
            </a:r>
            <a:r>
              <a:rPr lang="en-US" sz="2800" b="1" dirty="0" err="1"/>
              <a:t>mo</a:t>
            </a:r>
            <a:endParaRPr lang="en-US" sz="2800" b="1" dirty="0"/>
          </a:p>
          <a:p>
            <a:pPr algn="ctr"/>
            <a:endParaRPr lang="en-US" sz="2800" b="1" dirty="0">
              <a:ln w="22225">
                <a:solidFill>
                  <a:schemeClr val="accent2"/>
                </a:solidFill>
                <a:prstDash val="solid"/>
              </a:ln>
              <a:solidFill>
                <a:schemeClr val="accent2">
                  <a:lumMod val="40000"/>
                  <a:lumOff val="60000"/>
                </a:schemeClr>
              </a:solidFill>
            </a:endParaRPr>
          </a:p>
        </p:txBody>
      </p:sp>
      <p:sp>
        <p:nvSpPr>
          <p:cNvPr id="3" name="TextBox 2">
            <a:extLst>
              <a:ext uri="{FF2B5EF4-FFF2-40B4-BE49-F238E27FC236}">
                <a16:creationId xmlns:a16="http://schemas.microsoft.com/office/drawing/2014/main" id="{8A44536C-4746-2E2B-E04D-EC76A751C6D5}"/>
              </a:ext>
            </a:extLst>
          </p:cNvPr>
          <p:cNvSpPr txBox="1"/>
          <p:nvPr/>
        </p:nvSpPr>
        <p:spPr>
          <a:xfrm>
            <a:off x="3760151" y="4944676"/>
            <a:ext cx="8431849" cy="1862048"/>
          </a:xfrm>
          <a:prstGeom prst="rect">
            <a:avLst/>
          </a:prstGeom>
          <a:noFill/>
        </p:spPr>
        <p:txBody>
          <a:bodyPr wrap="square" rtlCol="0">
            <a:spAutoFit/>
          </a:bodyPr>
          <a:lstStyle/>
          <a:p>
            <a:pPr marL="342900" indent="-342900">
              <a:buFont typeface="Wingdings" panose="05000000000000000000" pitchFamily="2" charset="2"/>
              <a:buChar char="ü"/>
            </a:pPr>
            <a:r>
              <a:rPr lang="es-ES" sz="2300" dirty="0"/>
              <a:t>El prestamista puede considerar los $245 como ingresos mensuales adicionales.</a:t>
            </a:r>
            <a:r>
              <a:rPr lang="en-US" sz="2300" dirty="0"/>
              <a:t>Increasing Buying Power</a:t>
            </a:r>
          </a:p>
          <a:p>
            <a:pPr marL="342900" indent="-342900">
              <a:buFont typeface="Wingdings" panose="05000000000000000000" pitchFamily="2" charset="2"/>
              <a:buChar char="ü"/>
            </a:pPr>
            <a:r>
              <a:rPr lang="es-ES" sz="2300" dirty="0"/>
              <a:t>Aumenta el poder adquisitivo.</a:t>
            </a:r>
          </a:p>
          <a:p>
            <a:pPr marL="342900" indent="-342900">
              <a:buFont typeface="Wingdings" panose="05000000000000000000" pitchFamily="2" charset="2"/>
              <a:buChar char="ü"/>
            </a:pPr>
            <a:r>
              <a:rPr lang="es-ES" sz="2300" dirty="0"/>
              <a:t>Reduce la relación deuda-ingresos. </a:t>
            </a:r>
          </a:p>
          <a:p>
            <a:pPr marL="342900" indent="-342900">
              <a:buFont typeface="Wingdings" panose="05000000000000000000" pitchFamily="2" charset="2"/>
              <a:buChar char="ü"/>
            </a:pPr>
            <a:r>
              <a:rPr lang="es-ES" sz="2300" dirty="0"/>
              <a:t>Puede ayudar a que se apruebe el préstamo.</a:t>
            </a:r>
            <a:endParaRPr lang="en-US" sz="2300" dirty="0"/>
          </a:p>
        </p:txBody>
      </p:sp>
      <p:pic>
        <p:nvPicPr>
          <p:cNvPr id="7" name="Picture 6" descr="Person doing calculations illustration">
            <a:extLst>
              <a:ext uri="{FF2B5EF4-FFF2-40B4-BE49-F238E27FC236}">
                <a16:creationId xmlns:a16="http://schemas.microsoft.com/office/drawing/2014/main" id="{FB2E3DBA-7A45-8C33-2ACD-BFDF2838E799}"/>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0" y="1189666"/>
            <a:ext cx="3487920" cy="5668334"/>
          </a:xfrm>
          <a:prstGeom prst="rect">
            <a:avLst/>
          </a:prstGeom>
        </p:spPr>
      </p:pic>
    </p:spTree>
    <p:extLst>
      <p:ext uri="{BB962C8B-B14F-4D97-AF65-F5344CB8AC3E}">
        <p14:creationId xmlns:p14="http://schemas.microsoft.com/office/powerpoint/2010/main" val="74385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1000"/>
                                        <p:tgtEl>
                                          <p:spTgt spid="3">
                                            <p:txEl>
                                              <p:pRg st="1" end="1"/>
                                            </p:txEl>
                                          </p:spTgt>
                                        </p:tgtEl>
                                      </p:cBhvr>
                                    </p:animEffect>
                                    <p:anim calcmode="lin" valueType="num">
                                      <p:cBhvr>
                                        <p:cTn id="3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B5FEA-52A5-7422-10DA-80DD9FBEA0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394211-9D82-6A47-820E-94BD0D1A0FAE}"/>
              </a:ext>
            </a:extLst>
          </p:cNvPr>
          <p:cNvSpPr>
            <a:spLocks noGrp="1"/>
          </p:cNvSpPr>
          <p:nvPr>
            <p:ph type="title"/>
          </p:nvPr>
        </p:nvSpPr>
        <p:spPr/>
        <p:txBody>
          <a:bodyPr/>
          <a:lstStyle/>
          <a:p>
            <a:r>
              <a:rPr lang="en-US" dirty="0" err="1"/>
              <a:t>Certificados</a:t>
            </a:r>
            <a:r>
              <a:rPr lang="en-US" dirty="0"/>
              <a:t> de Credito </a:t>
            </a:r>
            <a:r>
              <a:rPr lang="en-US" dirty="0" err="1"/>
              <a:t>Hipotecario</a:t>
            </a:r>
            <a:r>
              <a:rPr lang="en-US" dirty="0"/>
              <a:t> </a:t>
            </a:r>
            <a:r>
              <a:rPr lang="en-US" b="1" dirty="0"/>
              <a:t>(MCC)</a:t>
            </a:r>
            <a:endParaRPr lang="en-US" dirty="0"/>
          </a:p>
        </p:txBody>
      </p:sp>
      <p:sp>
        <p:nvSpPr>
          <p:cNvPr id="2" name="TextBox 1">
            <a:extLst>
              <a:ext uri="{FF2B5EF4-FFF2-40B4-BE49-F238E27FC236}">
                <a16:creationId xmlns:a16="http://schemas.microsoft.com/office/drawing/2014/main" id="{98C64D23-82E6-05EE-0B8D-93C812906D13}"/>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9" name="TextBox 8">
            <a:extLst>
              <a:ext uri="{FF2B5EF4-FFF2-40B4-BE49-F238E27FC236}">
                <a16:creationId xmlns:a16="http://schemas.microsoft.com/office/drawing/2014/main" id="{386703AE-34F8-3C2A-73EF-EEB6FB4D1173}"/>
              </a:ext>
            </a:extLst>
          </p:cNvPr>
          <p:cNvSpPr txBox="1"/>
          <p:nvPr/>
        </p:nvSpPr>
        <p:spPr>
          <a:xfrm>
            <a:off x="835023" y="1366320"/>
            <a:ext cx="9312313" cy="461665"/>
          </a:xfrm>
          <a:prstGeom prst="rect">
            <a:avLst/>
          </a:prstGeom>
          <a:noFill/>
        </p:spPr>
        <p:txBody>
          <a:bodyPr wrap="square" rtlCol="0">
            <a:spAutoFit/>
          </a:bodyPr>
          <a:lstStyle/>
          <a:p>
            <a:r>
              <a:rPr lang="es-ES" sz="2400" dirty="0"/>
              <a:t>¿Cómo funciona generalmente la devolución de impuestos?</a:t>
            </a:r>
          </a:p>
        </p:txBody>
      </p:sp>
      <p:pic>
        <p:nvPicPr>
          <p:cNvPr id="6" name="Picture 4">
            <a:extLst>
              <a:ext uri="{FF2B5EF4-FFF2-40B4-BE49-F238E27FC236}">
                <a16:creationId xmlns:a16="http://schemas.microsoft.com/office/drawing/2014/main" id="{932467B6-54A1-5AE7-CEEC-D4A01903C0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93140" y="2455880"/>
            <a:ext cx="3205239" cy="440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59C0A23E-95A9-CC89-3981-DA3D3B4C94F9}"/>
              </a:ext>
            </a:extLst>
          </p:cNvPr>
          <p:cNvSpPr/>
          <p:nvPr/>
        </p:nvSpPr>
        <p:spPr>
          <a:xfrm>
            <a:off x="4110528" y="4516095"/>
            <a:ext cx="2407288" cy="1938992"/>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err="1">
                <a:ln w="0">
                  <a:noFill/>
                </a:ln>
                <a:solidFill>
                  <a:srgbClr val="4A5E7F"/>
                </a:solidFill>
                <a:effectLst>
                  <a:outerShdw blurRad="38100" dist="25400" dir="5400000" algn="ctr" rotWithShape="0">
                    <a:srgbClr val="6E747A">
                      <a:alpha val="43000"/>
                    </a:srgbClr>
                  </a:outerShdw>
                </a:effectLst>
                <a:uLnTx/>
                <a:uFillTx/>
                <a:ea typeface="+mn-ea"/>
                <a:cs typeface="+mn-cs"/>
              </a:rPr>
              <a:t>Obligación</a:t>
            </a: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 </a:t>
            </a:r>
            <a:r>
              <a:rPr kumimoji="0" lang="en-US" sz="3000" i="0" u="none" strike="noStrike" kern="1200" normalizeH="0" baseline="0" noProof="0" dirty="0" err="1">
                <a:ln w="0">
                  <a:noFill/>
                </a:ln>
                <a:solidFill>
                  <a:srgbClr val="4A5E7F"/>
                </a:solidFill>
                <a:effectLst>
                  <a:outerShdw blurRad="38100" dist="25400" dir="5400000" algn="ctr" rotWithShape="0">
                    <a:srgbClr val="6E747A">
                      <a:alpha val="43000"/>
                    </a:srgbClr>
                  </a:outerShdw>
                </a:effectLst>
                <a:uLnTx/>
                <a:uFillTx/>
                <a:ea typeface="+mn-ea"/>
                <a:cs typeface="+mn-cs"/>
              </a:rPr>
              <a:t>tributaria</a:t>
            </a: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 annual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normalizeH="0" baseline="0" noProof="0" dirty="0">
                <a:ln w="0">
                  <a:noFill/>
                </a:ln>
                <a:solidFill>
                  <a:srgbClr val="4A5E7F"/>
                </a:solidFill>
                <a:effectLst>
                  <a:outerShdw blurRad="38100" dist="25400" dir="5400000" algn="ctr" rotWithShape="0">
                    <a:srgbClr val="6E747A">
                      <a:alpha val="43000"/>
                    </a:srgbClr>
                  </a:outerShdw>
                </a:effectLst>
                <a:uLnTx/>
                <a:uFillTx/>
                <a:ea typeface="+mn-ea"/>
                <a:cs typeface="+mn-cs"/>
              </a:rPr>
              <a:t>$10,000</a:t>
            </a:r>
          </a:p>
        </p:txBody>
      </p:sp>
      <p:pic>
        <p:nvPicPr>
          <p:cNvPr id="10" name="Picture 20" descr="C:\Users\jcrim\AppData\Local\Microsoft\Windows\Temporary Internet Files\Content.IE5\0XH1XM1J\large-Stylized-dollar-bill-Money--66.6-3350[1].gif">
            <a:extLst>
              <a:ext uri="{FF2B5EF4-FFF2-40B4-BE49-F238E27FC236}">
                <a16:creationId xmlns:a16="http://schemas.microsoft.com/office/drawing/2014/main" id="{490CFC0E-43D3-A951-B5D2-3B9166A6F5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8241" y="2950042"/>
            <a:ext cx="1415616" cy="89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C:\Users\jcrim\AppData\Local\Microsoft\Windows\Temporary Internet Files\Content.IE5\0XH1XM1J\large-Stylized-dollar-bill-Money--66.6-3350[1].gif">
            <a:extLst>
              <a:ext uri="{FF2B5EF4-FFF2-40B4-BE49-F238E27FC236}">
                <a16:creationId xmlns:a16="http://schemas.microsoft.com/office/drawing/2014/main" id="{5088B19E-9861-E918-B1C7-33B817E208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518520">
            <a:off x="5667890" y="3210483"/>
            <a:ext cx="1271252" cy="7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C:\Users\jcrim\AppData\Local\Microsoft\Windows\Temporary Internet Files\Content.IE5\0XH1XM1J\large-Stylized-dollar-bill-Money--66.6-3350[1].gif">
            <a:extLst>
              <a:ext uri="{FF2B5EF4-FFF2-40B4-BE49-F238E27FC236}">
                <a16:creationId xmlns:a16="http://schemas.microsoft.com/office/drawing/2014/main" id="{55C7B507-16CE-8E4D-2F56-8C248AC633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6619" y="3264353"/>
            <a:ext cx="1415616" cy="88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C:\Users\jcrim\AppData\Local\Microsoft\Windows\Temporary Internet Files\Content.IE5\0XH1XM1J\large-Stylized-dollar-bill-Money--66.6-3350[1].gif">
            <a:extLst>
              <a:ext uri="{FF2B5EF4-FFF2-40B4-BE49-F238E27FC236}">
                <a16:creationId xmlns:a16="http://schemas.microsoft.com/office/drawing/2014/main" id="{BF569D91-B7D7-A6AE-89C6-03C8744D69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373755">
            <a:off x="4940600" y="3137164"/>
            <a:ext cx="1430840" cy="90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C:\Users\jcrim\AppData\Local\Microsoft\Windows\Temporary Internet Files\Content.IE5\0XH1XM1J\large-Stylized-dollar-bill-Money--66.6-3350[1].gif">
            <a:extLst>
              <a:ext uri="{FF2B5EF4-FFF2-40B4-BE49-F238E27FC236}">
                <a16:creationId xmlns:a16="http://schemas.microsoft.com/office/drawing/2014/main" id="{0C9FDC80-6CDE-D462-AD8C-E56008692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935571">
            <a:off x="4775893" y="3173490"/>
            <a:ext cx="1385987" cy="8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C:\Users\jcrim\AppData\Local\Microsoft\Windows\Temporary Internet Files\Content.IE5\0XH1XM1J\large-Stylized-dollar-bill-Money--66.6-3350[1].gif">
            <a:extLst>
              <a:ext uri="{FF2B5EF4-FFF2-40B4-BE49-F238E27FC236}">
                <a16:creationId xmlns:a16="http://schemas.microsoft.com/office/drawing/2014/main" id="{A71AF090-5212-4176-59A8-BC3D4C096E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786192">
            <a:off x="3900280" y="3414038"/>
            <a:ext cx="1394998" cy="81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C:\Users\jcrim\AppData\Local\Microsoft\Windows\Temporary Internet Files\Content.IE5\0XH1XM1J\large-Stylized-dollar-bill-Money--66.6-3350[1].gif">
            <a:extLst>
              <a:ext uri="{FF2B5EF4-FFF2-40B4-BE49-F238E27FC236}">
                <a16:creationId xmlns:a16="http://schemas.microsoft.com/office/drawing/2014/main" id="{C10DE669-2F58-1E55-A1A5-2CCF80A443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254059">
            <a:off x="4427893" y="3189243"/>
            <a:ext cx="1209223" cy="75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C:\Users\jcrim\AppData\Local\Microsoft\Windows\Temporary Internet Files\Content.IE5\0XH1XM1J\large-Stylized-dollar-bill-Money--66.6-3350[1].gif">
            <a:extLst>
              <a:ext uri="{FF2B5EF4-FFF2-40B4-BE49-F238E27FC236}">
                <a16:creationId xmlns:a16="http://schemas.microsoft.com/office/drawing/2014/main" id="{A2EBD7D2-144C-5B49-E3D6-52AF856055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396135">
            <a:off x="6972948" y="5576725"/>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C:\Users\jcrim\AppData\Local\Microsoft\Windows\Temporary Internet Files\Content.IE5\0XH1XM1J\large-Stylized-dollar-bill-Money--66.6-3350[1].gif">
            <a:extLst>
              <a:ext uri="{FF2B5EF4-FFF2-40B4-BE49-F238E27FC236}">
                <a16:creationId xmlns:a16="http://schemas.microsoft.com/office/drawing/2014/main" id="{0F8487CB-1AC7-5787-2454-87BA94CCD0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149344" flipV="1">
            <a:off x="6403133" y="5145053"/>
            <a:ext cx="1443831" cy="90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91824AC4-49C6-2EE6-53D4-88B5D12D334E}"/>
              </a:ext>
            </a:extLst>
          </p:cNvPr>
          <p:cNvSpPr/>
          <p:nvPr/>
        </p:nvSpPr>
        <p:spPr>
          <a:xfrm>
            <a:off x="791087" y="2225047"/>
            <a:ext cx="3012184" cy="1938992"/>
          </a:xfrm>
          <a:prstGeom prst="rect">
            <a:avLst/>
          </a:prstGeom>
          <a:noFill/>
        </p:spPr>
        <p:txBody>
          <a:bodyPr wrap="square">
            <a:spAutoFit/>
          </a:bodyPr>
          <a:lstStyle/>
          <a:p>
            <a:pPr lvl="0" algn="ctr">
              <a:defRPr/>
            </a:pPr>
            <a:r>
              <a:rPr lang="es-ES" sz="3000" dirty="0">
                <a:ln w="0"/>
                <a:solidFill>
                  <a:schemeClr val="accent1"/>
                </a:solidFill>
                <a:effectLst>
                  <a:outerShdw blurRad="38100" dist="25400" dir="5400000" algn="ctr" rotWithShape="0">
                    <a:srgbClr val="6E747A">
                      <a:alpha val="43000"/>
                    </a:srgbClr>
                  </a:outerShdw>
                </a:effectLst>
              </a:rPr>
              <a:t>Retención del impuesto sobre </a:t>
            </a:r>
          </a:p>
          <a:p>
            <a:pPr lvl="0" algn="ctr">
              <a:defRPr/>
            </a:pPr>
            <a:r>
              <a:rPr lang="es-ES" sz="3000" dirty="0">
                <a:ln w="0"/>
                <a:solidFill>
                  <a:schemeClr val="accent1"/>
                </a:solidFill>
                <a:effectLst>
                  <a:outerShdw blurRad="38100" dist="25400" dir="5400000" algn="ctr" rotWithShape="0">
                    <a:srgbClr val="6E747A">
                      <a:alpha val="43000"/>
                    </a:srgbClr>
                  </a:outerShdw>
                </a:effectLst>
              </a:rPr>
              <a:t>la renta de la nómina</a:t>
            </a:r>
          </a:p>
        </p:txBody>
      </p:sp>
      <p:sp>
        <p:nvSpPr>
          <p:cNvPr id="21" name="Rectangle 20">
            <a:extLst>
              <a:ext uri="{FF2B5EF4-FFF2-40B4-BE49-F238E27FC236}">
                <a16:creationId xmlns:a16="http://schemas.microsoft.com/office/drawing/2014/main" id="{02FBDF32-599A-25EF-EB3C-C260B32A60CF}"/>
              </a:ext>
            </a:extLst>
          </p:cNvPr>
          <p:cNvSpPr/>
          <p:nvPr/>
        </p:nvSpPr>
        <p:spPr>
          <a:xfrm>
            <a:off x="7677909" y="3608934"/>
            <a:ext cx="3915752" cy="553998"/>
          </a:xfrm>
          <a:prstGeom prst="rect">
            <a:avLst/>
          </a:prstGeom>
          <a:noFill/>
        </p:spPr>
        <p:txBody>
          <a:bodyPr wrap="none">
            <a:spAutoFit/>
          </a:bodyPr>
          <a:lstStyle/>
          <a:p>
            <a:pPr lvl="0" algn="ctr">
              <a:defRPr/>
            </a:pPr>
            <a:r>
              <a:rPr lang="en-US" sz="3000" dirty="0">
                <a:ln w="0"/>
                <a:solidFill>
                  <a:schemeClr val="accent1"/>
                </a:solidFill>
                <a:effectLst>
                  <a:outerShdw blurRad="38100" dist="25400" dir="5400000" algn="ctr" rotWithShape="0">
                    <a:srgbClr val="6E747A">
                      <a:alpha val="43000"/>
                    </a:srgbClr>
                  </a:outerShdw>
                </a:effectLst>
              </a:rPr>
              <a:t>Obtener un </a:t>
            </a:r>
            <a:r>
              <a:rPr lang="en-US" sz="3000" dirty="0" err="1">
                <a:ln w="0"/>
                <a:solidFill>
                  <a:schemeClr val="accent1"/>
                </a:solidFill>
                <a:effectLst>
                  <a:outerShdw blurRad="38100" dist="25400" dir="5400000" algn="ctr" rotWithShape="0">
                    <a:srgbClr val="6E747A">
                      <a:alpha val="43000"/>
                    </a:srgbClr>
                  </a:outerShdw>
                </a:effectLst>
              </a:rPr>
              <a:t>reembolso</a:t>
            </a:r>
            <a:endParaRPr lang="en-US" sz="3000" dirty="0">
              <a:ln w="0"/>
              <a:solidFill>
                <a:schemeClr val="accent1"/>
              </a:solidFill>
              <a:effectLst>
                <a:outerShdw blurRad="38100" dist="25400" dir="5400000" algn="ctr" rotWithShape="0">
                  <a:srgbClr val="6E747A">
                    <a:alpha val="43000"/>
                  </a:srgbClr>
                </a:outerShdw>
              </a:effectLst>
            </a:endParaRPr>
          </a:p>
        </p:txBody>
      </p:sp>
      <p:cxnSp>
        <p:nvCxnSpPr>
          <p:cNvPr id="22" name="Straight Arrow Connector 21">
            <a:extLst>
              <a:ext uri="{FF2B5EF4-FFF2-40B4-BE49-F238E27FC236}">
                <a16:creationId xmlns:a16="http://schemas.microsoft.com/office/drawing/2014/main" id="{65F0CE7A-7DB6-73C0-5D4D-3C41A6AD8978}"/>
              </a:ext>
            </a:extLst>
          </p:cNvPr>
          <p:cNvCxnSpPr>
            <a:cxnSpLocks noChangeShapeType="1"/>
            <a:stCxn id="21" idx="2"/>
          </p:cNvCxnSpPr>
          <p:nvPr/>
        </p:nvCxnSpPr>
        <p:spPr bwMode="auto">
          <a:xfrm flipH="1">
            <a:off x="8268409" y="4162932"/>
            <a:ext cx="1367376" cy="1323089"/>
          </a:xfrm>
          <a:prstGeom prst="straightConnector1">
            <a:avLst/>
          </a:prstGeom>
          <a:ln w="76200">
            <a:headEnd/>
            <a:tailEnd type="arrow"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9090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2" presetClass="entr" presetSubtype="9"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0-#ppt_w/2"/>
                                          </p:val>
                                        </p:tav>
                                        <p:tav tm="100000">
                                          <p:val>
                                            <p:strVal val="#ppt_x"/>
                                          </p:val>
                                        </p:tav>
                                      </p:tavLst>
                                    </p:anim>
                                    <p:anim calcmode="lin" valueType="num">
                                      <p:cBhvr additive="base">
                                        <p:cTn id="11" dur="500" fill="hold"/>
                                        <p:tgtEl>
                                          <p:spTgt spid="17"/>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 presetClass="entr" presetSubtype="9"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0-#ppt_h/2"/>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0-#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9"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0-#ppt_w/2"/>
                                          </p:val>
                                        </p:tav>
                                        <p:tav tm="100000">
                                          <p:val>
                                            <p:strVal val="#ppt_x"/>
                                          </p:val>
                                        </p:tav>
                                      </p:tavLst>
                                    </p:anim>
                                    <p:anim calcmode="lin" valueType="num">
                                      <p:cBhvr additive="base">
                                        <p:cTn id="41" dur="500" fill="hold"/>
                                        <p:tgtEl>
                                          <p:spTgt spid="14"/>
                                        </p:tgtEl>
                                        <p:attrNameLst>
                                          <p:attrName>ppt_y</p:attrName>
                                        </p:attrNameLst>
                                      </p:cBhvr>
                                      <p:tavLst>
                                        <p:tav tm="0">
                                          <p:val>
                                            <p:strVal val="0-#ppt_h/2"/>
                                          </p:val>
                                        </p:tav>
                                        <p:tav tm="100000">
                                          <p:val>
                                            <p:strVal val="#ppt_y"/>
                                          </p:val>
                                        </p:tav>
                                      </p:tavLst>
                                    </p:anim>
                                  </p:childTnLst>
                                </p:cTn>
                              </p:par>
                            </p:childTnLst>
                          </p:cTn>
                        </p:par>
                        <p:par>
                          <p:cTn id="42" fill="hold">
                            <p:stCondLst>
                              <p:cond delay="3500"/>
                            </p:stCondLst>
                            <p:childTnLst>
                              <p:par>
                                <p:cTn id="43" presetID="47" presetClass="entr" presetSubtype="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anim calcmode="lin" valueType="num">
                                      <p:cBhvr>
                                        <p:cTn id="46" dur="500" fill="hold"/>
                                        <p:tgtEl>
                                          <p:spTgt spid="19"/>
                                        </p:tgtEl>
                                        <p:attrNameLst>
                                          <p:attrName>ppt_x</p:attrName>
                                        </p:attrNameLst>
                                      </p:cBhvr>
                                      <p:tavLst>
                                        <p:tav tm="0">
                                          <p:val>
                                            <p:strVal val="#ppt_x"/>
                                          </p:val>
                                        </p:tav>
                                        <p:tav tm="100000">
                                          <p:val>
                                            <p:strVal val="#ppt_x"/>
                                          </p:val>
                                        </p:tav>
                                      </p:tavLst>
                                    </p:anim>
                                    <p:anim calcmode="lin" valueType="num">
                                      <p:cBhvr>
                                        <p:cTn id="47" dur="500" fill="hold"/>
                                        <p:tgtEl>
                                          <p:spTgt spid="19"/>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47"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anim calcmode="lin" valueType="num">
                                      <p:cBhvr>
                                        <p:cTn id="52" dur="500" fill="hold"/>
                                        <p:tgtEl>
                                          <p:spTgt spid="18"/>
                                        </p:tgtEl>
                                        <p:attrNameLst>
                                          <p:attrName>ppt_x</p:attrName>
                                        </p:attrNameLst>
                                      </p:cBhvr>
                                      <p:tavLst>
                                        <p:tav tm="0">
                                          <p:val>
                                            <p:strVal val="#ppt_x"/>
                                          </p:val>
                                        </p:tav>
                                        <p:tav tm="100000">
                                          <p:val>
                                            <p:strVal val="#ppt_x"/>
                                          </p:val>
                                        </p:tav>
                                      </p:tavLst>
                                    </p:anim>
                                    <p:anim calcmode="lin" valueType="num">
                                      <p:cBhvr>
                                        <p:cTn id="5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1000" fill="hold"/>
                                        <p:tgtEl>
                                          <p:spTgt spid="22"/>
                                        </p:tgtEl>
                                        <p:attrNameLst>
                                          <p:attrName>ppt_w</p:attrName>
                                        </p:attrNameLst>
                                      </p:cBhvr>
                                      <p:tavLst>
                                        <p:tav tm="0">
                                          <p:val>
                                            <p:fltVal val="0"/>
                                          </p:val>
                                        </p:tav>
                                        <p:tav tm="100000">
                                          <p:val>
                                            <p:strVal val="#ppt_w"/>
                                          </p:val>
                                        </p:tav>
                                      </p:tavLst>
                                    </p:anim>
                                    <p:anim calcmode="lin" valueType="num">
                                      <p:cBhvr>
                                        <p:cTn id="59" dur="1000" fill="hold"/>
                                        <p:tgtEl>
                                          <p:spTgt spid="22"/>
                                        </p:tgtEl>
                                        <p:attrNameLst>
                                          <p:attrName>ppt_h</p:attrName>
                                        </p:attrNameLst>
                                      </p:cBhvr>
                                      <p:tavLst>
                                        <p:tav tm="0">
                                          <p:val>
                                            <p:fltVal val="0"/>
                                          </p:val>
                                        </p:tav>
                                        <p:tav tm="100000">
                                          <p:val>
                                            <p:strVal val="#ppt_h"/>
                                          </p:val>
                                        </p:tav>
                                      </p:tavLst>
                                    </p:anim>
                                    <p:anim calcmode="lin" valueType="num">
                                      <p:cBhvr>
                                        <p:cTn id="60" dur="1000" fill="hold"/>
                                        <p:tgtEl>
                                          <p:spTgt spid="22"/>
                                        </p:tgtEl>
                                        <p:attrNameLst>
                                          <p:attrName>style.rotation</p:attrName>
                                        </p:attrNameLst>
                                      </p:cBhvr>
                                      <p:tavLst>
                                        <p:tav tm="0">
                                          <p:val>
                                            <p:fltVal val="90"/>
                                          </p:val>
                                        </p:tav>
                                        <p:tav tm="100000">
                                          <p:val>
                                            <p:fltVal val="0"/>
                                          </p:val>
                                        </p:tav>
                                      </p:tavLst>
                                    </p:anim>
                                    <p:animEffect transition="in" filter="fade">
                                      <p:cBhvr>
                                        <p:cTn id="61" dur="10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D940B-A9A7-911A-D2DD-2CCCA033D3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2B948D-9CFB-311A-0B73-A9FC8F41BDC6}"/>
              </a:ext>
            </a:extLst>
          </p:cNvPr>
          <p:cNvSpPr>
            <a:spLocks noGrp="1"/>
          </p:cNvSpPr>
          <p:nvPr>
            <p:ph type="title"/>
          </p:nvPr>
        </p:nvSpPr>
        <p:spPr/>
        <p:txBody>
          <a:bodyPr/>
          <a:lstStyle/>
          <a:p>
            <a:r>
              <a:rPr lang="en-US" dirty="0" err="1"/>
              <a:t>Certificados</a:t>
            </a:r>
            <a:r>
              <a:rPr lang="en-US" dirty="0"/>
              <a:t> de Credito </a:t>
            </a:r>
            <a:r>
              <a:rPr lang="en-US" dirty="0" err="1"/>
              <a:t>Hipotecario</a:t>
            </a:r>
            <a:r>
              <a:rPr lang="en-US" dirty="0"/>
              <a:t> </a:t>
            </a:r>
            <a:r>
              <a:rPr lang="en-US" b="1" dirty="0"/>
              <a:t>(MCC)</a:t>
            </a:r>
            <a:endParaRPr lang="en-US" dirty="0"/>
          </a:p>
        </p:txBody>
      </p:sp>
      <p:sp>
        <p:nvSpPr>
          <p:cNvPr id="2" name="TextBox 1">
            <a:extLst>
              <a:ext uri="{FF2B5EF4-FFF2-40B4-BE49-F238E27FC236}">
                <a16:creationId xmlns:a16="http://schemas.microsoft.com/office/drawing/2014/main" id="{4633C2D4-DF24-1EFA-28EE-206B55BBE897}"/>
              </a:ext>
            </a:extLst>
          </p:cNvPr>
          <p:cNvSpPr txBox="1"/>
          <p:nvPr/>
        </p:nvSpPr>
        <p:spPr>
          <a:xfrm>
            <a:off x="5922031" y="1994215"/>
            <a:ext cx="8981638" cy="461665"/>
          </a:xfrm>
          <a:prstGeom prst="rect">
            <a:avLst/>
          </a:prstGeom>
          <a:noFill/>
        </p:spPr>
        <p:txBody>
          <a:bodyPr wrap="square" rtlCol="0">
            <a:spAutoFit/>
          </a:bodyPr>
          <a:lstStyle/>
          <a:p>
            <a:r>
              <a:rPr lang="en-US" sz="2400"/>
              <a:t>	</a:t>
            </a:r>
          </a:p>
        </p:txBody>
      </p:sp>
      <p:sp>
        <p:nvSpPr>
          <p:cNvPr id="9" name="TextBox 8">
            <a:extLst>
              <a:ext uri="{FF2B5EF4-FFF2-40B4-BE49-F238E27FC236}">
                <a16:creationId xmlns:a16="http://schemas.microsoft.com/office/drawing/2014/main" id="{2FD6596F-4FCB-0CEC-6DC6-7F9AD975A1EB}"/>
              </a:ext>
            </a:extLst>
          </p:cNvPr>
          <p:cNvSpPr txBox="1"/>
          <p:nvPr/>
        </p:nvSpPr>
        <p:spPr>
          <a:xfrm>
            <a:off x="835023" y="1366320"/>
            <a:ext cx="9312313" cy="461665"/>
          </a:xfrm>
          <a:prstGeom prst="rect">
            <a:avLst/>
          </a:prstGeom>
          <a:noFill/>
        </p:spPr>
        <p:txBody>
          <a:bodyPr wrap="square" rtlCol="0">
            <a:spAutoFit/>
          </a:bodyPr>
          <a:lstStyle/>
          <a:p>
            <a:r>
              <a:rPr lang="es-ES" sz="2400" dirty="0"/>
              <a:t>¿Cómo te afecta el MCC al presentar tu declaración de impuestos?</a:t>
            </a:r>
          </a:p>
        </p:txBody>
      </p:sp>
      <p:pic>
        <p:nvPicPr>
          <p:cNvPr id="5" name="Picture 20" descr="C:\Users\jcrim\AppData\Local\Microsoft\Windows\Temporary Internet Files\Content.IE5\0XH1XM1J\large-Stylized-dollar-bill-Money--66.6-3350[1].gif">
            <a:extLst>
              <a:ext uri="{FF2B5EF4-FFF2-40B4-BE49-F238E27FC236}">
                <a16:creationId xmlns:a16="http://schemas.microsoft.com/office/drawing/2014/main" id="{443E9527-92CA-C300-4336-E77F7FBB68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011863" flipV="1">
            <a:off x="6771115" y="4822785"/>
            <a:ext cx="124142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28A863F2-7BC5-C7B2-923F-03C85806CED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91380" y="2455880"/>
            <a:ext cx="3205239" cy="440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D71A4580-879F-015A-B127-8C7E1B7BCEDA}"/>
              </a:ext>
            </a:extLst>
          </p:cNvPr>
          <p:cNvSpPr/>
          <p:nvPr/>
        </p:nvSpPr>
        <p:spPr>
          <a:xfrm>
            <a:off x="4076343" y="4516095"/>
            <a:ext cx="2475153" cy="1938992"/>
          </a:xfrm>
          <a:prstGeom prst="rect">
            <a:avLst/>
          </a:prstGeom>
          <a:noFill/>
        </p:spPr>
        <p:txBody>
          <a:bodyPr wrap="square">
            <a:spAutoFit/>
          </a:bodyPr>
          <a:lstStyle/>
          <a:p>
            <a:pPr lvl="0" algn="ctr">
              <a:defRPr/>
            </a:pPr>
            <a:r>
              <a:rPr lang="en-US" sz="3000" dirty="0" err="1">
                <a:ln w="0">
                  <a:noFill/>
                </a:ln>
                <a:solidFill>
                  <a:srgbClr val="4A5E7F"/>
                </a:solidFill>
                <a:effectLst>
                  <a:outerShdw blurRad="38100" dist="25400" dir="5400000" algn="ctr" rotWithShape="0">
                    <a:srgbClr val="6E747A">
                      <a:alpha val="43000"/>
                    </a:srgbClr>
                  </a:outerShdw>
                </a:effectLst>
              </a:rPr>
              <a:t>Obligación</a:t>
            </a:r>
            <a:r>
              <a:rPr lang="en-US" sz="3000" dirty="0">
                <a:ln w="0">
                  <a:noFill/>
                </a:ln>
                <a:solidFill>
                  <a:srgbClr val="4A5E7F"/>
                </a:solidFill>
                <a:effectLst>
                  <a:outerShdw blurRad="38100" dist="25400" dir="5400000" algn="ctr" rotWithShape="0">
                    <a:srgbClr val="6E747A">
                      <a:alpha val="43000"/>
                    </a:srgbClr>
                  </a:outerShdw>
                </a:effectLst>
              </a:rPr>
              <a:t> </a:t>
            </a:r>
            <a:r>
              <a:rPr lang="en-US" sz="3000" dirty="0" err="1">
                <a:ln w="0">
                  <a:noFill/>
                </a:ln>
                <a:solidFill>
                  <a:srgbClr val="4A5E7F"/>
                </a:solidFill>
                <a:effectLst>
                  <a:outerShdw blurRad="38100" dist="25400" dir="5400000" algn="ctr" rotWithShape="0">
                    <a:srgbClr val="6E747A">
                      <a:alpha val="43000"/>
                    </a:srgbClr>
                  </a:outerShdw>
                </a:effectLst>
              </a:rPr>
              <a:t>tributaria</a:t>
            </a:r>
            <a:r>
              <a:rPr lang="en-US" sz="3000" dirty="0">
                <a:ln w="0">
                  <a:noFill/>
                </a:ln>
                <a:solidFill>
                  <a:srgbClr val="4A5E7F"/>
                </a:solidFill>
                <a:effectLst>
                  <a:outerShdw blurRad="38100" dist="25400" dir="5400000" algn="ctr" rotWithShape="0">
                    <a:srgbClr val="6E747A">
                      <a:alpha val="43000"/>
                    </a:srgbClr>
                  </a:outerShdw>
                </a:effectLst>
              </a:rPr>
              <a:t> annual</a:t>
            </a:r>
          </a:p>
          <a:p>
            <a:pPr lvl="0" algn="ctr">
              <a:defRPr/>
            </a:pPr>
            <a:r>
              <a:rPr lang="en-US" sz="3000" dirty="0">
                <a:ln w="0">
                  <a:noFill/>
                </a:ln>
                <a:solidFill>
                  <a:srgbClr val="4A5E7F"/>
                </a:solidFill>
                <a:effectLst>
                  <a:outerShdw blurRad="38100" dist="25400" dir="5400000" algn="ctr" rotWithShape="0">
                    <a:srgbClr val="6E747A">
                      <a:alpha val="43000"/>
                    </a:srgbClr>
                  </a:outerShdw>
                </a:effectLst>
              </a:rPr>
              <a:t>$10,000</a:t>
            </a:r>
          </a:p>
        </p:txBody>
      </p:sp>
      <p:pic>
        <p:nvPicPr>
          <p:cNvPr id="10" name="Picture 20" descr="C:\Users\jcrim\AppData\Local\Microsoft\Windows\Temporary Internet Files\Content.IE5\0XH1XM1J\large-Stylized-dollar-bill-Money--66.6-3350[1].gif">
            <a:extLst>
              <a:ext uri="{FF2B5EF4-FFF2-40B4-BE49-F238E27FC236}">
                <a16:creationId xmlns:a16="http://schemas.microsoft.com/office/drawing/2014/main" id="{66F2FB09-965D-019B-7A11-F9C84B2C9E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6481" y="2950042"/>
            <a:ext cx="1415616" cy="89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0" descr="C:\Users\jcrim\AppData\Local\Microsoft\Windows\Temporary Internet Files\Content.IE5\0XH1XM1J\large-Stylized-dollar-bill-Money--66.6-3350[1].gif">
            <a:extLst>
              <a:ext uri="{FF2B5EF4-FFF2-40B4-BE49-F238E27FC236}">
                <a16:creationId xmlns:a16="http://schemas.microsoft.com/office/drawing/2014/main" id="{50A3E2FD-51B9-E848-0FBB-52E3770D2E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18520">
            <a:off x="5666130" y="3210483"/>
            <a:ext cx="1271252" cy="79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C:\Users\jcrim\AppData\Local\Microsoft\Windows\Temporary Internet Files\Content.IE5\0XH1XM1J\large-Stylized-dollar-bill-Money--66.6-3350[1].gif">
            <a:extLst>
              <a:ext uri="{FF2B5EF4-FFF2-40B4-BE49-F238E27FC236}">
                <a16:creationId xmlns:a16="http://schemas.microsoft.com/office/drawing/2014/main" id="{B698AA45-6804-1A52-8169-97D01E53E3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4859" y="3264353"/>
            <a:ext cx="1415616" cy="887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0" descr="C:\Users\jcrim\AppData\Local\Microsoft\Windows\Temporary Internet Files\Content.IE5\0XH1XM1J\large-Stylized-dollar-bill-Money--66.6-3350[1].gif">
            <a:extLst>
              <a:ext uri="{FF2B5EF4-FFF2-40B4-BE49-F238E27FC236}">
                <a16:creationId xmlns:a16="http://schemas.microsoft.com/office/drawing/2014/main" id="{2ECD9D94-0D16-9431-C5E9-0246F0F75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373755">
            <a:off x="4938840" y="3137164"/>
            <a:ext cx="1430840" cy="900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C:\Users\jcrim\AppData\Local\Microsoft\Windows\Temporary Internet Files\Content.IE5\0XH1XM1J\large-Stylized-dollar-bill-Money--66.6-3350[1].gif">
            <a:extLst>
              <a:ext uri="{FF2B5EF4-FFF2-40B4-BE49-F238E27FC236}">
                <a16:creationId xmlns:a16="http://schemas.microsoft.com/office/drawing/2014/main" id="{864DB443-869E-96A7-E01D-22871C5BC9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935571">
            <a:off x="4774133" y="3173490"/>
            <a:ext cx="1385987" cy="8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C:\Users\jcrim\AppData\Local\Microsoft\Windows\Temporary Internet Files\Content.IE5\0XH1XM1J\large-Stylized-dollar-bill-Money--66.6-3350[1].gif">
            <a:extLst>
              <a:ext uri="{FF2B5EF4-FFF2-40B4-BE49-F238E27FC236}">
                <a16:creationId xmlns:a16="http://schemas.microsoft.com/office/drawing/2014/main" id="{9838C2C4-6F2F-9A2C-16C8-120A6280C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786192">
            <a:off x="3898520" y="3414038"/>
            <a:ext cx="1394998" cy="81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C:\Users\jcrim\AppData\Local\Microsoft\Windows\Temporary Internet Files\Content.IE5\0XH1XM1J\large-Stylized-dollar-bill-Money--66.6-3350[1].gif">
            <a:extLst>
              <a:ext uri="{FF2B5EF4-FFF2-40B4-BE49-F238E27FC236}">
                <a16:creationId xmlns:a16="http://schemas.microsoft.com/office/drawing/2014/main" id="{2B66765C-AC49-FC33-9234-3A0D8177DA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254059">
            <a:off x="4426133" y="3189243"/>
            <a:ext cx="1209223" cy="75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0" descr="C:\Users\jcrim\AppData\Local\Microsoft\Windows\Temporary Internet Files\Content.IE5\0XH1XM1J\large-Stylized-dollar-bill-Money--66.6-3350[1].gif">
            <a:extLst>
              <a:ext uri="{FF2B5EF4-FFF2-40B4-BE49-F238E27FC236}">
                <a16:creationId xmlns:a16="http://schemas.microsoft.com/office/drawing/2014/main" id="{897DECB4-5458-2769-3670-F8395F5EC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6971188" y="5576725"/>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C:\Users\jcrim\AppData\Local\Microsoft\Windows\Temporary Internet Files\Content.IE5\0XH1XM1J\large-Stylized-dollar-bill-Money--66.6-3350[1].gif">
            <a:extLst>
              <a:ext uri="{FF2B5EF4-FFF2-40B4-BE49-F238E27FC236}">
                <a16:creationId xmlns:a16="http://schemas.microsoft.com/office/drawing/2014/main" id="{8438564C-7E42-9CAB-6059-7E777880A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149344" flipV="1">
            <a:off x="6401373" y="5145053"/>
            <a:ext cx="1443831" cy="90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955C1617-CBBC-EDE6-5477-197339853007}"/>
              </a:ext>
            </a:extLst>
          </p:cNvPr>
          <p:cNvSpPr/>
          <p:nvPr/>
        </p:nvSpPr>
        <p:spPr>
          <a:xfrm>
            <a:off x="791087" y="2225047"/>
            <a:ext cx="3012184" cy="1938992"/>
          </a:xfrm>
          <a:prstGeom prst="rect">
            <a:avLst/>
          </a:prstGeom>
          <a:noFill/>
        </p:spPr>
        <p:txBody>
          <a:bodyPr wrap="square">
            <a:spAutoFit/>
          </a:bodyPr>
          <a:lstStyle/>
          <a:p>
            <a:pPr lvl="0" algn="ctr">
              <a:defRPr/>
            </a:pPr>
            <a:r>
              <a:rPr lang="es-ES" sz="3000" dirty="0">
                <a:ln w="0"/>
                <a:solidFill>
                  <a:schemeClr val="accent1"/>
                </a:solidFill>
                <a:effectLst>
                  <a:outerShdw blurRad="38100" dist="25400" dir="5400000" algn="ctr" rotWithShape="0">
                    <a:srgbClr val="6E747A">
                      <a:alpha val="43000"/>
                    </a:srgbClr>
                  </a:outerShdw>
                </a:effectLst>
              </a:rPr>
              <a:t>Retención del impuesto sobre la renta de la nómina</a:t>
            </a:r>
          </a:p>
        </p:txBody>
      </p:sp>
      <p:cxnSp>
        <p:nvCxnSpPr>
          <p:cNvPr id="22" name="Straight Arrow Connector 21">
            <a:extLst>
              <a:ext uri="{FF2B5EF4-FFF2-40B4-BE49-F238E27FC236}">
                <a16:creationId xmlns:a16="http://schemas.microsoft.com/office/drawing/2014/main" id="{D69781A0-D3FC-B975-2371-B41118351B7D}"/>
              </a:ext>
            </a:extLst>
          </p:cNvPr>
          <p:cNvCxnSpPr>
            <a:cxnSpLocks noChangeShapeType="1"/>
            <a:stCxn id="13" idx="2"/>
          </p:cNvCxnSpPr>
          <p:nvPr/>
        </p:nvCxnSpPr>
        <p:spPr bwMode="auto">
          <a:xfrm flipH="1">
            <a:off x="8647348" y="4830582"/>
            <a:ext cx="1262008" cy="897881"/>
          </a:xfrm>
          <a:prstGeom prst="straightConnector1">
            <a:avLst/>
          </a:prstGeom>
          <a:ln w="76200">
            <a:headEnd/>
            <a:tailEnd type="arrow" w="med" len="med"/>
          </a:ln>
        </p:spPr>
        <p:style>
          <a:lnRef idx="1">
            <a:schemeClr val="accent2"/>
          </a:lnRef>
          <a:fillRef idx="0">
            <a:schemeClr val="accent2"/>
          </a:fillRef>
          <a:effectRef idx="0">
            <a:schemeClr val="accent2"/>
          </a:effectRef>
          <a:fontRef idx="minor">
            <a:schemeClr val="tx1"/>
          </a:fontRef>
        </p:style>
      </p:cxnSp>
      <p:sp>
        <p:nvSpPr>
          <p:cNvPr id="8" name="Rectangle 7">
            <a:extLst>
              <a:ext uri="{FF2B5EF4-FFF2-40B4-BE49-F238E27FC236}">
                <a16:creationId xmlns:a16="http://schemas.microsoft.com/office/drawing/2014/main" id="{9A9D1503-767D-9B53-FE24-A5A331D99CDC}"/>
              </a:ext>
            </a:extLst>
          </p:cNvPr>
          <p:cNvSpPr/>
          <p:nvPr/>
        </p:nvSpPr>
        <p:spPr>
          <a:xfrm>
            <a:off x="4065636" y="4520011"/>
            <a:ext cx="2475152" cy="1508105"/>
          </a:xfrm>
          <a:prstGeom prst="rect">
            <a:avLst/>
          </a:prstGeom>
          <a:noFill/>
        </p:spPr>
        <p:txBody>
          <a:bodyPr wrap="square">
            <a:spAutoFit/>
          </a:bodyPr>
          <a:lstStyle/>
          <a:p>
            <a:pPr lvl="0" algn="ctr">
              <a:defRPr/>
            </a:pPr>
            <a:r>
              <a:rPr lang="en-US" sz="2300" dirty="0" err="1">
                <a:ln w="0"/>
                <a:solidFill>
                  <a:schemeClr val="accent1"/>
                </a:solidFill>
                <a:effectLst>
                  <a:outerShdw blurRad="38100" dist="25400" dir="5400000" algn="ctr" rotWithShape="0">
                    <a:srgbClr val="6E747A">
                      <a:alpha val="43000"/>
                    </a:srgbClr>
                  </a:outerShdw>
                </a:effectLst>
              </a:rPr>
              <a:t>Responsabilidad</a:t>
            </a:r>
            <a:r>
              <a:rPr lang="en-US" sz="2300" dirty="0">
                <a:ln w="0"/>
                <a:solidFill>
                  <a:schemeClr val="accent1"/>
                </a:solidFill>
                <a:effectLst>
                  <a:outerShdw blurRad="38100" dist="25400" dir="5400000" algn="ctr" rotWithShape="0">
                    <a:srgbClr val="6E747A">
                      <a:alpha val="43000"/>
                    </a:srgbClr>
                  </a:outerShdw>
                </a:effectLst>
              </a:rPr>
              <a:t> </a:t>
            </a:r>
            <a:r>
              <a:rPr lang="en-US" sz="2300" dirty="0" err="1">
                <a:ln w="0"/>
                <a:solidFill>
                  <a:schemeClr val="accent1"/>
                </a:solidFill>
                <a:effectLst>
                  <a:outerShdw blurRad="38100" dist="25400" dir="5400000" algn="ctr" rotWithShape="0">
                    <a:srgbClr val="6E747A">
                      <a:alpha val="43000"/>
                    </a:srgbClr>
                  </a:outerShdw>
                </a:effectLst>
              </a:rPr>
              <a:t>tributaria</a:t>
            </a:r>
            <a:r>
              <a:rPr lang="en-US" sz="2300" dirty="0">
                <a:ln w="0"/>
                <a:solidFill>
                  <a:schemeClr val="accent1"/>
                </a:solidFill>
                <a:effectLst>
                  <a:outerShdw blurRad="38100" dist="25400" dir="5400000" algn="ctr" rotWithShape="0">
                    <a:srgbClr val="6E747A">
                      <a:alpha val="43000"/>
                    </a:srgbClr>
                  </a:outerShdw>
                </a:effectLst>
              </a:rPr>
              <a:t> </a:t>
            </a:r>
          </a:p>
          <a:p>
            <a:pPr lvl="0" algn="ctr">
              <a:defRPr/>
            </a:pPr>
            <a:r>
              <a:rPr lang="en-US" sz="2300" dirty="0">
                <a:ln w="0"/>
                <a:solidFill>
                  <a:schemeClr val="accent1"/>
                </a:solidFill>
                <a:effectLst>
                  <a:outerShdw blurRad="38100" dist="25400" dir="5400000" algn="ctr" rotWithShape="0">
                    <a:srgbClr val="6E747A">
                      <a:alpha val="43000"/>
                    </a:srgbClr>
                  </a:outerShdw>
                </a:effectLst>
              </a:rPr>
              <a:t>restante</a:t>
            </a:r>
          </a:p>
          <a:p>
            <a:pPr lvl="0" algn="ctr">
              <a:defRPr/>
            </a:pPr>
            <a:r>
              <a:rPr lang="en-US" sz="2300" dirty="0">
                <a:ln w="0"/>
                <a:solidFill>
                  <a:schemeClr val="accent1"/>
                </a:solidFill>
                <a:effectLst>
                  <a:outerShdw blurRad="38100" dist="25400" dir="5400000" algn="ctr" rotWithShape="0">
                    <a:srgbClr val="6E747A">
                      <a:alpha val="43000"/>
                    </a:srgbClr>
                  </a:outerShdw>
                </a:effectLst>
              </a:rPr>
              <a:t>$7,060</a:t>
            </a:r>
            <a:endParaRPr kumimoji="0" lang="en-US" sz="2300"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endParaRPr>
          </a:p>
        </p:txBody>
      </p:sp>
      <p:sp>
        <p:nvSpPr>
          <p:cNvPr id="13" name="Rectangle 12">
            <a:extLst>
              <a:ext uri="{FF2B5EF4-FFF2-40B4-BE49-F238E27FC236}">
                <a16:creationId xmlns:a16="http://schemas.microsoft.com/office/drawing/2014/main" id="{2642B231-A23D-C130-49B0-A05F3C46EC90}"/>
              </a:ext>
            </a:extLst>
          </p:cNvPr>
          <p:cNvSpPr/>
          <p:nvPr/>
        </p:nvSpPr>
        <p:spPr>
          <a:xfrm>
            <a:off x="8262335" y="3814919"/>
            <a:ext cx="3294042" cy="1015663"/>
          </a:xfrm>
          <a:prstGeom prst="rect">
            <a:avLst/>
          </a:prstGeom>
          <a:noFill/>
        </p:spPr>
        <p:txBody>
          <a:bodyPr wrap="none">
            <a:spAutoFit/>
          </a:bodyPr>
          <a:lstStyle/>
          <a:p>
            <a:pPr lvl="0" algn="ctr">
              <a:defRPr/>
            </a:pPr>
            <a:r>
              <a:rPr lang="en-US" sz="3000" dirty="0" err="1">
                <a:ln w="0"/>
                <a:solidFill>
                  <a:schemeClr val="accent1"/>
                </a:solidFill>
                <a:effectLst>
                  <a:outerShdw blurRad="38100" dist="25400" dir="5400000" algn="ctr" rotWithShape="0">
                    <a:srgbClr val="6E747A">
                      <a:alpha val="43000"/>
                    </a:srgbClr>
                  </a:outerShdw>
                </a:effectLst>
              </a:rPr>
              <a:t>Aumentos</a:t>
            </a:r>
            <a:r>
              <a:rPr lang="en-US" sz="3000" dirty="0">
                <a:ln w="0"/>
                <a:solidFill>
                  <a:schemeClr val="accent1"/>
                </a:solidFill>
                <a:effectLst>
                  <a:outerShdw blurRad="38100" dist="25400" dir="5400000" algn="ctr" rotWithShape="0">
                    <a:srgbClr val="6E747A">
                      <a:alpha val="43000"/>
                    </a:srgbClr>
                  </a:outerShdw>
                </a:effectLst>
              </a:rPr>
              <a:t> de </a:t>
            </a:r>
          </a:p>
          <a:p>
            <a:pPr lvl="0" algn="ctr">
              <a:defRPr/>
            </a:pPr>
            <a:r>
              <a:rPr lang="en-US" sz="3000" dirty="0" err="1">
                <a:ln w="0"/>
                <a:solidFill>
                  <a:schemeClr val="accent1"/>
                </a:solidFill>
                <a:effectLst>
                  <a:outerShdw blurRad="38100" dist="25400" dir="5400000" algn="ctr" rotWithShape="0">
                    <a:srgbClr val="6E747A">
                      <a:alpha val="43000"/>
                    </a:srgbClr>
                  </a:outerShdw>
                </a:effectLst>
              </a:rPr>
              <a:t>reembolso</a:t>
            </a:r>
            <a:r>
              <a:rPr lang="en-US" sz="3000" dirty="0">
                <a:ln w="0"/>
                <a:solidFill>
                  <a:schemeClr val="accent1"/>
                </a:solidFill>
                <a:effectLst>
                  <a:outerShdw blurRad="38100" dist="25400" dir="5400000" algn="ctr" rotWithShape="0">
                    <a:srgbClr val="6E747A">
                      <a:alpha val="43000"/>
                    </a:srgbClr>
                  </a:outerShdw>
                </a:effectLst>
              </a:rPr>
              <a:t> $2,940!</a:t>
            </a:r>
          </a:p>
        </p:txBody>
      </p:sp>
      <p:pic>
        <p:nvPicPr>
          <p:cNvPr id="23" name="Picture 22">
            <a:extLst>
              <a:ext uri="{FF2B5EF4-FFF2-40B4-BE49-F238E27FC236}">
                <a16:creationId xmlns:a16="http://schemas.microsoft.com/office/drawing/2014/main" id="{9E0C53BB-5602-77B8-8CF3-E62557CC78D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95646" y="2201461"/>
            <a:ext cx="1815132" cy="1950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Star: 7 Points 20">
            <a:extLst>
              <a:ext uri="{FF2B5EF4-FFF2-40B4-BE49-F238E27FC236}">
                <a16:creationId xmlns:a16="http://schemas.microsoft.com/office/drawing/2014/main" id="{14053209-3EFB-12C0-AC22-83FDC37A371A}"/>
              </a:ext>
            </a:extLst>
          </p:cNvPr>
          <p:cNvSpPr/>
          <p:nvPr/>
        </p:nvSpPr>
        <p:spPr>
          <a:xfrm>
            <a:off x="8316860" y="1410942"/>
            <a:ext cx="3875140" cy="2439876"/>
          </a:xfrm>
          <a:prstGeom prst="star7">
            <a:avLst/>
          </a:prstGeom>
          <a:solidFill>
            <a:srgbClr val="E87224"/>
          </a:solidFill>
          <a:ln>
            <a:solidFill>
              <a:srgbClr val="E87224"/>
            </a:solidFill>
          </a:ln>
          <a:effectLst>
            <a:glow rad="139700">
              <a:schemeClr val="accent2">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dirty="0">
              <a:ln w="22225">
                <a:solidFill>
                  <a:schemeClr val="accent2"/>
                </a:solidFill>
                <a:prstDash val="solid"/>
              </a:ln>
              <a:solidFill>
                <a:schemeClr val="accent2">
                  <a:lumMod val="40000"/>
                  <a:lumOff val="60000"/>
                </a:schemeClr>
              </a:solidFill>
            </a:endParaRPr>
          </a:p>
          <a:p>
            <a:pPr algn="ctr"/>
            <a:r>
              <a:rPr lang="es-ES" sz="2000" dirty="0">
                <a:ln w="0"/>
                <a:solidFill>
                  <a:schemeClr val="bg1"/>
                </a:solidFill>
                <a:effectLst>
                  <a:outerShdw blurRad="38100" dist="25400" dir="5400000" algn="ctr" rotWithShape="0">
                    <a:srgbClr val="6E747A">
                      <a:alpha val="43000"/>
                    </a:srgbClr>
                  </a:outerShdw>
                </a:effectLst>
              </a:rPr>
              <a:t>¡Cualquier crédito no utilizado se puede acumular hasta por 3 años!</a:t>
            </a:r>
          </a:p>
        </p:txBody>
      </p:sp>
      <p:pic>
        <p:nvPicPr>
          <p:cNvPr id="24" name="Picture 20" descr="C:\Users\jcrim\AppData\Local\Microsoft\Windows\Temporary Internet Files\Content.IE5\0XH1XM1J\large-Stylized-dollar-bill-Money--66.6-3350[1].gif">
            <a:extLst>
              <a:ext uri="{FF2B5EF4-FFF2-40B4-BE49-F238E27FC236}">
                <a16:creationId xmlns:a16="http://schemas.microsoft.com/office/drawing/2014/main" id="{DA6EE970-24E3-BF86-CB33-714E75352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7505363" y="5240248"/>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0" descr="C:\Users\jcrim\AppData\Local\Microsoft\Windows\Temporary Internet Files\Content.IE5\0XH1XM1J\large-Stylized-dollar-bill-Money--66.6-3350[1].gif">
            <a:extLst>
              <a:ext uri="{FF2B5EF4-FFF2-40B4-BE49-F238E27FC236}">
                <a16:creationId xmlns:a16="http://schemas.microsoft.com/office/drawing/2014/main" id="{3B6AE91A-183B-74E3-7D64-C26DCF49A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96135">
            <a:off x="6228177" y="5525484"/>
            <a:ext cx="1453590" cy="91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52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80">
                                          <p:stCondLst>
                                            <p:cond delay="0"/>
                                          </p:stCondLst>
                                        </p:cTn>
                                        <p:tgtEl>
                                          <p:spTgt spid="23"/>
                                        </p:tgtEl>
                                      </p:cBhvr>
                                    </p:animEffect>
                                    <p:anim calcmode="lin" valueType="num">
                                      <p:cBhvr>
                                        <p:cTn id="12"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 dur="26">
                                          <p:stCondLst>
                                            <p:cond delay="650"/>
                                          </p:stCondLst>
                                        </p:cTn>
                                        <p:tgtEl>
                                          <p:spTgt spid="23"/>
                                        </p:tgtEl>
                                      </p:cBhvr>
                                      <p:to x="100000" y="60000"/>
                                    </p:animScale>
                                    <p:animScale>
                                      <p:cBhvr>
                                        <p:cTn id="18" dur="166" decel="50000">
                                          <p:stCondLst>
                                            <p:cond delay="676"/>
                                          </p:stCondLst>
                                        </p:cTn>
                                        <p:tgtEl>
                                          <p:spTgt spid="23"/>
                                        </p:tgtEl>
                                      </p:cBhvr>
                                      <p:to x="100000" y="100000"/>
                                    </p:animScale>
                                    <p:animScale>
                                      <p:cBhvr>
                                        <p:cTn id="19" dur="26">
                                          <p:stCondLst>
                                            <p:cond delay="1312"/>
                                          </p:stCondLst>
                                        </p:cTn>
                                        <p:tgtEl>
                                          <p:spTgt spid="23"/>
                                        </p:tgtEl>
                                      </p:cBhvr>
                                      <p:to x="100000" y="80000"/>
                                    </p:animScale>
                                    <p:animScale>
                                      <p:cBhvr>
                                        <p:cTn id="20" dur="166" decel="50000">
                                          <p:stCondLst>
                                            <p:cond delay="1338"/>
                                          </p:stCondLst>
                                        </p:cTn>
                                        <p:tgtEl>
                                          <p:spTgt spid="23"/>
                                        </p:tgtEl>
                                      </p:cBhvr>
                                      <p:to x="100000" y="100000"/>
                                    </p:animScale>
                                    <p:animScale>
                                      <p:cBhvr>
                                        <p:cTn id="21" dur="26">
                                          <p:stCondLst>
                                            <p:cond delay="1642"/>
                                          </p:stCondLst>
                                        </p:cTn>
                                        <p:tgtEl>
                                          <p:spTgt spid="23"/>
                                        </p:tgtEl>
                                      </p:cBhvr>
                                      <p:to x="100000" y="90000"/>
                                    </p:animScale>
                                    <p:animScale>
                                      <p:cBhvr>
                                        <p:cTn id="22" dur="166" decel="50000">
                                          <p:stCondLst>
                                            <p:cond delay="1668"/>
                                          </p:stCondLst>
                                        </p:cTn>
                                        <p:tgtEl>
                                          <p:spTgt spid="23"/>
                                        </p:tgtEl>
                                      </p:cBhvr>
                                      <p:to x="100000" y="100000"/>
                                    </p:animScale>
                                    <p:animScale>
                                      <p:cBhvr>
                                        <p:cTn id="23" dur="26">
                                          <p:stCondLst>
                                            <p:cond delay="1808"/>
                                          </p:stCondLst>
                                        </p:cTn>
                                        <p:tgtEl>
                                          <p:spTgt spid="23"/>
                                        </p:tgtEl>
                                      </p:cBhvr>
                                      <p:to x="100000" y="95000"/>
                                    </p:animScale>
                                    <p:animScale>
                                      <p:cBhvr>
                                        <p:cTn id="24" dur="166" decel="50000">
                                          <p:stCondLst>
                                            <p:cond delay="1834"/>
                                          </p:stCondLst>
                                        </p:cTn>
                                        <p:tgtEl>
                                          <p:spTgt spid="23"/>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12" presetClass="exit" presetSubtype="4" fill="hold" nodeType="clickEffect">
                                  <p:stCondLst>
                                    <p:cond delay="0"/>
                                  </p:stCondLst>
                                  <p:childTnLst>
                                    <p:anim calcmode="lin" valueType="num">
                                      <p:cBhvr additive="base">
                                        <p:cTn id="28" dur="500"/>
                                        <p:tgtEl>
                                          <p:spTgt spid="23"/>
                                        </p:tgtEl>
                                        <p:attrNameLst>
                                          <p:attrName>ppt_y</p:attrName>
                                        </p:attrNameLst>
                                      </p:cBhvr>
                                      <p:tavLst>
                                        <p:tav tm="0">
                                          <p:val>
                                            <p:strVal val="#ppt_y"/>
                                          </p:val>
                                        </p:tav>
                                        <p:tav tm="100000">
                                          <p:val>
                                            <p:strVal val="#ppt_y+#ppt_h*1.125000"/>
                                          </p:val>
                                        </p:tav>
                                      </p:tavLst>
                                    </p:anim>
                                    <p:animEffect transition="out" filter="wipe(down)">
                                      <p:cBhvr>
                                        <p:cTn id="29" dur="500"/>
                                        <p:tgtEl>
                                          <p:spTgt spid="23"/>
                                        </p:tgtEl>
                                      </p:cBhvr>
                                    </p:animEffect>
                                    <p:set>
                                      <p:cBhvr>
                                        <p:cTn id="30" dur="1" fill="hold">
                                          <p:stCondLst>
                                            <p:cond delay="499"/>
                                          </p:stCondLst>
                                        </p:cTn>
                                        <p:tgtEl>
                                          <p:spTgt spid="23"/>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par>
                          <p:cTn id="39" fill="hold">
                            <p:stCondLst>
                              <p:cond delay="0"/>
                            </p:stCondLst>
                            <p:childTnLst>
                              <p:par>
                                <p:cTn id="40" presetID="2" presetClass="entr" presetSubtype="9"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0-#ppt_w/2"/>
                                          </p:val>
                                        </p:tav>
                                        <p:tav tm="100000">
                                          <p:val>
                                            <p:strVal val="#ppt_x"/>
                                          </p:val>
                                        </p:tav>
                                      </p:tavLst>
                                    </p:anim>
                                    <p:anim calcmode="lin" valueType="num">
                                      <p:cBhvr additive="base">
                                        <p:cTn id="43" dur="500" fill="hold"/>
                                        <p:tgtEl>
                                          <p:spTgt spid="17"/>
                                        </p:tgtEl>
                                        <p:attrNameLst>
                                          <p:attrName>ppt_y</p:attrName>
                                        </p:attrNameLst>
                                      </p:cBhvr>
                                      <p:tavLst>
                                        <p:tav tm="0">
                                          <p:val>
                                            <p:strVal val="0-#ppt_h/2"/>
                                          </p:val>
                                        </p:tav>
                                        <p:tav tm="100000">
                                          <p:val>
                                            <p:strVal val="#ppt_y"/>
                                          </p:val>
                                        </p:tav>
                                      </p:tavLst>
                                    </p:anim>
                                  </p:childTnLst>
                                </p:cTn>
                              </p:par>
                            </p:childTnLst>
                          </p:cTn>
                        </p:par>
                        <p:par>
                          <p:cTn id="44" fill="hold">
                            <p:stCondLst>
                              <p:cond delay="500"/>
                            </p:stCondLst>
                            <p:childTnLst>
                              <p:par>
                                <p:cTn id="45" presetID="2" presetClass="entr" presetSubtype="1"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0-#ppt_h/2"/>
                                          </p:val>
                                        </p:tav>
                                        <p:tav tm="100000">
                                          <p:val>
                                            <p:strVal val="#ppt_y"/>
                                          </p:val>
                                        </p:tav>
                                      </p:tavLst>
                                    </p:anim>
                                  </p:childTnLst>
                                </p:cTn>
                              </p:par>
                            </p:childTnLst>
                          </p:cTn>
                        </p:par>
                        <p:par>
                          <p:cTn id="49" fill="hold">
                            <p:stCondLst>
                              <p:cond delay="1000"/>
                            </p:stCondLst>
                            <p:childTnLst>
                              <p:par>
                                <p:cTn id="50" presetID="2" presetClass="entr" presetSubtype="2"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1+#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childTnLst>
                          </p:cTn>
                        </p:par>
                        <p:par>
                          <p:cTn id="54" fill="hold">
                            <p:stCondLst>
                              <p:cond delay="1500"/>
                            </p:stCondLst>
                            <p:childTnLst>
                              <p:par>
                                <p:cTn id="55" presetID="2" presetClass="entr" presetSubtype="1"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0-#ppt_h/2"/>
                                          </p:val>
                                        </p:tav>
                                        <p:tav tm="100000">
                                          <p:val>
                                            <p:strVal val="#ppt_y"/>
                                          </p:val>
                                        </p:tav>
                                      </p:tavLst>
                                    </p:anim>
                                  </p:childTnLst>
                                </p:cTn>
                              </p:par>
                            </p:childTnLst>
                          </p:cTn>
                        </p:par>
                        <p:par>
                          <p:cTn id="59" fill="hold">
                            <p:stCondLst>
                              <p:cond delay="2000"/>
                            </p:stCondLst>
                            <p:childTnLst>
                              <p:par>
                                <p:cTn id="60" presetID="2" presetClass="entr" presetSubtype="9"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0-#ppt_w/2"/>
                                          </p:val>
                                        </p:tav>
                                        <p:tav tm="100000">
                                          <p:val>
                                            <p:strVal val="#ppt_x"/>
                                          </p:val>
                                        </p:tav>
                                      </p:tavLst>
                                    </p:anim>
                                    <p:anim calcmode="lin" valueType="num">
                                      <p:cBhvr additive="base">
                                        <p:cTn id="63" dur="500" fill="hold"/>
                                        <p:tgtEl>
                                          <p:spTgt spid="10"/>
                                        </p:tgtEl>
                                        <p:attrNameLst>
                                          <p:attrName>ppt_y</p:attrName>
                                        </p:attrNameLst>
                                      </p:cBhvr>
                                      <p:tavLst>
                                        <p:tav tm="0">
                                          <p:val>
                                            <p:strVal val="0-#ppt_h/2"/>
                                          </p:val>
                                        </p:tav>
                                        <p:tav tm="100000">
                                          <p:val>
                                            <p:strVal val="#ppt_y"/>
                                          </p:val>
                                        </p:tav>
                                      </p:tavLst>
                                    </p:anim>
                                  </p:childTnLst>
                                </p:cTn>
                              </p:par>
                            </p:childTnLst>
                          </p:cTn>
                        </p:par>
                        <p:par>
                          <p:cTn id="64" fill="hold">
                            <p:stCondLst>
                              <p:cond delay="2500"/>
                            </p:stCondLst>
                            <p:childTnLst>
                              <p:par>
                                <p:cTn id="65" presetID="2" presetClass="entr" presetSubtype="8"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0-#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childTnLst>
                          </p:cTn>
                        </p:par>
                        <p:par>
                          <p:cTn id="69" fill="hold">
                            <p:stCondLst>
                              <p:cond delay="3000"/>
                            </p:stCondLst>
                            <p:childTnLst>
                              <p:par>
                                <p:cTn id="70" presetID="2" presetClass="entr" presetSubtype="9"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fill="hold"/>
                                        <p:tgtEl>
                                          <p:spTgt spid="14"/>
                                        </p:tgtEl>
                                        <p:attrNameLst>
                                          <p:attrName>ppt_x</p:attrName>
                                        </p:attrNameLst>
                                      </p:cBhvr>
                                      <p:tavLst>
                                        <p:tav tm="0">
                                          <p:val>
                                            <p:strVal val="0-#ppt_w/2"/>
                                          </p:val>
                                        </p:tav>
                                        <p:tav tm="100000">
                                          <p:val>
                                            <p:strVal val="#ppt_x"/>
                                          </p:val>
                                        </p:tav>
                                      </p:tavLst>
                                    </p:anim>
                                    <p:anim calcmode="lin" valueType="num">
                                      <p:cBhvr additive="base">
                                        <p:cTn id="73" dur="500" fill="hold"/>
                                        <p:tgtEl>
                                          <p:spTgt spid="14"/>
                                        </p:tgtEl>
                                        <p:attrNameLst>
                                          <p:attrName>ppt_y</p:attrName>
                                        </p:attrNameLst>
                                      </p:cBhvr>
                                      <p:tavLst>
                                        <p:tav tm="0">
                                          <p:val>
                                            <p:strVal val="0-#ppt_h/2"/>
                                          </p:val>
                                        </p:tav>
                                        <p:tav tm="100000">
                                          <p:val>
                                            <p:strVal val="#ppt_y"/>
                                          </p:val>
                                        </p:tav>
                                      </p:tavLst>
                                    </p:anim>
                                  </p:childTnLst>
                                </p:cTn>
                              </p:par>
                            </p:childTnLst>
                          </p:cTn>
                        </p:par>
                        <p:par>
                          <p:cTn id="74" fill="hold">
                            <p:stCondLst>
                              <p:cond delay="3500"/>
                            </p:stCondLst>
                            <p:childTnLst>
                              <p:par>
                                <p:cTn id="75" presetID="47" presetClass="entr" presetSubtype="0" fill="hold"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anim calcmode="lin" valueType="num">
                                      <p:cBhvr>
                                        <p:cTn id="78" dur="500" fill="hold"/>
                                        <p:tgtEl>
                                          <p:spTgt spid="19"/>
                                        </p:tgtEl>
                                        <p:attrNameLst>
                                          <p:attrName>ppt_x</p:attrName>
                                        </p:attrNameLst>
                                      </p:cBhvr>
                                      <p:tavLst>
                                        <p:tav tm="0">
                                          <p:val>
                                            <p:strVal val="#ppt_x"/>
                                          </p:val>
                                        </p:tav>
                                        <p:tav tm="100000">
                                          <p:val>
                                            <p:strVal val="#ppt_x"/>
                                          </p:val>
                                        </p:tav>
                                      </p:tavLst>
                                    </p:anim>
                                    <p:anim calcmode="lin" valueType="num">
                                      <p:cBhvr>
                                        <p:cTn id="79" dur="500" fill="hold"/>
                                        <p:tgtEl>
                                          <p:spTgt spid="19"/>
                                        </p:tgtEl>
                                        <p:attrNameLst>
                                          <p:attrName>ppt_y</p:attrName>
                                        </p:attrNameLst>
                                      </p:cBhvr>
                                      <p:tavLst>
                                        <p:tav tm="0">
                                          <p:val>
                                            <p:strVal val="#ppt_y-.1"/>
                                          </p:val>
                                        </p:tav>
                                        <p:tav tm="100000">
                                          <p:val>
                                            <p:strVal val="#ppt_y"/>
                                          </p:val>
                                        </p:tav>
                                      </p:tavLst>
                                    </p:anim>
                                  </p:childTnLst>
                                </p:cTn>
                              </p:par>
                            </p:childTnLst>
                          </p:cTn>
                        </p:par>
                        <p:par>
                          <p:cTn id="80" fill="hold">
                            <p:stCondLst>
                              <p:cond delay="4000"/>
                            </p:stCondLst>
                            <p:childTnLst>
                              <p:par>
                                <p:cTn id="81" presetID="47" presetClass="entr" presetSubtype="0" fill="hold" nodeType="after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fade">
                                      <p:cBhvr>
                                        <p:cTn id="83" dur="500"/>
                                        <p:tgtEl>
                                          <p:spTgt spid="5"/>
                                        </p:tgtEl>
                                      </p:cBhvr>
                                    </p:animEffect>
                                    <p:anim calcmode="lin" valueType="num">
                                      <p:cBhvr>
                                        <p:cTn id="84" dur="500" fill="hold"/>
                                        <p:tgtEl>
                                          <p:spTgt spid="5"/>
                                        </p:tgtEl>
                                        <p:attrNameLst>
                                          <p:attrName>ppt_x</p:attrName>
                                        </p:attrNameLst>
                                      </p:cBhvr>
                                      <p:tavLst>
                                        <p:tav tm="0">
                                          <p:val>
                                            <p:strVal val="#ppt_x"/>
                                          </p:val>
                                        </p:tav>
                                        <p:tav tm="100000">
                                          <p:val>
                                            <p:strVal val="#ppt_x"/>
                                          </p:val>
                                        </p:tav>
                                      </p:tavLst>
                                    </p:anim>
                                    <p:anim calcmode="lin" valueType="num">
                                      <p:cBhvr>
                                        <p:cTn id="85" dur="500" fill="hold"/>
                                        <p:tgtEl>
                                          <p:spTgt spid="5"/>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47" presetClass="entr" presetSubtype="0" fill="hold"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500"/>
                                        <p:tgtEl>
                                          <p:spTgt spid="18"/>
                                        </p:tgtEl>
                                      </p:cBhvr>
                                    </p:animEffect>
                                    <p:anim calcmode="lin" valueType="num">
                                      <p:cBhvr>
                                        <p:cTn id="90" dur="500" fill="hold"/>
                                        <p:tgtEl>
                                          <p:spTgt spid="18"/>
                                        </p:tgtEl>
                                        <p:attrNameLst>
                                          <p:attrName>ppt_x</p:attrName>
                                        </p:attrNameLst>
                                      </p:cBhvr>
                                      <p:tavLst>
                                        <p:tav tm="0">
                                          <p:val>
                                            <p:strVal val="#ppt_x"/>
                                          </p:val>
                                        </p:tav>
                                        <p:tav tm="100000">
                                          <p:val>
                                            <p:strVal val="#ppt_x"/>
                                          </p:val>
                                        </p:tav>
                                      </p:tavLst>
                                    </p:anim>
                                    <p:anim calcmode="lin" valueType="num">
                                      <p:cBhvr>
                                        <p:cTn id="91" dur="50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47" presetClass="entr" presetSubtype="0"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500"/>
                                        <p:tgtEl>
                                          <p:spTgt spid="24"/>
                                        </p:tgtEl>
                                      </p:cBhvr>
                                    </p:animEffect>
                                    <p:anim calcmode="lin" valueType="num">
                                      <p:cBhvr>
                                        <p:cTn id="96" dur="500" fill="hold"/>
                                        <p:tgtEl>
                                          <p:spTgt spid="24"/>
                                        </p:tgtEl>
                                        <p:attrNameLst>
                                          <p:attrName>ppt_x</p:attrName>
                                        </p:attrNameLst>
                                      </p:cBhvr>
                                      <p:tavLst>
                                        <p:tav tm="0">
                                          <p:val>
                                            <p:strVal val="#ppt_x"/>
                                          </p:val>
                                        </p:tav>
                                        <p:tav tm="100000">
                                          <p:val>
                                            <p:strVal val="#ppt_x"/>
                                          </p:val>
                                        </p:tav>
                                      </p:tavLst>
                                    </p:anim>
                                    <p:anim calcmode="lin" valueType="num">
                                      <p:cBhvr>
                                        <p:cTn id="97" dur="50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5500"/>
                            </p:stCondLst>
                            <p:childTnLst>
                              <p:par>
                                <p:cTn id="99" presetID="47" presetClass="entr" presetSubtype="0" fill="hold"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500"/>
                                        <p:tgtEl>
                                          <p:spTgt spid="25"/>
                                        </p:tgtEl>
                                      </p:cBhvr>
                                    </p:animEffect>
                                    <p:anim calcmode="lin" valueType="num">
                                      <p:cBhvr>
                                        <p:cTn id="102" dur="500" fill="hold"/>
                                        <p:tgtEl>
                                          <p:spTgt spid="25"/>
                                        </p:tgtEl>
                                        <p:attrNameLst>
                                          <p:attrName>ppt_x</p:attrName>
                                        </p:attrNameLst>
                                      </p:cBhvr>
                                      <p:tavLst>
                                        <p:tav tm="0">
                                          <p:val>
                                            <p:strVal val="#ppt_x"/>
                                          </p:val>
                                        </p:tav>
                                        <p:tav tm="100000">
                                          <p:val>
                                            <p:strVal val="#ppt_x"/>
                                          </p:val>
                                        </p:tav>
                                      </p:tavLst>
                                    </p:anim>
                                    <p:anim calcmode="lin" valueType="num">
                                      <p:cBhvr>
                                        <p:cTn id="10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31" presetClass="entr" presetSubtype="0" fill="hold" nodeType="clickEffect">
                                  <p:stCondLst>
                                    <p:cond delay="0"/>
                                  </p:stCondLst>
                                  <p:childTnLst>
                                    <p:set>
                                      <p:cBhvr>
                                        <p:cTn id="107" dur="1" fill="hold">
                                          <p:stCondLst>
                                            <p:cond delay="0"/>
                                          </p:stCondLst>
                                        </p:cTn>
                                        <p:tgtEl>
                                          <p:spTgt spid="22"/>
                                        </p:tgtEl>
                                        <p:attrNameLst>
                                          <p:attrName>style.visibility</p:attrName>
                                        </p:attrNameLst>
                                      </p:cBhvr>
                                      <p:to>
                                        <p:strVal val="visible"/>
                                      </p:to>
                                    </p:set>
                                    <p:anim calcmode="lin" valueType="num">
                                      <p:cBhvr>
                                        <p:cTn id="108" dur="1000" fill="hold"/>
                                        <p:tgtEl>
                                          <p:spTgt spid="22"/>
                                        </p:tgtEl>
                                        <p:attrNameLst>
                                          <p:attrName>ppt_w</p:attrName>
                                        </p:attrNameLst>
                                      </p:cBhvr>
                                      <p:tavLst>
                                        <p:tav tm="0">
                                          <p:val>
                                            <p:fltVal val="0"/>
                                          </p:val>
                                        </p:tav>
                                        <p:tav tm="100000">
                                          <p:val>
                                            <p:strVal val="#ppt_w"/>
                                          </p:val>
                                        </p:tav>
                                      </p:tavLst>
                                    </p:anim>
                                    <p:anim calcmode="lin" valueType="num">
                                      <p:cBhvr>
                                        <p:cTn id="109" dur="1000" fill="hold"/>
                                        <p:tgtEl>
                                          <p:spTgt spid="22"/>
                                        </p:tgtEl>
                                        <p:attrNameLst>
                                          <p:attrName>ppt_h</p:attrName>
                                        </p:attrNameLst>
                                      </p:cBhvr>
                                      <p:tavLst>
                                        <p:tav tm="0">
                                          <p:val>
                                            <p:fltVal val="0"/>
                                          </p:val>
                                        </p:tav>
                                        <p:tav tm="100000">
                                          <p:val>
                                            <p:strVal val="#ppt_h"/>
                                          </p:val>
                                        </p:tav>
                                      </p:tavLst>
                                    </p:anim>
                                    <p:anim calcmode="lin" valueType="num">
                                      <p:cBhvr>
                                        <p:cTn id="110" dur="1000" fill="hold"/>
                                        <p:tgtEl>
                                          <p:spTgt spid="22"/>
                                        </p:tgtEl>
                                        <p:attrNameLst>
                                          <p:attrName>style.rotation</p:attrName>
                                        </p:attrNameLst>
                                      </p:cBhvr>
                                      <p:tavLst>
                                        <p:tav tm="0">
                                          <p:val>
                                            <p:fltVal val="90"/>
                                          </p:val>
                                        </p:tav>
                                        <p:tav tm="100000">
                                          <p:val>
                                            <p:fltVal val="0"/>
                                          </p:val>
                                        </p:tav>
                                      </p:tavLst>
                                    </p:anim>
                                    <p:animEffect transition="in" filter="fade">
                                      <p:cBhvr>
                                        <p:cTn id="111" dur="1000"/>
                                        <p:tgtEl>
                                          <p:spTgt spid="22"/>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nodeType="clickEffect">
                                  <p:stCondLst>
                                    <p:cond delay="0"/>
                                  </p:stCondLst>
                                  <p:childTnLst>
                                    <p:set>
                                      <p:cBhvr>
                                        <p:cTn id="115" dur="1" fill="hold">
                                          <p:stCondLst>
                                            <p:cond delay="0"/>
                                          </p:stCondLst>
                                        </p:cTn>
                                        <p:tgtEl>
                                          <p:spTgt spid="13"/>
                                        </p:tgtEl>
                                        <p:attrNameLst>
                                          <p:attrName>style.visibility</p:attrName>
                                        </p:attrNameLst>
                                      </p:cBhvr>
                                      <p:to>
                                        <p:strVal val="visible"/>
                                      </p:to>
                                    </p:set>
                                    <p:anim calcmode="lin" valueType="num">
                                      <p:cBhvr>
                                        <p:cTn id="116" dur="500" fill="hold"/>
                                        <p:tgtEl>
                                          <p:spTgt spid="13"/>
                                        </p:tgtEl>
                                        <p:attrNameLst>
                                          <p:attrName>ppt_w</p:attrName>
                                        </p:attrNameLst>
                                      </p:cBhvr>
                                      <p:tavLst>
                                        <p:tav tm="0">
                                          <p:val>
                                            <p:fltVal val="0"/>
                                          </p:val>
                                        </p:tav>
                                        <p:tav tm="100000">
                                          <p:val>
                                            <p:strVal val="#ppt_w"/>
                                          </p:val>
                                        </p:tav>
                                      </p:tavLst>
                                    </p:anim>
                                    <p:anim calcmode="lin" valueType="num">
                                      <p:cBhvr>
                                        <p:cTn id="117" dur="500" fill="hold"/>
                                        <p:tgtEl>
                                          <p:spTgt spid="13"/>
                                        </p:tgtEl>
                                        <p:attrNameLst>
                                          <p:attrName>ppt_h</p:attrName>
                                        </p:attrNameLst>
                                      </p:cBhvr>
                                      <p:tavLst>
                                        <p:tav tm="0">
                                          <p:val>
                                            <p:fltVal val="0"/>
                                          </p:val>
                                        </p:tav>
                                        <p:tav tm="100000">
                                          <p:val>
                                            <p:strVal val="#ppt_h"/>
                                          </p:val>
                                        </p:tav>
                                      </p:tavLst>
                                    </p:anim>
                                    <p:animEffect transition="in" filter="fade">
                                      <p:cBhvr>
                                        <p:cTn id="118" dur="500"/>
                                        <p:tgtEl>
                                          <p:spTgt spid="13"/>
                                        </p:tgtEl>
                                      </p:cBhvr>
                                    </p:animEffect>
                                  </p:childTnLst>
                                </p:cTn>
                              </p:par>
                            </p:childTnLst>
                          </p:cTn>
                        </p:par>
                      </p:childTnLst>
                    </p:cTn>
                  </p:par>
                  <p:par>
                    <p:cTn id="119" fill="hold">
                      <p:stCondLst>
                        <p:cond delay="indefinite"/>
                      </p:stCondLst>
                      <p:childTnLst>
                        <p:par>
                          <p:cTn id="120" fill="hold">
                            <p:stCondLst>
                              <p:cond delay="0"/>
                            </p:stCondLst>
                            <p:childTnLst>
                              <p:par>
                                <p:cTn id="121" presetID="6" presetClass="entr" presetSubtype="16" fill="hold" grpId="0" nodeType="click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circle(in)">
                                      <p:cBhvr>
                                        <p:cTn id="123"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7BBB-B189-513B-01FD-DB75FF8F6A34}"/>
              </a:ext>
            </a:extLst>
          </p:cNvPr>
          <p:cNvSpPr>
            <a:spLocks noGrp="1"/>
          </p:cNvSpPr>
          <p:nvPr>
            <p:ph type="title"/>
          </p:nvPr>
        </p:nvSpPr>
        <p:spPr/>
        <p:txBody>
          <a:bodyPr/>
          <a:lstStyle/>
          <a:p>
            <a:r>
              <a:rPr lang="en-US" dirty="0"/>
              <a:t>Hora del Cuento</a:t>
            </a:r>
          </a:p>
        </p:txBody>
      </p:sp>
      <p:sp>
        <p:nvSpPr>
          <p:cNvPr id="4" name="TextBox 3">
            <a:extLst>
              <a:ext uri="{FF2B5EF4-FFF2-40B4-BE49-F238E27FC236}">
                <a16:creationId xmlns:a16="http://schemas.microsoft.com/office/drawing/2014/main" id="{0896C4DC-DE4E-1A91-2F70-948207292B3E}"/>
              </a:ext>
            </a:extLst>
          </p:cNvPr>
          <p:cNvSpPr txBox="1"/>
          <p:nvPr/>
        </p:nvSpPr>
        <p:spPr>
          <a:xfrm>
            <a:off x="838200" y="1550196"/>
            <a:ext cx="5416826" cy="4278094"/>
          </a:xfrm>
          <a:prstGeom prst="rect">
            <a:avLst/>
          </a:prstGeom>
          <a:noFill/>
        </p:spPr>
        <p:txBody>
          <a:bodyPr wrap="square" rtlCol="0">
            <a:spAutoFit/>
          </a:bodyPr>
          <a:lstStyle/>
          <a:p>
            <a:r>
              <a:rPr lang="es-ES" sz="1700" dirty="0"/>
              <a:t>¡</a:t>
            </a:r>
            <a:r>
              <a:rPr lang="es-ES" sz="1700" dirty="0" err="1"/>
              <a:t>Angel</a:t>
            </a:r>
            <a:r>
              <a:rPr lang="es-ES" sz="1700" dirty="0"/>
              <a:t>, de Corpus Christi, acaba de conseguir la casa de sus sueños gracias al programa Homes Sweet Texas de TSAHC! </a:t>
            </a:r>
            <a:r>
              <a:rPr lang="es-ES" sz="1700" dirty="0" err="1"/>
              <a:t>Angel</a:t>
            </a:r>
            <a:r>
              <a:rPr lang="es-ES" sz="1700" dirty="0"/>
              <a:t>, empleado del Ayuntamiento de Corpus Christi durante 20 años, descubrió el programa de asistencia para el pago inicial (DPA) de TSAHC y supo que era la oportunidad perfecta para comprar una casa. Se puso en contacto con Kerra </a:t>
            </a:r>
            <a:r>
              <a:rPr lang="es-ES" sz="1700" dirty="0" err="1"/>
              <a:t>Garcia</a:t>
            </a:r>
            <a:r>
              <a:rPr lang="es-ES" sz="1700" dirty="0"/>
              <a:t>, una de las mejores prestamistas de Corpus Christi, para hacer realidad su sueño.</a:t>
            </a:r>
          </a:p>
          <a:p>
            <a:endParaRPr lang="es-ES" sz="1700" dirty="0"/>
          </a:p>
          <a:p>
            <a:r>
              <a:rPr lang="es-ES" sz="1700" dirty="0"/>
              <a:t>Kerra hizo maravillas, conectándolo con el programa DPA y un certificado de crédito hipotecario (MCC), lo que le ayudó con el pago inicial y le permitió acceder a una vivienda a un precio aún más asequible. ¡Ahora </a:t>
            </a:r>
            <a:r>
              <a:rPr lang="es-ES" sz="1700" dirty="0" err="1"/>
              <a:t>Angel</a:t>
            </a:r>
            <a:r>
              <a:rPr lang="es-ES" sz="1700" dirty="0"/>
              <a:t> es propietario de una casa con una cuota hipotecaria similar a la que pagaba de alquiler!</a:t>
            </a:r>
          </a:p>
        </p:txBody>
      </p:sp>
      <p:pic>
        <p:nvPicPr>
          <p:cNvPr id="5" name="Picture 4" descr="A group of people posing for a photo&#10;&#10;AI-generated content may be incorrect.">
            <a:extLst>
              <a:ext uri="{FF2B5EF4-FFF2-40B4-BE49-F238E27FC236}">
                <a16:creationId xmlns:a16="http://schemas.microsoft.com/office/drawing/2014/main" id="{2E650F05-707A-B609-C1C2-F5C0E5399A61}"/>
              </a:ext>
            </a:extLst>
          </p:cNvPr>
          <p:cNvPicPr>
            <a:picLocks noChangeAspect="1"/>
          </p:cNvPicPr>
          <p:nvPr/>
        </p:nvPicPr>
        <p:blipFill>
          <a:blip r:embed="rId2">
            <a:extLst>
              <a:ext uri="{28A0092B-C50C-407E-A947-70E740481C1C}">
                <a14:useLocalDpi xmlns:a14="http://schemas.microsoft.com/office/drawing/2010/main" val="0"/>
              </a:ext>
            </a:extLst>
          </a:blip>
          <a:srcRect l="2340" t="8233" r="6791" b="13299"/>
          <a:stretch>
            <a:fillRect/>
          </a:stretch>
        </p:blipFill>
        <p:spPr>
          <a:xfrm>
            <a:off x="6758609" y="870583"/>
            <a:ext cx="4595191" cy="4923509"/>
          </a:xfrm>
          <a:prstGeom prst="rect">
            <a:avLst/>
          </a:prstGeom>
        </p:spPr>
      </p:pic>
    </p:spTree>
    <p:extLst>
      <p:ext uri="{BB962C8B-B14F-4D97-AF65-F5344CB8AC3E}">
        <p14:creationId xmlns:p14="http://schemas.microsoft.com/office/powerpoint/2010/main" val="441968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680B2-BEB0-67E3-EE3D-EE2E6AD4D816}"/>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8EE61CB2-2CD7-2C9F-D4F2-7E85E02A5A32}"/>
              </a:ext>
            </a:extLst>
          </p:cNvPr>
          <p:cNvSpPr/>
          <p:nvPr/>
        </p:nvSpPr>
        <p:spPr>
          <a:xfrm>
            <a:off x="6942669" y="3378796"/>
            <a:ext cx="3271236" cy="329013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Veterans</a:t>
            </a:r>
          </a:p>
          <a:p>
            <a:pPr algn="ctr"/>
            <a:r>
              <a:rPr lang="en-US" altLang="en-US" sz="2000" b="1">
                <a:solidFill>
                  <a:schemeClr val="bg1"/>
                </a:solidFill>
                <a:cs typeface="Calibri" panose="020F0502020204030204" pitchFamily="34" charset="0"/>
              </a:rPr>
              <a:t>Or </a:t>
            </a:r>
          </a:p>
          <a:p>
            <a:pPr algn="ctr"/>
            <a:r>
              <a:rPr lang="en-US" altLang="en-US" sz="2000" b="1">
                <a:solidFill>
                  <a:schemeClr val="bg1"/>
                </a:solidFill>
                <a:cs typeface="Calibri" panose="020F0502020204030204" pitchFamily="34" charset="0"/>
              </a:rPr>
              <a:t>Active Military</a:t>
            </a:r>
          </a:p>
        </p:txBody>
      </p:sp>
      <p:sp>
        <p:nvSpPr>
          <p:cNvPr id="5" name="Oval 4">
            <a:extLst>
              <a:ext uri="{FF2B5EF4-FFF2-40B4-BE49-F238E27FC236}">
                <a16:creationId xmlns:a16="http://schemas.microsoft.com/office/drawing/2014/main" id="{736AC482-8AB2-7839-1D96-ADE671490740}"/>
              </a:ext>
            </a:extLst>
          </p:cNvPr>
          <p:cNvSpPr/>
          <p:nvPr/>
        </p:nvSpPr>
        <p:spPr>
          <a:xfrm>
            <a:off x="2860193" y="3376762"/>
            <a:ext cx="3271236" cy="3290132"/>
          </a:xfrm>
          <a:prstGeom prst="ellipse">
            <a:avLst/>
          </a:prstGeom>
          <a:solidFill>
            <a:srgbClr val="96BD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First Responders: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Police Officers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Firefighters</a:t>
            </a:r>
          </a:p>
          <a:p>
            <a:pPr marL="342900" indent="-342900" algn="ctr">
              <a:buFont typeface="Wingdings" panose="05000000000000000000" pitchFamily="2" charset="2"/>
              <a:buChar char="q"/>
            </a:pPr>
            <a:r>
              <a:rPr lang="en-US" sz="2000" i="1">
                <a:solidFill>
                  <a:schemeClr val="bg1"/>
                </a:solidFill>
                <a:cs typeface="Calibri" panose="020F0502020204030204" pitchFamily="34" charset="0"/>
              </a:rPr>
              <a:t>EMS personnel</a:t>
            </a:r>
            <a:endParaRPr lang="en-US" sz="2000" i="1">
              <a:solidFill>
                <a:schemeClr val="bg1"/>
              </a:solidFill>
            </a:endParaRPr>
          </a:p>
        </p:txBody>
      </p:sp>
      <p:sp>
        <p:nvSpPr>
          <p:cNvPr id="4" name="Title 3">
            <a:extLst>
              <a:ext uri="{FF2B5EF4-FFF2-40B4-BE49-F238E27FC236}">
                <a16:creationId xmlns:a16="http://schemas.microsoft.com/office/drawing/2014/main" id="{660E60D1-D551-A4ED-B8FF-35F078A5C73F}"/>
              </a:ext>
            </a:extLst>
          </p:cNvPr>
          <p:cNvSpPr>
            <a:spLocks noGrp="1"/>
          </p:cNvSpPr>
          <p:nvPr>
            <p:ph type="title"/>
          </p:nvPr>
        </p:nvSpPr>
        <p:spPr>
          <a:xfrm>
            <a:off x="835024" y="-48947"/>
            <a:ext cx="10517188" cy="1325563"/>
          </a:xfrm>
        </p:spPr>
        <p:txBody>
          <a:bodyPr/>
          <a:lstStyle/>
          <a:p>
            <a:r>
              <a:rPr lang="es-ES" dirty="0"/>
              <a:t>Cómo calificar – </a:t>
            </a:r>
            <a:r>
              <a:rPr lang="es-ES" sz="3200" i="1" dirty="0"/>
              <a:t>Texas Hero o no?</a:t>
            </a:r>
            <a:endParaRPr lang="en-US" sz="3200" i="1" dirty="0">
              <a:latin typeface="+mn-lt"/>
            </a:endParaRPr>
          </a:p>
        </p:txBody>
      </p:sp>
      <p:sp>
        <p:nvSpPr>
          <p:cNvPr id="2" name="TextBox 1">
            <a:extLst>
              <a:ext uri="{FF2B5EF4-FFF2-40B4-BE49-F238E27FC236}">
                <a16:creationId xmlns:a16="http://schemas.microsoft.com/office/drawing/2014/main" id="{08EC47CE-C8AE-C6F9-E567-560AF6E517A3}"/>
              </a:ext>
            </a:extLst>
          </p:cNvPr>
          <p:cNvSpPr txBox="1"/>
          <p:nvPr/>
        </p:nvSpPr>
        <p:spPr>
          <a:xfrm>
            <a:off x="1038950" y="1137470"/>
            <a:ext cx="8981638" cy="461665"/>
          </a:xfrm>
          <a:prstGeom prst="rect">
            <a:avLst/>
          </a:prstGeom>
          <a:noFill/>
        </p:spPr>
        <p:txBody>
          <a:bodyPr wrap="square" rtlCol="0">
            <a:spAutoFit/>
          </a:bodyPr>
          <a:lstStyle/>
          <a:p>
            <a:r>
              <a:rPr lang="en-US" sz="2400"/>
              <a:t>	</a:t>
            </a:r>
          </a:p>
        </p:txBody>
      </p:sp>
      <p:sp>
        <p:nvSpPr>
          <p:cNvPr id="3" name="Oval 2">
            <a:extLst>
              <a:ext uri="{FF2B5EF4-FFF2-40B4-BE49-F238E27FC236}">
                <a16:creationId xmlns:a16="http://schemas.microsoft.com/office/drawing/2014/main" id="{770C18A1-556D-AF52-B223-3887AE544832}"/>
              </a:ext>
            </a:extLst>
          </p:cNvPr>
          <p:cNvSpPr/>
          <p:nvPr/>
        </p:nvSpPr>
        <p:spPr>
          <a:xfrm>
            <a:off x="337713" y="1368302"/>
            <a:ext cx="3670958" cy="346880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50" b="1" dirty="0" err="1">
                <a:solidFill>
                  <a:schemeClr val="bg1"/>
                </a:solidFill>
                <a:cs typeface="Calibri" panose="020F0502020204030204" pitchFamily="34" charset="0"/>
              </a:rPr>
              <a:t>Educadores</a:t>
            </a:r>
            <a:r>
              <a:rPr lang="en-US" sz="1950" b="1" dirty="0">
                <a:solidFill>
                  <a:schemeClr val="bg1"/>
                </a:solidFill>
                <a:cs typeface="Calibri" panose="020F0502020204030204" pitchFamily="34" charset="0"/>
              </a:rPr>
              <a:t> </a:t>
            </a:r>
            <a:r>
              <a:rPr lang="en-US" sz="1950" b="1" dirty="0" err="1">
                <a:solidFill>
                  <a:schemeClr val="bg1"/>
                </a:solidFill>
                <a:cs typeface="Calibri" panose="020F0502020204030204" pitchFamily="34" charset="0"/>
              </a:rPr>
              <a:t>profesionales</a:t>
            </a:r>
            <a:r>
              <a:rPr lang="en-US" sz="1950" b="1" dirty="0">
                <a:solidFill>
                  <a:schemeClr val="bg1"/>
                </a:solidFill>
                <a:cs typeface="Calibri" panose="020F0502020204030204" pitchFamily="34" charset="0"/>
              </a:rPr>
              <a:t>:</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Teachers </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Teachers Aides</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School Librarians</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School Counselors</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School Nurses</a:t>
            </a:r>
          </a:p>
          <a:p>
            <a:pPr marL="342900" indent="-342900" algn="ctr">
              <a:buFont typeface="Wingdings" panose="05000000000000000000" pitchFamily="2" charset="2"/>
              <a:buChar char="q"/>
            </a:pPr>
            <a:r>
              <a:rPr lang="en-US" sz="1950" i="1" dirty="0">
                <a:solidFill>
                  <a:schemeClr val="bg1"/>
                </a:solidFill>
                <a:cs typeface="Calibri" panose="020F0502020204030204" pitchFamily="34" charset="0"/>
              </a:rPr>
              <a:t>Nursing or Allied Health Faculty</a:t>
            </a:r>
            <a:endParaRPr lang="en-US" sz="1950" i="1" dirty="0">
              <a:solidFill>
                <a:schemeClr val="bg1"/>
              </a:solidFill>
            </a:endParaRPr>
          </a:p>
        </p:txBody>
      </p:sp>
      <p:sp>
        <p:nvSpPr>
          <p:cNvPr id="6" name="Oval 5">
            <a:extLst>
              <a:ext uri="{FF2B5EF4-FFF2-40B4-BE49-F238E27FC236}">
                <a16:creationId xmlns:a16="http://schemas.microsoft.com/office/drawing/2014/main" id="{2F238C02-A292-CFA2-23A3-6BEFB500107E}"/>
              </a:ext>
            </a:extLst>
          </p:cNvPr>
          <p:cNvSpPr/>
          <p:nvPr/>
        </p:nvSpPr>
        <p:spPr>
          <a:xfrm>
            <a:off x="4657861" y="1368302"/>
            <a:ext cx="3271236" cy="3290132"/>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a:solidFill>
                  <a:schemeClr val="bg1"/>
                </a:solidFill>
                <a:cs typeface="Calibri" panose="020F0502020204030204" pitchFamily="34" charset="0"/>
              </a:rPr>
              <a:t>Public Security Officers</a:t>
            </a:r>
          </a:p>
        </p:txBody>
      </p:sp>
      <p:sp>
        <p:nvSpPr>
          <p:cNvPr id="12" name="Oval 11">
            <a:extLst>
              <a:ext uri="{FF2B5EF4-FFF2-40B4-BE49-F238E27FC236}">
                <a16:creationId xmlns:a16="http://schemas.microsoft.com/office/drawing/2014/main" id="{748ED70A-4AF0-BDF2-CFC8-9EFBBE1735E3}"/>
              </a:ext>
            </a:extLst>
          </p:cNvPr>
          <p:cNvSpPr/>
          <p:nvPr/>
        </p:nvSpPr>
        <p:spPr>
          <a:xfrm>
            <a:off x="8578287" y="1368302"/>
            <a:ext cx="3271236" cy="3290132"/>
          </a:xfrm>
          <a:prstGeom prst="ellipse">
            <a:avLst/>
          </a:prstGeom>
          <a:solidFill>
            <a:srgbClr val="4A5E7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US" sz="2000" b="1" dirty="0" err="1">
                <a:solidFill>
                  <a:schemeClr val="bg1"/>
                </a:solidFill>
                <a:cs typeface="Calibri" panose="020F0502020204030204" pitchFamily="34" charset="0"/>
              </a:rPr>
              <a:t>Oficiales</a:t>
            </a:r>
            <a:r>
              <a:rPr lang="en-US" altLang="en-US" sz="2000" b="1" dirty="0">
                <a:solidFill>
                  <a:schemeClr val="bg1"/>
                </a:solidFill>
                <a:cs typeface="Calibri" panose="020F0502020204030204" pitchFamily="34" charset="0"/>
              </a:rPr>
              <a:t> de </a:t>
            </a:r>
            <a:r>
              <a:rPr lang="en-US" altLang="en-US" sz="2000" b="1" dirty="0" err="1">
                <a:solidFill>
                  <a:schemeClr val="bg1"/>
                </a:solidFill>
                <a:cs typeface="Calibri" panose="020F0502020204030204" pitchFamily="34" charset="0"/>
              </a:rPr>
              <a:t>correcciones</a:t>
            </a:r>
            <a:endParaRPr lang="en-US" altLang="en-US" sz="2000" b="1" dirty="0">
              <a:solidFill>
                <a:schemeClr val="bg1"/>
              </a:solidFill>
              <a:cs typeface="Calibri" panose="020F0502020204030204" pitchFamily="34" charset="0"/>
            </a:endParaRPr>
          </a:p>
          <a:p>
            <a:pPr algn="ctr"/>
            <a:r>
              <a:rPr lang="en-US" altLang="en-US" sz="2000" b="1" dirty="0">
                <a:solidFill>
                  <a:schemeClr val="bg1"/>
                </a:solidFill>
                <a:cs typeface="Calibri" panose="020F0502020204030204" pitchFamily="34" charset="0"/>
              </a:rPr>
              <a:t>Y</a:t>
            </a:r>
          </a:p>
          <a:p>
            <a:pPr algn="ctr"/>
            <a:r>
              <a:rPr lang="en-US" altLang="en-US" sz="2000" b="1" dirty="0" err="1">
                <a:solidFill>
                  <a:schemeClr val="bg1"/>
                </a:solidFill>
                <a:cs typeface="Calibri" panose="020F0502020204030204" pitchFamily="34" charset="0"/>
              </a:rPr>
              <a:t>carcelero</a:t>
            </a:r>
            <a:r>
              <a:rPr lang="en-US" altLang="en-US" sz="2000" b="1" dirty="0">
                <a:solidFill>
                  <a:schemeClr val="bg1"/>
                </a:solidFill>
                <a:cs typeface="Calibri" panose="020F0502020204030204" pitchFamily="34" charset="0"/>
              </a:rPr>
              <a:t> del </a:t>
            </a:r>
            <a:r>
              <a:rPr lang="en-US" altLang="en-US" sz="2000" b="1" dirty="0" err="1">
                <a:solidFill>
                  <a:schemeClr val="bg1"/>
                </a:solidFill>
                <a:cs typeface="Calibri" panose="020F0502020204030204" pitchFamily="34" charset="0"/>
              </a:rPr>
              <a:t>condado</a:t>
            </a:r>
            <a:r>
              <a:rPr lang="en-US" altLang="en-US" sz="2000" b="1" dirty="0">
                <a:solidFill>
                  <a:schemeClr val="bg1"/>
                </a:solidFill>
                <a:cs typeface="Calibri" panose="020F0502020204030204" pitchFamily="34" charset="0"/>
              </a:rPr>
              <a:t> </a:t>
            </a:r>
          </a:p>
        </p:txBody>
      </p:sp>
      <p:sp>
        <p:nvSpPr>
          <p:cNvPr id="13" name="Oval 12">
            <a:extLst>
              <a:ext uri="{FF2B5EF4-FFF2-40B4-BE49-F238E27FC236}">
                <a16:creationId xmlns:a16="http://schemas.microsoft.com/office/drawing/2014/main" id="{B22BB8BF-0584-9F78-C1B5-01593712131F}"/>
              </a:ext>
            </a:extLst>
          </p:cNvPr>
          <p:cNvSpPr/>
          <p:nvPr/>
        </p:nvSpPr>
        <p:spPr>
          <a:xfrm>
            <a:off x="3138786" y="1892680"/>
            <a:ext cx="5909664" cy="4283361"/>
          </a:xfrm>
          <a:prstGeom prst="ellipse">
            <a:avLst/>
          </a:prstGeom>
          <a:solidFill>
            <a:srgbClr val="E8722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altLang="en-US" sz="2800" b="1" dirty="0">
                <a:solidFill>
                  <a:schemeClr val="bg1"/>
                </a:solidFill>
                <a:cs typeface="Calibri" panose="020F0502020204030204" pitchFamily="34" charset="0"/>
              </a:rPr>
              <a:t>Recuerde:</a:t>
            </a:r>
          </a:p>
          <a:p>
            <a:pPr algn="ctr"/>
            <a:r>
              <a:rPr lang="es-ES" altLang="en-US" sz="2800" b="1" dirty="0">
                <a:solidFill>
                  <a:schemeClr val="bg1"/>
                </a:solidFill>
                <a:cs typeface="Calibri" panose="020F0502020204030204" pitchFamily="34" charset="0"/>
              </a:rPr>
              <a:t>¡Cualquier persona en Texas</a:t>
            </a:r>
          </a:p>
          <a:p>
            <a:pPr algn="ctr"/>
            <a:r>
              <a:rPr lang="es-ES" altLang="en-US" sz="2800" b="1" dirty="0">
                <a:solidFill>
                  <a:schemeClr val="bg1"/>
                </a:solidFill>
                <a:cs typeface="Calibri" panose="020F0502020204030204" pitchFamily="34" charset="0"/>
              </a:rPr>
              <a:t>que cumpla con nuestros límites de ingresos y puntaje crediticio</a:t>
            </a:r>
          </a:p>
          <a:p>
            <a:pPr algn="ctr"/>
            <a:r>
              <a:rPr lang="es-ES" altLang="en-US" sz="2800" b="1" dirty="0">
                <a:solidFill>
                  <a:schemeClr val="bg1"/>
                </a:solidFill>
                <a:cs typeface="Calibri" panose="020F0502020204030204" pitchFamily="34" charset="0"/>
              </a:rPr>
              <a:t>puede calificar!</a:t>
            </a:r>
            <a:endParaRPr lang="en-US" altLang="en-US" sz="2800" b="1" dirty="0">
              <a:solidFill>
                <a:schemeClr val="bg1"/>
              </a:solidFill>
              <a:cs typeface="Calibri" panose="020F0502020204030204" pitchFamily="34" charset="0"/>
            </a:endParaRPr>
          </a:p>
        </p:txBody>
      </p:sp>
    </p:spTree>
    <p:extLst>
      <p:ext uri="{BB962C8B-B14F-4D97-AF65-F5344CB8AC3E}">
        <p14:creationId xmlns:p14="http://schemas.microsoft.com/office/powerpoint/2010/main" val="406499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3"/>
                                        </p:tgtEl>
                                      </p:cBhvr>
                                    </p:animEffect>
                                    <p:set>
                                      <p:cBhvr>
                                        <p:cTn id="42" dur="1" fill="hold">
                                          <p:stCondLst>
                                            <p:cond delay="499"/>
                                          </p:stCondLst>
                                        </p:cTn>
                                        <p:tgtEl>
                                          <p:spTgt spid="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6"/>
                                        </p:tgtEl>
                                      </p:cBhvr>
                                    </p:animEffect>
                                    <p:set>
                                      <p:cBhvr>
                                        <p:cTn id="52" dur="1" fill="hold">
                                          <p:stCondLst>
                                            <p:cond delay="499"/>
                                          </p:stCondLst>
                                        </p:cTn>
                                        <p:tgtEl>
                                          <p:spTgt spid="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1" nodeType="clickEffect">
                                  <p:stCondLst>
                                    <p:cond delay="0"/>
                                  </p:stCondLst>
                                  <p:childTnLst>
                                    <p:animEffect transition="out" filter="fade">
                                      <p:cBhvr>
                                        <p:cTn id="61" dur="500"/>
                                        <p:tgtEl>
                                          <p:spTgt spid="12"/>
                                        </p:tgtEl>
                                      </p:cBhvr>
                                    </p:animEffect>
                                    <p:set>
                                      <p:cBhvr>
                                        <p:cTn id="62" dur="1" fill="hold">
                                          <p:stCondLst>
                                            <p:cond delay="499"/>
                                          </p:stCondLst>
                                        </p:cTn>
                                        <p:tgtEl>
                                          <p:spTgt spid="1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1" nodeType="clickEffect">
                                  <p:stCondLst>
                                    <p:cond delay="0"/>
                                  </p:stCondLst>
                                  <p:childTnLst>
                                    <p:animEffect transition="out" filter="fade">
                                      <p:cBhvr>
                                        <p:cTn id="73" dur="500"/>
                                        <p:tgtEl>
                                          <p:spTgt spid="13"/>
                                        </p:tgtEl>
                                      </p:cBhvr>
                                    </p:animEffect>
                                    <p:set>
                                      <p:cBhvr>
                                        <p:cTn id="74"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5" grpId="0" animBg="1"/>
      <p:bldP spid="5" grpId="1" animBg="1"/>
      <p:bldP spid="3" grpId="0" animBg="1"/>
      <p:bldP spid="3" grpId="1" animBg="1"/>
      <p:bldP spid="6" grpId="0" animBg="1"/>
      <p:bldP spid="6" grpId="1" animBg="1"/>
      <p:bldP spid="12" grpId="0" animBg="1"/>
      <p:bldP spid="12" grpId="1" animBg="1"/>
      <p:bldP spid="13" grpId="0" animBg="1"/>
      <p:bldP spid="13"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FB4DA-52FF-1252-70E3-F3F9D5D787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1FA76B-5302-E6C0-0AAC-F4BCE4BE1ADB}"/>
              </a:ext>
            </a:extLst>
          </p:cNvPr>
          <p:cNvSpPr>
            <a:spLocks noGrp="1"/>
          </p:cNvSpPr>
          <p:nvPr>
            <p:ph type="title"/>
          </p:nvPr>
        </p:nvSpPr>
        <p:spPr/>
        <p:txBody>
          <a:bodyPr/>
          <a:lstStyle/>
          <a:p>
            <a:r>
              <a:rPr lang="es-ES" dirty="0"/>
              <a:t>Cómo calificar</a:t>
            </a:r>
            <a:endParaRPr lang="en-US" dirty="0"/>
          </a:p>
        </p:txBody>
      </p:sp>
      <p:sp>
        <p:nvSpPr>
          <p:cNvPr id="2" name="TextBox 1">
            <a:extLst>
              <a:ext uri="{FF2B5EF4-FFF2-40B4-BE49-F238E27FC236}">
                <a16:creationId xmlns:a16="http://schemas.microsoft.com/office/drawing/2014/main" id="{CBDE2B0D-237C-2F28-8124-3773AD758BA9}"/>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D8FB7C3E-FC92-39E0-9644-F30E118DABE2}"/>
              </a:ext>
            </a:extLst>
          </p:cNvPr>
          <p:cNvSpPr txBox="1"/>
          <p:nvPr/>
        </p:nvSpPr>
        <p:spPr>
          <a:xfrm>
            <a:off x="1020096" y="1367741"/>
            <a:ext cx="9647904" cy="907941"/>
          </a:xfrm>
          <a:prstGeom prst="rect">
            <a:avLst/>
          </a:prstGeom>
          <a:noFill/>
        </p:spPr>
        <p:txBody>
          <a:bodyPr wrap="square" rtlCol="0">
            <a:spAutoFit/>
          </a:bodyPr>
          <a:lstStyle/>
          <a:p>
            <a:pPr>
              <a:spcAft>
                <a:spcPts val="600"/>
              </a:spcAft>
              <a:defRPr/>
            </a:pPr>
            <a:r>
              <a:rPr lang="es-ES" sz="2400" dirty="0">
                <a:solidFill>
                  <a:sysClr val="windowText" lastClr="000000">
                    <a:hueOff val="0"/>
                    <a:satOff val="0"/>
                    <a:lumOff val="0"/>
                    <a:alphaOff val="0"/>
                  </a:sysClr>
                </a:solidFill>
              </a:rPr>
              <a:t>¡Realiza nuestra prueba de elegibilidad para comenzar!</a:t>
            </a:r>
          </a:p>
          <a:p>
            <a:pPr>
              <a:spcAft>
                <a:spcPts val="600"/>
              </a:spcAft>
              <a:defRPr/>
            </a:pPr>
            <a:r>
              <a:rPr lang="en-US" sz="2400" dirty="0">
                <a:solidFill>
                  <a:srgbClr val="E31B23"/>
                </a:solidFill>
                <a:hlinkClick r:id="rId3">
                  <a:extLst>
                    <a:ext uri="{A12FA001-AC4F-418D-AE19-62706E023703}">
                      <ahyp:hlinkClr xmlns:ahyp="http://schemas.microsoft.com/office/drawing/2018/hyperlinkcolor" val="tx"/>
                    </a:ext>
                  </a:extLst>
                </a:hlinkClick>
              </a:rPr>
              <a:t>w</a:t>
            </a:r>
            <a:r>
              <a:rPr lang="en-US" sz="2400" dirty="0">
                <a:solidFill>
                  <a:schemeClr val="accent3"/>
                </a:solidFill>
                <a:hlinkClick r:id="rId3">
                  <a:extLst>
                    <a:ext uri="{A12FA001-AC4F-418D-AE19-62706E023703}">
                      <ahyp:hlinkClr xmlns:ahyp="http://schemas.microsoft.com/office/drawing/2018/hyperlinkcolor" val="tx"/>
                    </a:ext>
                  </a:extLst>
                </a:hlinkClick>
              </a:rPr>
              <a:t>ww.tsahc.org</a:t>
            </a:r>
            <a:r>
              <a:rPr lang="en-US" sz="2400" dirty="0">
                <a:solidFill>
                  <a:schemeClr val="accent3"/>
                </a:solidFill>
              </a:rPr>
              <a:t> </a:t>
            </a:r>
          </a:p>
        </p:txBody>
      </p:sp>
      <p:sp>
        <p:nvSpPr>
          <p:cNvPr id="7" name="Frame 6">
            <a:extLst>
              <a:ext uri="{FF2B5EF4-FFF2-40B4-BE49-F238E27FC236}">
                <a16:creationId xmlns:a16="http://schemas.microsoft.com/office/drawing/2014/main" id="{DBBD975A-729F-2C9A-A3AD-12B5DBBE9980}"/>
              </a:ext>
            </a:extLst>
          </p:cNvPr>
          <p:cNvSpPr/>
          <p:nvPr/>
        </p:nvSpPr>
        <p:spPr>
          <a:xfrm>
            <a:off x="8311023" y="2425293"/>
            <a:ext cx="3011277" cy="3064966"/>
          </a:xfrm>
          <a:prstGeom prst="frame">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dirty="0" err="1">
                <a:solidFill>
                  <a:schemeClr val="tx1"/>
                </a:solidFill>
              </a:rPr>
              <a:t>Requisitos</a:t>
            </a:r>
            <a:r>
              <a:rPr lang="en-US" dirty="0">
                <a:solidFill>
                  <a:schemeClr val="tx1"/>
                </a:solidFill>
              </a:rPr>
              <a:t> de TSAHC:</a:t>
            </a:r>
          </a:p>
          <a:p>
            <a:pPr algn="ctr"/>
            <a:r>
              <a:rPr lang="es-ES" dirty="0">
                <a:solidFill>
                  <a:schemeClr val="tx1"/>
                </a:solidFill>
              </a:rPr>
              <a:t>**Puntuación crediticia FICO mínima de 620</a:t>
            </a:r>
          </a:p>
          <a:p>
            <a:pPr algn="ctr"/>
            <a:r>
              <a:rPr lang="es-ES" dirty="0">
                <a:solidFill>
                  <a:schemeClr val="tx1"/>
                </a:solidFill>
              </a:rPr>
              <a:t>**Los límites de ingresos varían según el condado</a:t>
            </a:r>
            <a:endParaRPr lang="en-US" dirty="0">
              <a:solidFill>
                <a:schemeClr val="tx1"/>
              </a:solidFill>
            </a:endParaRPr>
          </a:p>
        </p:txBody>
      </p:sp>
      <p:pic>
        <p:nvPicPr>
          <p:cNvPr id="6" name="Picture 5">
            <a:extLst>
              <a:ext uri="{FF2B5EF4-FFF2-40B4-BE49-F238E27FC236}">
                <a16:creationId xmlns:a16="http://schemas.microsoft.com/office/drawing/2014/main" id="{722084C3-7307-CB4A-7FDC-BB644A56421A}"/>
              </a:ext>
            </a:extLst>
          </p:cNvPr>
          <p:cNvPicPr>
            <a:picLocks noChangeAspect="1"/>
          </p:cNvPicPr>
          <p:nvPr/>
        </p:nvPicPr>
        <p:blipFill>
          <a:blip r:embed="rId4"/>
          <a:stretch>
            <a:fillRect/>
          </a:stretch>
        </p:blipFill>
        <p:spPr>
          <a:xfrm>
            <a:off x="287382" y="2751396"/>
            <a:ext cx="7710783" cy="22258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41764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A4010-F205-36F4-9625-39AD6FAC34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C28C8B-2305-2AF9-D2F9-EF191C1216DF}"/>
              </a:ext>
            </a:extLst>
          </p:cNvPr>
          <p:cNvSpPr>
            <a:spLocks noGrp="1"/>
          </p:cNvSpPr>
          <p:nvPr>
            <p:ph type="title"/>
          </p:nvPr>
        </p:nvSpPr>
        <p:spPr/>
        <p:txBody>
          <a:bodyPr/>
          <a:lstStyle/>
          <a:p>
            <a:r>
              <a:rPr lang="es-ES" dirty="0"/>
              <a:t>Cómo calificar </a:t>
            </a:r>
            <a:r>
              <a:rPr lang="en-US" sz="3600" i="1" dirty="0"/>
              <a:t>–  </a:t>
            </a:r>
            <a:r>
              <a:rPr lang="en-US" sz="3600" i="1" dirty="0" err="1"/>
              <a:t>Educarse</a:t>
            </a:r>
            <a:endParaRPr lang="en-US" sz="3600" i="1" dirty="0"/>
          </a:p>
        </p:txBody>
      </p:sp>
      <p:sp>
        <p:nvSpPr>
          <p:cNvPr id="2" name="TextBox 1">
            <a:extLst>
              <a:ext uri="{FF2B5EF4-FFF2-40B4-BE49-F238E27FC236}">
                <a16:creationId xmlns:a16="http://schemas.microsoft.com/office/drawing/2014/main" id="{48712B95-A751-2C4F-04D2-0850FC7E48BC}"/>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7EABEE21-A2B2-3CD4-6024-3A1459CBFA78}"/>
              </a:ext>
            </a:extLst>
          </p:cNvPr>
          <p:cNvSpPr txBox="1"/>
          <p:nvPr/>
        </p:nvSpPr>
        <p:spPr>
          <a:xfrm>
            <a:off x="835024" y="1303284"/>
            <a:ext cx="6962314" cy="5309146"/>
          </a:xfrm>
          <a:prstGeom prst="rect">
            <a:avLst/>
          </a:prstGeom>
          <a:noFill/>
        </p:spPr>
        <p:txBody>
          <a:bodyPr wrap="square" lIns="91440" tIns="45720" rIns="91440" bIns="45720" rtlCol="0" anchor="t">
            <a:spAutoFit/>
          </a:bodyPr>
          <a:lstStyle/>
          <a:p>
            <a:pPr marL="342900" indent="-342900">
              <a:spcBef>
                <a:spcPts val="600"/>
              </a:spcBef>
              <a:spcAft>
                <a:spcPts val="600"/>
              </a:spcAft>
              <a:buFont typeface="Arial" panose="020B0604020202020204" pitchFamily="34" charset="0"/>
              <a:buChar char="•"/>
              <a:defRPr/>
            </a:pPr>
            <a:r>
              <a:rPr lang="es-ES" sz="2300" dirty="0">
                <a:ln w="0"/>
                <a:effectLst>
                  <a:outerShdw blurRad="38100" dist="19050" dir="2700000" algn="tl" rotWithShape="0">
                    <a:schemeClr val="dk1">
                      <a:alpha val="40000"/>
                    </a:schemeClr>
                  </a:outerShdw>
                </a:effectLst>
              </a:rPr>
              <a:t>Al menos una persona que figure en el préstamo debe completar un curso de educación para compradores de vivienda.</a:t>
            </a:r>
            <a:br>
              <a:rPr lang="es-ES" sz="2300" dirty="0">
                <a:ln w="0"/>
                <a:effectLst>
                  <a:outerShdw blurRad="38100" dist="19050" dir="2700000" algn="tl" rotWithShape="0">
                    <a:schemeClr val="dk1">
                      <a:alpha val="40000"/>
                    </a:schemeClr>
                  </a:outerShdw>
                </a:effectLst>
              </a:rPr>
            </a:br>
            <a:endParaRPr lang="es-E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s-ES" sz="2300" dirty="0">
                <a:ln w="0"/>
                <a:effectLst>
                  <a:outerShdw blurRad="38100" dist="19050" dir="2700000" algn="tl" rotWithShape="0">
                    <a:schemeClr val="dk1">
                      <a:alpha val="40000"/>
                    </a:schemeClr>
                  </a:outerShdw>
                </a:effectLst>
              </a:rPr>
              <a:t>El curso debe estar aprobado por el HUD.</a:t>
            </a:r>
            <a:br>
              <a:rPr lang="es-ES" sz="2300" dirty="0">
                <a:ln w="0"/>
                <a:effectLst>
                  <a:outerShdw blurRad="38100" dist="19050" dir="2700000" algn="tl" rotWithShape="0">
                    <a:schemeClr val="dk1">
                      <a:alpha val="40000"/>
                    </a:schemeClr>
                  </a:outerShdw>
                </a:effectLst>
              </a:rPr>
            </a:br>
            <a:endParaRPr lang="es-E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s-ES" sz="2300" dirty="0">
                <a:ln w="0"/>
                <a:effectLst>
                  <a:outerShdw blurRad="38100" dist="19050" dir="2700000" algn="tl" rotWithShape="0">
                    <a:schemeClr val="dk1">
                      <a:alpha val="40000"/>
                    </a:schemeClr>
                  </a:outerShdw>
                </a:effectLst>
              </a:rPr>
              <a:t>Los certificados de estudios tienen una validez de un año completo.</a:t>
            </a:r>
            <a:br>
              <a:rPr lang="es-ES" sz="2300" dirty="0">
                <a:ln w="0"/>
                <a:effectLst>
                  <a:outerShdw blurRad="38100" dist="19050" dir="2700000" algn="tl" rotWithShape="0">
                    <a:schemeClr val="dk1">
                      <a:alpha val="40000"/>
                    </a:schemeClr>
                  </a:outerShdw>
                </a:effectLst>
              </a:rPr>
            </a:br>
            <a:endParaRPr lang="es-E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s-ES" sz="2300" dirty="0">
                <a:ln w="0"/>
                <a:effectLst>
                  <a:outerShdw blurRad="38100" dist="19050" dir="2700000" algn="tl" rotWithShape="0">
                    <a:schemeClr val="dk1">
                      <a:alpha val="40000"/>
                    </a:schemeClr>
                  </a:outerShdw>
                </a:effectLst>
              </a:rPr>
              <a:t>Opciones presenciales y en línea. Algunos son gratis.</a:t>
            </a:r>
            <a:br>
              <a:rPr lang="es-ES" sz="2300" dirty="0">
                <a:ln w="0"/>
                <a:effectLst>
                  <a:outerShdw blurRad="38100" dist="19050" dir="2700000" algn="tl" rotWithShape="0">
                    <a:schemeClr val="dk1">
                      <a:alpha val="40000"/>
                    </a:schemeClr>
                  </a:outerShdw>
                </a:effectLst>
              </a:rPr>
            </a:br>
            <a:endParaRPr lang="es-ES" sz="2300" dirty="0">
              <a:ln w="0"/>
              <a:effectLst>
                <a:outerShdw blurRad="38100" dist="19050" dir="2700000" algn="tl" rotWithShape="0">
                  <a:schemeClr val="dk1">
                    <a:alpha val="40000"/>
                  </a:schemeClr>
                </a:outerShdw>
              </a:effectLst>
            </a:endParaRPr>
          </a:p>
          <a:p>
            <a:pPr marL="342900" indent="-342900">
              <a:spcBef>
                <a:spcPts val="600"/>
              </a:spcBef>
              <a:spcAft>
                <a:spcPts val="600"/>
              </a:spcAft>
              <a:buFont typeface="Arial" panose="020B0604020202020204" pitchFamily="34" charset="0"/>
              <a:buChar char="•"/>
              <a:defRPr/>
            </a:pPr>
            <a:r>
              <a:rPr lang="es-ES" sz="2300" dirty="0">
                <a:ln w="0"/>
                <a:effectLst>
                  <a:outerShdw blurRad="38100" dist="19050" dir="2700000" algn="tl" rotWithShape="0">
                    <a:schemeClr val="dk1">
                      <a:alpha val="40000"/>
                    </a:schemeClr>
                  </a:outerShdw>
                </a:effectLst>
              </a:rPr>
              <a:t>Estos dos proveedores ofrecen cursos de español.</a:t>
            </a:r>
          </a:p>
        </p:txBody>
      </p:sp>
      <p:pic>
        <p:nvPicPr>
          <p:cNvPr id="10" name="Picture 9">
            <a:extLst>
              <a:ext uri="{FF2B5EF4-FFF2-40B4-BE49-F238E27FC236}">
                <a16:creationId xmlns:a16="http://schemas.microsoft.com/office/drawing/2014/main" id="{3E1422B6-E75A-D18A-18B1-47A20F731C1B}"/>
              </a:ext>
            </a:extLst>
          </p:cNvPr>
          <p:cNvPicPr>
            <a:picLocks noChangeAspect="1"/>
          </p:cNvPicPr>
          <p:nvPr/>
        </p:nvPicPr>
        <p:blipFill>
          <a:blip r:embed="rId3"/>
          <a:stretch>
            <a:fillRect/>
          </a:stretch>
        </p:blipFill>
        <p:spPr>
          <a:xfrm>
            <a:off x="8242201" y="1398534"/>
            <a:ext cx="3110010" cy="1907105"/>
          </a:xfrm>
          <a:prstGeom prst="rect">
            <a:avLst/>
          </a:prstGeom>
          <a:effectLst>
            <a:glow rad="228600">
              <a:schemeClr val="accent2">
                <a:satMod val="175000"/>
                <a:alpha val="40000"/>
              </a:schemeClr>
            </a:glow>
          </a:effectLst>
        </p:spPr>
      </p:pic>
      <p:pic>
        <p:nvPicPr>
          <p:cNvPr id="18" name="Picture 17">
            <a:extLst>
              <a:ext uri="{FF2B5EF4-FFF2-40B4-BE49-F238E27FC236}">
                <a16:creationId xmlns:a16="http://schemas.microsoft.com/office/drawing/2014/main" id="{BB1818F7-5F3A-8AF8-0176-2F1D92DBFE10}"/>
              </a:ext>
            </a:extLst>
          </p:cNvPr>
          <p:cNvPicPr>
            <a:picLocks noChangeAspect="1"/>
          </p:cNvPicPr>
          <p:nvPr/>
        </p:nvPicPr>
        <p:blipFill>
          <a:blip r:embed="rId4"/>
          <a:stretch>
            <a:fillRect/>
          </a:stretch>
        </p:blipFill>
        <p:spPr>
          <a:xfrm>
            <a:off x="8242201" y="4388054"/>
            <a:ext cx="3110010" cy="1270419"/>
          </a:xfrm>
          <a:prstGeom prst="rect">
            <a:avLst/>
          </a:prstGeom>
          <a:effectLst>
            <a:glow rad="228600">
              <a:schemeClr val="accent2">
                <a:satMod val="175000"/>
                <a:alpha val="40000"/>
              </a:schemeClr>
            </a:glow>
          </a:effectLst>
        </p:spPr>
      </p:pic>
      <p:pic>
        <p:nvPicPr>
          <p:cNvPr id="20" name="Picture 19">
            <a:extLst>
              <a:ext uri="{FF2B5EF4-FFF2-40B4-BE49-F238E27FC236}">
                <a16:creationId xmlns:a16="http://schemas.microsoft.com/office/drawing/2014/main" id="{F50BD7DE-ACA3-E24C-B6A9-D07B7D61E357}"/>
              </a:ext>
            </a:extLst>
          </p:cNvPr>
          <p:cNvPicPr>
            <a:picLocks noChangeAspect="1"/>
          </p:cNvPicPr>
          <p:nvPr/>
        </p:nvPicPr>
        <p:blipFill>
          <a:blip r:embed="rId5"/>
          <a:stretch>
            <a:fillRect/>
          </a:stretch>
        </p:blipFill>
        <p:spPr>
          <a:xfrm>
            <a:off x="8242202" y="3578140"/>
            <a:ext cx="3110010" cy="790421"/>
          </a:xfrm>
          <a:prstGeom prst="rect">
            <a:avLst/>
          </a:prstGeom>
          <a:effectLst>
            <a:glow rad="228600">
              <a:schemeClr val="accent2">
                <a:satMod val="175000"/>
                <a:alpha val="40000"/>
              </a:schemeClr>
            </a:glow>
          </a:effectLst>
        </p:spPr>
      </p:pic>
    </p:spTree>
    <p:extLst>
      <p:ext uri="{BB962C8B-B14F-4D97-AF65-F5344CB8AC3E}">
        <p14:creationId xmlns:p14="http://schemas.microsoft.com/office/powerpoint/2010/main" val="41880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C14A0-515D-CCC0-9E15-0DD094A05A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5114DB-7E2C-2517-9737-922753D5DED2}"/>
              </a:ext>
            </a:extLst>
          </p:cNvPr>
          <p:cNvSpPr>
            <a:spLocks noGrp="1"/>
          </p:cNvSpPr>
          <p:nvPr>
            <p:ph type="title"/>
          </p:nvPr>
        </p:nvSpPr>
        <p:spPr/>
        <p:txBody>
          <a:bodyPr/>
          <a:lstStyle/>
          <a:p>
            <a:r>
              <a:rPr lang="es-ES" dirty="0"/>
              <a:t>Cómo calificar - </a:t>
            </a:r>
            <a:r>
              <a:rPr lang="en-US" sz="3600" i="1" dirty="0" err="1"/>
              <a:t>Encontrar</a:t>
            </a:r>
            <a:r>
              <a:rPr lang="en-US" sz="3600" i="1" dirty="0"/>
              <a:t> un </a:t>
            </a:r>
            <a:r>
              <a:rPr lang="en-US" sz="3600" i="1" dirty="0" err="1"/>
              <a:t>prestamista</a:t>
            </a:r>
            <a:endParaRPr lang="en-US" sz="3600" i="1" dirty="0"/>
          </a:p>
        </p:txBody>
      </p:sp>
      <p:sp>
        <p:nvSpPr>
          <p:cNvPr id="2" name="TextBox 1">
            <a:extLst>
              <a:ext uri="{FF2B5EF4-FFF2-40B4-BE49-F238E27FC236}">
                <a16:creationId xmlns:a16="http://schemas.microsoft.com/office/drawing/2014/main" id="{7B6A13F3-C530-0F4B-1EA5-078B517C5F0D}"/>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sp>
        <p:nvSpPr>
          <p:cNvPr id="3" name="TextBox 2">
            <a:extLst>
              <a:ext uri="{FF2B5EF4-FFF2-40B4-BE49-F238E27FC236}">
                <a16:creationId xmlns:a16="http://schemas.microsoft.com/office/drawing/2014/main" id="{8DED3B39-71A8-095F-4966-37661A43DE3F}"/>
              </a:ext>
            </a:extLst>
          </p:cNvPr>
          <p:cNvSpPr txBox="1"/>
          <p:nvPr/>
        </p:nvSpPr>
        <p:spPr>
          <a:xfrm>
            <a:off x="835024" y="1370938"/>
            <a:ext cx="9804399" cy="892552"/>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defRPr/>
            </a:pPr>
            <a:r>
              <a:rPr lang="es-ES" sz="2100" dirty="0">
                <a:ln w="0"/>
              </a:rPr>
              <a:t>La entidad prestamista hipotecaria debe estar aprobada por TSAHC.</a:t>
            </a:r>
          </a:p>
          <a:p>
            <a:pPr marL="342900" indent="-342900">
              <a:spcBef>
                <a:spcPts val="600"/>
              </a:spcBef>
              <a:spcAft>
                <a:spcPts val="600"/>
              </a:spcAft>
              <a:buFont typeface="Arial" panose="020B0604020202020204" pitchFamily="34" charset="0"/>
              <a:buChar char="•"/>
              <a:defRPr/>
            </a:pPr>
            <a:r>
              <a:rPr lang="en-US" sz="2100" dirty="0">
                <a:ln w="0"/>
              </a:rPr>
              <a:t>Elija entre </a:t>
            </a:r>
            <a:r>
              <a:rPr lang="en-US" sz="2100" dirty="0" err="1">
                <a:ln w="0"/>
              </a:rPr>
              <a:t>nuestra</a:t>
            </a:r>
            <a:r>
              <a:rPr lang="en-US" sz="2100" dirty="0">
                <a:ln w="0"/>
              </a:rPr>
              <a:t> </a:t>
            </a:r>
            <a:r>
              <a:rPr lang="en-US" sz="2100" dirty="0" err="1">
                <a:ln w="0"/>
              </a:rPr>
              <a:t>lista</a:t>
            </a:r>
            <a:r>
              <a:rPr lang="en-US" sz="2100" dirty="0">
                <a:ln w="0"/>
              </a:rPr>
              <a:t> de </a:t>
            </a:r>
            <a:r>
              <a:rPr lang="en-US" sz="2100" dirty="0" err="1">
                <a:ln w="0"/>
              </a:rPr>
              <a:t>agentes</a:t>
            </a:r>
            <a:r>
              <a:rPr lang="en-US" sz="2100" dirty="0">
                <a:ln w="0"/>
              </a:rPr>
              <a:t> de </a:t>
            </a:r>
            <a:r>
              <a:rPr lang="en-US" sz="2100" dirty="0" err="1">
                <a:ln w="0"/>
              </a:rPr>
              <a:t>préstamos</a:t>
            </a:r>
            <a:r>
              <a:rPr lang="en-US" sz="2100" dirty="0">
                <a:ln w="0"/>
              </a:rPr>
              <a:t> </a:t>
            </a:r>
            <a:r>
              <a:rPr lang="en-US" sz="2100" dirty="0" err="1">
                <a:ln w="0"/>
              </a:rPr>
              <a:t>experimentados</a:t>
            </a:r>
            <a:r>
              <a:rPr lang="en-US" sz="2100" dirty="0">
                <a:ln w="0"/>
              </a:rPr>
              <a:t>.</a:t>
            </a:r>
          </a:p>
        </p:txBody>
      </p:sp>
      <p:pic>
        <p:nvPicPr>
          <p:cNvPr id="6" name="Picture 5">
            <a:extLst>
              <a:ext uri="{FF2B5EF4-FFF2-40B4-BE49-F238E27FC236}">
                <a16:creationId xmlns:a16="http://schemas.microsoft.com/office/drawing/2014/main" id="{83D018B6-2B7C-F0A8-4665-5A9261538DDC}"/>
              </a:ext>
            </a:extLst>
          </p:cNvPr>
          <p:cNvPicPr>
            <a:picLocks noChangeAspect="1"/>
          </p:cNvPicPr>
          <p:nvPr/>
        </p:nvPicPr>
        <p:blipFill>
          <a:blip r:embed="rId3"/>
          <a:stretch>
            <a:fillRect/>
          </a:stretch>
        </p:blipFill>
        <p:spPr>
          <a:xfrm>
            <a:off x="3970870" y="2234299"/>
            <a:ext cx="2709945" cy="45357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19068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4BAB4-A3BD-14EA-E4F1-81FE3C38E7B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2A7BF8D-1693-15F8-C281-454870EA0693}"/>
              </a:ext>
            </a:extLst>
          </p:cNvPr>
          <p:cNvSpPr txBox="1"/>
          <p:nvPr/>
        </p:nvSpPr>
        <p:spPr>
          <a:xfrm>
            <a:off x="297712" y="1330188"/>
            <a:ext cx="11663916" cy="1123384"/>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defRPr/>
            </a:pPr>
            <a:r>
              <a:rPr lang="es-ES" sz="1900" dirty="0">
                <a:ln w="0"/>
              </a:rPr>
              <a:t>¡Cualquier agente inmobiliario de Texas puede representar a un comprador de vivienda a través de TSAHC!</a:t>
            </a:r>
          </a:p>
          <a:p>
            <a:pPr marL="342900" indent="-342900">
              <a:spcBef>
                <a:spcPts val="600"/>
              </a:spcBef>
              <a:spcAft>
                <a:spcPts val="600"/>
              </a:spcAft>
              <a:buFont typeface="Arial" panose="020B0604020202020204" pitchFamily="34" charset="0"/>
              <a:buChar char="•"/>
              <a:defRPr/>
            </a:pPr>
            <a:r>
              <a:rPr lang="es-ES" sz="1900" dirty="0">
                <a:ln w="0"/>
              </a:rPr>
              <a:t>La página "Encuentra un agente inmobiliario" muestra a los agentes inmobiliarios que han completado una capacitación de formación continua de TSAHC para agentes inmobiliarios en el último año.</a:t>
            </a:r>
            <a:endParaRPr lang="en-US" sz="1900" dirty="0">
              <a:ln w="0"/>
            </a:endParaRPr>
          </a:p>
        </p:txBody>
      </p:sp>
      <p:sp>
        <p:nvSpPr>
          <p:cNvPr id="5" name="Title 3">
            <a:extLst>
              <a:ext uri="{FF2B5EF4-FFF2-40B4-BE49-F238E27FC236}">
                <a16:creationId xmlns:a16="http://schemas.microsoft.com/office/drawing/2014/main" id="{7276154A-9E8C-B7F4-EB65-BBC2BEBCEBC3}"/>
              </a:ext>
            </a:extLst>
          </p:cNvPr>
          <p:cNvSpPr txBox="1">
            <a:spLocks/>
          </p:cNvSpPr>
          <p:nvPr/>
        </p:nvSpPr>
        <p:spPr>
          <a:xfrm>
            <a:off x="835024" y="-48947"/>
            <a:ext cx="1051718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s-ES" dirty="0"/>
              <a:t>Cómo calificar </a:t>
            </a:r>
            <a:r>
              <a:rPr lang="en-US" sz="3600" i="1" dirty="0"/>
              <a:t>- </a:t>
            </a:r>
            <a:r>
              <a:rPr lang="es-ES" sz="3600" i="1" dirty="0"/>
              <a:t>encontrar un agente inmobiliario</a:t>
            </a:r>
            <a:endParaRPr lang="en-US" sz="3600" i="1" dirty="0"/>
          </a:p>
        </p:txBody>
      </p:sp>
      <p:pic>
        <p:nvPicPr>
          <p:cNvPr id="4" name="Picture 3">
            <a:extLst>
              <a:ext uri="{FF2B5EF4-FFF2-40B4-BE49-F238E27FC236}">
                <a16:creationId xmlns:a16="http://schemas.microsoft.com/office/drawing/2014/main" id="{CD812E76-B7D8-CE79-33BB-4E6E7ECE9EF0}"/>
              </a:ext>
            </a:extLst>
          </p:cNvPr>
          <p:cNvPicPr>
            <a:picLocks noChangeAspect="1"/>
          </p:cNvPicPr>
          <p:nvPr/>
        </p:nvPicPr>
        <p:blipFill>
          <a:blip r:embed="rId3"/>
          <a:stretch>
            <a:fillRect/>
          </a:stretch>
        </p:blipFill>
        <p:spPr>
          <a:xfrm>
            <a:off x="4231757" y="2406190"/>
            <a:ext cx="3262238" cy="43772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6298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14FD5-244E-896B-11F1-A34D9B72A6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95286B0-FEB3-0141-B80C-E7442C91ED9E}"/>
              </a:ext>
            </a:extLst>
          </p:cNvPr>
          <p:cNvSpPr>
            <a:spLocks noGrp="1"/>
          </p:cNvSpPr>
          <p:nvPr>
            <p:ph type="title"/>
          </p:nvPr>
        </p:nvSpPr>
        <p:spPr/>
        <p:txBody>
          <a:bodyPr/>
          <a:lstStyle/>
          <a:p>
            <a:r>
              <a:rPr lang="en-US" dirty="0" err="1"/>
              <a:t>Conclusiones</a:t>
            </a:r>
            <a:r>
              <a:rPr lang="en-US" dirty="0"/>
              <a:t> </a:t>
            </a:r>
            <a:r>
              <a:rPr lang="en-US" dirty="0" err="1"/>
              <a:t>Importantes</a:t>
            </a:r>
            <a:endParaRPr lang="en-US" dirty="0"/>
          </a:p>
        </p:txBody>
      </p:sp>
      <p:sp>
        <p:nvSpPr>
          <p:cNvPr id="6" name="Freeform: Shape 5">
            <a:extLst>
              <a:ext uri="{FF2B5EF4-FFF2-40B4-BE49-F238E27FC236}">
                <a16:creationId xmlns:a16="http://schemas.microsoft.com/office/drawing/2014/main" id="{687945C6-EB80-2A0A-34E5-96C3518F263C}"/>
              </a:ext>
            </a:extLst>
          </p:cNvPr>
          <p:cNvSpPr/>
          <p:nvPr/>
        </p:nvSpPr>
        <p:spPr>
          <a:xfrm>
            <a:off x="538955" y="1494911"/>
            <a:ext cx="11109326" cy="629854"/>
          </a:xfrm>
          <a:custGeom>
            <a:avLst/>
            <a:gdLst>
              <a:gd name="connsiteX0" fmla="*/ 0 w 9660190"/>
              <a:gd name="connsiteY0" fmla="*/ 0 h 778077"/>
              <a:gd name="connsiteX1" fmla="*/ 9271152 w 9660190"/>
              <a:gd name="connsiteY1" fmla="*/ 0 h 778077"/>
              <a:gd name="connsiteX2" fmla="*/ 9660190 w 9660190"/>
              <a:gd name="connsiteY2" fmla="*/ 389039 h 778077"/>
              <a:gd name="connsiteX3" fmla="*/ 9271152 w 9660190"/>
              <a:gd name="connsiteY3" fmla="*/ 778077 h 778077"/>
              <a:gd name="connsiteX4" fmla="*/ 0 w 9660190"/>
              <a:gd name="connsiteY4" fmla="*/ 778077 h 778077"/>
              <a:gd name="connsiteX5" fmla="*/ 0 w 9660190"/>
              <a:gd name="connsiteY5" fmla="*/ 0 h 778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60190" h="778077">
                <a:moveTo>
                  <a:pt x="9660190" y="778076"/>
                </a:moveTo>
                <a:lnTo>
                  <a:pt x="389038" y="778076"/>
                </a:lnTo>
                <a:lnTo>
                  <a:pt x="0" y="389038"/>
                </a:lnTo>
                <a:lnTo>
                  <a:pt x="389038" y="1"/>
                </a:lnTo>
                <a:lnTo>
                  <a:pt x="9660190" y="1"/>
                </a:lnTo>
                <a:lnTo>
                  <a:pt x="9660190" y="778076"/>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03391" tIns="91441" rIns="170688" bIns="91441" numCol="1" spcCol="1270" anchor="ctr" anchorCtr="0">
            <a:noAutofit/>
          </a:bodyPr>
          <a:lstStyle/>
          <a:p>
            <a:pPr lvl="0" algn="ctr" defTabSz="1066800">
              <a:spcBef>
                <a:spcPct val="0"/>
              </a:spcBef>
              <a:spcAft>
                <a:spcPct val="35000"/>
              </a:spcAft>
            </a:pPr>
            <a:r>
              <a:rPr lang="es-ES" sz="2000" b="1" dirty="0"/>
              <a:t>No es necesario ser comprador de vivienda por primera vez para acceder al programa DPA.</a:t>
            </a:r>
            <a:endParaRPr lang="en-US" sz="2000" b="1" dirty="0"/>
          </a:p>
        </p:txBody>
      </p:sp>
      <p:sp>
        <p:nvSpPr>
          <p:cNvPr id="7" name="Freeform: Shape 6">
            <a:extLst>
              <a:ext uri="{FF2B5EF4-FFF2-40B4-BE49-F238E27FC236}">
                <a16:creationId xmlns:a16="http://schemas.microsoft.com/office/drawing/2014/main" id="{711EB31A-059F-DB53-BEEB-84F7D0C325D6}"/>
              </a:ext>
            </a:extLst>
          </p:cNvPr>
          <p:cNvSpPr/>
          <p:nvPr/>
        </p:nvSpPr>
        <p:spPr>
          <a:xfrm>
            <a:off x="540146" y="2267312"/>
            <a:ext cx="11106944" cy="629853"/>
          </a:xfrm>
          <a:custGeom>
            <a:avLst/>
            <a:gdLst>
              <a:gd name="connsiteX0" fmla="*/ 0 w 9709854"/>
              <a:gd name="connsiteY0" fmla="*/ 0 h 736069"/>
              <a:gd name="connsiteX1" fmla="*/ 9341820 w 9709854"/>
              <a:gd name="connsiteY1" fmla="*/ 0 h 736069"/>
              <a:gd name="connsiteX2" fmla="*/ 9709854 w 9709854"/>
              <a:gd name="connsiteY2" fmla="*/ 368035 h 736069"/>
              <a:gd name="connsiteX3" fmla="*/ 9341820 w 9709854"/>
              <a:gd name="connsiteY3" fmla="*/ 736069 h 736069"/>
              <a:gd name="connsiteX4" fmla="*/ 0 w 9709854"/>
              <a:gd name="connsiteY4" fmla="*/ 736069 h 736069"/>
              <a:gd name="connsiteX5" fmla="*/ 0 w 9709854"/>
              <a:gd name="connsiteY5" fmla="*/ 0 h 736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36069">
                <a:moveTo>
                  <a:pt x="9709854" y="736068"/>
                </a:moveTo>
                <a:lnTo>
                  <a:pt x="368034" y="736068"/>
                </a:lnTo>
                <a:lnTo>
                  <a:pt x="0" y="368034"/>
                </a:lnTo>
                <a:lnTo>
                  <a:pt x="368034" y="1"/>
                </a:lnTo>
                <a:lnTo>
                  <a:pt x="9709854" y="1"/>
                </a:lnTo>
                <a:lnTo>
                  <a:pt x="9709854" y="736068"/>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92889" tIns="91441" rIns="170688" bIns="91441" numCol="1" spcCol="1270" anchor="ctr" anchorCtr="0">
            <a:noAutofit/>
          </a:bodyPr>
          <a:lstStyle/>
          <a:p>
            <a:pPr marL="0" lvl="0" indent="0" algn="ctr" defTabSz="1066800" rtl="0">
              <a:lnSpc>
                <a:spcPct val="100000"/>
              </a:lnSpc>
              <a:spcBef>
                <a:spcPct val="0"/>
              </a:spcBef>
              <a:spcAft>
                <a:spcPts val="0"/>
              </a:spcAft>
              <a:buNone/>
            </a:pPr>
            <a:r>
              <a:rPr lang="en-US" sz="2000" b="1" kern="1200" dirty="0">
                <a:ea typeface="+mn-ea"/>
                <a:cs typeface="+mn-cs"/>
              </a:rPr>
              <a:t>2 DPA Options: Grant</a:t>
            </a:r>
            <a:r>
              <a:rPr lang="en-US" sz="2000" b="1" dirty="0"/>
              <a:t> or</a:t>
            </a:r>
            <a:r>
              <a:rPr lang="en-US" sz="2000" b="1" kern="1200" dirty="0">
                <a:ea typeface="+mn-ea"/>
                <a:cs typeface="+mn-cs"/>
              </a:rPr>
              <a:t> </a:t>
            </a:r>
            <a:r>
              <a:rPr lang="en-US" sz="2000" b="1" u="none" kern="1200" dirty="0">
                <a:ea typeface="+mn-ea"/>
                <a:cs typeface="+mn-cs"/>
              </a:rPr>
              <a:t>3-year Deferred Forgivable 2</a:t>
            </a:r>
            <a:r>
              <a:rPr lang="en-US" sz="2000" b="1" u="none" kern="1200" baseline="30000" dirty="0">
                <a:ea typeface="+mn-ea"/>
                <a:cs typeface="+mn-cs"/>
              </a:rPr>
              <a:t>nd</a:t>
            </a:r>
            <a:r>
              <a:rPr lang="en-US" sz="2000" b="1" u="none" kern="1200" dirty="0">
                <a:ea typeface="+mn-ea"/>
                <a:cs typeface="+mn-cs"/>
              </a:rPr>
              <a:t> lien</a:t>
            </a:r>
            <a:endParaRPr lang="en-US" sz="2000" b="1" kern="1200" dirty="0">
              <a:ea typeface="+mn-ea"/>
              <a:cs typeface="+mn-cs"/>
            </a:endParaRPr>
          </a:p>
        </p:txBody>
      </p:sp>
      <p:sp>
        <p:nvSpPr>
          <p:cNvPr id="8" name="Freeform: Shape 7">
            <a:extLst>
              <a:ext uri="{FF2B5EF4-FFF2-40B4-BE49-F238E27FC236}">
                <a16:creationId xmlns:a16="http://schemas.microsoft.com/office/drawing/2014/main" id="{2E05DA10-1BCC-9DD4-F2E3-E54C3B46F14C}"/>
              </a:ext>
            </a:extLst>
          </p:cNvPr>
          <p:cNvSpPr/>
          <p:nvPr/>
        </p:nvSpPr>
        <p:spPr>
          <a:xfrm>
            <a:off x="540146" y="3038870"/>
            <a:ext cx="11106944" cy="636646"/>
          </a:xfrm>
          <a:custGeom>
            <a:avLst/>
            <a:gdLst>
              <a:gd name="connsiteX0" fmla="*/ 0 w 9709854"/>
              <a:gd name="connsiteY0" fmla="*/ 0 h 745184"/>
              <a:gd name="connsiteX1" fmla="*/ 9337262 w 9709854"/>
              <a:gd name="connsiteY1" fmla="*/ 0 h 745184"/>
              <a:gd name="connsiteX2" fmla="*/ 9709854 w 9709854"/>
              <a:gd name="connsiteY2" fmla="*/ 372592 h 745184"/>
              <a:gd name="connsiteX3" fmla="*/ 9337262 w 9709854"/>
              <a:gd name="connsiteY3" fmla="*/ 745184 h 745184"/>
              <a:gd name="connsiteX4" fmla="*/ 0 w 9709854"/>
              <a:gd name="connsiteY4" fmla="*/ 745184 h 745184"/>
              <a:gd name="connsiteX5" fmla="*/ 0 w 9709854"/>
              <a:gd name="connsiteY5" fmla="*/ 0 h 74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45184">
                <a:moveTo>
                  <a:pt x="9709854" y="745183"/>
                </a:moveTo>
                <a:lnTo>
                  <a:pt x="372592" y="745183"/>
                </a:lnTo>
                <a:lnTo>
                  <a:pt x="0" y="372592"/>
                </a:lnTo>
                <a:lnTo>
                  <a:pt x="372592" y="1"/>
                </a:lnTo>
                <a:lnTo>
                  <a:pt x="9709854" y="1"/>
                </a:lnTo>
                <a:lnTo>
                  <a:pt x="9709854" y="745183"/>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295168" tIns="91441" rIns="170688" bIns="91441" numCol="1" spcCol="1270" anchor="ctr" anchorCtr="0">
            <a:noAutofit/>
          </a:bodyPr>
          <a:lstStyle/>
          <a:p>
            <a:pPr lvl="0" algn="ctr" defTabSz="1066800">
              <a:lnSpc>
                <a:spcPct val="90000"/>
              </a:lnSpc>
              <a:spcBef>
                <a:spcPct val="0"/>
              </a:spcBef>
              <a:spcAft>
                <a:spcPct val="35000"/>
              </a:spcAft>
            </a:pPr>
            <a:r>
              <a:rPr lang="es-ES" sz="2000" b="1" dirty="0"/>
              <a:t>Se puede comprar en cualquier lugar de Texas, incluso si se muda desde fuera del estado</a:t>
            </a:r>
            <a:endParaRPr lang="en-US" sz="2000" b="1" dirty="0"/>
          </a:p>
        </p:txBody>
      </p:sp>
      <p:sp>
        <p:nvSpPr>
          <p:cNvPr id="9" name="Freeform: Shape 8">
            <a:extLst>
              <a:ext uri="{FF2B5EF4-FFF2-40B4-BE49-F238E27FC236}">
                <a16:creationId xmlns:a16="http://schemas.microsoft.com/office/drawing/2014/main" id="{F98182D7-7213-A777-B7E5-7909278692AF}"/>
              </a:ext>
            </a:extLst>
          </p:cNvPr>
          <p:cNvSpPr/>
          <p:nvPr/>
        </p:nvSpPr>
        <p:spPr>
          <a:xfrm>
            <a:off x="540146" y="3817221"/>
            <a:ext cx="11106944" cy="636646"/>
          </a:xfrm>
          <a:custGeom>
            <a:avLst/>
            <a:gdLst>
              <a:gd name="connsiteX0" fmla="*/ 0 w 9709854"/>
              <a:gd name="connsiteY0" fmla="*/ 0 h 745184"/>
              <a:gd name="connsiteX1" fmla="*/ 9337262 w 9709854"/>
              <a:gd name="connsiteY1" fmla="*/ 0 h 745184"/>
              <a:gd name="connsiteX2" fmla="*/ 9709854 w 9709854"/>
              <a:gd name="connsiteY2" fmla="*/ 372592 h 745184"/>
              <a:gd name="connsiteX3" fmla="*/ 9337262 w 9709854"/>
              <a:gd name="connsiteY3" fmla="*/ 745184 h 745184"/>
              <a:gd name="connsiteX4" fmla="*/ 0 w 9709854"/>
              <a:gd name="connsiteY4" fmla="*/ 745184 h 745184"/>
              <a:gd name="connsiteX5" fmla="*/ 0 w 9709854"/>
              <a:gd name="connsiteY5" fmla="*/ 0 h 745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45184">
                <a:moveTo>
                  <a:pt x="9709854" y="745183"/>
                </a:moveTo>
                <a:lnTo>
                  <a:pt x="372592" y="745183"/>
                </a:lnTo>
                <a:lnTo>
                  <a:pt x="0" y="372592"/>
                </a:lnTo>
                <a:lnTo>
                  <a:pt x="372592" y="1"/>
                </a:lnTo>
                <a:lnTo>
                  <a:pt x="9709854" y="1"/>
                </a:lnTo>
                <a:lnTo>
                  <a:pt x="9709854" y="745183"/>
                </a:lnTo>
                <a:close/>
              </a:path>
            </a:pathLst>
          </a:custGeom>
          <a:solidFill>
            <a:srgbClr val="96BD5F"/>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95168" tIns="91441" rIns="170688" bIns="91441" numCol="1" spcCol="1270" anchor="ctr" anchorCtr="0">
            <a:noAutofit/>
          </a:bodyPr>
          <a:lstStyle/>
          <a:p>
            <a:pPr lvl="0" algn="ctr" defTabSz="1066800">
              <a:lnSpc>
                <a:spcPct val="90000"/>
              </a:lnSpc>
              <a:spcBef>
                <a:spcPct val="0"/>
              </a:spcBef>
              <a:spcAft>
                <a:spcPct val="35000"/>
              </a:spcAft>
            </a:pPr>
            <a:r>
              <a:rPr lang="es-ES" sz="2000" b="1" dirty="0"/>
              <a:t>El programa MCC ofrece un descuento del 15% en los intereses hipotecarios.</a:t>
            </a:r>
            <a:endParaRPr lang="en-US" sz="2000" b="1" dirty="0"/>
          </a:p>
        </p:txBody>
      </p:sp>
      <p:sp>
        <p:nvSpPr>
          <p:cNvPr id="12" name="Freeform: Shape 11">
            <a:extLst>
              <a:ext uri="{FF2B5EF4-FFF2-40B4-BE49-F238E27FC236}">
                <a16:creationId xmlns:a16="http://schemas.microsoft.com/office/drawing/2014/main" id="{1A1DBBAB-F4BC-C06E-A494-40746AD8B17A}"/>
              </a:ext>
            </a:extLst>
          </p:cNvPr>
          <p:cNvSpPr/>
          <p:nvPr/>
        </p:nvSpPr>
        <p:spPr>
          <a:xfrm>
            <a:off x="540146" y="4595572"/>
            <a:ext cx="11106944" cy="760350"/>
          </a:xfrm>
          <a:custGeom>
            <a:avLst/>
            <a:gdLst>
              <a:gd name="connsiteX0" fmla="*/ 0 w 9709854"/>
              <a:gd name="connsiteY0" fmla="*/ 0 h 777855"/>
              <a:gd name="connsiteX1" fmla="*/ 9320927 w 9709854"/>
              <a:gd name="connsiteY1" fmla="*/ 0 h 777855"/>
              <a:gd name="connsiteX2" fmla="*/ 9709854 w 9709854"/>
              <a:gd name="connsiteY2" fmla="*/ 388928 h 777855"/>
              <a:gd name="connsiteX3" fmla="*/ 9320927 w 9709854"/>
              <a:gd name="connsiteY3" fmla="*/ 777855 h 777855"/>
              <a:gd name="connsiteX4" fmla="*/ 0 w 9709854"/>
              <a:gd name="connsiteY4" fmla="*/ 777855 h 777855"/>
              <a:gd name="connsiteX5" fmla="*/ 0 w 9709854"/>
              <a:gd name="connsiteY5" fmla="*/ 0 h 777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777855">
                <a:moveTo>
                  <a:pt x="9709854" y="777854"/>
                </a:moveTo>
                <a:lnTo>
                  <a:pt x="388927" y="777854"/>
                </a:lnTo>
                <a:lnTo>
                  <a:pt x="0" y="388927"/>
                </a:lnTo>
                <a:lnTo>
                  <a:pt x="388927" y="1"/>
                </a:lnTo>
                <a:lnTo>
                  <a:pt x="9709854" y="1"/>
                </a:lnTo>
                <a:lnTo>
                  <a:pt x="9709854" y="777854"/>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303336" tIns="91441" rIns="170688" bIns="91441" numCol="1" spcCol="1270" anchor="ctr" anchorCtr="0">
            <a:noAutofit/>
          </a:bodyPr>
          <a:lstStyle/>
          <a:p>
            <a:pPr lvl="0" algn="ctr" defTabSz="1066800">
              <a:spcBef>
                <a:spcPct val="0"/>
              </a:spcBef>
            </a:pPr>
            <a:r>
              <a:rPr lang="es-ES" sz="2000" b="1" dirty="0"/>
              <a:t>No solo atendemos a los héroes de Texas: cualquier persona que cumpla con los límites de ingresos o esté por debajo de ellos puede ser elegible.</a:t>
            </a:r>
            <a:endParaRPr lang="en-US" sz="2000" b="1" dirty="0"/>
          </a:p>
        </p:txBody>
      </p:sp>
      <p:sp>
        <p:nvSpPr>
          <p:cNvPr id="14" name="Freeform: Shape 13">
            <a:extLst>
              <a:ext uri="{FF2B5EF4-FFF2-40B4-BE49-F238E27FC236}">
                <a16:creationId xmlns:a16="http://schemas.microsoft.com/office/drawing/2014/main" id="{5ABC8747-F920-B145-9473-B84966C99D9C}"/>
              </a:ext>
            </a:extLst>
          </p:cNvPr>
          <p:cNvSpPr/>
          <p:nvPr/>
        </p:nvSpPr>
        <p:spPr>
          <a:xfrm>
            <a:off x="540146" y="5497627"/>
            <a:ext cx="11106944" cy="760350"/>
          </a:xfrm>
          <a:custGeom>
            <a:avLst/>
            <a:gdLst>
              <a:gd name="connsiteX0" fmla="*/ 0 w 9709854"/>
              <a:gd name="connsiteY0" fmla="*/ 0 h 825273"/>
              <a:gd name="connsiteX1" fmla="*/ 9297218 w 9709854"/>
              <a:gd name="connsiteY1" fmla="*/ 0 h 825273"/>
              <a:gd name="connsiteX2" fmla="*/ 9709854 w 9709854"/>
              <a:gd name="connsiteY2" fmla="*/ 412637 h 825273"/>
              <a:gd name="connsiteX3" fmla="*/ 9297218 w 9709854"/>
              <a:gd name="connsiteY3" fmla="*/ 825273 h 825273"/>
              <a:gd name="connsiteX4" fmla="*/ 0 w 9709854"/>
              <a:gd name="connsiteY4" fmla="*/ 825273 h 825273"/>
              <a:gd name="connsiteX5" fmla="*/ 0 w 9709854"/>
              <a:gd name="connsiteY5" fmla="*/ 0 h 82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09854" h="825273">
                <a:moveTo>
                  <a:pt x="9709854" y="825272"/>
                </a:moveTo>
                <a:lnTo>
                  <a:pt x="412636" y="825272"/>
                </a:lnTo>
                <a:lnTo>
                  <a:pt x="0" y="412636"/>
                </a:lnTo>
                <a:lnTo>
                  <a:pt x="412636" y="1"/>
                </a:lnTo>
                <a:lnTo>
                  <a:pt x="9709854" y="1"/>
                </a:lnTo>
                <a:lnTo>
                  <a:pt x="9709854" y="825272"/>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15190" tIns="91441" rIns="170688" bIns="91440" numCol="1" spcCol="1270" anchor="ctr" anchorCtr="0">
            <a:noAutofit/>
          </a:bodyPr>
          <a:lstStyle/>
          <a:p>
            <a:pPr lvl="0" algn="ctr" defTabSz="1066800">
              <a:lnSpc>
                <a:spcPct val="90000"/>
              </a:lnSpc>
              <a:spcBef>
                <a:spcPct val="0"/>
              </a:spcBef>
            </a:pPr>
            <a:r>
              <a:rPr lang="es-ES" sz="2000" b="1" dirty="0"/>
              <a:t>¡Los plazos de tramitación son rápidos!</a:t>
            </a:r>
          </a:p>
          <a:p>
            <a:pPr lvl="0" algn="ctr" defTabSz="1066800">
              <a:lnSpc>
                <a:spcPct val="90000"/>
              </a:lnSpc>
              <a:spcBef>
                <a:spcPct val="0"/>
              </a:spcBef>
            </a:pPr>
            <a:r>
              <a:rPr lang="es-ES" sz="2000" b="1" dirty="0"/>
              <a:t>En promedio, los préstamos de TSAHC se cierran en un plazo de 30 días.</a:t>
            </a:r>
            <a:endParaRPr lang="en-US" sz="2000" b="1" dirty="0"/>
          </a:p>
        </p:txBody>
      </p:sp>
    </p:spTree>
    <p:extLst>
      <p:ext uri="{BB962C8B-B14F-4D97-AF65-F5344CB8AC3E}">
        <p14:creationId xmlns:p14="http://schemas.microsoft.com/office/powerpoint/2010/main" val="274256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E333A-2283-9806-4330-AC2688FE37E5}"/>
            </a:ext>
          </a:extLst>
        </p:cNvPr>
        <p:cNvGrpSpPr/>
        <p:nvPr/>
      </p:nvGrpSpPr>
      <p:grpSpPr>
        <a:xfrm>
          <a:off x="0" y="0"/>
          <a:ext cx="0" cy="0"/>
          <a:chOff x="0" y="0"/>
          <a:chExt cx="0" cy="0"/>
        </a:xfrm>
      </p:grpSpPr>
      <p:pic>
        <p:nvPicPr>
          <p:cNvPr id="5" name="Picture 4" descr="A qr code with black squares&#10;&#10;AI-generated content may be incorrect.">
            <a:extLst>
              <a:ext uri="{FF2B5EF4-FFF2-40B4-BE49-F238E27FC236}">
                <a16:creationId xmlns:a16="http://schemas.microsoft.com/office/drawing/2014/main" id="{20A1DC1B-7F80-EBAA-8BF8-0ACCB8507C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7726" y="2413431"/>
            <a:ext cx="2782832" cy="2782832"/>
          </a:xfrm>
          <a:prstGeom prst="rect">
            <a:avLst/>
          </a:prstGeom>
        </p:spPr>
      </p:pic>
      <p:sp>
        <p:nvSpPr>
          <p:cNvPr id="4" name="Title 3">
            <a:extLst>
              <a:ext uri="{FF2B5EF4-FFF2-40B4-BE49-F238E27FC236}">
                <a16:creationId xmlns:a16="http://schemas.microsoft.com/office/drawing/2014/main" id="{477DD9FC-C1CE-1A04-DB00-B2F7A094065A}"/>
              </a:ext>
            </a:extLst>
          </p:cNvPr>
          <p:cNvSpPr>
            <a:spLocks noGrp="1"/>
          </p:cNvSpPr>
          <p:nvPr>
            <p:ph type="title"/>
          </p:nvPr>
        </p:nvSpPr>
        <p:spPr/>
        <p:txBody>
          <a:bodyPr/>
          <a:lstStyle/>
          <a:p>
            <a:r>
              <a:rPr lang="en-US" dirty="0"/>
              <a:t>Vea </a:t>
            </a:r>
            <a:r>
              <a:rPr lang="en-US" dirty="0" err="1"/>
              <a:t>nuestro</a:t>
            </a:r>
            <a:r>
              <a:rPr lang="en-US" dirty="0"/>
              <a:t> </a:t>
            </a:r>
            <a:r>
              <a:rPr lang="en-US" dirty="0" err="1"/>
              <a:t>seminario</a:t>
            </a:r>
            <a:r>
              <a:rPr lang="en-US" dirty="0"/>
              <a:t> web! </a:t>
            </a:r>
            <a:endParaRPr lang="en-US" sz="2800" i="1" dirty="0">
              <a:latin typeface="+mn-lt"/>
            </a:endParaRPr>
          </a:p>
        </p:txBody>
      </p:sp>
      <p:sp>
        <p:nvSpPr>
          <p:cNvPr id="2" name="TextBox 1">
            <a:extLst>
              <a:ext uri="{FF2B5EF4-FFF2-40B4-BE49-F238E27FC236}">
                <a16:creationId xmlns:a16="http://schemas.microsoft.com/office/drawing/2014/main" id="{66B29E51-740C-C9FA-D72E-1C882733F5F9}"/>
              </a:ext>
            </a:extLst>
          </p:cNvPr>
          <p:cNvSpPr txBox="1"/>
          <p:nvPr/>
        </p:nvSpPr>
        <p:spPr>
          <a:xfrm>
            <a:off x="0" y="1307383"/>
            <a:ext cx="12192000" cy="461665"/>
          </a:xfrm>
          <a:prstGeom prst="rect">
            <a:avLst/>
          </a:prstGeom>
          <a:noFill/>
        </p:spPr>
        <p:txBody>
          <a:bodyPr wrap="square" rtlCol="0">
            <a:spAutoFit/>
          </a:bodyPr>
          <a:lstStyle/>
          <a:p>
            <a:pPr algn="ctr"/>
            <a:r>
              <a:rPr lang="en-US" sz="2400" dirty="0">
                <a:hlinkClick r:id="rId4"/>
              </a:rPr>
              <a:t>https://tinyurl.com/32dhtzv</a:t>
            </a:r>
            <a:r>
              <a:rPr lang="en-US" sz="2400" dirty="0"/>
              <a:t> </a:t>
            </a:r>
          </a:p>
        </p:txBody>
      </p:sp>
      <p:pic>
        <p:nvPicPr>
          <p:cNvPr id="9" name="Picture 8">
            <a:extLst>
              <a:ext uri="{FF2B5EF4-FFF2-40B4-BE49-F238E27FC236}">
                <a16:creationId xmlns:a16="http://schemas.microsoft.com/office/drawing/2014/main" id="{93998A00-387C-1347-CF69-69D2B891C9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6956" y="1941224"/>
            <a:ext cx="5250202" cy="4056974"/>
          </a:xfrm>
          <a:prstGeom prst="rect">
            <a:avLst/>
          </a:prstGeom>
        </p:spPr>
      </p:pic>
      <p:sp>
        <p:nvSpPr>
          <p:cNvPr id="10" name="TextBox 9">
            <a:extLst>
              <a:ext uri="{FF2B5EF4-FFF2-40B4-BE49-F238E27FC236}">
                <a16:creationId xmlns:a16="http://schemas.microsoft.com/office/drawing/2014/main" id="{C89E0E2C-1587-2984-A638-58CC61379FD0}"/>
              </a:ext>
            </a:extLst>
          </p:cNvPr>
          <p:cNvSpPr txBox="1"/>
          <p:nvPr/>
        </p:nvSpPr>
        <p:spPr>
          <a:xfrm>
            <a:off x="7744618" y="5352557"/>
            <a:ext cx="2775940" cy="307777"/>
          </a:xfrm>
          <a:prstGeom prst="rect">
            <a:avLst/>
          </a:prstGeom>
          <a:noFill/>
        </p:spPr>
        <p:txBody>
          <a:bodyPr wrap="square" rtlCol="0">
            <a:spAutoFit/>
          </a:bodyPr>
          <a:lstStyle/>
          <a:p>
            <a:pPr algn="ctr"/>
            <a:r>
              <a:rPr lang="en-US" sz="1400" i="1" dirty="0">
                <a:solidFill>
                  <a:schemeClr val="accent6">
                    <a:lumMod val="50000"/>
                  </a:schemeClr>
                </a:solidFill>
              </a:rPr>
              <a:t>Webinar currently only in English</a:t>
            </a:r>
            <a:endParaRPr lang="en-US" sz="3200" dirty="0">
              <a:solidFill>
                <a:schemeClr val="accent6">
                  <a:lumMod val="50000"/>
                </a:schemeClr>
              </a:solidFill>
            </a:endParaRPr>
          </a:p>
        </p:txBody>
      </p:sp>
    </p:spTree>
    <p:extLst>
      <p:ext uri="{BB962C8B-B14F-4D97-AF65-F5344CB8AC3E}">
        <p14:creationId xmlns:p14="http://schemas.microsoft.com/office/powerpoint/2010/main" val="489691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1000"/>
                                        <p:tgtEl>
                                          <p:spTgt spid="10">
                                            <p:txEl>
                                              <p:pRg st="0" end="0"/>
                                            </p:txEl>
                                          </p:spTgt>
                                        </p:tgtEl>
                                      </p:cBhvr>
                                    </p:animEffect>
                                    <p:anim calcmode="lin" valueType="num">
                                      <p:cBhvr>
                                        <p:cTn id="2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1000"/>
                                        <p:tgtEl>
                                          <p:spTgt spid="2">
                                            <p:txEl>
                                              <p:pRg st="0" end="0"/>
                                            </p:txEl>
                                          </p:spTgt>
                                        </p:tgtEl>
                                      </p:cBhvr>
                                    </p:animEffect>
                                    <p:anim calcmode="lin" valueType="num">
                                      <p:cBhvr>
                                        <p:cTn id="29"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10"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2CEFF-BBC3-BF72-9797-09C0B5678D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C42ED4-E137-C306-077A-012D2C754A0B}"/>
              </a:ext>
            </a:extLst>
          </p:cNvPr>
          <p:cNvSpPr>
            <a:spLocks noGrp="1"/>
          </p:cNvSpPr>
          <p:nvPr>
            <p:ph type="title"/>
          </p:nvPr>
        </p:nvSpPr>
        <p:spPr/>
        <p:txBody>
          <a:bodyPr>
            <a:normAutofit/>
          </a:bodyPr>
          <a:lstStyle/>
          <a:p>
            <a:r>
              <a:rPr lang="es-ES" dirty="0"/>
              <a:t>¡Síganos</a:t>
            </a:r>
            <a:r>
              <a:rPr lang="en-US" dirty="0">
                <a:latin typeface="+mn-lt"/>
              </a:rPr>
              <a:t>!</a:t>
            </a:r>
          </a:p>
        </p:txBody>
      </p:sp>
      <p:sp>
        <p:nvSpPr>
          <p:cNvPr id="2" name="TextBox 1">
            <a:extLst>
              <a:ext uri="{FF2B5EF4-FFF2-40B4-BE49-F238E27FC236}">
                <a16:creationId xmlns:a16="http://schemas.microsoft.com/office/drawing/2014/main" id="{A3183B7F-0192-B534-E587-8160FB8E5A34}"/>
              </a:ext>
            </a:extLst>
          </p:cNvPr>
          <p:cNvSpPr txBox="1"/>
          <p:nvPr/>
        </p:nvSpPr>
        <p:spPr>
          <a:xfrm>
            <a:off x="835024" y="1303284"/>
            <a:ext cx="8981638" cy="461665"/>
          </a:xfrm>
          <a:prstGeom prst="rect">
            <a:avLst/>
          </a:prstGeom>
          <a:noFill/>
        </p:spPr>
        <p:txBody>
          <a:bodyPr wrap="square" rtlCol="0">
            <a:spAutoFit/>
          </a:bodyPr>
          <a:lstStyle/>
          <a:p>
            <a:r>
              <a:rPr lang="en-US" sz="2400"/>
              <a:t>	</a:t>
            </a:r>
          </a:p>
        </p:txBody>
      </p:sp>
      <p:pic>
        <p:nvPicPr>
          <p:cNvPr id="11" name="Picture 10">
            <a:extLst>
              <a:ext uri="{FF2B5EF4-FFF2-40B4-BE49-F238E27FC236}">
                <a16:creationId xmlns:a16="http://schemas.microsoft.com/office/drawing/2014/main" id="{3CA4CA7B-E3C8-613C-CF92-CA06BF1A75B9}"/>
              </a:ext>
            </a:extLst>
          </p:cNvPr>
          <p:cNvPicPr>
            <a:picLocks noChangeAspect="1"/>
          </p:cNvPicPr>
          <p:nvPr/>
        </p:nvPicPr>
        <p:blipFill>
          <a:blip r:embed="rId3"/>
          <a:stretch>
            <a:fillRect/>
          </a:stretch>
        </p:blipFill>
        <p:spPr>
          <a:xfrm>
            <a:off x="1741134" y="1658014"/>
            <a:ext cx="1143879" cy="956079"/>
          </a:xfrm>
          <a:prstGeom prst="rect">
            <a:avLst/>
          </a:prstGeom>
        </p:spPr>
      </p:pic>
      <p:pic>
        <p:nvPicPr>
          <p:cNvPr id="12" name="Picture 11">
            <a:extLst>
              <a:ext uri="{FF2B5EF4-FFF2-40B4-BE49-F238E27FC236}">
                <a16:creationId xmlns:a16="http://schemas.microsoft.com/office/drawing/2014/main" id="{2CFCDF34-4005-8542-8254-41FCA3C3B053}"/>
              </a:ext>
            </a:extLst>
          </p:cNvPr>
          <p:cNvPicPr>
            <a:picLocks noChangeAspect="1"/>
          </p:cNvPicPr>
          <p:nvPr/>
        </p:nvPicPr>
        <p:blipFill rotWithShape="1">
          <a:blip r:embed="rId4"/>
          <a:srcRect l="15708"/>
          <a:stretch/>
        </p:blipFill>
        <p:spPr>
          <a:xfrm>
            <a:off x="5413453" y="1689079"/>
            <a:ext cx="901543" cy="925014"/>
          </a:xfrm>
          <a:prstGeom prst="rect">
            <a:avLst/>
          </a:prstGeom>
        </p:spPr>
      </p:pic>
      <p:pic>
        <p:nvPicPr>
          <p:cNvPr id="13" name="Picture 12">
            <a:extLst>
              <a:ext uri="{FF2B5EF4-FFF2-40B4-BE49-F238E27FC236}">
                <a16:creationId xmlns:a16="http://schemas.microsoft.com/office/drawing/2014/main" id="{3D0F60D6-DC2C-3819-A3C7-F7588DE2C284}"/>
              </a:ext>
            </a:extLst>
          </p:cNvPr>
          <p:cNvPicPr>
            <a:picLocks noChangeAspect="1"/>
          </p:cNvPicPr>
          <p:nvPr/>
        </p:nvPicPr>
        <p:blipFill>
          <a:blip r:embed="rId5"/>
          <a:stretch>
            <a:fillRect/>
          </a:stretch>
        </p:blipFill>
        <p:spPr>
          <a:xfrm>
            <a:off x="9007292" y="1764949"/>
            <a:ext cx="929931" cy="919933"/>
          </a:xfrm>
          <a:prstGeom prst="rect">
            <a:avLst/>
          </a:prstGeom>
        </p:spPr>
      </p:pic>
      <p:pic>
        <p:nvPicPr>
          <p:cNvPr id="3" name="Picture 2">
            <a:extLst>
              <a:ext uri="{FF2B5EF4-FFF2-40B4-BE49-F238E27FC236}">
                <a16:creationId xmlns:a16="http://schemas.microsoft.com/office/drawing/2014/main" id="{E39B3A5E-9685-514F-22D8-4240CC5494CE}"/>
              </a:ext>
            </a:extLst>
          </p:cNvPr>
          <p:cNvPicPr>
            <a:picLocks noChangeAspect="1"/>
          </p:cNvPicPr>
          <p:nvPr/>
        </p:nvPicPr>
        <p:blipFill>
          <a:blip r:embed="rId6"/>
          <a:stretch>
            <a:fillRect/>
          </a:stretch>
        </p:blipFill>
        <p:spPr>
          <a:xfrm>
            <a:off x="1225581" y="2848687"/>
            <a:ext cx="2381250" cy="2381250"/>
          </a:xfrm>
          <a:prstGeom prst="rect">
            <a:avLst/>
          </a:prstGeom>
        </p:spPr>
      </p:pic>
      <p:pic>
        <p:nvPicPr>
          <p:cNvPr id="5" name="Picture 4">
            <a:extLst>
              <a:ext uri="{FF2B5EF4-FFF2-40B4-BE49-F238E27FC236}">
                <a16:creationId xmlns:a16="http://schemas.microsoft.com/office/drawing/2014/main" id="{47432BA1-C61C-CC5B-1D4F-5C1310335619}"/>
              </a:ext>
            </a:extLst>
          </p:cNvPr>
          <p:cNvPicPr>
            <a:picLocks noChangeAspect="1"/>
          </p:cNvPicPr>
          <p:nvPr/>
        </p:nvPicPr>
        <p:blipFill>
          <a:blip r:embed="rId6"/>
          <a:stretch>
            <a:fillRect/>
          </a:stretch>
        </p:blipFill>
        <p:spPr>
          <a:xfrm>
            <a:off x="1225581" y="2848687"/>
            <a:ext cx="2381250" cy="2381250"/>
          </a:xfrm>
          <a:prstGeom prst="rect">
            <a:avLst/>
          </a:prstGeom>
        </p:spPr>
      </p:pic>
      <p:pic>
        <p:nvPicPr>
          <p:cNvPr id="7" name="Picture 6">
            <a:extLst>
              <a:ext uri="{FF2B5EF4-FFF2-40B4-BE49-F238E27FC236}">
                <a16:creationId xmlns:a16="http://schemas.microsoft.com/office/drawing/2014/main" id="{8BEC1A4C-8670-904D-5649-0173E20148E5}"/>
              </a:ext>
            </a:extLst>
          </p:cNvPr>
          <p:cNvPicPr>
            <a:picLocks noChangeAspect="1"/>
          </p:cNvPicPr>
          <p:nvPr/>
        </p:nvPicPr>
        <p:blipFill>
          <a:blip r:embed="rId7"/>
          <a:stretch>
            <a:fillRect/>
          </a:stretch>
        </p:blipFill>
        <p:spPr>
          <a:xfrm>
            <a:off x="4673600" y="2787718"/>
            <a:ext cx="2381250" cy="2381250"/>
          </a:xfrm>
          <a:prstGeom prst="rect">
            <a:avLst/>
          </a:prstGeom>
        </p:spPr>
      </p:pic>
      <p:pic>
        <p:nvPicPr>
          <p:cNvPr id="8" name="Picture 7">
            <a:extLst>
              <a:ext uri="{FF2B5EF4-FFF2-40B4-BE49-F238E27FC236}">
                <a16:creationId xmlns:a16="http://schemas.microsoft.com/office/drawing/2014/main" id="{A00CF3F2-BC09-608D-46C5-6142168C8F7E}"/>
              </a:ext>
            </a:extLst>
          </p:cNvPr>
          <p:cNvPicPr>
            <a:picLocks noChangeAspect="1"/>
          </p:cNvPicPr>
          <p:nvPr/>
        </p:nvPicPr>
        <p:blipFill>
          <a:blip r:embed="rId6"/>
          <a:stretch>
            <a:fillRect/>
          </a:stretch>
        </p:blipFill>
        <p:spPr>
          <a:xfrm>
            <a:off x="1225581" y="2809674"/>
            <a:ext cx="2381250" cy="2381250"/>
          </a:xfrm>
          <a:prstGeom prst="rect">
            <a:avLst/>
          </a:prstGeom>
        </p:spPr>
      </p:pic>
      <p:pic>
        <p:nvPicPr>
          <p:cNvPr id="9" name="Picture 8">
            <a:extLst>
              <a:ext uri="{FF2B5EF4-FFF2-40B4-BE49-F238E27FC236}">
                <a16:creationId xmlns:a16="http://schemas.microsoft.com/office/drawing/2014/main" id="{6418C853-9C41-FD06-FFCF-8BEA242B82CE}"/>
              </a:ext>
            </a:extLst>
          </p:cNvPr>
          <p:cNvPicPr>
            <a:picLocks noChangeAspect="1"/>
          </p:cNvPicPr>
          <p:nvPr/>
        </p:nvPicPr>
        <p:blipFill>
          <a:blip r:embed="rId7"/>
          <a:stretch>
            <a:fillRect/>
          </a:stretch>
        </p:blipFill>
        <p:spPr>
          <a:xfrm>
            <a:off x="4738365" y="2848687"/>
            <a:ext cx="2381250" cy="2381250"/>
          </a:xfrm>
          <a:prstGeom prst="rect">
            <a:avLst/>
          </a:prstGeom>
        </p:spPr>
      </p:pic>
      <p:pic>
        <p:nvPicPr>
          <p:cNvPr id="10" name="Picture 9">
            <a:extLst>
              <a:ext uri="{FF2B5EF4-FFF2-40B4-BE49-F238E27FC236}">
                <a16:creationId xmlns:a16="http://schemas.microsoft.com/office/drawing/2014/main" id="{6CAB720E-0F0A-7A9A-2703-0F6551528F7B}"/>
              </a:ext>
            </a:extLst>
          </p:cNvPr>
          <p:cNvPicPr>
            <a:picLocks noChangeAspect="1"/>
          </p:cNvPicPr>
          <p:nvPr/>
        </p:nvPicPr>
        <p:blipFill>
          <a:blip r:embed="rId8"/>
          <a:stretch>
            <a:fillRect/>
          </a:stretch>
        </p:blipFill>
        <p:spPr>
          <a:xfrm>
            <a:off x="8251149" y="2790745"/>
            <a:ext cx="2442219" cy="2442219"/>
          </a:xfrm>
          <a:prstGeom prst="rect">
            <a:avLst/>
          </a:prstGeom>
        </p:spPr>
      </p:pic>
    </p:spTree>
    <p:extLst>
      <p:ext uri="{BB962C8B-B14F-4D97-AF65-F5344CB8AC3E}">
        <p14:creationId xmlns:p14="http://schemas.microsoft.com/office/powerpoint/2010/main" val="3080300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50CAE-A41B-62EC-823A-55F506D53A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41F59C1-06E2-4297-951B-2095C1E7180B}"/>
              </a:ext>
            </a:extLst>
          </p:cNvPr>
          <p:cNvSpPr>
            <a:spLocks noGrp="1"/>
          </p:cNvSpPr>
          <p:nvPr>
            <p:ph type="title"/>
          </p:nvPr>
        </p:nvSpPr>
        <p:spPr/>
        <p:txBody>
          <a:bodyPr/>
          <a:lstStyle/>
          <a:p>
            <a:r>
              <a:rPr lang="es-ES" dirty="0"/>
              <a:t>Información de contacto de TSAHC</a:t>
            </a:r>
          </a:p>
        </p:txBody>
      </p:sp>
      <p:sp>
        <p:nvSpPr>
          <p:cNvPr id="5" name="Rectangle 1">
            <a:extLst>
              <a:ext uri="{FF2B5EF4-FFF2-40B4-BE49-F238E27FC236}">
                <a16:creationId xmlns:a16="http://schemas.microsoft.com/office/drawing/2014/main" id="{92F7A02A-8B10-7100-7814-68951AE4490B}"/>
              </a:ext>
            </a:extLst>
          </p:cNvPr>
          <p:cNvSpPr>
            <a:spLocks noChangeArrowheads="1"/>
          </p:cNvSpPr>
          <p:nvPr/>
        </p:nvSpPr>
        <p:spPr bwMode="auto">
          <a:xfrm>
            <a:off x="721518" y="1967318"/>
            <a:ext cx="10831286" cy="538417"/>
          </a:xfrm>
          <a:prstGeom prst="rect">
            <a:avLst/>
          </a:prstGeom>
          <a:solidFill>
            <a:srgbClr val="9EC4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lnSpc>
                <a:spcPct val="90000"/>
              </a:lnSpc>
            </a:pPr>
            <a:r>
              <a:rPr lang="en-US" altLang="en-US" sz="3200" b="1">
                <a:solidFill>
                  <a:schemeClr val="bg1"/>
                </a:solidFill>
                <a:latin typeface="+mn-lt"/>
                <a:cs typeface="Calibri" panose="020F0502020204030204" pitchFamily="34" charset="0"/>
              </a:rPr>
              <a:t>Homeownership Hotline: (877) 508-4611</a:t>
            </a:r>
          </a:p>
        </p:txBody>
      </p:sp>
      <p:sp>
        <p:nvSpPr>
          <p:cNvPr id="6" name="TextBox 12">
            <a:extLst>
              <a:ext uri="{FF2B5EF4-FFF2-40B4-BE49-F238E27FC236}">
                <a16:creationId xmlns:a16="http://schemas.microsoft.com/office/drawing/2014/main" id="{45720C71-16DA-8E15-4BCF-F90F220051A4}"/>
              </a:ext>
            </a:extLst>
          </p:cNvPr>
          <p:cNvSpPr txBox="1">
            <a:spLocks noChangeArrowheads="1"/>
          </p:cNvSpPr>
          <p:nvPr/>
        </p:nvSpPr>
        <p:spPr bwMode="auto">
          <a:xfrm>
            <a:off x="677975" y="3301904"/>
            <a:ext cx="10831286" cy="1538883"/>
          </a:xfrm>
          <a:prstGeom prst="rect">
            <a:avLst/>
          </a:prstGeom>
          <a:noFill/>
          <a:ln w="9525">
            <a:solidFill>
              <a:srgbClr val="339933"/>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US" altLang="en-US" sz="3200" b="1" dirty="0">
                <a:solidFill>
                  <a:srgbClr val="000000"/>
                </a:solidFill>
                <a:latin typeface="+mn-lt"/>
              </a:rPr>
              <a:t>General Questions:</a:t>
            </a:r>
          </a:p>
          <a:p>
            <a:pPr algn="ctr"/>
            <a:r>
              <a:rPr lang="en-US" altLang="en-US" sz="3200" b="1" dirty="0">
                <a:solidFill>
                  <a:srgbClr val="000000"/>
                </a:solidFill>
                <a:latin typeface="+mn-lt"/>
              </a:rPr>
              <a:t>Email: </a:t>
            </a:r>
            <a:r>
              <a:rPr lang="en-US" altLang="en-US" sz="3200" b="1" dirty="0">
                <a:solidFill>
                  <a:srgbClr val="E87224"/>
                </a:solidFill>
                <a:latin typeface="+mn-lt"/>
                <a:hlinkClick r:id="rId3">
                  <a:extLst>
                    <a:ext uri="{A12FA001-AC4F-418D-AE19-62706E023703}">
                      <ahyp:hlinkClr xmlns:ahyp="http://schemas.microsoft.com/office/drawing/2018/hyperlinkcolor" val="tx"/>
                    </a:ext>
                  </a:extLst>
                </a:hlinkClick>
              </a:rPr>
              <a:t>homeownership@tsahc.org</a:t>
            </a:r>
            <a:r>
              <a:rPr lang="en-US" altLang="en-US" sz="3200" b="1" dirty="0">
                <a:solidFill>
                  <a:srgbClr val="E87224"/>
                </a:solidFill>
                <a:latin typeface="+mn-lt"/>
              </a:rPr>
              <a:t> </a:t>
            </a:r>
          </a:p>
          <a:p>
            <a:endParaRPr lang="en-US" altLang="en-US" sz="1800" dirty="0">
              <a:solidFill>
                <a:srgbClr val="000000"/>
              </a:solidFill>
              <a:latin typeface="Cambria" panose="02040503050406030204" pitchFamily="18" charset="0"/>
            </a:endParaRPr>
          </a:p>
          <a:p>
            <a:endParaRPr lang="en-US" altLang="en-US" sz="1200" dirty="0">
              <a:solidFill>
                <a:srgbClr val="000000"/>
              </a:solidFill>
              <a:latin typeface="Cambria" panose="02040503050406030204" pitchFamily="18" charset="0"/>
            </a:endParaRPr>
          </a:p>
        </p:txBody>
      </p:sp>
    </p:spTree>
    <p:extLst>
      <p:ext uri="{BB962C8B-B14F-4D97-AF65-F5344CB8AC3E}">
        <p14:creationId xmlns:p14="http://schemas.microsoft.com/office/powerpoint/2010/main" val="7207038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D3AE9-91DA-C023-24E8-4FF4CBCB73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4A0F3F-1520-27C3-7AEB-FCACE843C084}"/>
              </a:ext>
            </a:extLst>
          </p:cNvPr>
          <p:cNvSpPr>
            <a:spLocks noGrp="1"/>
          </p:cNvSpPr>
          <p:nvPr>
            <p:ph type="title"/>
          </p:nvPr>
        </p:nvSpPr>
        <p:spPr/>
        <p:txBody>
          <a:bodyPr/>
          <a:lstStyle/>
          <a:p>
            <a:r>
              <a:rPr lang="en-US" dirty="0" err="1"/>
              <a:t>Contáctame</a:t>
            </a:r>
            <a:endParaRPr lang="en-US" dirty="0"/>
          </a:p>
        </p:txBody>
      </p:sp>
      <p:sp>
        <p:nvSpPr>
          <p:cNvPr id="8" name="TextBox 7">
            <a:extLst>
              <a:ext uri="{FF2B5EF4-FFF2-40B4-BE49-F238E27FC236}">
                <a16:creationId xmlns:a16="http://schemas.microsoft.com/office/drawing/2014/main" id="{BB1F92E2-985C-B2A9-8B87-0EF112B3ED3F}"/>
              </a:ext>
            </a:extLst>
          </p:cNvPr>
          <p:cNvSpPr txBox="1"/>
          <p:nvPr/>
        </p:nvSpPr>
        <p:spPr>
          <a:xfrm>
            <a:off x="470522" y="5307506"/>
            <a:ext cx="9650022" cy="738664"/>
          </a:xfrm>
          <a:prstGeom prst="rect">
            <a:avLst/>
          </a:prstGeom>
          <a:noFill/>
        </p:spPr>
        <p:txBody>
          <a:bodyPr wrap="square" rtlCol="0">
            <a:spAutoFit/>
          </a:bodyPr>
          <a:lstStyle/>
          <a:p>
            <a:pPr marL="285750" indent="-285750">
              <a:buFont typeface="Arial" panose="020B0604020202020204" pitchFamily="34" charset="0"/>
              <a:buChar char="•"/>
            </a:pPr>
            <a:endParaRPr lang="en-US" dirty="0"/>
          </a:p>
          <a:p>
            <a:endParaRPr lang="en-US" sz="2400" b="1" dirty="0"/>
          </a:p>
        </p:txBody>
      </p:sp>
    </p:spTree>
    <p:extLst>
      <p:ext uri="{BB962C8B-B14F-4D97-AF65-F5344CB8AC3E}">
        <p14:creationId xmlns:p14="http://schemas.microsoft.com/office/powerpoint/2010/main" val="1167297107"/>
      </p:ext>
    </p:extLst>
  </p:cSld>
  <p:clrMapOvr>
    <a:masterClrMapping/>
  </p:clrMapOvr>
</p:sld>
</file>

<file path=ppt/theme/theme1.xml><?xml version="1.0" encoding="utf-8"?>
<a:theme xmlns:a="http://schemas.openxmlformats.org/drawingml/2006/main" name="Office Theme">
  <a:themeElements>
    <a:clrScheme name="TSAHC colors">
      <a:dk1>
        <a:sysClr val="windowText" lastClr="000000"/>
      </a:dk1>
      <a:lt1>
        <a:sysClr val="window" lastClr="FFFFFF"/>
      </a:lt1>
      <a:dk2>
        <a:srgbClr val="262626"/>
      </a:dk2>
      <a:lt2>
        <a:srgbClr val="F2F2F2"/>
      </a:lt2>
      <a:accent1>
        <a:srgbClr val="4A5E7F"/>
      </a:accent1>
      <a:accent2>
        <a:srgbClr val="96BC5F"/>
      </a:accent2>
      <a:accent3>
        <a:srgbClr val="E67025"/>
      </a:accent3>
      <a:accent4>
        <a:srgbClr val="708DB8"/>
      </a:accent4>
      <a:accent5>
        <a:srgbClr val="E5EDD6"/>
      </a:accent5>
      <a:accent6>
        <a:srgbClr val="296098"/>
      </a:accent6>
      <a:hlink>
        <a:srgbClr val="E31B23"/>
      </a:hlink>
      <a:folHlink>
        <a:srgbClr val="29609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83FF8D668AEF45BF67FACDE9C22BF7" ma:contentTypeVersion="17" ma:contentTypeDescription="Create a new document." ma:contentTypeScope="" ma:versionID="6a8bde5cffc764a2576e803b22c77381">
  <xsd:schema xmlns:xsd="http://www.w3.org/2001/XMLSchema" xmlns:xs="http://www.w3.org/2001/XMLSchema" xmlns:p="http://schemas.microsoft.com/office/2006/metadata/properties" xmlns:ns2="11a782af-9e0e-4b5a-af03-abc5a1376acc" xmlns:ns3="89c6d0cd-38fb-4fb8-bbc6-055447a03202" xmlns:ns4="http://schemas.microsoft.com/sharepoint/v3/fields" targetNamespace="http://schemas.microsoft.com/office/2006/metadata/properties" ma:root="true" ma:fieldsID="f25091d0c85186e70e1b8381c6584df1" ns2:_="" ns3:_="" ns4:_="">
    <xsd:import namespace="11a782af-9e0e-4b5a-af03-abc5a1376acc"/>
    <xsd:import namespace="89c6d0cd-38fb-4fb8-bbc6-055447a03202"/>
    <xsd:import namespace="http://schemas.microsoft.com/sharepoint/v3/fields"/>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4:_Forma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a782af-9e0e-4b5a-af03-abc5a1376a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cbebc85-8818-4581-a6af-5284848a6631"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c6d0cd-38fb-4fb8-bbc6-055447a0320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eb5807e7-3080-4322-bc3e-c96de451ba93}" ma:internalName="TaxCatchAll" ma:showField="CatchAllData" ma:web="89c6d0cd-38fb-4fb8-bbc6-055447a03202">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Format" ma:index="23" nillable="true" ma:displayName="Format" ma:description="Media-type, file format or dimensions" ma:internalName="_Forma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1a782af-9e0e-4b5a-af03-abc5a1376acc">
      <Terms xmlns="http://schemas.microsoft.com/office/infopath/2007/PartnerControls"/>
    </lcf76f155ced4ddcb4097134ff3c332f>
    <TaxCatchAll xmlns="89c6d0cd-38fb-4fb8-bbc6-055447a03202" xsi:nil="true"/>
    <_Format xmlns="http://schemas.microsoft.com/sharepoint/v3/fields" xsi:nil="true"/>
  </documentManagement>
</p:properties>
</file>

<file path=customXml/itemProps1.xml><?xml version="1.0" encoding="utf-8"?>
<ds:datastoreItem xmlns:ds="http://schemas.openxmlformats.org/officeDocument/2006/customXml" ds:itemID="{C884B257-3E88-4B04-81BF-F5C44B394E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a782af-9e0e-4b5a-af03-abc5a1376acc"/>
    <ds:schemaRef ds:uri="89c6d0cd-38fb-4fb8-bbc6-055447a03202"/>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37E45A-C306-4713-8BCD-4685D52B5569}">
  <ds:schemaRefs>
    <ds:schemaRef ds:uri="http://schemas.microsoft.com/sharepoint/v3/contenttype/forms"/>
  </ds:schemaRefs>
</ds:datastoreItem>
</file>

<file path=customXml/itemProps3.xml><?xml version="1.0" encoding="utf-8"?>
<ds:datastoreItem xmlns:ds="http://schemas.openxmlformats.org/officeDocument/2006/customXml" ds:itemID="{1C262DF5-D397-449D-ACC4-C6DDA2D24467}">
  <ds:schemaRefs>
    <ds:schemaRef ds:uri="http://purl.org/dc/dcmitype/"/>
    <ds:schemaRef ds:uri="http://schemas.microsoft.com/office/infopath/2007/PartnerControls"/>
    <ds:schemaRef ds:uri="http://schemas.microsoft.com/office/2006/documentManagement/types"/>
    <ds:schemaRef ds:uri="http://www.w3.org/XML/1998/namespace"/>
    <ds:schemaRef ds:uri="http://purl.org/dc/terms/"/>
    <ds:schemaRef ds:uri="http://schemas.openxmlformats.org/package/2006/metadata/core-properties"/>
    <ds:schemaRef ds:uri="http://schemas.microsoft.com/sharepoint/v3/fields"/>
    <ds:schemaRef ds:uri="89c6d0cd-38fb-4fb8-bbc6-055447a03202"/>
    <ds:schemaRef ds:uri="11a782af-9e0e-4b5a-af03-abc5a1376acc"/>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2811</TotalTime>
  <Words>3824</Words>
  <Application>Microsoft Office PowerPoint</Application>
  <PresentationFormat>Widescreen</PresentationFormat>
  <Paragraphs>305</Paragraphs>
  <Slides>33</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Aptos</vt:lpstr>
      <vt:lpstr>Aptos Display</vt:lpstr>
      <vt:lpstr>Arial</vt:lpstr>
      <vt:lpstr>Calibri</vt:lpstr>
      <vt:lpstr>Cambria</vt:lpstr>
      <vt:lpstr>Courier New</vt:lpstr>
      <vt:lpstr>Times</vt:lpstr>
      <vt:lpstr>Wingdings</vt:lpstr>
      <vt:lpstr>Office Theme</vt:lpstr>
      <vt:lpstr>PowerPoint Presentation</vt:lpstr>
      <vt:lpstr>Contáctame</vt:lpstr>
      <vt:lpstr>Objetivos</vt:lpstr>
      <vt:lpstr>Orden</vt:lpstr>
      <vt:lpstr>Sobre TSAHC</vt:lpstr>
      <vt:lpstr>Sobre TSAHC</vt:lpstr>
      <vt:lpstr>Razones para comprar una casa</vt:lpstr>
      <vt:lpstr>Sobre TSAHC</vt:lpstr>
      <vt:lpstr>Sobre TSAHC</vt:lpstr>
      <vt:lpstr>Programa de Asistencia para Enganches (DPA)</vt:lpstr>
      <vt:lpstr>Programa de Asistencia para Enganches (DPA)</vt:lpstr>
      <vt:lpstr>Programa de Asistencia para Enganches (DPA)</vt:lpstr>
      <vt:lpstr>Propiedades elegibles – Solo residencia principal </vt:lpstr>
      <vt:lpstr>Hora del Cuento</vt:lpstr>
      <vt:lpstr>Certificados de Credito Hipotecario (MCC)</vt:lpstr>
      <vt:lpstr>Certificados de Credito Hipotecario (MCC)</vt:lpstr>
      <vt:lpstr>Certificados de Credito Hipotecario (MCC)</vt:lpstr>
      <vt:lpstr>Certificados de Credito Hipotecario (MCC)</vt:lpstr>
      <vt:lpstr>Certificados de Credito Hipotecario (MCC)</vt:lpstr>
      <vt:lpstr>Certificados de Credito Hipotecario (MCC)</vt:lpstr>
      <vt:lpstr>Certificados de Credito Hipotecario (MCC)</vt:lpstr>
      <vt:lpstr>Certificados de Credito Hipotecario (MCC)</vt:lpstr>
      <vt:lpstr>Hora del Cuento</vt:lpstr>
      <vt:lpstr>Cómo calificar – Texas Hero o no?</vt:lpstr>
      <vt:lpstr>Cómo calificar</vt:lpstr>
      <vt:lpstr>Cómo calificar –  Educarse</vt:lpstr>
      <vt:lpstr>Cómo calificar - Encontrar un prestamista</vt:lpstr>
      <vt:lpstr>PowerPoint Presentation</vt:lpstr>
      <vt:lpstr>Conclusiones Importantes</vt:lpstr>
      <vt:lpstr>Vea nuestro seminario web! </vt:lpstr>
      <vt:lpstr>¡Síganos!</vt:lpstr>
      <vt:lpstr>Información de contacto de TSAHC</vt:lpstr>
      <vt:lpstr>Contáctame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Shelby Holmes</dc:creator>
  <cp:lastModifiedBy>Sarah Ellinor</cp:lastModifiedBy>
  <cp:revision>3</cp:revision>
  <dcterms:created xsi:type="dcterms:W3CDTF">2024-09-13T19:13:51Z</dcterms:created>
  <dcterms:modified xsi:type="dcterms:W3CDTF">2026-09-17T20:38:22Z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0x0101002183FF8D668AEF45BF67FACDE9C22BF7</vt:lpwstr>
  </property>
</Properties>
</file>