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6A_109DBA2E.xml" ContentType="application/vnd.ms-powerpoint.comment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7"/>
  </p:notesMasterIdLst>
  <p:sldIdLst>
    <p:sldId id="370" r:id="rId5"/>
    <p:sldId id="278" r:id="rId6"/>
    <p:sldId id="327" r:id="rId7"/>
    <p:sldId id="267" r:id="rId8"/>
    <p:sldId id="369" r:id="rId9"/>
    <p:sldId id="269" r:id="rId10"/>
    <p:sldId id="326" r:id="rId11"/>
    <p:sldId id="376" r:id="rId12"/>
    <p:sldId id="368" r:id="rId13"/>
    <p:sldId id="377" r:id="rId14"/>
    <p:sldId id="378" r:id="rId15"/>
    <p:sldId id="379" r:id="rId16"/>
    <p:sldId id="380" r:id="rId17"/>
    <p:sldId id="381" r:id="rId18"/>
    <p:sldId id="328" r:id="rId19"/>
    <p:sldId id="329" r:id="rId20"/>
    <p:sldId id="330" r:id="rId21"/>
    <p:sldId id="361" r:id="rId22"/>
    <p:sldId id="362" r:id="rId23"/>
    <p:sldId id="373" r:id="rId24"/>
    <p:sldId id="364" r:id="rId25"/>
    <p:sldId id="383" r:id="rId26"/>
    <p:sldId id="296" r:id="rId27"/>
    <p:sldId id="332" r:id="rId28"/>
    <p:sldId id="384" r:id="rId29"/>
    <p:sldId id="385" r:id="rId30"/>
    <p:sldId id="389" r:id="rId31"/>
    <p:sldId id="286" r:id="rId32"/>
    <p:sldId id="366" r:id="rId33"/>
    <p:sldId id="374" r:id="rId34"/>
    <p:sldId id="357" r:id="rId35"/>
    <p:sldId id="390" r:id="rId36"/>
    <p:sldId id="333" r:id="rId37"/>
    <p:sldId id="334" r:id="rId38"/>
    <p:sldId id="382" r:id="rId39"/>
    <p:sldId id="391" r:id="rId40"/>
    <p:sldId id="392" r:id="rId41"/>
    <p:sldId id="393" r:id="rId42"/>
    <p:sldId id="375" r:id="rId43"/>
    <p:sldId id="310" r:id="rId44"/>
    <p:sldId id="313" r:id="rId45"/>
    <p:sldId id="36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463FD1-3D97-5C0B-5170-298158AD2D8A}" name="Kayla Gillaspy" initials="KG" userId="S::kgillaspy@tsahc.org::eb30fbdd-d2ae-494b-bbdc-f1862929a334" providerId="AD"/>
  <p188:author id="{6E0331D4-A7C6-9FF0-D123-1E0145C74549}" name="Joniel LeVecque" initials="JL" userId="S::jlevecque@tsahc.org::3c630717-906c-4aeb-8f19-fd141c03495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5E7F"/>
    <a:srgbClr val="E87224"/>
    <a:srgbClr val="96BD5F"/>
    <a:srgbClr val="E1E5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87" autoAdjust="0"/>
    <p:restoredTop sz="71985" autoAdjust="0"/>
  </p:normalViewPr>
  <p:slideViewPr>
    <p:cSldViewPr snapToGrid="0">
      <p:cViewPr varScale="1">
        <p:scale>
          <a:sx n="34" d="100"/>
          <a:sy n="34" d="100"/>
        </p:scale>
        <p:origin x="67" y="1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omments/modernComment_16A_109DBA2E.xml><?xml version="1.0" encoding="utf-8"?>
<p188:cmLst xmlns:a="http://schemas.openxmlformats.org/drawingml/2006/main" xmlns:r="http://schemas.openxmlformats.org/officeDocument/2006/relationships" xmlns:p188="http://schemas.microsoft.com/office/powerpoint/2018/8/main">
  <p188:cm id="{DD43F8D0-4008-4469-B4A4-3A85FA219488}" authorId="{6E0331D4-A7C6-9FF0-D123-1E0145C74549}" status="resolved" created="2025-10-14T15:29:36.543">
    <ac:deMkLst xmlns:ac="http://schemas.microsoft.com/office/drawing/2013/main/command">
      <pc:docMk xmlns:pc="http://schemas.microsoft.com/office/powerpoint/2013/main/command"/>
      <pc:sldMk xmlns:pc="http://schemas.microsoft.com/office/powerpoint/2013/main/command" cId="2461697263" sldId="328"/>
      <ac:spMk id="2" creationId="{2E65E03E-D17C-7DAA-AF45-2FBDC1FE0AB7}"/>
    </ac:deMkLst>
    <p188:txBody>
      <a:bodyPr/>
      <a:lstStyle/>
      <a:p>
        <a:r>
          <a:rPr lang="en-US"/>
          <a:t>if this is a deeper dive than our module trainings, should we give more details on manufactured requirements?</a:t>
        </a:r>
      </a:p>
    </p188:txBody>
  </p188:cm>
  <p188:cm id="{D4DD40A5-CCDF-4636-A560-20BBCCCFF763}" authorId="{6B463FD1-3D97-5C0B-5170-298158AD2D8A}" status="resolved" created="2025-10-14T16:37:46.013">
    <pc:sldMkLst xmlns:pc="http://schemas.microsoft.com/office/powerpoint/2013/main/command">
      <pc:docMk/>
      <pc:sldMk cId="2461697263" sldId="328"/>
    </pc:sldMkLst>
    <p188:replyLst>
      <p188:reply id="{B736824F-D75A-4A1C-A1DB-419ED7DCD3A2}" authorId="{6B463FD1-3D97-5C0B-5170-298158AD2D8A}" created="2025-10-14T16:38:11.810">
        <p188:txBody>
          <a:bodyPr/>
          <a:lstStyle/>
          <a:p>
            <a:r>
              <a:rPr lang="en-US"/>
              <a:t>640 FICO minimum</a:t>
            </a:r>
          </a:p>
        </p188:txBody>
      </p188:reply>
    </p188:replyLst>
    <p188:txBody>
      <a:bodyPr/>
      <a:lstStyle/>
      <a:p>
        <a:r>
          <a:rPr lang="en-US"/>
          <a:t>Note: In addition to the foregoing requirements, all manufactured homes must: • be affixed to land and constitute “real property” under Texas law, and • have at least 400 square feet of living space and a minimum width in excess of 102 inches, and TSAHC Program Guidelines for Homeownership Programs Revised 8.20.2025 Texas State Affordable Housing Corporation Page 17 of 35 • which is customarily used at a fixed location, and • must not have been constructed prior to 1994, and • must be doublewide or greater. </a:t>
        </a:r>
      </a:p>
    </p188:txBody>
  </p188:cm>
</p188:cmLst>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D873A9-E15E-4A27-B5DB-A131A5FEA9A9}" type="doc">
      <dgm:prSet loTypeId="urn:microsoft.com/office/officeart/2005/8/layout/chevron2" loCatId="process" qsTypeId="urn:microsoft.com/office/officeart/2005/8/quickstyle/simple1" qsCatId="simple" csTypeId="urn:microsoft.com/office/officeart/2005/8/colors/accent3_2" csCatId="accent3" phldr="1"/>
      <dgm:spPr/>
      <dgm:t>
        <a:bodyPr/>
        <a:lstStyle/>
        <a:p>
          <a:endParaRPr lang="en-US"/>
        </a:p>
      </dgm:t>
    </dgm:pt>
    <dgm:pt modelId="{9D81FA19-C343-4D72-A8A3-C5F234277E8F}">
      <dgm:prSet phldrT="[Text]"/>
      <dgm:spPr/>
      <dgm:t>
        <a:bodyPr/>
        <a:lstStyle/>
        <a:p>
          <a:r>
            <a:rPr lang="en-US" dirty="0"/>
            <a:t>Key Takeaways</a:t>
          </a:r>
        </a:p>
      </dgm:t>
    </dgm:pt>
    <dgm:pt modelId="{1813C6C0-FE53-484A-897A-449B3ACFC3FC}" type="parTrans" cxnId="{CC004373-C98E-45B8-A2BC-C6680033DB2E}">
      <dgm:prSet/>
      <dgm:spPr/>
      <dgm:t>
        <a:bodyPr/>
        <a:lstStyle/>
        <a:p>
          <a:endParaRPr lang="en-US"/>
        </a:p>
      </dgm:t>
    </dgm:pt>
    <dgm:pt modelId="{FD73D21A-BA60-49EC-9792-24E78D3E0826}" type="sibTrans" cxnId="{CC004373-C98E-45B8-A2BC-C6680033DB2E}">
      <dgm:prSet/>
      <dgm:spPr/>
      <dgm:t>
        <a:bodyPr/>
        <a:lstStyle/>
        <a:p>
          <a:endParaRPr lang="en-US"/>
        </a:p>
      </dgm:t>
    </dgm:pt>
    <dgm:pt modelId="{7B07F9AF-ABD8-4012-91EC-3FB8680656A3}">
      <dgm:prSet phldrT="[Text]" custT="1"/>
      <dgm:spPr/>
      <dgm:t>
        <a:bodyPr/>
        <a:lstStyle/>
        <a:p>
          <a:r>
            <a:rPr lang="en-US" sz="2400" dirty="0"/>
            <a:t>DPA and MCC programs exist and are easy to use!</a:t>
          </a:r>
        </a:p>
      </dgm:t>
    </dgm:pt>
    <dgm:pt modelId="{DFAE44C0-9B04-4B4F-A631-33C1AE8ECE98}" type="parTrans" cxnId="{ADB186F6-B462-4354-AA0F-EEE519574AE7}">
      <dgm:prSet/>
      <dgm:spPr/>
      <dgm:t>
        <a:bodyPr/>
        <a:lstStyle/>
        <a:p>
          <a:endParaRPr lang="en-US"/>
        </a:p>
      </dgm:t>
    </dgm:pt>
    <dgm:pt modelId="{5FCBD068-22CF-4BBA-9CEA-DFE3EAAEB566}" type="sibTrans" cxnId="{ADB186F6-B462-4354-AA0F-EEE519574AE7}">
      <dgm:prSet/>
      <dgm:spPr/>
      <dgm:t>
        <a:bodyPr/>
        <a:lstStyle/>
        <a:p>
          <a:endParaRPr lang="en-US"/>
        </a:p>
      </dgm:t>
    </dgm:pt>
    <dgm:pt modelId="{44ACC155-62E2-446A-B1CF-3F88CEDF3FB2}">
      <dgm:prSet phldrT="[Text]" custT="1"/>
      <dgm:spPr/>
      <dgm:t>
        <a:bodyPr/>
        <a:lstStyle/>
        <a:p>
          <a:r>
            <a:rPr lang="en-US" sz="2400" dirty="0"/>
            <a:t>How to access these programs:</a:t>
          </a:r>
        </a:p>
      </dgm:t>
    </dgm:pt>
    <dgm:pt modelId="{7651819B-AC52-4C8D-BAE1-DB7325021562}" type="parTrans" cxnId="{A3FF5708-ED1B-4D9B-8F88-AF0DB9A6BA61}">
      <dgm:prSet/>
      <dgm:spPr/>
      <dgm:t>
        <a:bodyPr/>
        <a:lstStyle/>
        <a:p>
          <a:endParaRPr lang="en-US"/>
        </a:p>
      </dgm:t>
    </dgm:pt>
    <dgm:pt modelId="{A932B37E-0D09-486E-BE98-B651E633EE9E}" type="sibTrans" cxnId="{A3FF5708-ED1B-4D9B-8F88-AF0DB9A6BA61}">
      <dgm:prSet/>
      <dgm:spPr/>
      <dgm:t>
        <a:bodyPr/>
        <a:lstStyle/>
        <a:p>
          <a:endParaRPr lang="en-US"/>
        </a:p>
      </dgm:t>
    </dgm:pt>
    <dgm:pt modelId="{DD52E43D-5D76-4681-A221-8D8C8DE90B3B}">
      <dgm:prSet phldrT="[Text]" custT="1"/>
      <dgm:spPr/>
      <dgm:t>
        <a:bodyPr/>
        <a:lstStyle/>
        <a:p>
          <a:pPr>
            <a:buFont typeface="Courier New" panose="02070309020205020404" pitchFamily="49" charset="0"/>
            <a:buChar char="o"/>
          </a:pPr>
          <a:r>
            <a:rPr lang="en-US" sz="2400" dirty="0"/>
            <a:t>Eligibility Quiz</a:t>
          </a:r>
        </a:p>
      </dgm:t>
    </dgm:pt>
    <dgm:pt modelId="{2D3C0314-1A5C-48B6-9101-0498FF7B1098}" type="parTrans" cxnId="{6EC156EB-91A3-40F0-B669-315CB869DEAE}">
      <dgm:prSet/>
      <dgm:spPr/>
      <dgm:t>
        <a:bodyPr/>
        <a:lstStyle/>
        <a:p>
          <a:endParaRPr lang="en-US"/>
        </a:p>
      </dgm:t>
    </dgm:pt>
    <dgm:pt modelId="{720CEA73-AD3C-41BA-A824-325D5D76B272}" type="sibTrans" cxnId="{6EC156EB-91A3-40F0-B669-315CB869DEAE}">
      <dgm:prSet/>
      <dgm:spPr/>
      <dgm:t>
        <a:bodyPr/>
        <a:lstStyle/>
        <a:p>
          <a:endParaRPr lang="en-US"/>
        </a:p>
      </dgm:t>
    </dgm:pt>
    <dgm:pt modelId="{B395F0FF-2339-43F7-8917-58AA06C5A06C}">
      <dgm:prSet phldrT="[Text]" custT="1"/>
      <dgm:spPr/>
      <dgm:t>
        <a:bodyPr/>
        <a:lstStyle/>
        <a:p>
          <a:pPr>
            <a:buFont typeface="Courier New" panose="02070309020205020404" pitchFamily="49" charset="0"/>
            <a:buChar char="o"/>
          </a:pPr>
          <a:r>
            <a:rPr lang="en-US" sz="2400"/>
            <a:t>Homebuyer Education</a:t>
          </a:r>
        </a:p>
      </dgm:t>
    </dgm:pt>
    <dgm:pt modelId="{DD1EDAA0-C2F6-4297-89AF-2D855D714B32}" type="parTrans" cxnId="{A882AA93-6111-4C07-9227-B88C0D1725E3}">
      <dgm:prSet/>
      <dgm:spPr/>
      <dgm:t>
        <a:bodyPr/>
        <a:lstStyle/>
        <a:p>
          <a:endParaRPr lang="en-US"/>
        </a:p>
      </dgm:t>
    </dgm:pt>
    <dgm:pt modelId="{D0CC34C3-F08D-488D-BDC0-26020EE659B6}" type="sibTrans" cxnId="{A882AA93-6111-4C07-9227-B88C0D1725E3}">
      <dgm:prSet/>
      <dgm:spPr/>
      <dgm:t>
        <a:bodyPr/>
        <a:lstStyle/>
        <a:p>
          <a:endParaRPr lang="en-US"/>
        </a:p>
      </dgm:t>
    </dgm:pt>
    <dgm:pt modelId="{EBAAF0E6-D6DE-444B-AFC4-FEFE33C63408}">
      <dgm:prSet phldrT="[Text]" custT="1"/>
      <dgm:spPr/>
      <dgm:t>
        <a:bodyPr/>
        <a:lstStyle/>
        <a:p>
          <a:pPr>
            <a:buFont typeface="Courier New" panose="02070309020205020404" pitchFamily="49" charset="0"/>
            <a:buChar char="o"/>
          </a:pPr>
          <a:r>
            <a:rPr lang="en-US" sz="2400"/>
            <a:t>Find a Lender</a:t>
          </a:r>
        </a:p>
      </dgm:t>
    </dgm:pt>
    <dgm:pt modelId="{3244A72D-ABFC-4490-9375-88A610EBA1A5}" type="parTrans" cxnId="{61EEF0C7-EC29-462F-9D7C-4A77F649E634}">
      <dgm:prSet/>
      <dgm:spPr/>
      <dgm:t>
        <a:bodyPr/>
        <a:lstStyle/>
        <a:p>
          <a:endParaRPr lang="en-US"/>
        </a:p>
      </dgm:t>
    </dgm:pt>
    <dgm:pt modelId="{1B1D43D9-154C-4880-B46D-AC47B004E4C6}" type="sibTrans" cxnId="{61EEF0C7-EC29-462F-9D7C-4A77F649E634}">
      <dgm:prSet/>
      <dgm:spPr/>
      <dgm:t>
        <a:bodyPr/>
        <a:lstStyle/>
        <a:p>
          <a:endParaRPr lang="en-US"/>
        </a:p>
      </dgm:t>
    </dgm:pt>
    <dgm:pt modelId="{165B905B-E55B-4664-9212-5AF9ECD62D1D}">
      <dgm:prSet phldrT="[Text]" custT="1"/>
      <dgm:spPr/>
      <dgm:t>
        <a:bodyPr/>
        <a:lstStyle/>
        <a:p>
          <a:pPr>
            <a:buNone/>
          </a:pPr>
          <a:endParaRPr lang="en-US" sz="2400"/>
        </a:p>
      </dgm:t>
    </dgm:pt>
    <dgm:pt modelId="{2086CE7E-8F4D-40D2-B5F0-A2A7E4FF06BE}" type="parTrans" cxnId="{6D38A201-FE97-4467-A33D-58CC3D7906A0}">
      <dgm:prSet/>
      <dgm:spPr/>
      <dgm:t>
        <a:bodyPr/>
        <a:lstStyle/>
        <a:p>
          <a:endParaRPr lang="en-US"/>
        </a:p>
      </dgm:t>
    </dgm:pt>
    <dgm:pt modelId="{BF2C6054-1DEA-4C7F-9967-5BD55662B790}" type="sibTrans" cxnId="{6D38A201-FE97-4467-A33D-58CC3D7906A0}">
      <dgm:prSet/>
      <dgm:spPr/>
      <dgm:t>
        <a:bodyPr/>
        <a:lstStyle/>
        <a:p>
          <a:endParaRPr lang="en-US"/>
        </a:p>
      </dgm:t>
    </dgm:pt>
    <dgm:pt modelId="{0D64C064-3245-4A29-A78C-114DDC7FE4D2}">
      <dgm:prSet phldrT="[Text]" custT="1"/>
      <dgm:spPr/>
      <dgm:t>
        <a:bodyPr/>
        <a:lstStyle/>
        <a:p>
          <a:pPr>
            <a:buFont typeface="Courier New" panose="02070309020205020404" pitchFamily="49" charset="0"/>
            <a:buNone/>
          </a:pPr>
          <a:endParaRPr lang="en-US" sz="2400" dirty="0"/>
        </a:p>
      </dgm:t>
    </dgm:pt>
    <dgm:pt modelId="{DC9929A7-88BB-4BC8-8997-691EA3BCAFD6}" type="parTrans" cxnId="{01914B22-D0ED-4EC4-B2F7-58D948BD739D}">
      <dgm:prSet/>
      <dgm:spPr/>
      <dgm:t>
        <a:bodyPr/>
        <a:lstStyle/>
        <a:p>
          <a:endParaRPr lang="en-US"/>
        </a:p>
      </dgm:t>
    </dgm:pt>
    <dgm:pt modelId="{63004588-F64B-4E93-B8A3-338DD9618682}" type="sibTrans" cxnId="{01914B22-D0ED-4EC4-B2F7-58D948BD739D}">
      <dgm:prSet/>
      <dgm:spPr/>
      <dgm:t>
        <a:bodyPr/>
        <a:lstStyle/>
        <a:p>
          <a:endParaRPr lang="en-US"/>
        </a:p>
      </dgm:t>
    </dgm:pt>
    <dgm:pt modelId="{D7B4AB11-FE24-4AD8-90EA-507667812F61}" type="pres">
      <dgm:prSet presAssocID="{11D873A9-E15E-4A27-B5DB-A131A5FEA9A9}" presName="linearFlow" presStyleCnt="0">
        <dgm:presLayoutVars>
          <dgm:dir/>
          <dgm:animLvl val="lvl"/>
          <dgm:resizeHandles val="exact"/>
        </dgm:presLayoutVars>
      </dgm:prSet>
      <dgm:spPr/>
    </dgm:pt>
    <dgm:pt modelId="{7911F19D-0912-4B72-8A76-9A2A1D57B5BA}" type="pres">
      <dgm:prSet presAssocID="{9D81FA19-C343-4D72-A8A3-C5F234277E8F}" presName="composite" presStyleCnt="0"/>
      <dgm:spPr/>
    </dgm:pt>
    <dgm:pt modelId="{D72A5FA6-F805-47AB-B88F-F58491E0A607}" type="pres">
      <dgm:prSet presAssocID="{9D81FA19-C343-4D72-A8A3-C5F234277E8F}" presName="parentText" presStyleLbl="alignNode1" presStyleIdx="0" presStyleCnt="1">
        <dgm:presLayoutVars>
          <dgm:chMax val="1"/>
          <dgm:bulletEnabled val="1"/>
        </dgm:presLayoutVars>
      </dgm:prSet>
      <dgm:spPr/>
    </dgm:pt>
    <dgm:pt modelId="{3D5392B0-A8C6-42CD-97A3-476463F518E3}" type="pres">
      <dgm:prSet presAssocID="{9D81FA19-C343-4D72-A8A3-C5F234277E8F}" presName="descendantText" presStyleLbl="alignAcc1" presStyleIdx="0" presStyleCnt="1" custScaleX="100367" custScaleY="188477" custLinFactNeighborX="500" custLinFactNeighborY="12172">
        <dgm:presLayoutVars>
          <dgm:bulletEnabled val="1"/>
        </dgm:presLayoutVars>
      </dgm:prSet>
      <dgm:spPr/>
    </dgm:pt>
  </dgm:ptLst>
  <dgm:cxnLst>
    <dgm:cxn modelId="{6D38A201-FE97-4467-A33D-58CC3D7906A0}" srcId="{9D81FA19-C343-4D72-A8A3-C5F234277E8F}" destId="{165B905B-E55B-4664-9212-5AF9ECD62D1D}" srcOrd="1" destOrd="0" parTransId="{2086CE7E-8F4D-40D2-B5F0-A2A7E4FF06BE}" sibTransId="{BF2C6054-1DEA-4C7F-9967-5BD55662B790}"/>
    <dgm:cxn modelId="{A3FF5708-ED1B-4D9B-8F88-AF0DB9A6BA61}" srcId="{9D81FA19-C343-4D72-A8A3-C5F234277E8F}" destId="{44ACC155-62E2-446A-B1CF-3F88CEDF3FB2}" srcOrd="2" destOrd="0" parTransId="{7651819B-AC52-4C8D-BAE1-DB7325021562}" sibTransId="{A932B37E-0D09-486E-BE98-B651E633EE9E}"/>
    <dgm:cxn modelId="{07FE5D18-14E7-4C10-8374-841F4FC77221}" type="presOf" srcId="{7B07F9AF-ABD8-4012-91EC-3FB8680656A3}" destId="{3D5392B0-A8C6-42CD-97A3-476463F518E3}" srcOrd="0" destOrd="0" presId="urn:microsoft.com/office/officeart/2005/8/layout/chevron2"/>
    <dgm:cxn modelId="{07CC631A-16E5-4A5C-94DB-A404F42DFE2B}" type="presOf" srcId="{B395F0FF-2339-43F7-8917-58AA06C5A06C}" destId="{3D5392B0-A8C6-42CD-97A3-476463F518E3}" srcOrd="0" destOrd="4" presId="urn:microsoft.com/office/officeart/2005/8/layout/chevron2"/>
    <dgm:cxn modelId="{01914B22-D0ED-4EC4-B2F7-58D948BD739D}" srcId="{44ACC155-62E2-446A-B1CF-3F88CEDF3FB2}" destId="{0D64C064-3245-4A29-A78C-114DDC7FE4D2}" srcOrd="3" destOrd="0" parTransId="{DC9929A7-88BB-4BC8-8997-691EA3BCAFD6}" sibTransId="{63004588-F64B-4E93-B8A3-338DD9618682}"/>
    <dgm:cxn modelId="{11D41330-2E77-478A-A7C7-8A8F87F1CFF9}" type="presOf" srcId="{9D81FA19-C343-4D72-A8A3-C5F234277E8F}" destId="{D72A5FA6-F805-47AB-B88F-F58491E0A607}" srcOrd="0" destOrd="0" presId="urn:microsoft.com/office/officeart/2005/8/layout/chevron2"/>
    <dgm:cxn modelId="{B03A7742-D320-4199-8666-CFDD07CE62AA}" type="presOf" srcId="{DD52E43D-5D76-4681-A221-8D8C8DE90B3B}" destId="{3D5392B0-A8C6-42CD-97A3-476463F518E3}" srcOrd="0" destOrd="3" presId="urn:microsoft.com/office/officeart/2005/8/layout/chevron2"/>
    <dgm:cxn modelId="{CC004373-C98E-45B8-A2BC-C6680033DB2E}" srcId="{11D873A9-E15E-4A27-B5DB-A131A5FEA9A9}" destId="{9D81FA19-C343-4D72-A8A3-C5F234277E8F}" srcOrd="0" destOrd="0" parTransId="{1813C6C0-FE53-484A-897A-449B3ACFC3FC}" sibTransId="{FD73D21A-BA60-49EC-9792-24E78D3E0826}"/>
    <dgm:cxn modelId="{A882AA93-6111-4C07-9227-B88C0D1725E3}" srcId="{44ACC155-62E2-446A-B1CF-3F88CEDF3FB2}" destId="{B395F0FF-2339-43F7-8917-58AA06C5A06C}" srcOrd="1" destOrd="0" parTransId="{DD1EDAA0-C2F6-4297-89AF-2D855D714B32}" sibTransId="{D0CC34C3-F08D-488D-BDC0-26020EE659B6}"/>
    <dgm:cxn modelId="{D9F28794-EB9B-4355-B1E8-A14A8B8422D6}" type="presOf" srcId="{0D64C064-3245-4A29-A78C-114DDC7FE4D2}" destId="{3D5392B0-A8C6-42CD-97A3-476463F518E3}" srcOrd="0" destOrd="6" presId="urn:microsoft.com/office/officeart/2005/8/layout/chevron2"/>
    <dgm:cxn modelId="{8E4BDF96-B366-4CEC-9691-1306D7F82499}" type="presOf" srcId="{44ACC155-62E2-446A-B1CF-3F88CEDF3FB2}" destId="{3D5392B0-A8C6-42CD-97A3-476463F518E3}" srcOrd="0" destOrd="2" presId="urn:microsoft.com/office/officeart/2005/8/layout/chevron2"/>
    <dgm:cxn modelId="{0D5BC49F-7BB5-4790-A52B-D9F8F965276E}" type="presOf" srcId="{EBAAF0E6-D6DE-444B-AFC4-FEFE33C63408}" destId="{3D5392B0-A8C6-42CD-97A3-476463F518E3}" srcOrd="0" destOrd="5" presId="urn:microsoft.com/office/officeart/2005/8/layout/chevron2"/>
    <dgm:cxn modelId="{61EEF0C7-EC29-462F-9D7C-4A77F649E634}" srcId="{44ACC155-62E2-446A-B1CF-3F88CEDF3FB2}" destId="{EBAAF0E6-D6DE-444B-AFC4-FEFE33C63408}" srcOrd="2" destOrd="0" parTransId="{3244A72D-ABFC-4490-9375-88A610EBA1A5}" sibTransId="{1B1D43D9-154C-4880-B46D-AC47B004E4C6}"/>
    <dgm:cxn modelId="{6EC156EB-91A3-40F0-B669-315CB869DEAE}" srcId="{44ACC155-62E2-446A-B1CF-3F88CEDF3FB2}" destId="{DD52E43D-5D76-4681-A221-8D8C8DE90B3B}" srcOrd="0" destOrd="0" parTransId="{2D3C0314-1A5C-48B6-9101-0498FF7B1098}" sibTransId="{720CEA73-AD3C-41BA-A824-325D5D76B272}"/>
    <dgm:cxn modelId="{F3887AEC-602B-4EA3-AF85-800B856C686D}" type="presOf" srcId="{165B905B-E55B-4664-9212-5AF9ECD62D1D}" destId="{3D5392B0-A8C6-42CD-97A3-476463F518E3}" srcOrd="0" destOrd="1" presId="urn:microsoft.com/office/officeart/2005/8/layout/chevron2"/>
    <dgm:cxn modelId="{ADB186F6-B462-4354-AA0F-EEE519574AE7}" srcId="{9D81FA19-C343-4D72-A8A3-C5F234277E8F}" destId="{7B07F9AF-ABD8-4012-91EC-3FB8680656A3}" srcOrd="0" destOrd="0" parTransId="{DFAE44C0-9B04-4B4F-A631-33C1AE8ECE98}" sibTransId="{5FCBD068-22CF-4BBA-9CEA-DFE3EAAEB566}"/>
    <dgm:cxn modelId="{2C39A4F9-8837-451D-B1FC-60C8627D9721}" type="presOf" srcId="{11D873A9-E15E-4A27-B5DB-A131A5FEA9A9}" destId="{D7B4AB11-FE24-4AD8-90EA-507667812F61}" srcOrd="0" destOrd="0" presId="urn:microsoft.com/office/officeart/2005/8/layout/chevron2"/>
    <dgm:cxn modelId="{BFD9B6AA-DC54-4CB3-962A-89FB36DE01D6}" type="presParOf" srcId="{D7B4AB11-FE24-4AD8-90EA-507667812F61}" destId="{7911F19D-0912-4B72-8A76-9A2A1D57B5BA}" srcOrd="0" destOrd="0" presId="urn:microsoft.com/office/officeart/2005/8/layout/chevron2"/>
    <dgm:cxn modelId="{4615AD2F-2E87-433D-8DE0-2D28B4C0C930}" type="presParOf" srcId="{7911F19D-0912-4B72-8A76-9A2A1D57B5BA}" destId="{D72A5FA6-F805-47AB-B88F-F58491E0A607}" srcOrd="0" destOrd="0" presId="urn:microsoft.com/office/officeart/2005/8/layout/chevron2"/>
    <dgm:cxn modelId="{BBA24288-12CC-4637-AFB8-D470D38057C0}" type="presParOf" srcId="{7911F19D-0912-4B72-8A76-9A2A1D57B5BA}" destId="{3D5392B0-A8C6-42CD-97A3-476463F518E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D7658D-3333-4099-8098-FF7EA63837CF}"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0D8AE76B-7EE0-44AE-A6A6-547529DA53D2}">
      <dgm:prSet custT="1"/>
      <dgm:spPr/>
      <dgm:t>
        <a:bodyPr/>
        <a:lstStyle/>
        <a:p>
          <a:r>
            <a:rPr lang="en-US" sz="4000" b="1" dirty="0"/>
            <a:t>Did you know?</a:t>
          </a:r>
        </a:p>
      </dgm:t>
    </dgm:pt>
    <dgm:pt modelId="{C82CDCCF-2282-4D98-99F2-AE3F034EC562}" type="parTrans" cxnId="{DD7A305E-6046-4973-8855-DA51C78372BE}">
      <dgm:prSet/>
      <dgm:spPr/>
      <dgm:t>
        <a:bodyPr/>
        <a:lstStyle/>
        <a:p>
          <a:endParaRPr lang="en-US"/>
        </a:p>
      </dgm:t>
    </dgm:pt>
    <dgm:pt modelId="{A81EB04D-89A0-47E4-BF77-10C44149ABA2}" type="sibTrans" cxnId="{DD7A305E-6046-4973-8855-DA51C78372BE}">
      <dgm:prSet/>
      <dgm:spPr/>
      <dgm:t>
        <a:bodyPr/>
        <a:lstStyle/>
        <a:p>
          <a:endParaRPr lang="en-US"/>
        </a:p>
      </dgm:t>
    </dgm:pt>
    <dgm:pt modelId="{52B5BE09-E38A-4976-938F-2AF70FC2725A}">
      <dgm:prSet/>
      <dgm:spPr/>
      <dgm:t>
        <a:bodyPr/>
        <a:lstStyle/>
        <a:p>
          <a:r>
            <a:rPr lang="en-US" dirty="0"/>
            <a:t>Down payments don’t need to break the bank. TSAHC can help!</a:t>
          </a:r>
        </a:p>
        <a:p>
          <a:r>
            <a:rPr lang="en-US" dirty="0"/>
            <a:t>78% of Texans may qualify to use our programs!</a:t>
          </a:r>
        </a:p>
      </dgm:t>
    </dgm:pt>
    <dgm:pt modelId="{5E3A157F-8BB2-4F7F-A014-E9D625739CEA}" type="parTrans" cxnId="{297F82D4-70B4-4375-8D68-0B69E1460353}">
      <dgm:prSet/>
      <dgm:spPr/>
      <dgm:t>
        <a:bodyPr/>
        <a:lstStyle/>
        <a:p>
          <a:endParaRPr lang="en-US"/>
        </a:p>
      </dgm:t>
    </dgm:pt>
    <dgm:pt modelId="{CBD41A21-F004-4C69-A5E5-FBC6B69D3EEB}" type="sibTrans" cxnId="{297F82D4-70B4-4375-8D68-0B69E1460353}">
      <dgm:prSet/>
      <dgm:spPr/>
      <dgm:t>
        <a:bodyPr/>
        <a:lstStyle/>
        <a:p>
          <a:endParaRPr lang="en-US"/>
        </a:p>
      </dgm:t>
    </dgm:pt>
    <dgm:pt modelId="{50116FC7-8E4A-403F-AD51-7C33D2F9B9C9}">
      <dgm:prSet/>
      <dgm:spPr>
        <a:solidFill>
          <a:schemeClr val="accent3"/>
        </a:solidFill>
      </dgm:spPr>
      <dgm:t>
        <a:bodyPr/>
        <a:lstStyle/>
        <a:p>
          <a:r>
            <a:rPr lang="en-US" dirty="0"/>
            <a:t>You can check your credit report for free using </a:t>
          </a:r>
          <a:r>
            <a:rPr lang="en-US" u="sng" dirty="0"/>
            <a:t>www.annualcreditreport.com </a:t>
          </a:r>
        </a:p>
      </dgm:t>
    </dgm:pt>
    <dgm:pt modelId="{69FB0842-4220-42E5-A52E-5B008EBB27AD}" type="parTrans" cxnId="{3FEF51E0-4304-43E5-8838-8B14DFCED557}">
      <dgm:prSet/>
      <dgm:spPr/>
      <dgm:t>
        <a:bodyPr/>
        <a:lstStyle/>
        <a:p>
          <a:endParaRPr lang="en-US"/>
        </a:p>
      </dgm:t>
    </dgm:pt>
    <dgm:pt modelId="{733E6789-39A6-4F87-899D-AC6559DA8164}" type="sibTrans" cxnId="{3FEF51E0-4304-43E5-8838-8B14DFCED557}">
      <dgm:prSet/>
      <dgm:spPr/>
      <dgm:t>
        <a:bodyPr/>
        <a:lstStyle/>
        <a:p>
          <a:endParaRPr lang="en-US"/>
        </a:p>
      </dgm:t>
    </dgm:pt>
    <dgm:pt modelId="{6174F4C9-A838-4408-B2F4-80A01877C876}">
      <dgm:prSet/>
      <dgm:spPr/>
      <dgm:t>
        <a:bodyPr/>
        <a:lstStyle/>
        <a:p>
          <a:pPr>
            <a:buNone/>
          </a:pPr>
          <a:r>
            <a:rPr lang="en-US" b="0" i="0"/>
            <a:t>Homeowners have significantly higher net worth, often 40 times greater, than renters. </a:t>
          </a:r>
          <a:endParaRPr lang="en-US"/>
        </a:p>
      </dgm:t>
    </dgm:pt>
    <dgm:pt modelId="{86CEE8FA-1CC5-48C2-80FC-B377D1A288E1}" type="parTrans" cxnId="{8E3EEA28-7F1A-473A-A6DA-EED1AFD0E5E6}">
      <dgm:prSet/>
      <dgm:spPr/>
      <dgm:t>
        <a:bodyPr/>
        <a:lstStyle/>
        <a:p>
          <a:endParaRPr lang="en-US"/>
        </a:p>
      </dgm:t>
    </dgm:pt>
    <dgm:pt modelId="{58B03CFF-C13F-463B-A81E-71F045E5D6C6}" type="sibTrans" cxnId="{8E3EEA28-7F1A-473A-A6DA-EED1AFD0E5E6}">
      <dgm:prSet/>
      <dgm:spPr/>
      <dgm:t>
        <a:bodyPr/>
        <a:lstStyle/>
        <a:p>
          <a:endParaRPr lang="en-US"/>
        </a:p>
      </dgm:t>
    </dgm:pt>
    <dgm:pt modelId="{68DE0B12-7FA6-4A2E-86C0-5AB72CC5CD32}">
      <dgm:prSet/>
      <dgm:spPr/>
      <dgm:t>
        <a:bodyPr/>
        <a:lstStyle/>
        <a:p>
          <a:r>
            <a:rPr lang="en-US" dirty="0"/>
            <a:t>Homeownership counselors help improve your credit for FREE. Visit </a:t>
          </a:r>
          <a:r>
            <a:rPr lang="en-US" u="sng" dirty="0"/>
            <a:t>www.texasfinancialtoolbox.com </a:t>
          </a:r>
          <a:r>
            <a:rPr lang="en-US" dirty="0"/>
            <a:t>to find a counselor near you. </a:t>
          </a:r>
        </a:p>
      </dgm:t>
    </dgm:pt>
    <dgm:pt modelId="{7811AEB8-504C-4C18-A16B-96AD2A6A36A2}" type="parTrans" cxnId="{C97C7D81-C1E0-4708-8E24-42A50E861DFC}">
      <dgm:prSet/>
      <dgm:spPr/>
      <dgm:t>
        <a:bodyPr/>
        <a:lstStyle/>
        <a:p>
          <a:endParaRPr lang="en-US"/>
        </a:p>
      </dgm:t>
    </dgm:pt>
    <dgm:pt modelId="{0EDE4364-FC23-46F7-93BE-59B699707347}" type="sibTrans" cxnId="{C97C7D81-C1E0-4708-8E24-42A50E861DFC}">
      <dgm:prSet/>
      <dgm:spPr/>
      <dgm:t>
        <a:bodyPr/>
        <a:lstStyle/>
        <a:p>
          <a:endParaRPr lang="en-US"/>
        </a:p>
      </dgm:t>
    </dgm:pt>
    <dgm:pt modelId="{F47B254C-763C-4A01-A16C-9EEB8D19EAD8}">
      <dgm:prSet/>
      <dgm:spPr/>
      <dgm:t>
        <a:bodyPr/>
        <a:lstStyle/>
        <a:p>
          <a:pPr>
            <a:buNone/>
          </a:pPr>
          <a:r>
            <a:rPr lang="en-US" b="0" i="0"/>
            <a:t>In 2022, the median homeowner’s net worth was around $400,000 while that of renter’s was just $10,400</a:t>
          </a:r>
          <a:endParaRPr lang="en-US"/>
        </a:p>
      </dgm:t>
    </dgm:pt>
    <dgm:pt modelId="{A174E8AC-8772-4B45-B40E-E99C306195AE}" type="parTrans" cxnId="{45E56932-69A8-4E15-A4F1-4E55E6A18F65}">
      <dgm:prSet/>
      <dgm:spPr/>
      <dgm:t>
        <a:bodyPr/>
        <a:lstStyle/>
        <a:p>
          <a:endParaRPr lang="en-US"/>
        </a:p>
      </dgm:t>
    </dgm:pt>
    <dgm:pt modelId="{271BE4A9-1522-4204-8C00-573AC3E9321F}" type="sibTrans" cxnId="{45E56932-69A8-4E15-A4F1-4E55E6A18F65}">
      <dgm:prSet/>
      <dgm:spPr/>
      <dgm:t>
        <a:bodyPr/>
        <a:lstStyle/>
        <a:p>
          <a:endParaRPr lang="en-US"/>
        </a:p>
      </dgm:t>
    </dgm:pt>
    <dgm:pt modelId="{D7636B2D-5586-4AA9-B720-8701BEFA6AEB}" type="pres">
      <dgm:prSet presAssocID="{4DD7658D-3333-4099-8098-FF7EA63837CF}" presName="diagram" presStyleCnt="0">
        <dgm:presLayoutVars>
          <dgm:dir/>
          <dgm:resizeHandles val="exact"/>
        </dgm:presLayoutVars>
      </dgm:prSet>
      <dgm:spPr/>
    </dgm:pt>
    <dgm:pt modelId="{897730D1-02BA-4BEB-8389-CDEB2A60C7BE}" type="pres">
      <dgm:prSet presAssocID="{0D8AE76B-7EE0-44AE-A6A6-547529DA53D2}" presName="node" presStyleLbl="node1" presStyleIdx="0" presStyleCnt="6">
        <dgm:presLayoutVars>
          <dgm:bulletEnabled val="1"/>
        </dgm:presLayoutVars>
      </dgm:prSet>
      <dgm:spPr/>
    </dgm:pt>
    <dgm:pt modelId="{7CD97D3E-5D4D-4FD9-AEAD-F6F3A21F0D2D}" type="pres">
      <dgm:prSet presAssocID="{A81EB04D-89A0-47E4-BF77-10C44149ABA2}" presName="sibTrans" presStyleCnt="0"/>
      <dgm:spPr/>
    </dgm:pt>
    <dgm:pt modelId="{44D24A1C-CABC-4CD1-A3EB-27E56120A164}" type="pres">
      <dgm:prSet presAssocID="{52B5BE09-E38A-4976-938F-2AF70FC2725A}" presName="node" presStyleLbl="node1" presStyleIdx="1" presStyleCnt="6">
        <dgm:presLayoutVars>
          <dgm:bulletEnabled val="1"/>
        </dgm:presLayoutVars>
      </dgm:prSet>
      <dgm:spPr/>
    </dgm:pt>
    <dgm:pt modelId="{4758057F-3142-40E9-BB34-40C9DAFCAA40}" type="pres">
      <dgm:prSet presAssocID="{CBD41A21-F004-4C69-A5E5-FBC6B69D3EEB}" presName="sibTrans" presStyleCnt="0"/>
      <dgm:spPr/>
    </dgm:pt>
    <dgm:pt modelId="{7233B2CF-9FBE-4000-9388-063101822C20}" type="pres">
      <dgm:prSet presAssocID="{68DE0B12-7FA6-4A2E-86C0-5AB72CC5CD32}" presName="node" presStyleLbl="node1" presStyleIdx="2" presStyleCnt="6">
        <dgm:presLayoutVars>
          <dgm:bulletEnabled val="1"/>
        </dgm:presLayoutVars>
      </dgm:prSet>
      <dgm:spPr/>
    </dgm:pt>
    <dgm:pt modelId="{C7C45692-F3CE-4AD2-8309-2FDF65BEF541}" type="pres">
      <dgm:prSet presAssocID="{0EDE4364-FC23-46F7-93BE-59B699707347}" presName="sibTrans" presStyleCnt="0"/>
      <dgm:spPr/>
    </dgm:pt>
    <dgm:pt modelId="{00C03972-564F-4EFE-B24F-B0AC5BA7A25D}" type="pres">
      <dgm:prSet presAssocID="{50116FC7-8E4A-403F-AD51-7C33D2F9B9C9}" presName="node" presStyleLbl="node1" presStyleIdx="3" presStyleCnt="6">
        <dgm:presLayoutVars>
          <dgm:bulletEnabled val="1"/>
        </dgm:presLayoutVars>
      </dgm:prSet>
      <dgm:spPr/>
    </dgm:pt>
    <dgm:pt modelId="{7CA08632-B239-4287-98C1-0A253AAB8A04}" type="pres">
      <dgm:prSet presAssocID="{733E6789-39A6-4F87-899D-AC6559DA8164}" presName="sibTrans" presStyleCnt="0"/>
      <dgm:spPr/>
    </dgm:pt>
    <dgm:pt modelId="{3E07AD3C-9260-484B-B267-E3A5B29D5C85}" type="pres">
      <dgm:prSet presAssocID="{6174F4C9-A838-4408-B2F4-80A01877C876}" presName="node" presStyleLbl="node1" presStyleIdx="4" presStyleCnt="6" custLinFactNeighborY="986">
        <dgm:presLayoutVars>
          <dgm:bulletEnabled val="1"/>
        </dgm:presLayoutVars>
      </dgm:prSet>
      <dgm:spPr/>
    </dgm:pt>
    <dgm:pt modelId="{D0B76664-8111-49F4-B612-044CB2C5FD80}" type="pres">
      <dgm:prSet presAssocID="{58B03CFF-C13F-463B-A81E-71F045E5D6C6}" presName="sibTrans" presStyleCnt="0"/>
      <dgm:spPr/>
    </dgm:pt>
    <dgm:pt modelId="{3A111A4C-2B16-481C-AA1A-3D87006B984F}" type="pres">
      <dgm:prSet presAssocID="{F47B254C-763C-4A01-A16C-9EEB8D19EAD8}" presName="node" presStyleLbl="node1" presStyleIdx="5" presStyleCnt="6">
        <dgm:presLayoutVars>
          <dgm:bulletEnabled val="1"/>
        </dgm:presLayoutVars>
      </dgm:prSet>
      <dgm:spPr/>
    </dgm:pt>
  </dgm:ptLst>
  <dgm:cxnLst>
    <dgm:cxn modelId="{8E3EEA28-7F1A-473A-A6DA-EED1AFD0E5E6}" srcId="{4DD7658D-3333-4099-8098-FF7EA63837CF}" destId="{6174F4C9-A838-4408-B2F4-80A01877C876}" srcOrd="4" destOrd="0" parTransId="{86CEE8FA-1CC5-48C2-80FC-B377D1A288E1}" sibTransId="{58B03CFF-C13F-463B-A81E-71F045E5D6C6}"/>
    <dgm:cxn modelId="{45E56932-69A8-4E15-A4F1-4E55E6A18F65}" srcId="{4DD7658D-3333-4099-8098-FF7EA63837CF}" destId="{F47B254C-763C-4A01-A16C-9EEB8D19EAD8}" srcOrd="5" destOrd="0" parTransId="{A174E8AC-8772-4B45-B40E-E99C306195AE}" sibTransId="{271BE4A9-1522-4204-8C00-573AC3E9321F}"/>
    <dgm:cxn modelId="{DD7A305E-6046-4973-8855-DA51C78372BE}" srcId="{4DD7658D-3333-4099-8098-FF7EA63837CF}" destId="{0D8AE76B-7EE0-44AE-A6A6-547529DA53D2}" srcOrd="0" destOrd="0" parTransId="{C82CDCCF-2282-4D98-99F2-AE3F034EC562}" sibTransId="{A81EB04D-89A0-47E4-BF77-10C44149ABA2}"/>
    <dgm:cxn modelId="{C5AC1D6E-8762-4C95-A584-DB1D61742ADC}" type="presOf" srcId="{6174F4C9-A838-4408-B2F4-80A01877C876}" destId="{3E07AD3C-9260-484B-B267-E3A5B29D5C85}" srcOrd="0" destOrd="0" presId="urn:microsoft.com/office/officeart/2005/8/layout/default"/>
    <dgm:cxn modelId="{2345BA72-D783-4BAB-83B1-3D4F0FD2435C}" type="presOf" srcId="{50116FC7-8E4A-403F-AD51-7C33D2F9B9C9}" destId="{00C03972-564F-4EFE-B24F-B0AC5BA7A25D}" srcOrd="0" destOrd="0" presId="urn:microsoft.com/office/officeart/2005/8/layout/default"/>
    <dgm:cxn modelId="{AAD5027C-F883-4E53-96D9-04B60C2A575D}" type="presOf" srcId="{F47B254C-763C-4A01-A16C-9EEB8D19EAD8}" destId="{3A111A4C-2B16-481C-AA1A-3D87006B984F}" srcOrd="0" destOrd="0" presId="urn:microsoft.com/office/officeart/2005/8/layout/default"/>
    <dgm:cxn modelId="{C97C7D81-C1E0-4708-8E24-42A50E861DFC}" srcId="{4DD7658D-3333-4099-8098-FF7EA63837CF}" destId="{68DE0B12-7FA6-4A2E-86C0-5AB72CC5CD32}" srcOrd="2" destOrd="0" parTransId="{7811AEB8-504C-4C18-A16B-96AD2A6A36A2}" sibTransId="{0EDE4364-FC23-46F7-93BE-59B699707347}"/>
    <dgm:cxn modelId="{6158F6A0-550B-4B47-BF6C-468F32288A00}" type="presOf" srcId="{0D8AE76B-7EE0-44AE-A6A6-547529DA53D2}" destId="{897730D1-02BA-4BEB-8389-CDEB2A60C7BE}" srcOrd="0" destOrd="0" presId="urn:microsoft.com/office/officeart/2005/8/layout/default"/>
    <dgm:cxn modelId="{1A9983A6-84FD-480F-9373-DBA5CC3DB8D4}" type="presOf" srcId="{4DD7658D-3333-4099-8098-FF7EA63837CF}" destId="{D7636B2D-5586-4AA9-B720-8701BEFA6AEB}" srcOrd="0" destOrd="0" presId="urn:microsoft.com/office/officeart/2005/8/layout/default"/>
    <dgm:cxn modelId="{5C7CAEBC-D4C8-4AE5-BBA1-363F3FE8C459}" type="presOf" srcId="{68DE0B12-7FA6-4A2E-86C0-5AB72CC5CD32}" destId="{7233B2CF-9FBE-4000-9388-063101822C20}" srcOrd="0" destOrd="0" presId="urn:microsoft.com/office/officeart/2005/8/layout/default"/>
    <dgm:cxn modelId="{297F82D4-70B4-4375-8D68-0B69E1460353}" srcId="{4DD7658D-3333-4099-8098-FF7EA63837CF}" destId="{52B5BE09-E38A-4976-938F-2AF70FC2725A}" srcOrd="1" destOrd="0" parTransId="{5E3A157F-8BB2-4F7F-A014-E9D625739CEA}" sibTransId="{CBD41A21-F004-4C69-A5E5-FBC6B69D3EEB}"/>
    <dgm:cxn modelId="{3FEF51E0-4304-43E5-8838-8B14DFCED557}" srcId="{4DD7658D-3333-4099-8098-FF7EA63837CF}" destId="{50116FC7-8E4A-403F-AD51-7C33D2F9B9C9}" srcOrd="3" destOrd="0" parTransId="{69FB0842-4220-42E5-A52E-5B008EBB27AD}" sibTransId="{733E6789-39A6-4F87-899D-AC6559DA8164}"/>
    <dgm:cxn modelId="{20B692EE-A3E4-40A7-AF2A-8ECD608F84EC}" type="presOf" srcId="{52B5BE09-E38A-4976-938F-2AF70FC2725A}" destId="{44D24A1C-CABC-4CD1-A3EB-27E56120A164}" srcOrd="0" destOrd="0" presId="urn:microsoft.com/office/officeart/2005/8/layout/default"/>
    <dgm:cxn modelId="{20244168-2AFA-437F-88A7-D4FD918D79C7}" type="presParOf" srcId="{D7636B2D-5586-4AA9-B720-8701BEFA6AEB}" destId="{897730D1-02BA-4BEB-8389-CDEB2A60C7BE}" srcOrd="0" destOrd="0" presId="urn:microsoft.com/office/officeart/2005/8/layout/default"/>
    <dgm:cxn modelId="{1C72C0DA-38B3-4FC0-93DD-2C6F6055E119}" type="presParOf" srcId="{D7636B2D-5586-4AA9-B720-8701BEFA6AEB}" destId="{7CD97D3E-5D4D-4FD9-AEAD-F6F3A21F0D2D}" srcOrd="1" destOrd="0" presId="urn:microsoft.com/office/officeart/2005/8/layout/default"/>
    <dgm:cxn modelId="{DA2A12D0-7A08-420B-AB5F-99EB3A871BC7}" type="presParOf" srcId="{D7636B2D-5586-4AA9-B720-8701BEFA6AEB}" destId="{44D24A1C-CABC-4CD1-A3EB-27E56120A164}" srcOrd="2" destOrd="0" presId="urn:microsoft.com/office/officeart/2005/8/layout/default"/>
    <dgm:cxn modelId="{FA0A31D7-0606-49BB-94C8-4113FBB55BD0}" type="presParOf" srcId="{D7636B2D-5586-4AA9-B720-8701BEFA6AEB}" destId="{4758057F-3142-40E9-BB34-40C9DAFCAA40}" srcOrd="3" destOrd="0" presId="urn:microsoft.com/office/officeart/2005/8/layout/default"/>
    <dgm:cxn modelId="{59C56293-D90A-4ACC-A0E8-2F9AF8CA17C0}" type="presParOf" srcId="{D7636B2D-5586-4AA9-B720-8701BEFA6AEB}" destId="{7233B2CF-9FBE-4000-9388-063101822C20}" srcOrd="4" destOrd="0" presId="urn:microsoft.com/office/officeart/2005/8/layout/default"/>
    <dgm:cxn modelId="{DBB69F0D-6408-488A-AC12-605F1903A1B0}" type="presParOf" srcId="{D7636B2D-5586-4AA9-B720-8701BEFA6AEB}" destId="{C7C45692-F3CE-4AD2-8309-2FDF65BEF541}" srcOrd="5" destOrd="0" presId="urn:microsoft.com/office/officeart/2005/8/layout/default"/>
    <dgm:cxn modelId="{703225E9-032D-49CA-90E8-CFFC3071EB7E}" type="presParOf" srcId="{D7636B2D-5586-4AA9-B720-8701BEFA6AEB}" destId="{00C03972-564F-4EFE-B24F-B0AC5BA7A25D}" srcOrd="6" destOrd="0" presId="urn:microsoft.com/office/officeart/2005/8/layout/default"/>
    <dgm:cxn modelId="{B97C609A-531D-47EC-AA4F-0502E66646CB}" type="presParOf" srcId="{D7636B2D-5586-4AA9-B720-8701BEFA6AEB}" destId="{7CA08632-B239-4287-98C1-0A253AAB8A04}" srcOrd="7" destOrd="0" presId="urn:microsoft.com/office/officeart/2005/8/layout/default"/>
    <dgm:cxn modelId="{DB0ABE9E-343C-42CD-A353-B513B07143D2}" type="presParOf" srcId="{D7636B2D-5586-4AA9-B720-8701BEFA6AEB}" destId="{3E07AD3C-9260-484B-B267-E3A5B29D5C85}" srcOrd="8" destOrd="0" presId="urn:microsoft.com/office/officeart/2005/8/layout/default"/>
    <dgm:cxn modelId="{F2B60899-6CF2-475F-96D2-B94B79FC0129}" type="presParOf" srcId="{D7636B2D-5586-4AA9-B720-8701BEFA6AEB}" destId="{D0B76664-8111-49F4-B612-044CB2C5FD80}" srcOrd="9" destOrd="0" presId="urn:microsoft.com/office/officeart/2005/8/layout/default"/>
    <dgm:cxn modelId="{571809A7-3574-4C11-9E9B-CF78ACD84352}" type="presParOf" srcId="{D7636B2D-5586-4AA9-B720-8701BEFA6AEB}" destId="{3A111A4C-2B16-481C-AA1A-3D87006B984F}"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FA677-FE20-4658-8D72-AFB074EC4537}"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n-US"/>
        </a:p>
      </dgm:t>
    </dgm:pt>
    <dgm:pt modelId="{1E3F781E-532D-41F0-B5EF-FC37A6E76FF8}">
      <dgm:prSet custT="1"/>
      <dgm:spPr/>
      <dgm:t>
        <a:bodyPr/>
        <a:lstStyle/>
        <a:p>
          <a:r>
            <a:rPr lang="en-US" sz="2800" dirty="0"/>
            <a:t>Home Sweet Texas Home Loan Program</a:t>
          </a:r>
        </a:p>
      </dgm:t>
    </dgm:pt>
    <dgm:pt modelId="{190EB0D5-851D-4F43-9E51-3ADDBF8CFCD0}" type="parTrans" cxnId="{3382C799-1E80-4AD9-AE4C-5D5579210EE3}">
      <dgm:prSet/>
      <dgm:spPr/>
      <dgm:t>
        <a:bodyPr/>
        <a:lstStyle/>
        <a:p>
          <a:endParaRPr lang="en-US"/>
        </a:p>
      </dgm:t>
    </dgm:pt>
    <dgm:pt modelId="{2EF1F139-FE93-470B-855D-2D85B50790E8}" type="sibTrans" cxnId="{3382C799-1E80-4AD9-AE4C-5D5579210EE3}">
      <dgm:prSet/>
      <dgm:spPr/>
      <dgm:t>
        <a:bodyPr/>
        <a:lstStyle/>
        <a:p>
          <a:endParaRPr lang="en-US"/>
        </a:p>
      </dgm:t>
    </dgm:pt>
    <dgm:pt modelId="{7345D18E-3C8F-4511-AA10-7443A5F3A376}">
      <dgm:prSet custT="1"/>
      <dgm:spPr/>
      <dgm:t>
        <a:bodyPr/>
        <a:lstStyle/>
        <a:p>
          <a:r>
            <a:rPr lang="en-US" sz="2800" dirty="0"/>
            <a:t>Homes for Texas Heroes Home Loan Program</a:t>
          </a:r>
        </a:p>
      </dgm:t>
    </dgm:pt>
    <dgm:pt modelId="{DC66B872-28FA-4686-A974-0BBD5129F817}" type="parTrans" cxnId="{51B68A34-64FB-4733-970C-779040EBBADF}">
      <dgm:prSet/>
      <dgm:spPr/>
      <dgm:t>
        <a:bodyPr/>
        <a:lstStyle/>
        <a:p>
          <a:endParaRPr lang="en-US"/>
        </a:p>
      </dgm:t>
    </dgm:pt>
    <dgm:pt modelId="{797C5AF8-0077-4E4C-881F-AFCF40C55A16}" type="sibTrans" cxnId="{51B68A34-64FB-4733-970C-779040EBBADF}">
      <dgm:prSet/>
      <dgm:spPr/>
      <dgm:t>
        <a:bodyPr/>
        <a:lstStyle/>
        <a:p>
          <a:endParaRPr lang="en-US"/>
        </a:p>
      </dgm:t>
    </dgm:pt>
    <dgm:pt modelId="{5A66BCF9-AB24-4D5F-B6C3-C5E0F861EB94}" type="pres">
      <dgm:prSet presAssocID="{762FA677-FE20-4658-8D72-AFB074EC4537}" presName="compositeShape" presStyleCnt="0">
        <dgm:presLayoutVars>
          <dgm:chMax val="2"/>
          <dgm:dir/>
          <dgm:resizeHandles val="exact"/>
        </dgm:presLayoutVars>
      </dgm:prSet>
      <dgm:spPr/>
    </dgm:pt>
    <dgm:pt modelId="{33F58CFB-2BB6-47FF-A598-0D58AE63C13D}" type="pres">
      <dgm:prSet presAssocID="{762FA677-FE20-4658-8D72-AFB074EC4537}" presName="ribbon" presStyleLbl="node1" presStyleIdx="0" presStyleCnt="1" custScaleX="201179" custLinFactNeighborX="-51" custLinFactNeighborY="-1149"/>
      <dgm:spPr>
        <a:effectLst>
          <a:glow rad="139700">
            <a:schemeClr val="accent3">
              <a:satMod val="175000"/>
              <a:alpha val="40000"/>
            </a:schemeClr>
          </a:glow>
        </a:effectLst>
      </dgm:spPr>
    </dgm:pt>
    <dgm:pt modelId="{72B75B04-6F83-4976-BAFC-524837181670}" type="pres">
      <dgm:prSet presAssocID="{762FA677-FE20-4658-8D72-AFB074EC4537}" presName="leftArrowText" presStyleLbl="node1" presStyleIdx="0" presStyleCnt="1" custScaleX="226845" custScaleY="49074" custLinFactNeighborX="-73193" custLinFactNeighborY="9">
        <dgm:presLayoutVars>
          <dgm:chMax val="0"/>
          <dgm:bulletEnabled val="1"/>
        </dgm:presLayoutVars>
      </dgm:prSet>
      <dgm:spPr/>
    </dgm:pt>
    <dgm:pt modelId="{953786D3-983F-4C2B-8D72-45D5D65FB9E8}" type="pres">
      <dgm:prSet presAssocID="{762FA677-FE20-4658-8D72-AFB074EC4537}" presName="rightArrowText" presStyleLbl="node1" presStyleIdx="0" presStyleCnt="1" custScaleX="253290" custLinFactNeighborX="61215" custLinFactNeighborY="1417">
        <dgm:presLayoutVars>
          <dgm:chMax val="0"/>
          <dgm:bulletEnabled val="1"/>
        </dgm:presLayoutVars>
      </dgm:prSet>
      <dgm:spPr/>
    </dgm:pt>
  </dgm:ptLst>
  <dgm:cxnLst>
    <dgm:cxn modelId="{51B68A34-64FB-4733-970C-779040EBBADF}" srcId="{762FA677-FE20-4658-8D72-AFB074EC4537}" destId="{7345D18E-3C8F-4511-AA10-7443A5F3A376}" srcOrd="1" destOrd="0" parTransId="{DC66B872-28FA-4686-A974-0BBD5129F817}" sibTransId="{797C5AF8-0077-4E4C-881F-AFCF40C55A16}"/>
    <dgm:cxn modelId="{3382C799-1E80-4AD9-AE4C-5D5579210EE3}" srcId="{762FA677-FE20-4658-8D72-AFB074EC4537}" destId="{1E3F781E-532D-41F0-B5EF-FC37A6E76FF8}" srcOrd="0" destOrd="0" parTransId="{190EB0D5-851D-4F43-9E51-3ADDBF8CFCD0}" sibTransId="{2EF1F139-FE93-470B-855D-2D85B50790E8}"/>
    <dgm:cxn modelId="{AE629BAF-B572-47CE-A3F7-23F75FC55F22}" type="presOf" srcId="{7345D18E-3C8F-4511-AA10-7443A5F3A376}" destId="{953786D3-983F-4C2B-8D72-45D5D65FB9E8}" srcOrd="0" destOrd="0" presId="urn:microsoft.com/office/officeart/2005/8/layout/arrow6"/>
    <dgm:cxn modelId="{8ED10CC5-EA2D-4774-A381-E11CBED0389E}" type="presOf" srcId="{1E3F781E-532D-41F0-B5EF-FC37A6E76FF8}" destId="{72B75B04-6F83-4976-BAFC-524837181670}" srcOrd="0" destOrd="0" presId="urn:microsoft.com/office/officeart/2005/8/layout/arrow6"/>
    <dgm:cxn modelId="{0A1B38E6-4780-41D4-B79A-98409EC5DACF}" type="presOf" srcId="{762FA677-FE20-4658-8D72-AFB074EC4537}" destId="{5A66BCF9-AB24-4D5F-B6C3-C5E0F861EB94}" srcOrd="0" destOrd="0" presId="urn:microsoft.com/office/officeart/2005/8/layout/arrow6"/>
    <dgm:cxn modelId="{31826F69-56A0-4F52-912A-AA21CA397682}" type="presParOf" srcId="{5A66BCF9-AB24-4D5F-B6C3-C5E0F861EB94}" destId="{33F58CFB-2BB6-47FF-A598-0D58AE63C13D}" srcOrd="0" destOrd="0" presId="urn:microsoft.com/office/officeart/2005/8/layout/arrow6"/>
    <dgm:cxn modelId="{0FDDE954-F38F-4727-B8BB-769FBDED1AD6}" type="presParOf" srcId="{5A66BCF9-AB24-4D5F-B6C3-C5E0F861EB94}" destId="{72B75B04-6F83-4976-BAFC-524837181670}" srcOrd="1" destOrd="0" presId="urn:microsoft.com/office/officeart/2005/8/layout/arrow6"/>
    <dgm:cxn modelId="{7BB465ED-8E9D-40D8-AC7F-62124091B0E7}" type="presParOf" srcId="{5A66BCF9-AB24-4D5F-B6C3-C5E0F861EB94}" destId="{953786D3-983F-4C2B-8D72-45D5D65FB9E8}" srcOrd="2" destOrd="0" presId="urn:microsoft.com/office/officeart/2005/8/layout/arrow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19DB54-B5F9-4B2A-A5D0-C7A8CEACB6C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06337F0-F6B1-493A-8880-7601C859C92D}">
      <dgm:prSet/>
      <dgm:spPr>
        <a:effectLst>
          <a:glow rad="101600">
            <a:schemeClr val="accent2">
              <a:satMod val="175000"/>
              <a:alpha val="40000"/>
            </a:schemeClr>
          </a:glow>
        </a:effectLst>
        <a:scene3d>
          <a:camera prst="orthographicFront"/>
          <a:lightRig rig="threePt" dir="t"/>
        </a:scene3d>
        <a:sp3d>
          <a:bevelT/>
        </a:sp3d>
      </dgm:spPr>
      <dgm:t>
        <a:bodyPr/>
        <a:lstStyle/>
        <a:p>
          <a:r>
            <a:rPr lang="en-US" b="1" dirty="0"/>
            <a:t>Both programs are offered STATEWIDE (even if moving from out of state) </a:t>
          </a:r>
          <a:endParaRPr lang="en-US" dirty="0"/>
        </a:p>
      </dgm:t>
    </dgm:pt>
    <dgm:pt modelId="{F3955908-DF9C-4B74-B1E7-E8EDDB8204CF}" type="parTrans" cxnId="{C8BF27BE-D822-4752-B1AD-9AC4BC95594F}">
      <dgm:prSet/>
      <dgm:spPr/>
      <dgm:t>
        <a:bodyPr/>
        <a:lstStyle/>
        <a:p>
          <a:endParaRPr lang="en-US"/>
        </a:p>
      </dgm:t>
    </dgm:pt>
    <dgm:pt modelId="{B8ED0EC0-8186-4211-97BA-E05D7FF54C7A}" type="sibTrans" cxnId="{C8BF27BE-D822-4752-B1AD-9AC4BC95594F}">
      <dgm:prSet/>
      <dgm:spPr/>
      <dgm:t>
        <a:bodyPr/>
        <a:lstStyle/>
        <a:p>
          <a:endParaRPr lang="en-US"/>
        </a:p>
      </dgm:t>
    </dgm:pt>
    <dgm:pt modelId="{E43258FC-8956-4EC7-9806-D3D7B3FF357A}">
      <dgm:prSet/>
      <dgm:spPr>
        <a:solidFill>
          <a:schemeClr val="accent1">
            <a:lumMod val="20000"/>
            <a:lumOff val="80000"/>
            <a:alpha val="90000"/>
          </a:schemeClr>
        </a:solidFill>
        <a:effectLst>
          <a:glow rad="101600">
            <a:schemeClr val="accent2">
              <a:satMod val="175000"/>
              <a:alpha val="40000"/>
            </a:schemeClr>
          </a:glow>
        </a:effectLst>
        <a:scene3d>
          <a:camera prst="orthographicFront"/>
          <a:lightRig rig="threePt" dir="t"/>
        </a:scene3d>
        <a:sp3d>
          <a:bevelT/>
        </a:sp3d>
      </dgm:spPr>
      <dgm:t>
        <a:bodyPr/>
        <a:lstStyle/>
        <a:p>
          <a:pPr>
            <a:buFontTx/>
            <a:buNone/>
          </a:pPr>
          <a:r>
            <a:rPr lang="en-US"/>
            <a:t>Down Payment Assistance</a:t>
          </a:r>
        </a:p>
      </dgm:t>
    </dgm:pt>
    <dgm:pt modelId="{9BD0314B-6C69-4A93-9DCF-48565976219A}" type="parTrans" cxnId="{60BA65EA-0A04-4AB8-B2B7-460456B1D716}">
      <dgm:prSet/>
      <dgm:spPr/>
      <dgm:t>
        <a:bodyPr/>
        <a:lstStyle/>
        <a:p>
          <a:endParaRPr lang="en-US"/>
        </a:p>
      </dgm:t>
    </dgm:pt>
    <dgm:pt modelId="{E0CD753F-1593-42CF-A480-F47016FB4E41}" type="sibTrans" cxnId="{60BA65EA-0A04-4AB8-B2B7-460456B1D716}">
      <dgm:prSet/>
      <dgm:spPr/>
      <dgm:t>
        <a:bodyPr/>
        <a:lstStyle/>
        <a:p>
          <a:endParaRPr lang="en-US"/>
        </a:p>
      </dgm:t>
    </dgm:pt>
    <dgm:pt modelId="{2F521696-1BC1-4FEA-8376-BCFA47311C32}">
      <dgm:prSet/>
      <dgm:spPr>
        <a:solidFill>
          <a:schemeClr val="accent1">
            <a:lumMod val="20000"/>
            <a:lumOff val="80000"/>
            <a:alpha val="90000"/>
          </a:schemeClr>
        </a:solidFill>
        <a:effectLst>
          <a:glow rad="101600">
            <a:schemeClr val="accent2">
              <a:satMod val="175000"/>
              <a:alpha val="40000"/>
            </a:schemeClr>
          </a:glow>
        </a:effectLst>
        <a:scene3d>
          <a:camera prst="orthographicFront"/>
          <a:lightRig rig="threePt" dir="t"/>
        </a:scene3d>
        <a:sp3d>
          <a:bevelT/>
        </a:sp3d>
      </dgm:spPr>
      <dgm:t>
        <a:bodyPr/>
        <a:lstStyle/>
        <a:p>
          <a:pPr>
            <a:buFontTx/>
            <a:buNone/>
          </a:pPr>
          <a:r>
            <a:rPr lang="en-US"/>
            <a:t>Mortgage Credit Certificate</a:t>
          </a:r>
        </a:p>
      </dgm:t>
    </dgm:pt>
    <dgm:pt modelId="{D66F7B35-5502-44E9-B1F7-649FD5792ADD}" type="parTrans" cxnId="{DD0C5FAB-E311-4E35-994E-9F238DBA577B}">
      <dgm:prSet/>
      <dgm:spPr/>
      <dgm:t>
        <a:bodyPr/>
        <a:lstStyle/>
        <a:p>
          <a:endParaRPr lang="en-US"/>
        </a:p>
      </dgm:t>
    </dgm:pt>
    <dgm:pt modelId="{E33587E4-928D-4983-B712-BE5E24DE04EE}" type="sibTrans" cxnId="{DD0C5FAB-E311-4E35-994E-9F238DBA577B}">
      <dgm:prSet/>
      <dgm:spPr/>
      <dgm:t>
        <a:bodyPr/>
        <a:lstStyle/>
        <a:p>
          <a:endParaRPr lang="en-US"/>
        </a:p>
      </dgm:t>
    </dgm:pt>
    <dgm:pt modelId="{E83C8026-04DA-4EBD-9717-9D5E27802255}" type="pres">
      <dgm:prSet presAssocID="{4219DB54-B5F9-4B2A-A5D0-C7A8CEACB6C5}" presName="Name0" presStyleCnt="0">
        <dgm:presLayoutVars>
          <dgm:dir/>
          <dgm:animLvl val="lvl"/>
          <dgm:resizeHandles val="exact"/>
        </dgm:presLayoutVars>
      </dgm:prSet>
      <dgm:spPr/>
    </dgm:pt>
    <dgm:pt modelId="{A26BC351-F55D-433D-8D25-72980A16A88E}" type="pres">
      <dgm:prSet presAssocID="{106337F0-F6B1-493A-8880-7601C859C92D}" presName="linNode" presStyleCnt="0"/>
      <dgm:spPr>
        <a:scene3d>
          <a:camera prst="orthographicFront"/>
          <a:lightRig rig="threePt" dir="t"/>
        </a:scene3d>
        <a:sp3d>
          <a:bevelT/>
        </a:sp3d>
      </dgm:spPr>
    </dgm:pt>
    <dgm:pt modelId="{1B85B973-A6FC-43E0-9D90-E2F5E451EC03}" type="pres">
      <dgm:prSet presAssocID="{106337F0-F6B1-493A-8880-7601C859C92D}" presName="parentText" presStyleLbl="node1" presStyleIdx="0" presStyleCnt="1">
        <dgm:presLayoutVars>
          <dgm:chMax val="1"/>
          <dgm:bulletEnabled val="1"/>
        </dgm:presLayoutVars>
      </dgm:prSet>
      <dgm:spPr/>
    </dgm:pt>
    <dgm:pt modelId="{69517EBB-9D8A-40EA-9EE1-8C17EC4AA14C}" type="pres">
      <dgm:prSet presAssocID="{106337F0-F6B1-493A-8880-7601C859C92D}" presName="descendantText" presStyleLbl="alignAccFollowNode1" presStyleIdx="0" presStyleCnt="1">
        <dgm:presLayoutVars>
          <dgm:bulletEnabled val="1"/>
        </dgm:presLayoutVars>
      </dgm:prSet>
      <dgm:spPr/>
    </dgm:pt>
  </dgm:ptLst>
  <dgm:cxnLst>
    <dgm:cxn modelId="{74A6C350-9510-4EDC-9F6B-41BD284D93F1}" type="presOf" srcId="{E43258FC-8956-4EC7-9806-D3D7B3FF357A}" destId="{69517EBB-9D8A-40EA-9EE1-8C17EC4AA14C}" srcOrd="0" destOrd="0" presId="urn:microsoft.com/office/officeart/2005/8/layout/vList5"/>
    <dgm:cxn modelId="{46D1C27F-0930-4EA8-A137-46800D255CF8}" type="presOf" srcId="{106337F0-F6B1-493A-8880-7601C859C92D}" destId="{1B85B973-A6FC-43E0-9D90-E2F5E451EC03}" srcOrd="0" destOrd="0" presId="urn:microsoft.com/office/officeart/2005/8/layout/vList5"/>
    <dgm:cxn modelId="{5C708897-67FF-431E-9A25-DD612CCA8439}" type="presOf" srcId="{2F521696-1BC1-4FEA-8376-BCFA47311C32}" destId="{69517EBB-9D8A-40EA-9EE1-8C17EC4AA14C}" srcOrd="0" destOrd="1" presId="urn:microsoft.com/office/officeart/2005/8/layout/vList5"/>
    <dgm:cxn modelId="{DD0C5FAB-E311-4E35-994E-9F238DBA577B}" srcId="{106337F0-F6B1-493A-8880-7601C859C92D}" destId="{2F521696-1BC1-4FEA-8376-BCFA47311C32}" srcOrd="1" destOrd="0" parTransId="{D66F7B35-5502-44E9-B1F7-649FD5792ADD}" sibTransId="{E33587E4-928D-4983-B712-BE5E24DE04EE}"/>
    <dgm:cxn modelId="{D1F56CB8-8E0C-460B-ABEA-B84C77C06C03}" type="presOf" srcId="{4219DB54-B5F9-4B2A-A5D0-C7A8CEACB6C5}" destId="{E83C8026-04DA-4EBD-9717-9D5E27802255}" srcOrd="0" destOrd="0" presId="urn:microsoft.com/office/officeart/2005/8/layout/vList5"/>
    <dgm:cxn modelId="{C8BF27BE-D822-4752-B1AD-9AC4BC95594F}" srcId="{4219DB54-B5F9-4B2A-A5D0-C7A8CEACB6C5}" destId="{106337F0-F6B1-493A-8880-7601C859C92D}" srcOrd="0" destOrd="0" parTransId="{F3955908-DF9C-4B74-B1E7-E8EDDB8204CF}" sibTransId="{B8ED0EC0-8186-4211-97BA-E05D7FF54C7A}"/>
    <dgm:cxn modelId="{60BA65EA-0A04-4AB8-B2B7-460456B1D716}" srcId="{106337F0-F6B1-493A-8880-7601C859C92D}" destId="{E43258FC-8956-4EC7-9806-D3D7B3FF357A}" srcOrd="0" destOrd="0" parTransId="{9BD0314B-6C69-4A93-9DCF-48565976219A}" sibTransId="{E0CD753F-1593-42CF-A480-F47016FB4E41}"/>
    <dgm:cxn modelId="{885769C1-AD8D-404A-B0FA-5572AADB17A7}" type="presParOf" srcId="{E83C8026-04DA-4EBD-9717-9D5E27802255}" destId="{A26BC351-F55D-433D-8D25-72980A16A88E}" srcOrd="0" destOrd="0" presId="urn:microsoft.com/office/officeart/2005/8/layout/vList5"/>
    <dgm:cxn modelId="{A0CA1261-F0C6-47D2-B2F4-F7FF79422D58}" type="presParOf" srcId="{A26BC351-F55D-433D-8D25-72980A16A88E}" destId="{1B85B973-A6FC-43E0-9D90-E2F5E451EC03}" srcOrd="0" destOrd="0" presId="urn:microsoft.com/office/officeart/2005/8/layout/vList5"/>
    <dgm:cxn modelId="{17F85CE2-DE7B-408C-A1BB-D413C7505D03}" type="presParOf" srcId="{A26BC351-F55D-433D-8D25-72980A16A88E}" destId="{69517EBB-9D8A-40EA-9EE1-8C17EC4AA14C}"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DB0C3F-BEBF-43BC-B9A9-5D9BAAC7DE8A}"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550A2E90-48F1-4E5C-9EF2-1A5B3F7AC39E}">
      <dgm:prSet/>
      <dgm:spPr>
        <a:effectLst>
          <a:glow rad="63500">
            <a:schemeClr val="accent3">
              <a:satMod val="175000"/>
              <a:alpha val="40000"/>
            </a:schemeClr>
          </a:glow>
        </a:effectLst>
      </dgm:spPr>
      <dgm:t>
        <a:bodyPr/>
        <a:lstStyle/>
        <a:p>
          <a:r>
            <a:rPr lang="en-US"/>
            <a:t>No First-time home buyer requirement for Non-Bond DPA</a:t>
          </a:r>
        </a:p>
      </dgm:t>
    </dgm:pt>
    <dgm:pt modelId="{4389B47E-DCE7-453A-AE18-A8474BD40E18}" type="parTrans" cxnId="{6BA32488-63CD-434E-802A-568CFBDB6A61}">
      <dgm:prSet/>
      <dgm:spPr/>
      <dgm:t>
        <a:bodyPr/>
        <a:lstStyle/>
        <a:p>
          <a:endParaRPr lang="en-US"/>
        </a:p>
      </dgm:t>
    </dgm:pt>
    <dgm:pt modelId="{0533FCD3-EB9F-4D7E-A52C-C85774A4A85E}" type="sibTrans" cxnId="{6BA32488-63CD-434E-802A-568CFBDB6A61}">
      <dgm:prSet/>
      <dgm:spPr/>
      <dgm:t>
        <a:bodyPr/>
        <a:lstStyle/>
        <a:p>
          <a:endParaRPr lang="en-US"/>
        </a:p>
      </dgm:t>
    </dgm:pt>
    <dgm:pt modelId="{985BA98B-9072-4483-8EFF-320A98A337C8}">
      <dgm:prSet/>
      <dgm:spPr>
        <a:effectLst>
          <a:glow rad="63500">
            <a:schemeClr val="accent3">
              <a:satMod val="175000"/>
              <a:alpha val="40000"/>
            </a:schemeClr>
          </a:glow>
        </a:effectLst>
      </dgm:spPr>
      <dgm:t>
        <a:bodyPr/>
        <a:lstStyle/>
        <a:p>
          <a:r>
            <a:rPr lang="en-US"/>
            <a:t>Can be used to cover down payment AND/OR closing costs</a:t>
          </a:r>
        </a:p>
      </dgm:t>
    </dgm:pt>
    <dgm:pt modelId="{02F567A1-E967-4B84-8946-830B55D92C0D}" type="parTrans" cxnId="{BAD27F47-2C89-45D8-A437-64BCD114CA2B}">
      <dgm:prSet/>
      <dgm:spPr/>
      <dgm:t>
        <a:bodyPr/>
        <a:lstStyle/>
        <a:p>
          <a:endParaRPr lang="en-US"/>
        </a:p>
      </dgm:t>
    </dgm:pt>
    <dgm:pt modelId="{91DD7FE1-2586-4A68-9941-8595B6CA69F4}" type="sibTrans" cxnId="{BAD27F47-2C89-45D8-A437-64BCD114CA2B}">
      <dgm:prSet/>
      <dgm:spPr/>
      <dgm:t>
        <a:bodyPr/>
        <a:lstStyle/>
        <a:p>
          <a:endParaRPr lang="en-US"/>
        </a:p>
      </dgm:t>
    </dgm:pt>
    <dgm:pt modelId="{B0602BAD-1465-446D-B906-4250999174EF}" type="pres">
      <dgm:prSet presAssocID="{36DB0C3F-BEBF-43BC-B9A9-5D9BAAC7DE8A}" presName="Name0" presStyleCnt="0">
        <dgm:presLayoutVars>
          <dgm:dir/>
          <dgm:resizeHandles val="exact"/>
        </dgm:presLayoutVars>
      </dgm:prSet>
      <dgm:spPr/>
    </dgm:pt>
    <dgm:pt modelId="{CDB4F892-EBEB-44E1-8954-5F516FD6AC7E}" type="pres">
      <dgm:prSet presAssocID="{550A2E90-48F1-4E5C-9EF2-1A5B3F7AC39E}" presName="node" presStyleLbl="node1" presStyleIdx="0" presStyleCnt="2">
        <dgm:presLayoutVars>
          <dgm:bulletEnabled val="1"/>
        </dgm:presLayoutVars>
      </dgm:prSet>
      <dgm:spPr/>
    </dgm:pt>
    <dgm:pt modelId="{DA6B7931-7835-46E8-8EA2-CDB069F1FDE0}" type="pres">
      <dgm:prSet presAssocID="{0533FCD3-EB9F-4D7E-A52C-C85774A4A85E}" presName="sibTrans" presStyleLbl="sibTrans2D1" presStyleIdx="0" presStyleCnt="1"/>
      <dgm:spPr/>
    </dgm:pt>
    <dgm:pt modelId="{90BC2768-93D5-4CE7-BB68-C3D902AD844B}" type="pres">
      <dgm:prSet presAssocID="{0533FCD3-EB9F-4D7E-A52C-C85774A4A85E}" presName="connectorText" presStyleLbl="sibTrans2D1" presStyleIdx="0" presStyleCnt="1"/>
      <dgm:spPr/>
    </dgm:pt>
    <dgm:pt modelId="{3CE48898-F902-4C06-B00F-23075BDDF331}" type="pres">
      <dgm:prSet presAssocID="{985BA98B-9072-4483-8EFF-320A98A337C8}" presName="node" presStyleLbl="node1" presStyleIdx="1" presStyleCnt="2">
        <dgm:presLayoutVars>
          <dgm:bulletEnabled val="1"/>
        </dgm:presLayoutVars>
      </dgm:prSet>
      <dgm:spPr/>
    </dgm:pt>
  </dgm:ptLst>
  <dgm:cxnLst>
    <dgm:cxn modelId="{A4FC4A04-38A5-423B-B98A-A4141960CC9F}" type="presOf" srcId="{550A2E90-48F1-4E5C-9EF2-1A5B3F7AC39E}" destId="{CDB4F892-EBEB-44E1-8954-5F516FD6AC7E}" srcOrd="0" destOrd="0" presId="urn:microsoft.com/office/officeart/2005/8/layout/process1"/>
    <dgm:cxn modelId="{BAD27F47-2C89-45D8-A437-64BCD114CA2B}" srcId="{36DB0C3F-BEBF-43BC-B9A9-5D9BAAC7DE8A}" destId="{985BA98B-9072-4483-8EFF-320A98A337C8}" srcOrd="1" destOrd="0" parTransId="{02F567A1-E967-4B84-8946-830B55D92C0D}" sibTransId="{91DD7FE1-2586-4A68-9941-8595B6CA69F4}"/>
    <dgm:cxn modelId="{6BA32488-63CD-434E-802A-568CFBDB6A61}" srcId="{36DB0C3F-BEBF-43BC-B9A9-5D9BAAC7DE8A}" destId="{550A2E90-48F1-4E5C-9EF2-1A5B3F7AC39E}" srcOrd="0" destOrd="0" parTransId="{4389B47E-DCE7-453A-AE18-A8474BD40E18}" sibTransId="{0533FCD3-EB9F-4D7E-A52C-C85774A4A85E}"/>
    <dgm:cxn modelId="{EDF6598B-A3D4-44B9-A1F9-1AD4DEF5BDBF}" type="presOf" srcId="{985BA98B-9072-4483-8EFF-320A98A337C8}" destId="{3CE48898-F902-4C06-B00F-23075BDDF331}" srcOrd="0" destOrd="0" presId="urn:microsoft.com/office/officeart/2005/8/layout/process1"/>
    <dgm:cxn modelId="{4CFE42B6-97A3-4BB6-A182-81EEAFFD49E5}" type="presOf" srcId="{0533FCD3-EB9F-4D7E-A52C-C85774A4A85E}" destId="{DA6B7931-7835-46E8-8EA2-CDB069F1FDE0}" srcOrd="0" destOrd="0" presId="urn:microsoft.com/office/officeart/2005/8/layout/process1"/>
    <dgm:cxn modelId="{574AC2C2-BF40-4735-8679-F1FE7940DBB0}" type="presOf" srcId="{0533FCD3-EB9F-4D7E-A52C-C85774A4A85E}" destId="{90BC2768-93D5-4CE7-BB68-C3D902AD844B}" srcOrd="1" destOrd="0" presId="urn:microsoft.com/office/officeart/2005/8/layout/process1"/>
    <dgm:cxn modelId="{075D9BE8-E708-42F3-A75E-48410B63626D}" type="presOf" srcId="{36DB0C3F-BEBF-43BC-B9A9-5D9BAAC7DE8A}" destId="{B0602BAD-1465-446D-B906-4250999174EF}" srcOrd="0" destOrd="0" presId="urn:microsoft.com/office/officeart/2005/8/layout/process1"/>
    <dgm:cxn modelId="{E85FF754-44D3-4405-AFD9-B4385820D721}" type="presParOf" srcId="{B0602BAD-1465-446D-B906-4250999174EF}" destId="{CDB4F892-EBEB-44E1-8954-5F516FD6AC7E}" srcOrd="0" destOrd="0" presId="urn:microsoft.com/office/officeart/2005/8/layout/process1"/>
    <dgm:cxn modelId="{D01F9E1F-310C-42F6-B352-07F86BCBFF28}" type="presParOf" srcId="{B0602BAD-1465-446D-B906-4250999174EF}" destId="{DA6B7931-7835-46E8-8EA2-CDB069F1FDE0}" srcOrd="1" destOrd="0" presId="urn:microsoft.com/office/officeart/2005/8/layout/process1"/>
    <dgm:cxn modelId="{5284BADE-0D9E-430E-8994-31D2A73EA228}" type="presParOf" srcId="{DA6B7931-7835-46E8-8EA2-CDB069F1FDE0}" destId="{90BC2768-93D5-4CE7-BB68-C3D902AD844B}" srcOrd="0" destOrd="0" presId="urn:microsoft.com/office/officeart/2005/8/layout/process1"/>
    <dgm:cxn modelId="{E4B8024D-2A70-442A-9657-2D2771B8350A}" type="presParOf" srcId="{B0602BAD-1465-446D-B906-4250999174EF}" destId="{3CE48898-F902-4C06-B00F-23075BDDF331}" srcOrd="2" destOrd="0" presId="urn:microsoft.com/office/officeart/2005/8/layout/process1"/>
  </dgm:cxnLst>
  <dgm:bg>
    <a:effectLst>
      <a:glow rad="63500">
        <a:schemeClr val="accent3">
          <a:satMod val="175000"/>
          <a:alpha val="40000"/>
        </a:schemeClr>
      </a:glo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DB051F-F6A3-4B53-A14D-C60B4485BFD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1DC83CE-E4F8-445B-B7FD-124CF4104CB3}">
      <dgm:prSet/>
      <dgm:spPr/>
      <dgm:t>
        <a:bodyPr/>
        <a:lstStyle/>
        <a:p>
          <a:r>
            <a:rPr lang="en-US"/>
            <a:t>New and existing SF homes</a:t>
          </a:r>
        </a:p>
      </dgm:t>
    </dgm:pt>
    <dgm:pt modelId="{F4837326-BF0B-487B-87B2-C980FBD3C89F}" type="parTrans" cxnId="{14FCA1FC-7952-41E4-B455-3EF56CC8D784}">
      <dgm:prSet/>
      <dgm:spPr/>
      <dgm:t>
        <a:bodyPr/>
        <a:lstStyle/>
        <a:p>
          <a:endParaRPr lang="en-US"/>
        </a:p>
      </dgm:t>
    </dgm:pt>
    <dgm:pt modelId="{9642A920-BAB8-46B3-939A-A46B3AB71BE7}" type="sibTrans" cxnId="{14FCA1FC-7952-41E4-B455-3EF56CC8D784}">
      <dgm:prSet/>
      <dgm:spPr/>
      <dgm:t>
        <a:bodyPr/>
        <a:lstStyle/>
        <a:p>
          <a:endParaRPr lang="en-US"/>
        </a:p>
      </dgm:t>
    </dgm:pt>
    <dgm:pt modelId="{8E78174C-1CBF-4FFD-9D19-4DE74AAF88C5}">
      <dgm:prSet/>
      <dgm:spPr/>
      <dgm:t>
        <a:bodyPr/>
        <a:lstStyle/>
        <a:p>
          <a:r>
            <a:rPr lang="en-US"/>
            <a:t>Condos and Townhomes</a:t>
          </a:r>
        </a:p>
      </dgm:t>
    </dgm:pt>
    <dgm:pt modelId="{068DBFA1-8844-49BF-A7E1-6EA03228FC28}" type="parTrans" cxnId="{1B31726C-733C-4C98-BAA9-B725E7FA6A04}">
      <dgm:prSet/>
      <dgm:spPr/>
      <dgm:t>
        <a:bodyPr/>
        <a:lstStyle/>
        <a:p>
          <a:endParaRPr lang="en-US"/>
        </a:p>
      </dgm:t>
    </dgm:pt>
    <dgm:pt modelId="{E076791B-765B-4A9A-8376-1FE4FD3983A9}" type="sibTrans" cxnId="{1B31726C-733C-4C98-BAA9-B725E7FA6A04}">
      <dgm:prSet/>
      <dgm:spPr/>
      <dgm:t>
        <a:bodyPr/>
        <a:lstStyle/>
        <a:p>
          <a:endParaRPr lang="en-US"/>
        </a:p>
      </dgm:t>
    </dgm:pt>
    <dgm:pt modelId="{11608AF1-9F77-4DBA-86AF-4171A76AC990}">
      <dgm:prSet/>
      <dgm:spPr/>
      <dgm:t>
        <a:bodyPr/>
        <a:lstStyle/>
        <a:p>
          <a:r>
            <a:rPr lang="en-US"/>
            <a:t>2-4 unit properties</a:t>
          </a:r>
        </a:p>
      </dgm:t>
    </dgm:pt>
    <dgm:pt modelId="{70198855-B023-4D9B-997C-141DBCAEE7F2}" type="parTrans" cxnId="{BAFD358D-AA97-49F2-88E6-FBEDD84B64DA}">
      <dgm:prSet/>
      <dgm:spPr/>
      <dgm:t>
        <a:bodyPr/>
        <a:lstStyle/>
        <a:p>
          <a:endParaRPr lang="en-US"/>
        </a:p>
      </dgm:t>
    </dgm:pt>
    <dgm:pt modelId="{B4D383AF-5B83-4D5D-BCDE-443B23770081}" type="sibTrans" cxnId="{BAFD358D-AA97-49F2-88E6-FBEDD84B64DA}">
      <dgm:prSet/>
      <dgm:spPr/>
      <dgm:t>
        <a:bodyPr/>
        <a:lstStyle/>
        <a:p>
          <a:endParaRPr lang="en-US"/>
        </a:p>
      </dgm:t>
    </dgm:pt>
    <dgm:pt modelId="{5FE74F62-B47D-44B7-80E6-9B6093718338}">
      <dgm:prSet/>
      <dgm:spPr/>
      <dgm:t>
        <a:bodyPr/>
        <a:lstStyle/>
        <a:p>
          <a:r>
            <a:rPr lang="en-US"/>
            <a:t>Manufactured Homes</a:t>
          </a:r>
        </a:p>
      </dgm:t>
    </dgm:pt>
    <dgm:pt modelId="{718151FA-B1DD-4F2B-9B39-B566D43DFF4E}" type="parTrans" cxnId="{273C549A-AF57-459E-9366-AFABA5CD4726}">
      <dgm:prSet/>
      <dgm:spPr/>
      <dgm:t>
        <a:bodyPr/>
        <a:lstStyle/>
        <a:p>
          <a:endParaRPr lang="en-US"/>
        </a:p>
      </dgm:t>
    </dgm:pt>
    <dgm:pt modelId="{ACFC4CA4-41B1-461B-B9BD-48B146BCE36F}" type="sibTrans" cxnId="{273C549A-AF57-459E-9366-AFABA5CD4726}">
      <dgm:prSet/>
      <dgm:spPr/>
      <dgm:t>
        <a:bodyPr/>
        <a:lstStyle/>
        <a:p>
          <a:endParaRPr lang="en-US"/>
        </a:p>
      </dgm:t>
    </dgm:pt>
    <dgm:pt modelId="{05DABFB6-39E0-4336-918B-60AAE910442F}">
      <dgm:prSet/>
      <dgm:spPr/>
      <dgm:t>
        <a:bodyPr/>
        <a:lstStyle/>
        <a:p>
          <a:r>
            <a:rPr lang="en-US"/>
            <a:t>Meets HUD requirements</a:t>
          </a:r>
        </a:p>
      </dgm:t>
    </dgm:pt>
    <dgm:pt modelId="{303D96BA-0098-43B6-820F-15056B2951F9}" type="parTrans" cxnId="{D463A125-EF7F-488C-803C-EF03F9D9AD4C}">
      <dgm:prSet/>
      <dgm:spPr/>
      <dgm:t>
        <a:bodyPr/>
        <a:lstStyle/>
        <a:p>
          <a:endParaRPr lang="en-US"/>
        </a:p>
      </dgm:t>
    </dgm:pt>
    <dgm:pt modelId="{E76E509F-9F0C-4C0A-B283-2F5D0256673C}" type="sibTrans" cxnId="{D463A125-EF7F-488C-803C-EF03F9D9AD4C}">
      <dgm:prSet/>
      <dgm:spPr/>
      <dgm:t>
        <a:bodyPr/>
        <a:lstStyle/>
        <a:p>
          <a:endParaRPr lang="en-US"/>
        </a:p>
      </dgm:t>
    </dgm:pt>
    <dgm:pt modelId="{A28C69B5-ABCE-4F80-9DFC-B46490BA81E5}">
      <dgm:prSet/>
      <dgm:spPr/>
      <dgm:t>
        <a:bodyPr/>
        <a:lstStyle/>
        <a:p>
          <a:r>
            <a:rPr lang="en-US"/>
            <a:t>Double Wide or greater</a:t>
          </a:r>
        </a:p>
      </dgm:t>
    </dgm:pt>
    <dgm:pt modelId="{9B3D0DB8-58EA-41DA-A533-7BB1EF594254}" type="parTrans" cxnId="{AFA86C3B-5228-41BA-8554-26704B102F1F}">
      <dgm:prSet/>
      <dgm:spPr/>
      <dgm:t>
        <a:bodyPr/>
        <a:lstStyle/>
        <a:p>
          <a:endParaRPr lang="en-US"/>
        </a:p>
      </dgm:t>
    </dgm:pt>
    <dgm:pt modelId="{7610BFC5-1BC9-4976-B936-D503A389AC86}" type="sibTrans" cxnId="{AFA86C3B-5228-41BA-8554-26704B102F1F}">
      <dgm:prSet/>
      <dgm:spPr/>
      <dgm:t>
        <a:bodyPr/>
        <a:lstStyle/>
        <a:p>
          <a:endParaRPr lang="en-US"/>
        </a:p>
      </dgm:t>
    </dgm:pt>
    <dgm:pt modelId="{66A3BD4D-F60E-4B8E-B3A6-31F8F9DE8AB8}">
      <dgm:prSet/>
      <dgm:spPr/>
      <dgm:t>
        <a:bodyPr/>
        <a:lstStyle/>
        <a:p>
          <a:r>
            <a:rPr lang="en-US"/>
            <a:t>Not constructed prior to 1994</a:t>
          </a:r>
        </a:p>
      </dgm:t>
    </dgm:pt>
    <dgm:pt modelId="{CB9CAB38-FE1E-45A6-AA97-FD7BEC36DC80}" type="parTrans" cxnId="{CDEB4A56-221A-4CB7-8AD0-D31C3AEBFBE8}">
      <dgm:prSet/>
      <dgm:spPr/>
      <dgm:t>
        <a:bodyPr/>
        <a:lstStyle/>
        <a:p>
          <a:endParaRPr lang="en-US"/>
        </a:p>
      </dgm:t>
    </dgm:pt>
    <dgm:pt modelId="{A90542AD-0700-4EE8-B884-50BE2CAAF855}" type="sibTrans" cxnId="{CDEB4A56-221A-4CB7-8AD0-D31C3AEBFBE8}">
      <dgm:prSet/>
      <dgm:spPr/>
      <dgm:t>
        <a:bodyPr/>
        <a:lstStyle/>
        <a:p>
          <a:endParaRPr lang="en-US"/>
        </a:p>
      </dgm:t>
    </dgm:pt>
    <dgm:pt modelId="{EA80E886-5250-41B8-9097-B1EE880F1A4C}">
      <dgm:prSet/>
      <dgm:spPr/>
      <dgm:t>
        <a:bodyPr/>
        <a:lstStyle/>
        <a:p>
          <a:r>
            <a:rPr lang="en-US"/>
            <a:t>Minimum 640 FICO</a:t>
          </a:r>
        </a:p>
      </dgm:t>
    </dgm:pt>
    <dgm:pt modelId="{D5A73CA6-9EF2-4C41-8B0C-05E05C18FE87}" type="parTrans" cxnId="{A204FC4D-98D6-442B-938E-C0ADD88B7BE8}">
      <dgm:prSet/>
      <dgm:spPr/>
      <dgm:t>
        <a:bodyPr/>
        <a:lstStyle/>
        <a:p>
          <a:endParaRPr lang="en-US"/>
        </a:p>
      </dgm:t>
    </dgm:pt>
    <dgm:pt modelId="{FD65ADEF-A521-4695-B86D-4B6C7A0D7AAB}" type="sibTrans" cxnId="{A204FC4D-98D6-442B-938E-C0ADD88B7BE8}">
      <dgm:prSet/>
      <dgm:spPr/>
      <dgm:t>
        <a:bodyPr/>
        <a:lstStyle/>
        <a:p>
          <a:endParaRPr lang="en-US"/>
        </a:p>
      </dgm:t>
    </dgm:pt>
    <dgm:pt modelId="{9B2F562B-63C1-448B-A15B-EA0E4D9564F4}">
      <dgm:prSet/>
      <dgm:spPr/>
      <dgm:t>
        <a:bodyPr/>
        <a:lstStyle/>
        <a:p>
          <a:r>
            <a:rPr lang="en-US"/>
            <a:t>No leaseholds</a:t>
          </a:r>
        </a:p>
      </dgm:t>
    </dgm:pt>
    <dgm:pt modelId="{791AC5AE-E86B-42DA-8E54-EC0BF015392D}" type="parTrans" cxnId="{C98A9BD2-67BC-4EF1-BED3-D20FF4DFEE2D}">
      <dgm:prSet/>
      <dgm:spPr/>
      <dgm:t>
        <a:bodyPr/>
        <a:lstStyle/>
        <a:p>
          <a:endParaRPr lang="en-US"/>
        </a:p>
      </dgm:t>
    </dgm:pt>
    <dgm:pt modelId="{A4C722E2-0044-4DD9-B6F7-912847782EB3}" type="sibTrans" cxnId="{C98A9BD2-67BC-4EF1-BED3-D20FF4DFEE2D}">
      <dgm:prSet/>
      <dgm:spPr/>
      <dgm:t>
        <a:bodyPr/>
        <a:lstStyle/>
        <a:p>
          <a:endParaRPr lang="en-US"/>
        </a:p>
      </dgm:t>
    </dgm:pt>
    <dgm:pt modelId="{A8D2FB56-3773-499E-A606-889E3636ED36}">
      <dgm:prSet custT="1"/>
      <dgm:spPr/>
      <dgm:t>
        <a:bodyPr/>
        <a:lstStyle/>
        <a:p>
          <a:r>
            <a:rPr lang="en-US" sz="1800" dirty="0"/>
            <a:t>One unit must be owner occupied. </a:t>
          </a:r>
        </a:p>
      </dgm:t>
    </dgm:pt>
    <dgm:pt modelId="{D90A5BC3-FBB4-4349-A374-273A6418D3E9}" type="parTrans" cxnId="{64A68EE7-703F-4DA2-B3CB-3DE2322F1467}">
      <dgm:prSet/>
      <dgm:spPr/>
      <dgm:t>
        <a:bodyPr/>
        <a:lstStyle/>
        <a:p>
          <a:endParaRPr lang="en-US"/>
        </a:p>
      </dgm:t>
    </dgm:pt>
    <dgm:pt modelId="{5F0F76C9-F4C0-43BB-B8A6-C0967DD4CC46}" type="sibTrans" cxnId="{64A68EE7-703F-4DA2-B3CB-3DE2322F1467}">
      <dgm:prSet/>
      <dgm:spPr/>
      <dgm:t>
        <a:bodyPr/>
        <a:lstStyle/>
        <a:p>
          <a:endParaRPr lang="en-US"/>
        </a:p>
      </dgm:t>
    </dgm:pt>
    <dgm:pt modelId="{03E0780E-A642-4ED2-A4CD-866EE0A26D47}">
      <dgm:prSet custT="1"/>
      <dgm:spPr/>
      <dgm:t>
        <a:bodyPr/>
        <a:lstStyle/>
        <a:p>
          <a:r>
            <a:rPr lang="en-US" sz="1800" dirty="0"/>
            <a:t>Net rental income used to qualify will count against the income limit. </a:t>
          </a:r>
        </a:p>
      </dgm:t>
    </dgm:pt>
    <dgm:pt modelId="{8CAC7F3B-DAAA-4C5F-ABDF-5409E1A0AD75}" type="parTrans" cxnId="{E08EDC5E-D7DA-43A3-A54A-078679021525}">
      <dgm:prSet/>
      <dgm:spPr/>
      <dgm:t>
        <a:bodyPr/>
        <a:lstStyle/>
        <a:p>
          <a:endParaRPr lang="en-US"/>
        </a:p>
      </dgm:t>
    </dgm:pt>
    <dgm:pt modelId="{4CE101A6-9EB8-45CF-A892-E090FCED703D}" type="sibTrans" cxnId="{E08EDC5E-D7DA-43A3-A54A-078679021525}">
      <dgm:prSet/>
      <dgm:spPr/>
      <dgm:t>
        <a:bodyPr/>
        <a:lstStyle/>
        <a:p>
          <a:endParaRPr lang="en-US"/>
        </a:p>
      </dgm:t>
    </dgm:pt>
    <dgm:pt modelId="{3BD7DAC0-8966-467E-A20A-EA520FE2D6FE}">
      <dgm:prSet custT="1"/>
      <dgm:spPr/>
      <dgm:t>
        <a:bodyPr/>
        <a:lstStyle/>
        <a:p>
          <a:r>
            <a:rPr lang="en-US" sz="1800" dirty="0"/>
            <a:t>Condos must have proper approval by HUD/FHA, VA, or Fannie/Freddie.</a:t>
          </a:r>
        </a:p>
      </dgm:t>
    </dgm:pt>
    <dgm:pt modelId="{9C86336F-1403-45B1-A56E-7CD6986FF23C}" type="parTrans" cxnId="{B033B26E-BF9D-4F42-B696-A3D326EB0447}">
      <dgm:prSet/>
      <dgm:spPr/>
      <dgm:t>
        <a:bodyPr/>
        <a:lstStyle/>
        <a:p>
          <a:endParaRPr lang="en-US"/>
        </a:p>
      </dgm:t>
    </dgm:pt>
    <dgm:pt modelId="{311DB726-98A3-471B-9585-5D61EC2D4B5D}" type="sibTrans" cxnId="{B033B26E-BF9D-4F42-B696-A3D326EB0447}">
      <dgm:prSet/>
      <dgm:spPr/>
      <dgm:t>
        <a:bodyPr/>
        <a:lstStyle/>
        <a:p>
          <a:endParaRPr lang="en-US"/>
        </a:p>
      </dgm:t>
    </dgm:pt>
    <dgm:pt modelId="{997EFC75-F8E3-4904-85FB-34856E3A0768}">
      <dgm:prSet/>
      <dgm:spPr/>
      <dgm:t>
        <a:bodyPr/>
        <a:lstStyle/>
        <a:p>
          <a:endParaRPr lang="en-US" sz="1500" dirty="0"/>
        </a:p>
      </dgm:t>
    </dgm:pt>
    <dgm:pt modelId="{2D035540-6A01-47B7-8E69-DC0EBB6DC800}" type="parTrans" cxnId="{876BC8F1-BD6B-41CC-BB76-04E5E7426FD8}">
      <dgm:prSet/>
      <dgm:spPr/>
      <dgm:t>
        <a:bodyPr/>
        <a:lstStyle/>
        <a:p>
          <a:endParaRPr lang="en-US"/>
        </a:p>
      </dgm:t>
    </dgm:pt>
    <dgm:pt modelId="{2CD0DD89-6735-4C11-9949-387821C39E71}" type="sibTrans" cxnId="{876BC8F1-BD6B-41CC-BB76-04E5E7426FD8}">
      <dgm:prSet/>
      <dgm:spPr/>
      <dgm:t>
        <a:bodyPr/>
        <a:lstStyle/>
        <a:p>
          <a:endParaRPr lang="en-US"/>
        </a:p>
      </dgm:t>
    </dgm:pt>
    <dgm:pt modelId="{DD1B1CFD-9402-4CE5-AF02-5947A19A3527}">
      <dgm:prSet custT="1"/>
      <dgm:spPr/>
      <dgm:t>
        <a:bodyPr/>
        <a:lstStyle/>
        <a:p>
          <a:r>
            <a:rPr lang="en-US" sz="1800" dirty="0"/>
            <a:t>Homes defined as standard single-family homes by appraisal</a:t>
          </a:r>
        </a:p>
      </dgm:t>
    </dgm:pt>
    <dgm:pt modelId="{12B46105-AAE8-4417-827B-4DFBBC8CBC84}" type="parTrans" cxnId="{A2029B4E-2072-4C1A-91EC-583B5355CE4B}">
      <dgm:prSet/>
      <dgm:spPr/>
      <dgm:t>
        <a:bodyPr/>
        <a:lstStyle/>
        <a:p>
          <a:endParaRPr lang="en-US"/>
        </a:p>
      </dgm:t>
    </dgm:pt>
    <dgm:pt modelId="{78FAA685-98A5-4399-8C51-39F7A225E327}" type="sibTrans" cxnId="{A2029B4E-2072-4C1A-91EC-583B5355CE4B}">
      <dgm:prSet/>
      <dgm:spPr/>
      <dgm:t>
        <a:bodyPr/>
        <a:lstStyle/>
        <a:p>
          <a:endParaRPr lang="en-US"/>
        </a:p>
      </dgm:t>
    </dgm:pt>
    <dgm:pt modelId="{27C2AC85-953D-471F-90B2-9D10A8714F75}">
      <dgm:prSet custT="1"/>
      <dgm:spPr/>
      <dgm:t>
        <a:bodyPr/>
        <a:lstStyle/>
        <a:p>
          <a:r>
            <a:rPr lang="en-US" sz="1800" dirty="0"/>
            <a:t>One-time close construction loans are not eligible</a:t>
          </a:r>
        </a:p>
      </dgm:t>
    </dgm:pt>
    <dgm:pt modelId="{2D222071-663F-40B0-A2BC-76645D5B21B2}" type="parTrans" cxnId="{E7407588-5ED9-40B3-976A-601F7FA4C274}">
      <dgm:prSet/>
      <dgm:spPr/>
      <dgm:t>
        <a:bodyPr/>
        <a:lstStyle/>
        <a:p>
          <a:endParaRPr lang="en-US"/>
        </a:p>
      </dgm:t>
    </dgm:pt>
    <dgm:pt modelId="{2CBD87CB-D90A-4878-BE33-51BDDE8487A4}" type="sibTrans" cxnId="{E7407588-5ED9-40B3-976A-601F7FA4C274}">
      <dgm:prSet/>
      <dgm:spPr/>
      <dgm:t>
        <a:bodyPr/>
        <a:lstStyle/>
        <a:p>
          <a:endParaRPr lang="en-US"/>
        </a:p>
      </dgm:t>
    </dgm:pt>
    <dgm:pt modelId="{1A3DFA9D-9FC7-43B2-AFE9-133A64ADD0E0}" type="pres">
      <dgm:prSet presAssocID="{6FDB051F-F6A3-4B53-A14D-C60B4485BFD4}" presName="Name0" presStyleCnt="0">
        <dgm:presLayoutVars>
          <dgm:dir/>
          <dgm:animLvl val="lvl"/>
          <dgm:resizeHandles val="exact"/>
        </dgm:presLayoutVars>
      </dgm:prSet>
      <dgm:spPr/>
    </dgm:pt>
    <dgm:pt modelId="{0EFB9127-9838-46B5-A879-81FE39CD66DB}" type="pres">
      <dgm:prSet presAssocID="{51DC83CE-E4F8-445B-B7FD-124CF4104CB3}" presName="composite" presStyleCnt="0"/>
      <dgm:spPr/>
    </dgm:pt>
    <dgm:pt modelId="{2A624B1B-739A-4321-8FF4-B7EBA3E6F955}" type="pres">
      <dgm:prSet presAssocID="{51DC83CE-E4F8-445B-B7FD-124CF4104CB3}" presName="parTx" presStyleLbl="alignNode1" presStyleIdx="0" presStyleCnt="4">
        <dgm:presLayoutVars>
          <dgm:chMax val="0"/>
          <dgm:chPref val="0"/>
          <dgm:bulletEnabled val="1"/>
        </dgm:presLayoutVars>
      </dgm:prSet>
      <dgm:spPr/>
    </dgm:pt>
    <dgm:pt modelId="{54CB7CD8-332D-4076-9C16-350327865C5F}" type="pres">
      <dgm:prSet presAssocID="{51DC83CE-E4F8-445B-B7FD-124CF4104CB3}" presName="desTx" presStyleLbl="alignAccFollowNode1" presStyleIdx="0" presStyleCnt="4">
        <dgm:presLayoutVars>
          <dgm:bulletEnabled val="1"/>
        </dgm:presLayoutVars>
      </dgm:prSet>
      <dgm:spPr/>
    </dgm:pt>
    <dgm:pt modelId="{FC841904-E7DC-4385-925B-A6158FE84745}" type="pres">
      <dgm:prSet presAssocID="{9642A920-BAB8-46B3-939A-A46B3AB71BE7}" presName="space" presStyleCnt="0"/>
      <dgm:spPr/>
    </dgm:pt>
    <dgm:pt modelId="{B64D0934-E61B-47D8-9A08-D07F045A2430}" type="pres">
      <dgm:prSet presAssocID="{8E78174C-1CBF-4FFD-9D19-4DE74AAF88C5}" presName="composite" presStyleCnt="0"/>
      <dgm:spPr/>
    </dgm:pt>
    <dgm:pt modelId="{D0104374-978F-4D14-A6AD-1185D774FD92}" type="pres">
      <dgm:prSet presAssocID="{8E78174C-1CBF-4FFD-9D19-4DE74AAF88C5}" presName="parTx" presStyleLbl="alignNode1" presStyleIdx="1" presStyleCnt="4">
        <dgm:presLayoutVars>
          <dgm:chMax val="0"/>
          <dgm:chPref val="0"/>
          <dgm:bulletEnabled val="1"/>
        </dgm:presLayoutVars>
      </dgm:prSet>
      <dgm:spPr/>
    </dgm:pt>
    <dgm:pt modelId="{63FF94DE-7A4D-4467-8683-7500067AC838}" type="pres">
      <dgm:prSet presAssocID="{8E78174C-1CBF-4FFD-9D19-4DE74AAF88C5}" presName="desTx" presStyleLbl="alignAccFollowNode1" presStyleIdx="1" presStyleCnt="4">
        <dgm:presLayoutVars>
          <dgm:bulletEnabled val="1"/>
        </dgm:presLayoutVars>
      </dgm:prSet>
      <dgm:spPr/>
    </dgm:pt>
    <dgm:pt modelId="{75AD3606-CA5C-4CAA-8D06-E559DFC2387E}" type="pres">
      <dgm:prSet presAssocID="{E076791B-765B-4A9A-8376-1FE4FD3983A9}" presName="space" presStyleCnt="0"/>
      <dgm:spPr/>
    </dgm:pt>
    <dgm:pt modelId="{53DF5037-4E33-45EB-A719-A3CB61683E91}" type="pres">
      <dgm:prSet presAssocID="{11608AF1-9F77-4DBA-86AF-4171A76AC990}" presName="composite" presStyleCnt="0"/>
      <dgm:spPr/>
    </dgm:pt>
    <dgm:pt modelId="{85D7789A-DD19-45C0-8DDE-91CADDDDEA1F}" type="pres">
      <dgm:prSet presAssocID="{11608AF1-9F77-4DBA-86AF-4171A76AC990}" presName="parTx" presStyleLbl="alignNode1" presStyleIdx="2" presStyleCnt="4">
        <dgm:presLayoutVars>
          <dgm:chMax val="0"/>
          <dgm:chPref val="0"/>
          <dgm:bulletEnabled val="1"/>
        </dgm:presLayoutVars>
      </dgm:prSet>
      <dgm:spPr/>
    </dgm:pt>
    <dgm:pt modelId="{BB932257-D532-4330-BA62-95E475C0048F}" type="pres">
      <dgm:prSet presAssocID="{11608AF1-9F77-4DBA-86AF-4171A76AC990}" presName="desTx" presStyleLbl="alignAccFollowNode1" presStyleIdx="2" presStyleCnt="4">
        <dgm:presLayoutVars>
          <dgm:bulletEnabled val="1"/>
        </dgm:presLayoutVars>
      </dgm:prSet>
      <dgm:spPr/>
    </dgm:pt>
    <dgm:pt modelId="{F0A233C5-FE78-409A-9A19-E75B33FB4D0E}" type="pres">
      <dgm:prSet presAssocID="{B4D383AF-5B83-4D5D-BCDE-443B23770081}" presName="space" presStyleCnt="0"/>
      <dgm:spPr/>
    </dgm:pt>
    <dgm:pt modelId="{B11708C0-F6EE-4964-9697-BF230EDD84A1}" type="pres">
      <dgm:prSet presAssocID="{5FE74F62-B47D-44B7-80E6-9B6093718338}" presName="composite" presStyleCnt="0"/>
      <dgm:spPr/>
    </dgm:pt>
    <dgm:pt modelId="{E7750AE5-F5BF-4171-8E0D-0358D65E9746}" type="pres">
      <dgm:prSet presAssocID="{5FE74F62-B47D-44B7-80E6-9B6093718338}" presName="parTx" presStyleLbl="alignNode1" presStyleIdx="3" presStyleCnt="4">
        <dgm:presLayoutVars>
          <dgm:chMax val="0"/>
          <dgm:chPref val="0"/>
          <dgm:bulletEnabled val="1"/>
        </dgm:presLayoutVars>
      </dgm:prSet>
      <dgm:spPr/>
    </dgm:pt>
    <dgm:pt modelId="{13F73473-AF03-44DB-9295-476C3AEA1C31}" type="pres">
      <dgm:prSet presAssocID="{5FE74F62-B47D-44B7-80E6-9B6093718338}" presName="desTx" presStyleLbl="alignAccFollowNode1" presStyleIdx="3" presStyleCnt="4">
        <dgm:presLayoutVars>
          <dgm:bulletEnabled val="1"/>
        </dgm:presLayoutVars>
      </dgm:prSet>
      <dgm:spPr/>
    </dgm:pt>
  </dgm:ptLst>
  <dgm:cxnLst>
    <dgm:cxn modelId="{96354B02-5CFC-4BEF-A8DE-D30AD732F36C}" type="presOf" srcId="{11608AF1-9F77-4DBA-86AF-4171A76AC990}" destId="{85D7789A-DD19-45C0-8DDE-91CADDDDEA1F}" srcOrd="0" destOrd="0" presId="urn:microsoft.com/office/officeart/2005/8/layout/hList1"/>
    <dgm:cxn modelId="{1E493907-6730-4911-95A3-9936B102110A}" type="presOf" srcId="{DD1B1CFD-9402-4CE5-AF02-5947A19A3527}" destId="{54CB7CD8-332D-4076-9C16-350327865C5F}" srcOrd="0" destOrd="0" presId="urn:microsoft.com/office/officeart/2005/8/layout/hList1"/>
    <dgm:cxn modelId="{7B123620-24C3-4E58-B6B0-0915ED2A8E7B}" type="presOf" srcId="{A28C69B5-ABCE-4F80-9DFC-B46490BA81E5}" destId="{13F73473-AF03-44DB-9295-476C3AEA1C31}" srcOrd="0" destOrd="1" presId="urn:microsoft.com/office/officeart/2005/8/layout/hList1"/>
    <dgm:cxn modelId="{26313F23-F72E-40AC-847F-B1AC8BE55B4E}" type="presOf" srcId="{997EFC75-F8E3-4904-85FB-34856E3A0768}" destId="{63FF94DE-7A4D-4467-8683-7500067AC838}" srcOrd="0" destOrd="1" presId="urn:microsoft.com/office/officeart/2005/8/layout/hList1"/>
    <dgm:cxn modelId="{D463A125-EF7F-488C-803C-EF03F9D9AD4C}" srcId="{5FE74F62-B47D-44B7-80E6-9B6093718338}" destId="{05DABFB6-39E0-4336-918B-60AAE910442F}" srcOrd="0" destOrd="0" parTransId="{303D96BA-0098-43B6-820F-15056B2951F9}" sibTransId="{E76E509F-9F0C-4C0A-B283-2F5D0256673C}"/>
    <dgm:cxn modelId="{4D0CA637-4CEE-4BB3-9C42-6D9370FD33CA}" type="presOf" srcId="{6FDB051F-F6A3-4B53-A14D-C60B4485BFD4}" destId="{1A3DFA9D-9FC7-43B2-AFE9-133A64ADD0E0}" srcOrd="0" destOrd="0" presId="urn:microsoft.com/office/officeart/2005/8/layout/hList1"/>
    <dgm:cxn modelId="{AFA86C3B-5228-41BA-8554-26704B102F1F}" srcId="{5FE74F62-B47D-44B7-80E6-9B6093718338}" destId="{A28C69B5-ABCE-4F80-9DFC-B46490BA81E5}" srcOrd="1" destOrd="0" parTransId="{9B3D0DB8-58EA-41DA-A533-7BB1EF594254}" sibTransId="{7610BFC5-1BC9-4976-B936-D503A389AC86}"/>
    <dgm:cxn modelId="{E08EDC5E-D7DA-43A3-A54A-078679021525}" srcId="{11608AF1-9F77-4DBA-86AF-4171A76AC990}" destId="{03E0780E-A642-4ED2-A4CD-866EE0A26D47}" srcOrd="1" destOrd="0" parTransId="{8CAC7F3B-DAAA-4C5F-ABDF-5409E1A0AD75}" sibTransId="{4CE101A6-9EB8-45CF-A892-E090FCED703D}"/>
    <dgm:cxn modelId="{FCA24C48-C864-4D36-BAEF-36A7CB7525B0}" type="presOf" srcId="{A8D2FB56-3773-499E-A606-889E3636ED36}" destId="{BB932257-D532-4330-BA62-95E475C0048F}" srcOrd="0" destOrd="0" presId="urn:microsoft.com/office/officeart/2005/8/layout/hList1"/>
    <dgm:cxn modelId="{1B31726C-733C-4C98-BAA9-B725E7FA6A04}" srcId="{6FDB051F-F6A3-4B53-A14D-C60B4485BFD4}" destId="{8E78174C-1CBF-4FFD-9D19-4DE74AAF88C5}" srcOrd="1" destOrd="0" parTransId="{068DBFA1-8844-49BF-A7E1-6EA03228FC28}" sibTransId="{E076791B-765B-4A9A-8376-1FE4FD3983A9}"/>
    <dgm:cxn modelId="{A204FC4D-98D6-442B-938E-C0ADD88B7BE8}" srcId="{5FE74F62-B47D-44B7-80E6-9B6093718338}" destId="{EA80E886-5250-41B8-9097-B1EE880F1A4C}" srcOrd="3" destOrd="0" parTransId="{D5A73CA6-9EF2-4C41-8B0C-05E05C18FE87}" sibTransId="{FD65ADEF-A521-4695-B86D-4B6C7A0D7AAB}"/>
    <dgm:cxn modelId="{A2029B4E-2072-4C1A-91EC-583B5355CE4B}" srcId="{51DC83CE-E4F8-445B-B7FD-124CF4104CB3}" destId="{DD1B1CFD-9402-4CE5-AF02-5947A19A3527}" srcOrd="0" destOrd="0" parTransId="{12B46105-AAE8-4417-827B-4DFBBC8CBC84}" sibTransId="{78FAA685-98A5-4399-8C51-39F7A225E327}"/>
    <dgm:cxn modelId="{B033B26E-BF9D-4F42-B696-A3D326EB0447}" srcId="{8E78174C-1CBF-4FFD-9D19-4DE74AAF88C5}" destId="{3BD7DAC0-8966-467E-A20A-EA520FE2D6FE}" srcOrd="0" destOrd="0" parTransId="{9C86336F-1403-45B1-A56E-7CD6986FF23C}" sibTransId="{311DB726-98A3-471B-9585-5D61EC2D4B5D}"/>
    <dgm:cxn modelId="{28821254-60C4-485F-983C-3181FBE58B56}" type="presOf" srcId="{03E0780E-A642-4ED2-A4CD-866EE0A26D47}" destId="{BB932257-D532-4330-BA62-95E475C0048F}" srcOrd="0" destOrd="1" presId="urn:microsoft.com/office/officeart/2005/8/layout/hList1"/>
    <dgm:cxn modelId="{CDEB4A56-221A-4CB7-8AD0-D31C3AEBFBE8}" srcId="{5FE74F62-B47D-44B7-80E6-9B6093718338}" destId="{66A3BD4D-F60E-4B8E-B3A6-31F8F9DE8AB8}" srcOrd="2" destOrd="0" parTransId="{CB9CAB38-FE1E-45A6-AA97-FD7BEC36DC80}" sibTransId="{A90542AD-0700-4EE8-B884-50BE2CAAF855}"/>
    <dgm:cxn modelId="{CE8C8386-2EE9-4372-AA98-DAE110AD98EE}" type="presOf" srcId="{51DC83CE-E4F8-445B-B7FD-124CF4104CB3}" destId="{2A624B1B-739A-4321-8FF4-B7EBA3E6F955}" srcOrd="0" destOrd="0" presId="urn:microsoft.com/office/officeart/2005/8/layout/hList1"/>
    <dgm:cxn modelId="{E7407588-5ED9-40B3-976A-601F7FA4C274}" srcId="{51DC83CE-E4F8-445B-B7FD-124CF4104CB3}" destId="{27C2AC85-953D-471F-90B2-9D10A8714F75}" srcOrd="1" destOrd="0" parTransId="{2D222071-663F-40B0-A2BC-76645D5B21B2}" sibTransId="{2CBD87CB-D90A-4878-BE33-51BDDE8487A4}"/>
    <dgm:cxn modelId="{BAFD358D-AA97-49F2-88E6-FBEDD84B64DA}" srcId="{6FDB051F-F6A3-4B53-A14D-C60B4485BFD4}" destId="{11608AF1-9F77-4DBA-86AF-4171A76AC990}" srcOrd="2" destOrd="0" parTransId="{70198855-B023-4D9B-997C-141DBCAEE7F2}" sibTransId="{B4D383AF-5B83-4D5D-BCDE-443B23770081}"/>
    <dgm:cxn modelId="{273C549A-AF57-459E-9366-AFABA5CD4726}" srcId="{6FDB051F-F6A3-4B53-A14D-C60B4485BFD4}" destId="{5FE74F62-B47D-44B7-80E6-9B6093718338}" srcOrd="3" destOrd="0" parTransId="{718151FA-B1DD-4F2B-9B39-B566D43DFF4E}" sibTransId="{ACFC4CA4-41B1-461B-B9BD-48B146BCE36F}"/>
    <dgm:cxn modelId="{FD0EE7A4-7C80-4344-BD0F-40BF2FFFF627}" type="presOf" srcId="{27C2AC85-953D-471F-90B2-9D10A8714F75}" destId="{54CB7CD8-332D-4076-9C16-350327865C5F}" srcOrd="0" destOrd="1" presId="urn:microsoft.com/office/officeart/2005/8/layout/hList1"/>
    <dgm:cxn modelId="{0494E8A5-E8C3-418A-A013-9B0E50B9212E}" type="presOf" srcId="{9B2F562B-63C1-448B-A15B-EA0E4D9564F4}" destId="{13F73473-AF03-44DB-9295-476C3AEA1C31}" srcOrd="0" destOrd="4" presId="urn:microsoft.com/office/officeart/2005/8/layout/hList1"/>
    <dgm:cxn modelId="{0D0BFCAE-AEA9-493E-B3BD-5E5324612585}" type="presOf" srcId="{66A3BD4D-F60E-4B8E-B3A6-31F8F9DE8AB8}" destId="{13F73473-AF03-44DB-9295-476C3AEA1C31}" srcOrd="0" destOrd="2" presId="urn:microsoft.com/office/officeart/2005/8/layout/hList1"/>
    <dgm:cxn modelId="{C09E19B8-28B2-47EB-A5C9-EF3BA7AACF0D}" type="presOf" srcId="{05DABFB6-39E0-4336-918B-60AAE910442F}" destId="{13F73473-AF03-44DB-9295-476C3AEA1C31}" srcOrd="0" destOrd="0" presId="urn:microsoft.com/office/officeart/2005/8/layout/hList1"/>
    <dgm:cxn modelId="{6ACEC5B9-1C56-478D-9EE0-7954C96F69A9}" type="presOf" srcId="{8E78174C-1CBF-4FFD-9D19-4DE74AAF88C5}" destId="{D0104374-978F-4D14-A6AD-1185D774FD92}" srcOrd="0" destOrd="0" presId="urn:microsoft.com/office/officeart/2005/8/layout/hList1"/>
    <dgm:cxn modelId="{C98A9BD2-67BC-4EF1-BED3-D20FF4DFEE2D}" srcId="{5FE74F62-B47D-44B7-80E6-9B6093718338}" destId="{9B2F562B-63C1-448B-A15B-EA0E4D9564F4}" srcOrd="4" destOrd="0" parTransId="{791AC5AE-E86B-42DA-8E54-EC0BF015392D}" sibTransId="{A4C722E2-0044-4DD9-B6F7-912847782EB3}"/>
    <dgm:cxn modelId="{56E6FBDE-FD53-4BBB-B2D8-6DDF55F3898E}" type="presOf" srcId="{5FE74F62-B47D-44B7-80E6-9B6093718338}" destId="{E7750AE5-F5BF-4171-8E0D-0358D65E9746}" srcOrd="0" destOrd="0" presId="urn:microsoft.com/office/officeart/2005/8/layout/hList1"/>
    <dgm:cxn modelId="{64A68EE7-703F-4DA2-B3CB-3DE2322F1467}" srcId="{11608AF1-9F77-4DBA-86AF-4171A76AC990}" destId="{A8D2FB56-3773-499E-A606-889E3636ED36}" srcOrd="0" destOrd="0" parTransId="{D90A5BC3-FBB4-4349-A374-273A6418D3E9}" sibTransId="{5F0F76C9-F4C0-43BB-B8A6-C0967DD4CC46}"/>
    <dgm:cxn modelId="{7C7253F0-C887-4E46-A381-09739A37B238}" type="presOf" srcId="{3BD7DAC0-8966-467E-A20A-EA520FE2D6FE}" destId="{63FF94DE-7A4D-4467-8683-7500067AC838}" srcOrd="0" destOrd="0" presId="urn:microsoft.com/office/officeart/2005/8/layout/hList1"/>
    <dgm:cxn modelId="{8280B2F1-9C98-4C18-A503-96CBF60D2D76}" type="presOf" srcId="{EA80E886-5250-41B8-9097-B1EE880F1A4C}" destId="{13F73473-AF03-44DB-9295-476C3AEA1C31}" srcOrd="0" destOrd="3" presId="urn:microsoft.com/office/officeart/2005/8/layout/hList1"/>
    <dgm:cxn modelId="{876BC8F1-BD6B-41CC-BB76-04E5E7426FD8}" srcId="{8E78174C-1CBF-4FFD-9D19-4DE74AAF88C5}" destId="{997EFC75-F8E3-4904-85FB-34856E3A0768}" srcOrd="1" destOrd="0" parTransId="{2D035540-6A01-47B7-8E69-DC0EBB6DC800}" sibTransId="{2CD0DD89-6735-4C11-9949-387821C39E71}"/>
    <dgm:cxn modelId="{14FCA1FC-7952-41E4-B455-3EF56CC8D784}" srcId="{6FDB051F-F6A3-4B53-A14D-C60B4485BFD4}" destId="{51DC83CE-E4F8-445B-B7FD-124CF4104CB3}" srcOrd="0" destOrd="0" parTransId="{F4837326-BF0B-487B-87B2-C980FBD3C89F}" sibTransId="{9642A920-BAB8-46B3-939A-A46B3AB71BE7}"/>
    <dgm:cxn modelId="{71A1D9EC-0C14-4352-AF2E-F1EBBA36C308}" type="presParOf" srcId="{1A3DFA9D-9FC7-43B2-AFE9-133A64ADD0E0}" destId="{0EFB9127-9838-46B5-A879-81FE39CD66DB}" srcOrd="0" destOrd="0" presId="urn:microsoft.com/office/officeart/2005/8/layout/hList1"/>
    <dgm:cxn modelId="{4A5AF7A5-43D5-4E45-9AD6-9E59C4CF3091}" type="presParOf" srcId="{0EFB9127-9838-46B5-A879-81FE39CD66DB}" destId="{2A624B1B-739A-4321-8FF4-B7EBA3E6F955}" srcOrd="0" destOrd="0" presId="urn:microsoft.com/office/officeart/2005/8/layout/hList1"/>
    <dgm:cxn modelId="{65C55245-E681-417B-849A-3DA701E03B98}" type="presParOf" srcId="{0EFB9127-9838-46B5-A879-81FE39CD66DB}" destId="{54CB7CD8-332D-4076-9C16-350327865C5F}" srcOrd="1" destOrd="0" presId="urn:microsoft.com/office/officeart/2005/8/layout/hList1"/>
    <dgm:cxn modelId="{4C2A8C7F-BAFB-4C5C-A124-A4C47A7483F9}" type="presParOf" srcId="{1A3DFA9D-9FC7-43B2-AFE9-133A64ADD0E0}" destId="{FC841904-E7DC-4385-925B-A6158FE84745}" srcOrd="1" destOrd="0" presId="urn:microsoft.com/office/officeart/2005/8/layout/hList1"/>
    <dgm:cxn modelId="{1C01BC55-39C9-4D1C-AC05-650DA894BB8E}" type="presParOf" srcId="{1A3DFA9D-9FC7-43B2-AFE9-133A64ADD0E0}" destId="{B64D0934-E61B-47D8-9A08-D07F045A2430}" srcOrd="2" destOrd="0" presId="urn:microsoft.com/office/officeart/2005/8/layout/hList1"/>
    <dgm:cxn modelId="{CC72A544-3722-472F-AEA2-B1843F234427}" type="presParOf" srcId="{B64D0934-E61B-47D8-9A08-D07F045A2430}" destId="{D0104374-978F-4D14-A6AD-1185D774FD92}" srcOrd="0" destOrd="0" presId="urn:microsoft.com/office/officeart/2005/8/layout/hList1"/>
    <dgm:cxn modelId="{E1AB6652-E079-4C70-936A-4BD720D61D35}" type="presParOf" srcId="{B64D0934-E61B-47D8-9A08-D07F045A2430}" destId="{63FF94DE-7A4D-4467-8683-7500067AC838}" srcOrd="1" destOrd="0" presId="urn:microsoft.com/office/officeart/2005/8/layout/hList1"/>
    <dgm:cxn modelId="{C2C7659A-8AA7-45C4-814D-A7627DE2F606}" type="presParOf" srcId="{1A3DFA9D-9FC7-43B2-AFE9-133A64ADD0E0}" destId="{75AD3606-CA5C-4CAA-8D06-E559DFC2387E}" srcOrd="3" destOrd="0" presId="urn:microsoft.com/office/officeart/2005/8/layout/hList1"/>
    <dgm:cxn modelId="{3A736CEF-16A7-44B2-8516-E8DDD4C8465A}" type="presParOf" srcId="{1A3DFA9D-9FC7-43B2-AFE9-133A64ADD0E0}" destId="{53DF5037-4E33-45EB-A719-A3CB61683E91}" srcOrd="4" destOrd="0" presId="urn:microsoft.com/office/officeart/2005/8/layout/hList1"/>
    <dgm:cxn modelId="{830BC4A8-7CA5-4A14-999C-E4AFAB4C4F8B}" type="presParOf" srcId="{53DF5037-4E33-45EB-A719-A3CB61683E91}" destId="{85D7789A-DD19-45C0-8DDE-91CADDDDEA1F}" srcOrd="0" destOrd="0" presId="urn:microsoft.com/office/officeart/2005/8/layout/hList1"/>
    <dgm:cxn modelId="{E70C1640-B60C-40D6-9B3C-D4314C122CD0}" type="presParOf" srcId="{53DF5037-4E33-45EB-A719-A3CB61683E91}" destId="{BB932257-D532-4330-BA62-95E475C0048F}" srcOrd="1" destOrd="0" presId="urn:microsoft.com/office/officeart/2005/8/layout/hList1"/>
    <dgm:cxn modelId="{5CC64974-44BE-4642-A2C8-B102699041FE}" type="presParOf" srcId="{1A3DFA9D-9FC7-43B2-AFE9-133A64ADD0E0}" destId="{F0A233C5-FE78-409A-9A19-E75B33FB4D0E}" srcOrd="5" destOrd="0" presId="urn:microsoft.com/office/officeart/2005/8/layout/hList1"/>
    <dgm:cxn modelId="{902A9337-E0AD-4360-BFAF-7F06C4FC2898}" type="presParOf" srcId="{1A3DFA9D-9FC7-43B2-AFE9-133A64ADD0E0}" destId="{B11708C0-F6EE-4964-9697-BF230EDD84A1}" srcOrd="6" destOrd="0" presId="urn:microsoft.com/office/officeart/2005/8/layout/hList1"/>
    <dgm:cxn modelId="{D668A3E7-C098-4DAF-B256-4EED33C2DDF5}" type="presParOf" srcId="{B11708C0-F6EE-4964-9697-BF230EDD84A1}" destId="{E7750AE5-F5BF-4171-8E0D-0358D65E9746}" srcOrd="0" destOrd="0" presId="urn:microsoft.com/office/officeart/2005/8/layout/hList1"/>
    <dgm:cxn modelId="{E68F21CA-2D91-4CF4-B03C-06443E0B7390}" type="presParOf" srcId="{B11708C0-F6EE-4964-9697-BF230EDD84A1}" destId="{13F73473-AF03-44DB-9295-476C3AEA1C31}"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90F6223-E36F-49E3-91BC-2C37CECC1F44}"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281EEADF-60A0-40CE-BEE4-E29CC7B4A52B}">
      <dgm:prSet custT="1"/>
      <dgm:spPr>
        <a:solidFill>
          <a:schemeClr val="accent2"/>
        </a:solidFill>
      </dgm:spPr>
      <dgm:t>
        <a:bodyPr/>
        <a:lstStyle/>
        <a:p>
          <a:r>
            <a:rPr lang="en-US" sz="2400" dirty="0"/>
            <a:t>The Texas Legislature, through statute, defines who qualifies for TSAHC’s Texas Heroes program. </a:t>
          </a:r>
        </a:p>
      </dgm:t>
    </dgm:pt>
    <dgm:pt modelId="{492589A7-C46F-467E-91D5-67CAF40ED102}" type="parTrans" cxnId="{541A66CC-A59D-4170-BB8A-1CC4EFF586CD}">
      <dgm:prSet/>
      <dgm:spPr/>
      <dgm:t>
        <a:bodyPr/>
        <a:lstStyle/>
        <a:p>
          <a:endParaRPr lang="en-US"/>
        </a:p>
      </dgm:t>
    </dgm:pt>
    <dgm:pt modelId="{AB927B6A-CF5C-4AC6-9CC5-537D1AAF37D8}" type="sibTrans" cxnId="{541A66CC-A59D-4170-BB8A-1CC4EFF586CD}">
      <dgm:prSet/>
      <dgm:spPr/>
      <dgm:t>
        <a:bodyPr/>
        <a:lstStyle/>
        <a:p>
          <a:endParaRPr lang="en-US"/>
        </a:p>
      </dgm:t>
    </dgm:pt>
    <dgm:pt modelId="{2EE45025-0D4F-4287-8212-4AA5A722F9E2}">
      <dgm:prSet custT="1"/>
      <dgm:spPr/>
      <dgm:t>
        <a:bodyPr/>
        <a:lstStyle/>
        <a:p>
          <a:r>
            <a:rPr lang="en-US" sz="2400"/>
            <a:t>It’s not an open-ended “all public service jobs” list; it depends on how the law defines occupations.</a:t>
          </a:r>
        </a:p>
      </dgm:t>
    </dgm:pt>
    <dgm:pt modelId="{07193885-519B-4959-8914-D772AC7D9B33}" type="parTrans" cxnId="{759E208A-4B03-4155-9345-0D73B4C0308A}">
      <dgm:prSet/>
      <dgm:spPr/>
      <dgm:t>
        <a:bodyPr/>
        <a:lstStyle/>
        <a:p>
          <a:endParaRPr lang="en-US"/>
        </a:p>
      </dgm:t>
    </dgm:pt>
    <dgm:pt modelId="{A44752EB-20CF-4661-B9EE-C6A6D815E5B0}" type="sibTrans" cxnId="{759E208A-4B03-4155-9345-0D73B4C0308A}">
      <dgm:prSet/>
      <dgm:spPr/>
      <dgm:t>
        <a:bodyPr/>
        <a:lstStyle/>
        <a:p>
          <a:endParaRPr lang="en-US"/>
        </a:p>
      </dgm:t>
    </dgm:pt>
    <dgm:pt modelId="{41521A70-8229-4754-B712-2099EE55F046}">
      <dgm:prSet custT="1"/>
      <dgm:spPr>
        <a:solidFill>
          <a:schemeClr val="accent3"/>
        </a:solidFill>
      </dgm:spPr>
      <dgm:t>
        <a:bodyPr/>
        <a:lstStyle/>
        <a:p>
          <a:r>
            <a:rPr lang="en-US" sz="2000" b="1"/>
            <a:t>Registered nurses working in clinical/hospital settings</a:t>
          </a:r>
          <a:r>
            <a:rPr lang="en-US" sz="2000"/>
            <a:t> (or other nursing roles not defined in the statute) are </a:t>
          </a:r>
          <a:r>
            <a:rPr lang="en-US" sz="2000" i="1"/>
            <a:t>not listed</a:t>
          </a:r>
          <a:r>
            <a:rPr lang="en-US" sz="2000"/>
            <a:t> under the current eligible occupations.</a:t>
          </a:r>
        </a:p>
      </dgm:t>
    </dgm:pt>
    <dgm:pt modelId="{705A24C9-A9A4-4849-AAB5-81A48EDCF1BB}" type="parTrans" cxnId="{70B44DAF-F3DF-4995-A7EF-96C94CD47F86}">
      <dgm:prSet/>
      <dgm:spPr/>
      <dgm:t>
        <a:bodyPr/>
        <a:lstStyle/>
        <a:p>
          <a:endParaRPr lang="en-US"/>
        </a:p>
      </dgm:t>
    </dgm:pt>
    <dgm:pt modelId="{BBCEDC32-B3EE-4544-B973-BB8BCD247D73}" type="sibTrans" cxnId="{70B44DAF-F3DF-4995-A7EF-96C94CD47F86}">
      <dgm:prSet/>
      <dgm:spPr/>
      <dgm:t>
        <a:bodyPr/>
        <a:lstStyle/>
        <a:p>
          <a:endParaRPr lang="en-US"/>
        </a:p>
      </dgm:t>
    </dgm:pt>
    <dgm:pt modelId="{7BDA81AF-8D32-4B42-9EA3-C4E6D96C6679}" type="pres">
      <dgm:prSet presAssocID="{390F6223-E36F-49E3-91BC-2C37CECC1F44}" presName="Name0" presStyleCnt="0">
        <dgm:presLayoutVars>
          <dgm:dir/>
          <dgm:resizeHandles val="exact"/>
        </dgm:presLayoutVars>
      </dgm:prSet>
      <dgm:spPr/>
    </dgm:pt>
    <dgm:pt modelId="{FA5FDABF-C873-49FB-B285-FF5891EF2A1F}" type="pres">
      <dgm:prSet presAssocID="{281EEADF-60A0-40CE-BEE4-E29CC7B4A52B}" presName="node" presStyleLbl="node1" presStyleIdx="0" presStyleCnt="3">
        <dgm:presLayoutVars>
          <dgm:bulletEnabled val="1"/>
        </dgm:presLayoutVars>
      </dgm:prSet>
      <dgm:spPr/>
    </dgm:pt>
    <dgm:pt modelId="{DEC1EC1B-ADD7-42BE-A7F3-39EF71049FF9}" type="pres">
      <dgm:prSet presAssocID="{AB927B6A-CF5C-4AC6-9CC5-537D1AAF37D8}" presName="sibTrans" presStyleLbl="sibTrans2D1" presStyleIdx="0" presStyleCnt="2"/>
      <dgm:spPr/>
    </dgm:pt>
    <dgm:pt modelId="{80F13926-5080-4116-BD18-5AADD17FFC50}" type="pres">
      <dgm:prSet presAssocID="{AB927B6A-CF5C-4AC6-9CC5-537D1AAF37D8}" presName="connectorText" presStyleLbl="sibTrans2D1" presStyleIdx="0" presStyleCnt="2"/>
      <dgm:spPr/>
    </dgm:pt>
    <dgm:pt modelId="{AD79E1A3-242B-4618-B581-45A17687D100}" type="pres">
      <dgm:prSet presAssocID="{2EE45025-0D4F-4287-8212-4AA5A722F9E2}" presName="node" presStyleLbl="node1" presStyleIdx="1" presStyleCnt="3">
        <dgm:presLayoutVars>
          <dgm:bulletEnabled val="1"/>
        </dgm:presLayoutVars>
      </dgm:prSet>
      <dgm:spPr/>
    </dgm:pt>
    <dgm:pt modelId="{47EE2E96-BA34-47D0-B302-4F578D199EAD}" type="pres">
      <dgm:prSet presAssocID="{A44752EB-20CF-4661-B9EE-C6A6D815E5B0}" presName="sibTrans" presStyleLbl="sibTrans2D1" presStyleIdx="1" presStyleCnt="2"/>
      <dgm:spPr/>
    </dgm:pt>
    <dgm:pt modelId="{94B72278-6D5A-48C6-B035-77B66B978692}" type="pres">
      <dgm:prSet presAssocID="{A44752EB-20CF-4661-B9EE-C6A6D815E5B0}" presName="connectorText" presStyleLbl="sibTrans2D1" presStyleIdx="1" presStyleCnt="2"/>
      <dgm:spPr/>
    </dgm:pt>
    <dgm:pt modelId="{20522A48-A097-497F-A030-0668D064907C}" type="pres">
      <dgm:prSet presAssocID="{41521A70-8229-4754-B712-2099EE55F046}" presName="node" presStyleLbl="node1" presStyleIdx="2" presStyleCnt="3">
        <dgm:presLayoutVars>
          <dgm:bulletEnabled val="1"/>
        </dgm:presLayoutVars>
      </dgm:prSet>
      <dgm:spPr/>
    </dgm:pt>
  </dgm:ptLst>
  <dgm:cxnLst>
    <dgm:cxn modelId="{97226207-2B06-451B-A495-879387C4F011}" type="presOf" srcId="{A44752EB-20CF-4661-B9EE-C6A6D815E5B0}" destId="{94B72278-6D5A-48C6-B035-77B66B978692}" srcOrd="1" destOrd="0" presId="urn:microsoft.com/office/officeart/2005/8/layout/process1"/>
    <dgm:cxn modelId="{FB288E1F-5160-4AD3-9B24-2F4E05D6A7DF}" type="presOf" srcId="{390F6223-E36F-49E3-91BC-2C37CECC1F44}" destId="{7BDA81AF-8D32-4B42-9EA3-C4E6D96C6679}" srcOrd="0" destOrd="0" presId="urn:microsoft.com/office/officeart/2005/8/layout/process1"/>
    <dgm:cxn modelId="{AE191C30-4420-4314-AD07-1C52C5DFA130}" type="presOf" srcId="{AB927B6A-CF5C-4AC6-9CC5-537D1AAF37D8}" destId="{80F13926-5080-4116-BD18-5AADD17FFC50}" srcOrd="1" destOrd="0" presId="urn:microsoft.com/office/officeart/2005/8/layout/process1"/>
    <dgm:cxn modelId="{D3EF273A-8510-40A5-B12C-C3C58C538360}" type="presOf" srcId="{281EEADF-60A0-40CE-BEE4-E29CC7B4A52B}" destId="{FA5FDABF-C873-49FB-B285-FF5891EF2A1F}" srcOrd="0" destOrd="0" presId="urn:microsoft.com/office/officeart/2005/8/layout/process1"/>
    <dgm:cxn modelId="{759E208A-4B03-4155-9345-0D73B4C0308A}" srcId="{390F6223-E36F-49E3-91BC-2C37CECC1F44}" destId="{2EE45025-0D4F-4287-8212-4AA5A722F9E2}" srcOrd="1" destOrd="0" parTransId="{07193885-519B-4959-8914-D772AC7D9B33}" sibTransId="{A44752EB-20CF-4661-B9EE-C6A6D815E5B0}"/>
    <dgm:cxn modelId="{F12B498D-8511-409D-81D2-7E6CB8C33C6D}" type="presOf" srcId="{41521A70-8229-4754-B712-2099EE55F046}" destId="{20522A48-A097-497F-A030-0668D064907C}" srcOrd="0" destOrd="0" presId="urn:microsoft.com/office/officeart/2005/8/layout/process1"/>
    <dgm:cxn modelId="{70B44DAF-F3DF-4995-A7EF-96C94CD47F86}" srcId="{390F6223-E36F-49E3-91BC-2C37CECC1F44}" destId="{41521A70-8229-4754-B712-2099EE55F046}" srcOrd="2" destOrd="0" parTransId="{705A24C9-A9A4-4849-AAB5-81A48EDCF1BB}" sibTransId="{BBCEDC32-B3EE-4544-B973-BB8BCD247D73}"/>
    <dgm:cxn modelId="{B45C9CBF-6F54-4676-B21C-2FBBF91B1A01}" type="presOf" srcId="{A44752EB-20CF-4661-B9EE-C6A6D815E5B0}" destId="{47EE2E96-BA34-47D0-B302-4F578D199EAD}" srcOrd="0" destOrd="0" presId="urn:microsoft.com/office/officeart/2005/8/layout/process1"/>
    <dgm:cxn modelId="{541A66CC-A59D-4170-BB8A-1CC4EFF586CD}" srcId="{390F6223-E36F-49E3-91BC-2C37CECC1F44}" destId="{281EEADF-60A0-40CE-BEE4-E29CC7B4A52B}" srcOrd="0" destOrd="0" parTransId="{492589A7-C46F-467E-91D5-67CAF40ED102}" sibTransId="{AB927B6A-CF5C-4AC6-9CC5-537D1AAF37D8}"/>
    <dgm:cxn modelId="{FDBEF8D4-E477-430D-9964-0F9F03BF2788}" type="presOf" srcId="{2EE45025-0D4F-4287-8212-4AA5A722F9E2}" destId="{AD79E1A3-242B-4618-B581-45A17687D100}" srcOrd="0" destOrd="0" presId="urn:microsoft.com/office/officeart/2005/8/layout/process1"/>
    <dgm:cxn modelId="{9C2557E9-99EE-44BB-993B-C6A5AA3F2954}" type="presOf" srcId="{AB927B6A-CF5C-4AC6-9CC5-537D1AAF37D8}" destId="{DEC1EC1B-ADD7-42BE-A7F3-39EF71049FF9}" srcOrd="0" destOrd="0" presId="urn:microsoft.com/office/officeart/2005/8/layout/process1"/>
    <dgm:cxn modelId="{CDEDB2D3-B94E-4E1B-BA72-3CF63F74AB9B}" type="presParOf" srcId="{7BDA81AF-8D32-4B42-9EA3-C4E6D96C6679}" destId="{FA5FDABF-C873-49FB-B285-FF5891EF2A1F}" srcOrd="0" destOrd="0" presId="urn:microsoft.com/office/officeart/2005/8/layout/process1"/>
    <dgm:cxn modelId="{7C3737C8-79A9-40C0-A5ED-49E0459F331E}" type="presParOf" srcId="{7BDA81AF-8D32-4B42-9EA3-C4E6D96C6679}" destId="{DEC1EC1B-ADD7-42BE-A7F3-39EF71049FF9}" srcOrd="1" destOrd="0" presId="urn:microsoft.com/office/officeart/2005/8/layout/process1"/>
    <dgm:cxn modelId="{52F942FD-2E57-4EC7-A088-E19AC994CE5A}" type="presParOf" srcId="{DEC1EC1B-ADD7-42BE-A7F3-39EF71049FF9}" destId="{80F13926-5080-4116-BD18-5AADD17FFC50}" srcOrd="0" destOrd="0" presId="urn:microsoft.com/office/officeart/2005/8/layout/process1"/>
    <dgm:cxn modelId="{95C834D1-F97B-4990-A6CA-9A0CD43FF246}" type="presParOf" srcId="{7BDA81AF-8D32-4B42-9EA3-C4E6D96C6679}" destId="{AD79E1A3-242B-4618-B581-45A17687D100}" srcOrd="2" destOrd="0" presId="urn:microsoft.com/office/officeart/2005/8/layout/process1"/>
    <dgm:cxn modelId="{1F520B91-10E2-4997-88CE-0CBC3B054BB6}" type="presParOf" srcId="{7BDA81AF-8D32-4B42-9EA3-C4E6D96C6679}" destId="{47EE2E96-BA34-47D0-B302-4F578D199EAD}" srcOrd="3" destOrd="0" presId="urn:microsoft.com/office/officeart/2005/8/layout/process1"/>
    <dgm:cxn modelId="{C17EB0C9-C6EA-4468-A40E-25018423C4A2}" type="presParOf" srcId="{47EE2E96-BA34-47D0-B302-4F578D199EAD}" destId="{94B72278-6D5A-48C6-B035-77B66B978692}" srcOrd="0" destOrd="0" presId="urn:microsoft.com/office/officeart/2005/8/layout/process1"/>
    <dgm:cxn modelId="{D8F322A4-D5E2-43CA-BE21-CBDF8258CEDF}" type="presParOf" srcId="{7BDA81AF-8D32-4B42-9EA3-C4E6D96C6679}" destId="{20522A48-A097-497F-A030-0668D064907C}"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2A5FA6-F805-47AB-B88F-F58491E0A607}">
      <dsp:nvSpPr>
        <dsp:cNvPr id="0" name=""/>
        <dsp:cNvSpPr/>
      </dsp:nvSpPr>
      <dsp:spPr>
        <a:xfrm rot="5400000">
          <a:off x="-553353" y="1597995"/>
          <a:ext cx="3644814" cy="2551369"/>
        </a:xfrm>
        <a:prstGeom prst="chevron">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kern="1200" dirty="0"/>
            <a:t>Key Takeaways</a:t>
          </a:r>
        </a:p>
      </dsp:txBody>
      <dsp:txXfrm rot="-5400000">
        <a:off x="-6630" y="2326958"/>
        <a:ext cx="2551369" cy="1093445"/>
      </dsp:txXfrm>
    </dsp:sp>
    <dsp:sp modelId="{3D5392B0-A8C6-42CD-97A3-476463F518E3}">
      <dsp:nvSpPr>
        <dsp:cNvPr id="0" name=""/>
        <dsp:cNvSpPr/>
      </dsp:nvSpPr>
      <dsp:spPr>
        <a:xfrm rot="5400000">
          <a:off x="3925839" y="-1160334"/>
          <a:ext cx="4465263" cy="7253990"/>
        </a:xfrm>
        <a:prstGeom prst="round2Same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DPA and MCC programs exist and are easy to use!</a:t>
          </a:r>
        </a:p>
        <a:p>
          <a:pPr marL="228600" lvl="1" indent="-228600" algn="l" defTabSz="1066800">
            <a:lnSpc>
              <a:spcPct val="90000"/>
            </a:lnSpc>
            <a:spcBef>
              <a:spcPct val="0"/>
            </a:spcBef>
            <a:spcAft>
              <a:spcPct val="15000"/>
            </a:spcAft>
            <a:buNone/>
          </a:pPr>
          <a:endParaRPr lang="en-US" sz="2400" kern="1200"/>
        </a:p>
        <a:p>
          <a:pPr marL="228600" lvl="1" indent="-228600" algn="l" defTabSz="1066800">
            <a:lnSpc>
              <a:spcPct val="90000"/>
            </a:lnSpc>
            <a:spcBef>
              <a:spcPct val="0"/>
            </a:spcBef>
            <a:spcAft>
              <a:spcPct val="15000"/>
            </a:spcAft>
            <a:buChar char="•"/>
          </a:pPr>
          <a:r>
            <a:rPr lang="en-US" sz="2400" kern="1200" dirty="0"/>
            <a:t>How to access these programs:</a:t>
          </a:r>
        </a:p>
        <a:p>
          <a:pPr marL="457200" lvl="2" indent="-228600" algn="l" defTabSz="1066800">
            <a:lnSpc>
              <a:spcPct val="90000"/>
            </a:lnSpc>
            <a:spcBef>
              <a:spcPct val="0"/>
            </a:spcBef>
            <a:spcAft>
              <a:spcPct val="15000"/>
            </a:spcAft>
            <a:buFont typeface="Courier New" panose="02070309020205020404" pitchFamily="49" charset="0"/>
            <a:buChar char="o"/>
          </a:pPr>
          <a:r>
            <a:rPr lang="en-US" sz="2400" kern="1200" dirty="0"/>
            <a:t>Eligibility Quiz</a:t>
          </a:r>
        </a:p>
        <a:p>
          <a:pPr marL="457200" lvl="2" indent="-228600" algn="l" defTabSz="1066800">
            <a:lnSpc>
              <a:spcPct val="90000"/>
            </a:lnSpc>
            <a:spcBef>
              <a:spcPct val="0"/>
            </a:spcBef>
            <a:spcAft>
              <a:spcPct val="15000"/>
            </a:spcAft>
            <a:buFont typeface="Courier New" panose="02070309020205020404" pitchFamily="49" charset="0"/>
            <a:buChar char="o"/>
          </a:pPr>
          <a:r>
            <a:rPr lang="en-US" sz="2400" kern="1200"/>
            <a:t>Homebuyer Education</a:t>
          </a:r>
        </a:p>
        <a:p>
          <a:pPr marL="457200" lvl="2" indent="-228600" algn="l" defTabSz="1066800">
            <a:lnSpc>
              <a:spcPct val="90000"/>
            </a:lnSpc>
            <a:spcBef>
              <a:spcPct val="0"/>
            </a:spcBef>
            <a:spcAft>
              <a:spcPct val="15000"/>
            </a:spcAft>
            <a:buFont typeface="Courier New" panose="02070309020205020404" pitchFamily="49" charset="0"/>
            <a:buChar char="o"/>
          </a:pPr>
          <a:r>
            <a:rPr lang="en-US" sz="2400" kern="1200"/>
            <a:t>Find a Lender</a:t>
          </a:r>
        </a:p>
        <a:p>
          <a:pPr marL="457200" lvl="2" indent="-228600" algn="l" defTabSz="1066800">
            <a:lnSpc>
              <a:spcPct val="90000"/>
            </a:lnSpc>
            <a:spcBef>
              <a:spcPct val="0"/>
            </a:spcBef>
            <a:spcAft>
              <a:spcPct val="15000"/>
            </a:spcAft>
            <a:buFont typeface="Courier New" panose="02070309020205020404" pitchFamily="49" charset="0"/>
            <a:buNone/>
          </a:pPr>
          <a:endParaRPr lang="en-US" sz="2400" kern="1200" dirty="0"/>
        </a:p>
      </dsp:txBody>
      <dsp:txXfrm rot="-5400000">
        <a:off x="2531476" y="452005"/>
        <a:ext cx="7036014" cy="40293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730D1-02BA-4BEB-8389-CDEB2A60C7BE}">
      <dsp:nvSpPr>
        <dsp:cNvPr id="0" name=""/>
        <dsp:cNvSpPr/>
      </dsp:nvSpPr>
      <dsp:spPr>
        <a:xfrm>
          <a:off x="0" y="177432"/>
          <a:ext cx="3286621" cy="19719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Did you know?</a:t>
          </a:r>
        </a:p>
      </dsp:txBody>
      <dsp:txXfrm>
        <a:off x="0" y="177432"/>
        <a:ext cx="3286621" cy="1971972"/>
      </dsp:txXfrm>
    </dsp:sp>
    <dsp:sp modelId="{44D24A1C-CABC-4CD1-A3EB-27E56120A164}">
      <dsp:nvSpPr>
        <dsp:cNvPr id="0" name=""/>
        <dsp:cNvSpPr/>
      </dsp:nvSpPr>
      <dsp:spPr>
        <a:xfrm>
          <a:off x="3615283" y="177432"/>
          <a:ext cx="3286621" cy="1971972"/>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Down payments don’t need to break the bank. TSAHC can help!</a:t>
          </a:r>
        </a:p>
        <a:p>
          <a:pPr marL="0" lvl="0" indent="0" algn="ctr" defTabSz="800100">
            <a:lnSpc>
              <a:spcPct val="90000"/>
            </a:lnSpc>
            <a:spcBef>
              <a:spcPct val="0"/>
            </a:spcBef>
            <a:spcAft>
              <a:spcPct val="35000"/>
            </a:spcAft>
            <a:buNone/>
          </a:pPr>
          <a:r>
            <a:rPr lang="en-US" sz="1800" kern="1200" dirty="0"/>
            <a:t>78% of Texans may qualify to use our programs!</a:t>
          </a:r>
        </a:p>
      </dsp:txBody>
      <dsp:txXfrm>
        <a:off x="3615283" y="177432"/>
        <a:ext cx="3286621" cy="1971972"/>
      </dsp:txXfrm>
    </dsp:sp>
    <dsp:sp modelId="{7233B2CF-9FBE-4000-9388-063101822C20}">
      <dsp:nvSpPr>
        <dsp:cNvPr id="0" name=""/>
        <dsp:cNvSpPr/>
      </dsp:nvSpPr>
      <dsp:spPr>
        <a:xfrm>
          <a:off x="7230566" y="177432"/>
          <a:ext cx="3286621" cy="1971972"/>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Homeownership counselors help improve your credit for FREE. Visit </a:t>
          </a:r>
          <a:r>
            <a:rPr lang="en-US" sz="1800" u="sng" kern="1200" dirty="0"/>
            <a:t>www.texasfinancialtoolbox.com </a:t>
          </a:r>
          <a:r>
            <a:rPr lang="en-US" sz="1800" kern="1200" dirty="0"/>
            <a:t>to find a counselor near you. </a:t>
          </a:r>
        </a:p>
      </dsp:txBody>
      <dsp:txXfrm>
        <a:off x="7230566" y="177432"/>
        <a:ext cx="3286621" cy="1971972"/>
      </dsp:txXfrm>
    </dsp:sp>
    <dsp:sp modelId="{00C03972-564F-4EFE-B24F-B0AC5BA7A25D}">
      <dsp:nvSpPr>
        <dsp:cNvPr id="0" name=""/>
        <dsp:cNvSpPr/>
      </dsp:nvSpPr>
      <dsp:spPr>
        <a:xfrm>
          <a:off x="0" y="2478067"/>
          <a:ext cx="3286621" cy="1971972"/>
        </a:xfrm>
        <a:prstGeom prst="rect">
          <a:avLst/>
        </a:prstGeom>
        <a:solidFill>
          <a:schemeClr val="accent3"/>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You can check your credit report for free using </a:t>
          </a:r>
          <a:r>
            <a:rPr lang="en-US" sz="1800" u="sng" kern="1200" dirty="0"/>
            <a:t>www.annualcreditreport.com </a:t>
          </a:r>
        </a:p>
      </dsp:txBody>
      <dsp:txXfrm>
        <a:off x="0" y="2478067"/>
        <a:ext cx="3286621" cy="1971972"/>
      </dsp:txXfrm>
    </dsp:sp>
    <dsp:sp modelId="{3E07AD3C-9260-484B-B267-E3A5B29D5C85}">
      <dsp:nvSpPr>
        <dsp:cNvPr id="0" name=""/>
        <dsp:cNvSpPr/>
      </dsp:nvSpPr>
      <dsp:spPr>
        <a:xfrm>
          <a:off x="3615283" y="2497510"/>
          <a:ext cx="3286621" cy="1971972"/>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Homeowners have significantly higher net worth, often 40 times greater, than renters. </a:t>
          </a:r>
          <a:endParaRPr lang="en-US" sz="1800" kern="1200"/>
        </a:p>
      </dsp:txBody>
      <dsp:txXfrm>
        <a:off x="3615283" y="2497510"/>
        <a:ext cx="3286621" cy="1971972"/>
      </dsp:txXfrm>
    </dsp:sp>
    <dsp:sp modelId="{3A111A4C-2B16-481C-AA1A-3D87006B984F}">
      <dsp:nvSpPr>
        <dsp:cNvPr id="0" name=""/>
        <dsp:cNvSpPr/>
      </dsp:nvSpPr>
      <dsp:spPr>
        <a:xfrm>
          <a:off x="7230566" y="2478067"/>
          <a:ext cx="3286621" cy="1971972"/>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i="0" kern="1200"/>
            <a:t>In 2022, the median homeowner’s net worth was around $400,000 while that of renter’s was just $10,400</a:t>
          </a:r>
          <a:endParaRPr lang="en-US" sz="1800" kern="1200"/>
        </a:p>
      </dsp:txBody>
      <dsp:txXfrm>
        <a:off x="7230566" y="2478067"/>
        <a:ext cx="3286621" cy="19719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F58CFB-2BB6-47FF-A598-0D58AE63C13D}">
      <dsp:nvSpPr>
        <dsp:cNvPr id="0" name=""/>
        <dsp:cNvSpPr/>
      </dsp:nvSpPr>
      <dsp:spPr>
        <a:xfrm>
          <a:off x="431214" y="0"/>
          <a:ext cx="9304850" cy="1850064"/>
        </a:xfrm>
        <a:prstGeom prst="leftRightRibb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1397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sp>
    <dsp:sp modelId="{72B75B04-6F83-4976-BAFC-524837181670}">
      <dsp:nvSpPr>
        <dsp:cNvPr id="0" name=""/>
        <dsp:cNvSpPr/>
      </dsp:nvSpPr>
      <dsp:spPr>
        <a:xfrm>
          <a:off x="1243271" y="554672"/>
          <a:ext cx="3462341" cy="44487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Home Sweet Texas Home Loan Program</a:t>
          </a:r>
        </a:p>
      </dsp:txBody>
      <dsp:txXfrm>
        <a:off x="1243271" y="554672"/>
        <a:ext cx="3462341" cy="444871"/>
      </dsp:txXfrm>
    </dsp:sp>
    <dsp:sp modelId="{953786D3-983F-4C2B-8D72-45D5D65FB9E8}">
      <dsp:nvSpPr>
        <dsp:cNvPr id="0" name=""/>
        <dsp:cNvSpPr/>
      </dsp:nvSpPr>
      <dsp:spPr>
        <a:xfrm>
          <a:off x="4807670" y="632616"/>
          <a:ext cx="4568876" cy="906531"/>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99568" rIns="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Homes for Texas Heroes Home Loan Program</a:t>
          </a:r>
        </a:p>
      </dsp:txBody>
      <dsp:txXfrm>
        <a:off x="4807670" y="632616"/>
        <a:ext cx="4568876" cy="9065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17EBB-9D8A-40EA-9EE1-8C17EC4AA14C}">
      <dsp:nvSpPr>
        <dsp:cNvPr id="0" name=""/>
        <dsp:cNvSpPr/>
      </dsp:nvSpPr>
      <dsp:spPr>
        <a:xfrm rot="5400000">
          <a:off x="6649757" y="-2524788"/>
          <a:ext cx="1551193" cy="6988568"/>
        </a:xfrm>
        <a:prstGeom prst="round2SameRect">
          <a:avLst/>
        </a:prstGeom>
        <a:solidFill>
          <a:schemeClr val="accent1">
            <a:lumMod val="20000"/>
            <a:lumOff val="80000"/>
            <a:alpha val="90000"/>
          </a:schemeClr>
        </a:solidFill>
        <a:ln w="19050" cap="flat" cmpd="sng" algn="ctr">
          <a:solidFill>
            <a:schemeClr val="accent1">
              <a:alpha val="90000"/>
              <a:tint val="40000"/>
              <a:hueOff val="0"/>
              <a:satOff val="0"/>
              <a:lumOff val="0"/>
              <a:alphaOff val="0"/>
            </a:schemeClr>
          </a:solidFill>
          <a:prstDash val="solid"/>
          <a:miter lim="800000"/>
        </a:ln>
        <a:effectLst>
          <a:glow rad="101600">
            <a:schemeClr val="accent2">
              <a:satMod val="175000"/>
              <a:alpha val="40000"/>
            </a:schemeClr>
          </a:glow>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285750" lvl="1" indent="-285750" algn="l" defTabSz="1822450">
            <a:lnSpc>
              <a:spcPct val="90000"/>
            </a:lnSpc>
            <a:spcBef>
              <a:spcPct val="0"/>
            </a:spcBef>
            <a:spcAft>
              <a:spcPct val="15000"/>
            </a:spcAft>
            <a:buFontTx/>
            <a:buNone/>
          </a:pPr>
          <a:r>
            <a:rPr lang="en-US" sz="4100" kern="1200"/>
            <a:t>Down Payment Assistance</a:t>
          </a:r>
        </a:p>
        <a:p>
          <a:pPr marL="285750" lvl="1" indent="-285750" algn="l" defTabSz="1822450">
            <a:lnSpc>
              <a:spcPct val="90000"/>
            </a:lnSpc>
            <a:spcBef>
              <a:spcPct val="0"/>
            </a:spcBef>
            <a:spcAft>
              <a:spcPct val="15000"/>
            </a:spcAft>
            <a:buFontTx/>
            <a:buNone/>
          </a:pPr>
          <a:r>
            <a:rPr lang="en-US" sz="4100" kern="1200"/>
            <a:t>Mortgage Credit Certificate</a:t>
          </a:r>
        </a:p>
      </dsp:txBody>
      <dsp:txXfrm rot="-5400000">
        <a:off x="3931070" y="269622"/>
        <a:ext cx="6912845" cy="1399747"/>
      </dsp:txXfrm>
    </dsp:sp>
    <dsp:sp modelId="{1B85B973-A6FC-43E0-9D90-E2F5E451EC03}">
      <dsp:nvSpPr>
        <dsp:cNvPr id="0" name=""/>
        <dsp:cNvSpPr/>
      </dsp:nvSpPr>
      <dsp:spPr>
        <a:xfrm>
          <a:off x="0" y="0"/>
          <a:ext cx="3931069" cy="193899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101600">
            <a:schemeClr val="accent2">
              <a:satMod val="175000"/>
              <a:alpha val="40000"/>
            </a:schemeClr>
          </a:glo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a:lnSpc>
              <a:spcPct val="90000"/>
            </a:lnSpc>
            <a:spcBef>
              <a:spcPct val="0"/>
            </a:spcBef>
            <a:spcAft>
              <a:spcPct val="35000"/>
            </a:spcAft>
            <a:buNone/>
          </a:pPr>
          <a:r>
            <a:rPr lang="en-US" sz="2900" b="1" kern="1200" dirty="0"/>
            <a:t>Both programs are offered STATEWIDE (even if moving from out of state) </a:t>
          </a:r>
          <a:endParaRPr lang="en-US" sz="2900" kern="1200" dirty="0"/>
        </a:p>
      </dsp:txBody>
      <dsp:txXfrm>
        <a:off x="94654" y="94654"/>
        <a:ext cx="3741761" cy="17496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B4F892-EBEB-44E1-8954-5F516FD6AC7E}">
      <dsp:nvSpPr>
        <dsp:cNvPr id="0" name=""/>
        <dsp:cNvSpPr/>
      </dsp:nvSpPr>
      <dsp:spPr>
        <a:xfrm>
          <a:off x="1833" y="0"/>
          <a:ext cx="3908905" cy="156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No First-time home buyer requirement for Non-Bond DPA</a:t>
          </a:r>
        </a:p>
      </dsp:txBody>
      <dsp:txXfrm>
        <a:off x="47807" y="45974"/>
        <a:ext cx="3816957" cy="1477712"/>
      </dsp:txXfrm>
    </dsp:sp>
    <dsp:sp modelId="{DA6B7931-7835-46E8-8EA2-CDB069F1FDE0}">
      <dsp:nvSpPr>
        <dsp:cNvPr id="0" name=""/>
        <dsp:cNvSpPr/>
      </dsp:nvSpPr>
      <dsp:spPr>
        <a:xfrm>
          <a:off x="4301629" y="300125"/>
          <a:ext cx="828688" cy="9694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4301629" y="494007"/>
        <a:ext cx="580082" cy="581644"/>
      </dsp:txXfrm>
    </dsp:sp>
    <dsp:sp modelId="{3CE48898-F902-4C06-B00F-23075BDDF331}">
      <dsp:nvSpPr>
        <dsp:cNvPr id="0" name=""/>
        <dsp:cNvSpPr/>
      </dsp:nvSpPr>
      <dsp:spPr>
        <a:xfrm>
          <a:off x="5474301" y="0"/>
          <a:ext cx="3908905" cy="156966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glow rad="63500">
            <a:schemeClr val="accent3">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Can be used to cover down payment AND/OR closing costs</a:t>
          </a:r>
        </a:p>
      </dsp:txBody>
      <dsp:txXfrm>
        <a:off x="5520275" y="45974"/>
        <a:ext cx="3816957" cy="14777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24B1B-739A-4321-8FF4-B7EBA3E6F955}">
      <dsp:nvSpPr>
        <dsp:cNvPr id="0" name=""/>
        <dsp:cNvSpPr/>
      </dsp:nvSpPr>
      <dsp:spPr>
        <a:xfrm>
          <a:off x="3992"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New and existing SF homes</a:t>
          </a:r>
        </a:p>
      </dsp:txBody>
      <dsp:txXfrm>
        <a:off x="3992" y="46402"/>
        <a:ext cx="2400682" cy="656485"/>
      </dsp:txXfrm>
    </dsp:sp>
    <dsp:sp modelId="{54CB7CD8-332D-4076-9C16-350327865C5F}">
      <dsp:nvSpPr>
        <dsp:cNvPr id="0" name=""/>
        <dsp:cNvSpPr/>
      </dsp:nvSpPr>
      <dsp:spPr>
        <a:xfrm>
          <a:off x="3992"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Homes defined as standard single-family homes by appraisal</a:t>
          </a:r>
        </a:p>
        <a:p>
          <a:pPr marL="171450" lvl="1" indent="-171450" algn="l" defTabSz="800100">
            <a:lnSpc>
              <a:spcPct val="90000"/>
            </a:lnSpc>
            <a:spcBef>
              <a:spcPct val="0"/>
            </a:spcBef>
            <a:spcAft>
              <a:spcPct val="15000"/>
            </a:spcAft>
            <a:buChar char="•"/>
          </a:pPr>
          <a:r>
            <a:rPr lang="en-US" sz="1800" kern="1200" dirty="0"/>
            <a:t>One-time close construction loans are not eligible</a:t>
          </a:r>
        </a:p>
      </dsp:txBody>
      <dsp:txXfrm>
        <a:off x="3992" y="702887"/>
        <a:ext cx="2400682" cy="2464323"/>
      </dsp:txXfrm>
    </dsp:sp>
    <dsp:sp modelId="{D0104374-978F-4D14-A6AD-1185D774FD92}">
      <dsp:nvSpPr>
        <dsp:cNvPr id="0" name=""/>
        <dsp:cNvSpPr/>
      </dsp:nvSpPr>
      <dsp:spPr>
        <a:xfrm>
          <a:off x="2740770"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Condos and Townhomes</a:t>
          </a:r>
        </a:p>
      </dsp:txBody>
      <dsp:txXfrm>
        <a:off x="2740770" y="46402"/>
        <a:ext cx="2400682" cy="656485"/>
      </dsp:txXfrm>
    </dsp:sp>
    <dsp:sp modelId="{63FF94DE-7A4D-4467-8683-7500067AC838}">
      <dsp:nvSpPr>
        <dsp:cNvPr id="0" name=""/>
        <dsp:cNvSpPr/>
      </dsp:nvSpPr>
      <dsp:spPr>
        <a:xfrm>
          <a:off x="2740770"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Condos must have proper approval by HUD/FHA, VA, or Fannie/Freddie.</a:t>
          </a:r>
        </a:p>
        <a:p>
          <a:pPr marL="114300" lvl="1" indent="-114300" algn="l" defTabSz="666750">
            <a:lnSpc>
              <a:spcPct val="90000"/>
            </a:lnSpc>
            <a:spcBef>
              <a:spcPct val="0"/>
            </a:spcBef>
            <a:spcAft>
              <a:spcPct val="15000"/>
            </a:spcAft>
            <a:buChar char="•"/>
          </a:pPr>
          <a:endParaRPr lang="en-US" sz="1500" kern="1200" dirty="0"/>
        </a:p>
      </dsp:txBody>
      <dsp:txXfrm>
        <a:off x="2740770" y="702887"/>
        <a:ext cx="2400682" cy="2464323"/>
      </dsp:txXfrm>
    </dsp:sp>
    <dsp:sp modelId="{85D7789A-DD19-45C0-8DDE-91CADDDDEA1F}">
      <dsp:nvSpPr>
        <dsp:cNvPr id="0" name=""/>
        <dsp:cNvSpPr/>
      </dsp:nvSpPr>
      <dsp:spPr>
        <a:xfrm>
          <a:off x="5477547"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2-4 unit properties</a:t>
          </a:r>
        </a:p>
      </dsp:txBody>
      <dsp:txXfrm>
        <a:off x="5477547" y="46402"/>
        <a:ext cx="2400682" cy="656485"/>
      </dsp:txXfrm>
    </dsp:sp>
    <dsp:sp modelId="{BB932257-D532-4330-BA62-95E475C0048F}">
      <dsp:nvSpPr>
        <dsp:cNvPr id="0" name=""/>
        <dsp:cNvSpPr/>
      </dsp:nvSpPr>
      <dsp:spPr>
        <a:xfrm>
          <a:off x="5477547"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One unit must be owner occupied. </a:t>
          </a:r>
        </a:p>
        <a:p>
          <a:pPr marL="171450" lvl="1" indent="-171450" algn="l" defTabSz="800100">
            <a:lnSpc>
              <a:spcPct val="90000"/>
            </a:lnSpc>
            <a:spcBef>
              <a:spcPct val="0"/>
            </a:spcBef>
            <a:spcAft>
              <a:spcPct val="15000"/>
            </a:spcAft>
            <a:buChar char="•"/>
          </a:pPr>
          <a:r>
            <a:rPr lang="en-US" sz="1800" kern="1200" dirty="0"/>
            <a:t>Net rental income used to qualify will count against the income limit. </a:t>
          </a:r>
        </a:p>
      </dsp:txBody>
      <dsp:txXfrm>
        <a:off x="5477547" y="702887"/>
        <a:ext cx="2400682" cy="2464323"/>
      </dsp:txXfrm>
    </dsp:sp>
    <dsp:sp modelId="{E7750AE5-F5BF-4171-8E0D-0358D65E9746}">
      <dsp:nvSpPr>
        <dsp:cNvPr id="0" name=""/>
        <dsp:cNvSpPr/>
      </dsp:nvSpPr>
      <dsp:spPr>
        <a:xfrm>
          <a:off x="8214325" y="46402"/>
          <a:ext cx="2400682" cy="656485"/>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kern="1200"/>
            <a:t>Manufactured Homes</a:t>
          </a:r>
        </a:p>
      </dsp:txBody>
      <dsp:txXfrm>
        <a:off x="8214325" y="46402"/>
        <a:ext cx="2400682" cy="656485"/>
      </dsp:txXfrm>
    </dsp:sp>
    <dsp:sp modelId="{13F73473-AF03-44DB-9295-476C3AEA1C31}">
      <dsp:nvSpPr>
        <dsp:cNvPr id="0" name=""/>
        <dsp:cNvSpPr/>
      </dsp:nvSpPr>
      <dsp:spPr>
        <a:xfrm>
          <a:off x="8214325" y="702887"/>
          <a:ext cx="2400682" cy="2464323"/>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Meets HUD requirements</a:t>
          </a:r>
        </a:p>
        <a:p>
          <a:pPr marL="171450" lvl="1" indent="-171450" algn="l" defTabSz="800100">
            <a:lnSpc>
              <a:spcPct val="90000"/>
            </a:lnSpc>
            <a:spcBef>
              <a:spcPct val="0"/>
            </a:spcBef>
            <a:spcAft>
              <a:spcPct val="15000"/>
            </a:spcAft>
            <a:buChar char="•"/>
          </a:pPr>
          <a:r>
            <a:rPr lang="en-US" sz="1800" kern="1200"/>
            <a:t>Double Wide or greater</a:t>
          </a:r>
        </a:p>
        <a:p>
          <a:pPr marL="171450" lvl="1" indent="-171450" algn="l" defTabSz="800100">
            <a:lnSpc>
              <a:spcPct val="90000"/>
            </a:lnSpc>
            <a:spcBef>
              <a:spcPct val="0"/>
            </a:spcBef>
            <a:spcAft>
              <a:spcPct val="15000"/>
            </a:spcAft>
            <a:buChar char="•"/>
          </a:pPr>
          <a:r>
            <a:rPr lang="en-US" sz="1800" kern="1200"/>
            <a:t>Not constructed prior to 1994</a:t>
          </a:r>
        </a:p>
        <a:p>
          <a:pPr marL="171450" lvl="1" indent="-171450" algn="l" defTabSz="800100">
            <a:lnSpc>
              <a:spcPct val="90000"/>
            </a:lnSpc>
            <a:spcBef>
              <a:spcPct val="0"/>
            </a:spcBef>
            <a:spcAft>
              <a:spcPct val="15000"/>
            </a:spcAft>
            <a:buChar char="•"/>
          </a:pPr>
          <a:r>
            <a:rPr lang="en-US" sz="1800" kern="1200"/>
            <a:t>Minimum 640 FICO</a:t>
          </a:r>
        </a:p>
        <a:p>
          <a:pPr marL="171450" lvl="1" indent="-171450" algn="l" defTabSz="800100">
            <a:lnSpc>
              <a:spcPct val="90000"/>
            </a:lnSpc>
            <a:spcBef>
              <a:spcPct val="0"/>
            </a:spcBef>
            <a:spcAft>
              <a:spcPct val="15000"/>
            </a:spcAft>
            <a:buChar char="•"/>
          </a:pPr>
          <a:r>
            <a:rPr lang="en-US" sz="1800" kern="1200"/>
            <a:t>No leaseholds</a:t>
          </a:r>
        </a:p>
      </dsp:txBody>
      <dsp:txXfrm>
        <a:off x="8214325" y="702887"/>
        <a:ext cx="2400682" cy="24643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FDABF-C873-49FB-B285-FF5891EF2A1F}">
      <dsp:nvSpPr>
        <dsp:cNvPr id="0" name=""/>
        <dsp:cNvSpPr/>
      </dsp:nvSpPr>
      <dsp:spPr>
        <a:xfrm>
          <a:off x="9573" y="747265"/>
          <a:ext cx="2861418" cy="2858623"/>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The Texas Legislature, through statute, defines who qualifies for TSAHC’s Texas Heroes program. </a:t>
          </a:r>
        </a:p>
      </dsp:txBody>
      <dsp:txXfrm>
        <a:off x="93299" y="830991"/>
        <a:ext cx="2693966" cy="2691171"/>
      </dsp:txXfrm>
    </dsp:sp>
    <dsp:sp modelId="{DEC1EC1B-ADD7-42BE-A7F3-39EF71049FF9}">
      <dsp:nvSpPr>
        <dsp:cNvPr id="0" name=""/>
        <dsp:cNvSpPr/>
      </dsp:nvSpPr>
      <dsp:spPr>
        <a:xfrm>
          <a:off x="3157133" y="1821761"/>
          <a:ext cx="606620" cy="7096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3157133" y="1963687"/>
        <a:ext cx="424634" cy="425779"/>
      </dsp:txXfrm>
    </dsp:sp>
    <dsp:sp modelId="{AD79E1A3-242B-4618-B581-45A17687D100}">
      <dsp:nvSpPr>
        <dsp:cNvPr id="0" name=""/>
        <dsp:cNvSpPr/>
      </dsp:nvSpPr>
      <dsp:spPr>
        <a:xfrm>
          <a:off x="4015558" y="747265"/>
          <a:ext cx="2861418" cy="285862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It’s not an open-ended “all public service jobs” list; it depends on how the law defines occupations.</a:t>
          </a:r>
        </a:p>
      </dsp:txBody>
      <dsp:txXfrm>
        <a:off x="4099284" y="830991"/>
        <a:ext cx="2693966" cy="2691171"/>
      </dsp:txXfrm>
    </dsp:sp>
    <dsp:sp modelId="{47EE2E96-BA34-47D0-B302-4F578D199EAD}">
      <dsp:nvSpPr>
        <dsp:cNvPr id="0" name=""/>
        <dsp:cNvSpPr/>
      </dsp:nvSpPr>
      <dsp:spPr>
        <a:xfrm>
          <a:off x="7163118" y="1821761"/>
          <a:ext cx="606620" cy="70963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7163118" y="1963687"/>
        <a:ext cx="424634" cy="425779"/>
      </dsp:txXfrm>
    </dsp:sp>
    <dsp:sp modelId="{20522A48-A097-497F-A030-0668D064907C}">
      <dsp:nvSpPr>
        <dsp:cNvPr id="0" name=""/>
        <dsp:cNvSpPr/>
      </dsp:nvSpPr>
      <dsp:spPr>
        <a:xfrm>
          <a:off x="8021544" y="747265"/>
          <a:ext cx="2861418" cy="2858623"/>
        </a:xfrm>
        <a:prstGeom prst="roundRect">
          <a:avLst>
            <a:gd name="adj" fmla="val 10000"/>
          </a:avLst>
        </a:prstGeom>
        <a:solidFill>
          <a:schemeClr val="accent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Registered nurses working in clinical/hospital settings</a:t>
          </a:r>
          <a:r>
            <a:rPr lang="en-US" sz="2000" kern="1200"/>
            <a:t> (or other nursing roles not defined in the statute) are </a:t>
          </a:r>
          <a:r>
            <a:rPr lang="en-US" sz="2000" i="1" kern="1200"/>
            <a:t>not listed</a:t>
          </a:r>
          <a:r>
            <a:rPr lang="en-US" sz="2000" kern="1200"/>
            <a:t> under the current eligible occupations.</a:t>
          </a:r>
        </a:p>
      </dsp:txBody>
      <dsp:txXfrm>
        <a:off x="8105270" y="830991"/>
        <a:ext cx="2693966" cy="269117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1E982-649F-4E55-9935-D7168B6860B2}" type="datetimeFigureOut">
              <a:rPr lang="en-US" smtClean="0"/>
              <a:t>6/15/2026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489A29-D03D-43C9-8B2A-67CF5B5D5B0A}" type="slidenum">
              <a:rPr lang="en-US" smtClean="0"/>
              <a:t>‹#›</a:t>
            </a:fld>
            <a:endParaRPr lang="en-US"/>
          </a:p>
        </p:txBody>
      </p:sp>
    </p:spTree>
    <p:extLst>
      <p:ext uri="{BB962C8B-B14F-4D97-AF65-F5344CB8AC3E}">
        <p14:creationId xmlns:p14="http://schemas.microsoft.com/office/powerpoint/2010/main" val="836796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8" Type="http://schemas.openxmlformats.org/officeDocument/2006/relationships/hyperlink" Target="https://www.tsahc.org/homebuyers-renters/correctional-officer-home-loans" TargetMode="External"/><Relationship Id="rId3" Type="http://schemas.openxmlformats.org/officeDocument/2006/relationships/hyperlink" Target="https://www.tsahc.org/homebuyers-renters/teacher-home-loans" TargetMode="External"/><Relationship Id="rId7" Type="http://schemas.openxmlformats.org/officeDocument/2006/relationships/hyperlink" Target="https://www.tsahc.org/homebuyers-renters/veterans-home-loans" TargetMode="External"/><Relationship Id="rId2" Type="http://schemas.openxmlformats.org/officeDocument/2006/relationships/slide" Target="../slides/slide32.xml"/><Relationship Id="rId1" Type="http://schemas.openxmlformats.org/officeDocument/2006/relationships/notesMaster" Target="../notesMasters/notesMaster1.xml"/><Relationship Id="rId6" Type="http://schemas.openxmlformats.org/officeDocument/2006/relationships/hyperlink" Target="https://www.tsahc.org/homebuyers-renters/ems-fire-fighter-home-loans" TargetMode="External"/><Relationship Id="rId5" Type="http://schemas.openxmlformats.org/officeDocument/2006/relationships/hyperlink" Target="https://www.tsahc.org/homebuyers-renters/police-officer-home-loans" TargetMode="External"/><Relationship Id="rId4" Type="http://schemas.openxmlformats.org/officeDocument/2006/relationships/hyperlink" Target="https://www.tsahc.org/homebuyers-renters/first-responders-home-loans" TargetMode="Externa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texasfinancialtoolbox.com/"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Welcome! Let’s Talk About Homeownership</a:t>
            </a:r>
            <a:endParaRPr lang="en-US"/>
          </a:p>
          <a:p>
            <a:r>
              <a:rPr lang="en-US"/>
              <a:t>Buying a home can feel overwhelming</a:t>
            </a:r>
          </a:p>
          <a:p>
            <a:r>
              <a:rPr lang="en-US"/>
              <a:t>You’re not alone</a:t>
            </a:r>
          </a:p>
          <a:p>
            <a:r>
              <a:rPr lang="en-US"/>
              <a:t>TSAHC is here to help</a:t>
            </a:r>
          </a:p>
          <a:p>
            <a:r>
              <a:rPr lang="en-US"/>
              <a:t>“Welcome, and thank you for being here today! Buying a home can feel exciting—and honestly, a little overwhelming. That’s completely normal. </a:t>
            </a:r>
          </a:p>
          <a:p>
            <a:r>
              <a:rPr lang="en-US"/>
              <a:t>Our goal today is to break things down, answer common questions, and show you how TSAHC can help make homeownership more affordable and achievable.”</a:t>
            </a:r>
          </a:p>
        </p:txBody>
      </p:sp>
      <p:sp>
        <p:nvSpPr>
          <p:cNvPr id="4" name="Slide Number Placeholder 3"/>
          <p:cNvSpPr>
            <a:spLocks noGrp="1"/>
          </p:cNvSpPr>
          <p:nvPr>
            <p:ph type="sldNum" sz="quarter" idx="5"/>
          </p:nvPr>
        </p:nvSpPr>
        <p:spPr/>
        <p:txBody>
          <a:bodyPr/>
          <a:lstStyle/>
          <a:p>
            <a:fld id="{14489A29-D03D-43C9-8B2A-67CF5B5D5B0A}" type="slidenum">
              <a:rPr lang="en-US" smtClean="0"/>
              <a:t>1</a:t>
            </a:fld>
            <a:endParaRPr lang="en-US"/>
          </a:p>
        </p:txBody>
      </p:sp>
    </p:spTree>
    <p:extLst>
      <p:ext uri="{BB962C8B-B14F-4D97-AF65-F5344CB8AC3E}">
        <p14:creationId xmlns:p14="http://schemas.microsoft.com/office/powerpoint/2010/main" val="2734455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Professional Educator means a full-time, public school kindergarten</a:t>
            </a:r>
            <a:r>
              <a:rPr lang="en-US" baseline="0" dirty="0"/>
              <a:t> through 12</a:t>
            </a:r>
            <a:r>
              <a:rPr lang="en-US" baseline="30000" dirty="0"/>
              <a:t>th</a:t>
            </a:r>
            <a:r>
              <a:rPr lang="en-US" baseline="0" dirty="0"/>
              <a:t> grade: </a:t>
            </a:r>
          </a:p>
          <a:p>
            <a:pPr>
              <a:defRPr/>
            </a:pPr>
            <a:r>
              <a:rPr lang="en-US" dirty="0"/>
              <a:t>• classroom teacher, </a:t>
            </a:r>
          </a:p>
          <a:p>
            <a:pPr>
              <a:defRPr/>
            </a:pPr>
            <a:r>
              <a:rPr lang="en-US" dirty="0"/>
              <a:t>• teacher aide, </a:t>
            </a:r>
          </a:p>
          <a:p>
            <a:pPr>
              <a:defRPr/>
            </a:pPr>
            <a:r>
              <a:rPr lang="en-US" dirty="0"/>
              <a:t>• school librarian, </a:t>
            </a:r>
          </a:p>
          <a:p>
            <a:pPr>
              <a:defRPr/>
            </a:pPr>
            <a:r>
              <a:rPr lang="en-US" dirty="0"/>
              <a:t>• school counselor certified under Subchapter B, Chapter 21, Education Code, or </a:t>
            </a:r>
          </a:p>
          <a:p>
            <a:pPr>
              <a:defRPr/>
            </a:pPr>
            <a:r>
              <a:rPr lang="en-US" dirty="0"/>
              <a:t>• school nurse. </a:t>
            </a:r>
          </a:p>
          <a:p>
            <a:pPr>
              <a:defRPr/>
            </a:pPr>
            <a:r>
              <a:rPr lang="en-US" b="1" baseline="0" dirty="0"/>
              <a:t>(This slide may be deleted if presenting to a specific profession)</a:t>
            </a:r>
          </a:p>
          <a:p>
            <a:pPr>
              <a:defRPr/>
            </a:pPr>
            <a:endParaRPr lang="en-US" b="1" baseline="0" dirty="0"/>
          </a:p>
        </p:txBody>
      </p:sp>
      <p:sp>
        <p:nvSpPr>
          <p:cNvPr id="4" name="Slide Number Placeholder 3"/>
          <p:cNvSpPr>
            <a:spLocks noGrp="1"/>
          </p:cNvSpPr>
          <p:nvPr>
            <p:ph type="sldNum" sz="quarter" idx="5"/>
          </p:nvPr>
        </p:nvSpPr>
        <p:spPr/>
        <p:txBody>
          <a:bodyPr/>
          <a:lstStyle/>
          <a:p>
            <a:fld id="{14489A29-D03D-43C9-8B2A-67CF5B5D5B0A}" type="slidenum">
              <a:rPr lang="en-US" smtClean="0"/>
              <a:t>10</a:t>
            </a:fld>
            <a:endParaRPr lang="en-US"/>
          </a:p>
        </p:txBody>
      </p:sp>
    </p:spTree>
    <p:extLst>
      <p:ext uri="{BB962C8B-B14F-4D97-AF65-F5344CB8AC3E}">
        <p14:creationId xmlns:p14="http://schemas.microsoft.com/office/powerpoint/2010/main" val="1280167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AB478-C5A4-FF78-5E5E-CBAB84BB33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432A9-BA17-D3FA-BBFF-C60D088C0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2524DA-8A77-5B47-03ED-90C85CB8FBFE}"/>
              </a:ext>
            </a:extLst>
          </p:cNvPr>
          <p:cNvSpPr>
            <a:spLocks noGrp="1"/>
          </p:cNvSpPr>
          <p:nvPr>
            <p:ph type="body" idx="1"/>
          </p:nvPr>
        </p:nvSpPr>
        <p:spPr/>
        <p:txBody>
          <a:bodyPr/>
          <a:lstStyle/>
          <a:p>
            <a:pPr>
              <a:defRPr/>
            </a:pPr>
            <a:r>
              <a:rPr lang="en-US" b="1" dirty="0"/>
              <a:t>Peace or Police Officer </a:t>
            </a:r>
            <a:r>
              <a:rPr lang="en-US" dirty="0"/>
              <a:t>means a person elected, employed, or appointed as a full-time peace/police officer under Article 2.12, Code of Criminal Procedure, Section 51.212 or 51.214, Education Code, or other law. Peace officers are licensed through the Texas Commission on Law Enforcement (TCOLE). </a:t>
            </a:r>
          </a:p>
          <a:p>
            <a:pPr>
              <a:defRPr/>
            </a:pPr>
            <a:endParaRPr lang="en-US" b="1" dirty="0"/>
          </a:p>
          <a:p>
            <a:pPr>
              <a:defRPr/>
            </a:pPr>
            <a:r>
              <a:rPr lang="en-US" b="1" dirty="0"/>
              <a:t>Public Security Officer </a:t>
            </a:r>
            <a:r>
              <a:rPr lang="en-US" dirty="0"/>
              <a:t>means a person employed or appointed full-time as an armed security officer by this state or a political subdivision of this state. The term does not include a security officer employed by a private security company that contracts with this state or a political subdivision of this state to provide security services for the entity. Public security officers must be licensed through the Texas Commission on Law Enforcement (TCOLE). </a:t>
            </a:r>
          </a:p>
          <a:p>
            <a:pPr>
              <a:defRPr/>
            </a:pPr>
            <a:r>
              <a:rPr lang="en-US" b="1" baseline="0" dirty="0"/>
              <a:t>(This slide may be deleted if presenting to a specific profession)</a:t>
            </a:r>
          </a:p>
        </p:txBody>
      </p:sp>
      <p:sp>
        <p:nvSpPr>
          <p:cNvPr id="4" name="Slide Number Placeholder 3">
            <a:extLst>
              <a:ext uri="{FF2B5EF4-FFF2-40B4-BE49-F238E27FC236}">
                <a16:creationId xmlns:a16="http://schemas.microsoft.com/office/drawing/2014/main" id="{6C0249C8-6B5E-9C2D-1095-739D9D889C8D}"/>
              </a:ext>
            </a:extLst>
          </p:cNvPr>
          <p:cNvSpPr>
            <a:spLocks noGrp="1"/>
          </p:cNvSpPr>
          <p:nvPr>
            <p:ph type="sldNum" sz="quarter" idx="5"/>
          </p:nvPr>
        </p:nvSpPr>
        <p:spPr/>
        <p:txBody>
          <a:bodyPr/>
          <a:lstStyle/>
          <a:p>
            <a:fld id="{14489A29-D03D-43C9-8B2A-67CF5B5D5B0A}" type="slidenum">
              <a:rPr lang="en-US" smtClean="0"/>
              <a:t>11</a:t>
            </a:fld>
            <a:endParaRPr lang="en-US"/>
          </a:p>
        </p:txBody>
      </p:sp>
    </p:spTree>
    <p:extLst>
      <p:ext uri="{BB962C8B-B14F-4D97-AF65-F5344CB8AC3E}">
        <p14:creationId xmlns:p14="http://schemas.microsoft.com/office/powerpoint/2010/main" val="3313395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FBB70-B7DC-30A4-5EA5-608F7F5502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63630-F935-2C00-769F-15A1152E82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CE0266-71B8-107F-5571-6435CFAA0B33}"/>
              </a:ext>
            </a:extLst>
          </p:cNvPr>
          <p:cNvSpPr>
            <a:spLocks noGrp="1"/>
          </p:cNvSpPr>
          <p:nvPr>
            <p:ph type="body" idx="1"/>
          </p:nvPr>
        </p:nvSpPr>
        <p:spPr/>
        <p:txBody>
          <a:bodyPr/>
          <a:lstStyle/>
          <a:p>
            <a:pPr>
              <a:defRPr/>
            </a:pPr>
            <a:r>
              <a:rPr lang="en-US" b="1" dirty="0"/>
              <a:t>Corrections Officer </a:t>
            </a:r>
            <a:r>
              <a:rPr lang="en-US" dirty="0"/>
              <a:t>means all full-time employees of the Texas Department of Criminal Justice (TDCJ) who receive hazardous duty pay. Hazardous duty pay employees must have a VOE through TDCJ. </a:t>
            </a:r>
          </a:p>
          <a:p>
            <a:pPr>
              <a:defRPr/>
            </a:pPr>
            <a:endParaRPr lang="en-US" dirty="0"/>
          </a:p>
          <a:p>
            <a:pPr>
              <a:defRPr/>
            </a:pPr>
            <a:r>
              <a:rPr lang="en-US" b="1" dirty="0"/>
              <a:t>Juvenile Corrections Officer </a:t>
            </a:r>
            <a:r>
              <a:rPr lang="en-US" dirty="0"/>
              <a:t>means all full-time employees of the Texas Juvenile Justice Department (TJJD) who receive hazardous duty pay. Juvenile corrections officers must have a VOE through TJJD. </a:t>
            </a:r>
          </a:p>
          <a:p>
            <a:pPr>
              <a:defRPr/>
            </a:pPr>
            <a:endParaRPr lang="en-US" baseline="0" dirty="0"/>
          </a:p>
          <a:p>
            <a:pPr>
              <a:defRPr/>
            </a:pPr>
            <a:r>
              <a:rPr lang="en-US" b="1" dirty="0"/>
              <a:t>County Jailer </a:t>
            </a:r>
            <a:r>
              <a:rPr lang="en-US" dirty="0"/>
              <a:t>means a person employed full-time as a county jail guard under Section 85.005, Local Government Code. County jailers must be licensed through the Texas Commission on Law Enforcement (TCOLE).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(This slide may be deleted if presenting to a specific profession)</a:t>
            </a:r>
          </a:p>
          <a:p>
            <a:pPr>
              <a:defRPr/>
            </a:pPr>
            <a:endParaRPr lang="en-US" baseline="0" dirty="0"/>
          </a:p>
          <a:p>
            <a:pPr>
              <a:defRPr/>
            </a:pPr>
            <a:endParaRPr lang="en-US" baseline="0" dirty="0"/>
          </a:p>
        </p:txBody>
      </p:sp>
      <p:sp>
        <p:nvSpPr>
          <p:cNvPr id="4" name="Slide Number Placeholder 3">
            <a:extLst>
              <a:ext uri="{FF2B5EF4-FFF2-40B4-BE49-F238E27FC236}">
                <a16:creationId xmlns:a16="http://schemas.microsoft.com/office/drawing/2014/main" id="{C4820871-5E4A-3B79-A91D-22FD20BEC2EA}"/>
              </a:ext>
            </a:extLst>
          </p:cNvPr>
          <p:cNvSpPr>
            <a:spLocks noGrp="1"/>
          </p:cNvSpPr>
          <p:nvPr>
            <p:ph type="sldNum" sz="quarter" idx="5"/>
          </p:nvPr>
        </p:nvSpPr>
        <p:spPr/>
        <p:txBody>
          <a:bodyPr/>
          <a:lstStyle/>
          <a:p>
            <a:fld id="{14489A29-D03D-43C9-8B2A-67CF5B5D5B0A}" type="slidenum">
              <a:rPr lang="en-US" smtClean="0"/>
              <a:t>12</a:t>
            </a:fld>
            <a:endParaRPr lang="en-US"/>
          </a:p>
        </p:txBody>
      </p:sp>
    </p:spTree>
    <p:extLst>
      <p:ext uri="{BB962C8B-B14F-4D97-AF65-F5344CB8AC3E}">
        <p14:creationId xmlns:p14="http://schemas.microsoft.com/office/powerpoint/2010/main" val="15544982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8D1B1-2C84-8F51-DAA6-88B0B72196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9E0D5-5031-1B2D-A2B0-6C795F94A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04916-5872-ADA5-9D8E-28D2AE43B8F7}"/>
              </a:ext>
            </a:extLst>
          </p:cNvPr>
          <p:cNvSpPr>
            <a:spLocks noGrp="1"/>
          </p:cNvSpPr>
          <p:nvPr>
            <p:ph type="body" idx="1"/>
          </p:nvPr>
        </p:nvSpPr>
        <p:spPr/>
        <p:txBody>
          <a:bodyPr/>
          <a:lstStyle/>
          <a:p>
            <a:pPr>
              <a:defRPr/>
            </a:pPr>
            <a:r>
              <a:rPr lang="en-US" b="1" dirty="0"/>
              <a:t>Fire Fighter </a:t>
            </a:r>
            <a:r>
              <a:rPr lang="en-US" dirty="0"/>
              <a:t>means a member of a fire department who performs a function listed in Section 419.021(3)(c), Government Code. Permanent, full-time fire department employees who are not secretaries, stenographers, clerks, budget analysts, or similar support staff persons or other administrative employees and who are assigned duties in one or more of the following categories: </a:t>
            </a:r>
          </a:p>
          <a:p>
            <a:pPr>
              <a:defRPr/>
            </a:pPr>
            <a:r>
              <a:rPr lang="en-US" dirty="0"/>
              <a:t>• fire suppression; </a:t>
            </a:r>
          </a:p>
          <a:p>
            <a:pPr>
              <a:defRPr/>
            </a:pPr>
            <a:r>
              <a:rPr lang="en-US" dirty="0"/>
              <a:t>• fire inspection; </a:t>
            </a:r>
          </a:p>
          <a:p>
            <a:pPr>
              <a:defRPr/>
            </a:pPr>
            <a:r>
              <a:rPr lang="en-US" dirty="0"/>
              <a:t>• fire and arson investigation; </a:t>
            </a:r>
          </a:p>
          <a:p>
            <a:pPr>
              <a:defRPr/>
            </a:pPr>
            <a:r>
              <a:rPr lang="en-US" dirty="0"/>
              <a:t>• marine firefighting; </a:t>
            </a:r>
          </a:p>
          <a:p>
            <a:pPr>
              <a:defRPr/>
            </a:pPr>
            <a:r>
              <a:rPr lang="en-US" dirty="0"/>
              <a:t>• aircraft rescue and firefighting; </a:t>
            </a:r>
          </a:p>
          <a:p>
            <a:pPr>
              <a:defRPr/>
            </a:pPr>
            <a:r>
              <a:rPr lang="en-US" dirty="0"/>
              <a:t>• fire training; </a:t>
            </a:r>
          </a:p>
          <a:p>
            <a:pPr>
              <a:defRPr/>
            </a:pPr>
            <a:r>
              <a:rPr lang="en-US" dirty="0"/>
              <a:t>• fire education; </a:t>
            </a:r>
          </a:p>
          <a:p>
            <a:pPr>
              <a:defRPr/>
            </a:pPr>
            <a:r>
              <a:rPr lang="en-US" dirty="0"/>
              <a:t>• fire administration; and </a:t>
            </a:r>
          </a:p>
          <a:p>
            <a:pPr>
              <a:defRPr/>
            </a:pPr>
            <a:r>
              <a:rPr lang="en-US" dirty="0"/>
              <a:t>• Any other position necessarily or customarily related to fire prevention or suppression.</a:t>
            </a:r>
          </a:p>
          <a:p>
            <a:pPr>
              <a:defRPr/>
            </a:pPr>
            <a:endParaRPr lang="en-US" baseline="0" dirty="0"/>
          </a:p>
          <a:p>
            <a:pPr>
              <a:defRPr/>
            </a:pPr>
            <a:r>
              <a:rPr lang="en-US" b="1" dirty="0"/>
              <a:t>Emergency Medical Services Personnel</a:t>
            </a:r>
            <a:r>
              <a:rPr lang="en-US" dirty="0"/>
              <a:t> has the meaning assigned by Section 773.003, Health and Safety Code. Emergency medical services personnel means a full-time: </a:t>
            </a:r>
          </a:p>
          <a:p>
            <a:pPr>
              <a:defRPr/>
            </a:pPr>
            <a:r>
              <a:rPr lang="en-US" dirty="0"/>
              <a:t>• emergency care attendant; </a:t>
            </a:r>
          </a:p>
          <a:p>
            <a:pPr>
              <a:defRPr/>
            </a:pPr>
            <a:r>
              <a:rPr lang="en-US" dirty="0"/>
              <a:t>• emergency medical technicians; </a:t>
            </a:r>
          </a:p>
          <a:p>
            <a:pPr>
              <a:defRPr/>
            </a:pPr>
            <a:r>
              <a:rPr lang="en-US" dirty="0"/>
              <a:t>• emergency medical technicians-intermediate; </a:t>
            </a:r>
          </a:p>
          <a:p>
            <a:pPr>
              <a:defRPr/>
            </a:pPr>
            <a:r>
              <a:rPr lang="en-US" dirty="0"/>
              <a:t>• emergency medical technicians-paramedic; or </a:t>
            </a:r>
          </a:p>
          <a:p>
            <a:pPr>
              <a:defRPr/>
            </a:pPr>
            <a:r>
              <a:rPr lang="en-US" dirty="0"/>
              <a:t>• licensed paramedic.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(This slide may be deleted if presenting to a specific profession)</a:t>
            </a:r>
          </a:p>
          <a:p>
            <a:pPr>
              <a:defRPr/>
            </a:pPr>
            <a:endParaRPr lang="en-US" baseline="0" dirty="0"/>
          </a:p>
        </p:txBody>
      </p:sp>
      <p:sp>
        <p:nvSpPr>
          <p:cNvPr id="4" name="Slide Number Placeholder 3">
            <a:extLst>
              <a:ext uri="{FF2B5EF4-FFF2-40B4-BE49-F238E27FC236}">
                <a16:creationId xmlns:a16="http://schemas.microsoft.com/office/drawing/2014/main" id="{F0CC12C5-8752-A4E9-8EFD-22E5BE3D428C}"/>
              </a:ext>
            </a:extLst>
          </p:cNvPr>
          <p:cNvSpPr>
            <a:spLocks noGrp="1"/>
          </p:cNvSpPr>
          <p:nvPr>
            <p:ph type="sldNum" sz="quarter" idx="5"/>
          </p:nvPr>
        </p:nvSpPr>
        <p:spPr/>
        <p:txBody>
          <a:bodyPr/>
          <a:lstStyle/>
          <a:p>
            <a:fld id="{14489A29-D03D-43C9-8B2A-67CF5B5D5B0A}" type="slidenum">
              <a:rPr lang="en-US" smtClean="0"/>
              <a:t>13</a:t>
            </a:fld>
            <a:endParaRPr lang="en-US"/>
          </a:p>
        </p:txBody>
      </p:sp>
    </p:spTree>
    <p:extLst>
      <p:ext uri="{BB962C8B-B14F-4D97-AF65-F5344CB8AC3E}">
        <p14:creationId xmlns:p14="http://schemas.microsoft.com/office/powerpoint/2010/main" val="774035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6668C-92AB-E52D-F284-D4D476DF5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7500D-92F8-FB5F-3BF7-B37BA8602E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4981C8-6365-81AF-347C-38F5CB964952}"/>
              </a:ext>
            </a:extLst>
          </p:cNvPr>
          <p:cNvSpPr>
            <a:spLocks noGrp="1"/>
          </p:cNvSpPr>
          <p:nvPr>
            <p:ph type="body" idx="1"/>
          </p:nvPr>
        </p:nvSpPr>
        <p:spPr/>
        <p:txBody>
          <a:bodyPr/>
          <a:lstStyle/>
          <a:p>
            <a:pPr>
              <a:defRPr/>
            </a:pPr>
            <a:r>
              <a:rPr kumimoji="0" lang="en-US" sz="1200" b="1" i="0" u="none" strike="noStrike" kern="1200" cap="none" spc="0" normalizeH="0" baseline="0" noProof="0" dirty="0">
                <a:ln>
                  <a:noFill/>
                </a:ln>
                <a:solidFill>
                  <a:prstClr val="black"/>
                </a:solidFill>
                <a:effectLst/>
                <a:uLnTx/>
                <a:uFillTx/>
                <a:latin typeface="+mn-lt"/>
                <a:ea typeface="+mn-ea"/>
                <a:cs typeface="+mn-cs"/>
              </a:rPr>
              <a:t>Veteran </a:t>
            </a:r>
            <a:r>
              <a:rPr kumimoji="0" lang="en-US" sz="1200" b="0" i="0" u="none" strike="noStrike" kern="1200" cap="none" spc="0" normalizeH="0" baseline="0" noProof="0" dirty="0">
                <a:ln>
                  <a:noFill/>
                </a:ln>
                <a:solidFill>
                  <a:prstClr val="black"/>
                </a:solidFill>
                <a:effectLst/>
                <a:uLnTx/>
                <a:uFillTx/>
                <a:latin typeface="+mn-lt"/>
                <a:ea typeface="+mn-ea"/>
                <a:cs typeface="+mn-cs"/>
              </a:rPr>
              <a:t>means a person who was h</a:t>
            </a:r>
            <a:r>
              <a:rPr lang="en-US" dirty="0" err="1"/>
              <a:t>onorably</a:t>
            </a:r>
            <a:r>
              <a:rPr lang="en-US" baseline="0" dirty="0"/>
              <a:t> discharged and who</a:t>
            </a:r>
            <a:r>
              <a:rPr kumimoji="0" lang="en-US" sz="1200" b="0" i="0" u="none" strike="noStrike" kern="1200" cap="none" spc="0" normalizeH="0" baseline="0" noProof="0" dirty="0">
                <a:ln>
                  <a:noFill/>
                </a:ln>
                <a:solidFill>
                  <a:prstClr val="black"/>
                </a:solidFill>
                <a:effectLst/>
                <a:uLnTx/>
                <a:uFillTx/>
                <a:latin typeface="+mn-lt"/>
                <a:ea typeface="+mn-ea"/>
                <a:cs typeface="+mn-cs"/>
              </a:rPr>
              <a:t>:</a:t>
            </a:r>
          </a:p>
          <a:p>
            <a:pPr>
              <a:defRPr/>
            </a:pPr>
            <a:r>
              <a:rPr lang="en-US" dirty="0"/>
              <a:t>•served more than 90 days on active duty in the Army, Navy, Air Force, Coast Guard, United States Public Health Service or Marine Corps of the United States, or </a:t>
            </a:r>
          </a:p>
          <a:p>
            <a:pPr>
              <a:defRPr/>
            </a:pPr>
            <a:r>
              <a:rPr lang="en-US" dirty="0"/>
              <a:t>• has enlisted or received an appointment in the Texas National Guard, or </a:t>
            </a:r>
          </a:p>
          <a:p>
            <a:pPr>
              <a:defRPr/>
            </a:pPr>
            <a:r>
              <a:rPr lang="en-US" dirty="0"/>
              <a:t>• served in the armed forces of the Republic of Vietnam between February 28, 1961 and May 7, 1975;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Veteran’s under this definition also qualify for exemption from the first time home buyer requirement on the bond DPA or the MCC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Active Duty Military </a:t>
            </a:r>
            <a:r>
              <a:rPr lang="en-US" dirty="0"/>
              <a:t>means a person who is serving on active duty, at the time of application and assigned to a military base or facility in Texas, and has officially designated Texas as the applicant’s home of record.</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Active Duty Military</a:t>
            </a:r>
            <a:r>
              <a:rPr lang="en-US" b="1" dirty="0"/>
              <a:t> </a:t>
            </a:r>
            <a:r>
              <a:rPr lang="en-US" b="1" u="sng" dirty="0"/>
              <a:t>do not </a:t>
            </a:r>
            <a:r>
              <a:rPr lang="en-US" b="1" dirty="0"/>
              <a:t>qualify for exemption from the first time home buyer requirement on the bond DPA or the MCC programs.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(This slide may be deleted if presenting to a specific profession)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a:defRPr/>
            </a:pPr>
            <a:endParaRPr lang="en-US" baseline="0" dirty="0"/>
          </a:p>
        </p:txBody>
      </p:sp>
      <p:sp>
        <p:nvSpPr>
          <p:cNvPr id="4" name="Slide Number Placeholder 3">
            <a:extLst>
              <a:ext uri="{FF2B5EF4-FFF2-40B4-BE49-F238E27FC236}">
                <a16:creationId xmlns:a16="http://schemas.microsoft.com/office/drawing/2014/main" id="{912228AD-3C39-30BA-439E-210C22970500}"/>
              </a:ext>
            </a:extLst>
          </p:cNvPr>
          <p:cNvSpPr>
            <a:spLocks noGrp="1"/>
          </p:cNvSpPr>
          <p:nvPr>
            <p:ph type="sldNum" sz="quarter" idx="5"/>
          </p:nvPr>
        </p:nvSpPr>
        <p:spPr/>
        <p:txBody>
          <a:bodyPr/>
          <a:lstStyle/>
          <a:p>
            <a:fld id="{14489A29-D03D-43C9-8B2A-67CF5B5D5B0A}" type="slidenum">
              <a:rPr lang="en-US" smtClean="0"/>
              <a:t>14</a:t>
            </a:fld>
            <a:endParaRPr lang="en-US"/>
          </a:p>
        </p:txBody>
      </p:sp>
    </p:spTree>
    <p:extLst>
      <p:ext uri="{BB962C8B-B14F-4D97-AF65-F5344CB8AC3E}">
        <p14:creationId xmlns:p14="http://schemas.microsoft.com/office/powerpoint/2010/main" val="32063151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Under the Texas Heroes program and the Home Sweet Texas program, TSAHC offers fixed rate mortgage loans with Down Payment Assistance.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TSAHC also offers a tax savings program (MCC) for first-time homebuyers! Both programs are offered Statewide, even if moving from out of state!</a:t>
            </a:r>
          </a:p>
          <a:p>
            <a:endParaRPr lang="en-US" dirty="0"/>
          </a:p>
        </p:txBody>
      </p:sp>
      <p:sp>
        <p:nvSpPr>
          <p:cNvPr id="4" name="Slide Number Placeholder 3"/>
          <p:cNvSpPr>
            <a:spLocks noGrp="1"/>
          </p:cNvSpPr>
          <p:nvPr>
            <p:ph type="sldNum" sz="quarter" idx="5"/>
          </p:nvPr>
        </p:nvSpPr>
        <p:spPr/>
        <p:txBody>
          <a:bodyPr/>
          <a:lstStyle/>
          <a:p>
            <a:fld id="{14489A29-D03D-43C9-8B2A-67CF5B5D5B0A}" type="slidenum">
              <a:rPr lang="en-US" smtClean="0"/>
              <a:t>15</a:t>
            </a:fld>
            <a:endParaRPr lang="en-US"/>
          </a:p>
        </p:txBody>
      </p:sp>
    </p:spTree>
    <p:extLst>
      <p:ext uri="{BB962C8B-B14F-4D97-AF65-F5344CB8AC3E}">
        <p14:creationId xmlns:p14="http://schemas.microsoft.com/office/powerpoint/2010/main" val="2195819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“TSAHC offers down payment assistance options ranging from </a:t>
            </a:r>
            <a:r>
              <a:rPr lang="en-US" b="1" dirty="0"/>
              <a:t>2% to 5% of the total loan amount</a:t>
            </a:r>
            <a:r>
              <a:rPr lang="en-US" dirty="0"/>
              <a:t>.</a:t>
            </a:r>
          </a:p>
          <a:p>
            <a:pPr marL="171450" indent="-171450">
              <a:buFont typeface="Arial" panose="020B0604020202020204" pitchFamily="34" charset="0"/>
              <a:buChar char="•"/>
            </a:pPr>
            <a:r>
              <a:rPr lang="en-US" dirty="0"/>
              <a:t>For Example - $200,000 mortgage with 5% assistance would = $10,000 in assistance</a:t>
            </a:r>
          </a:p>
          <a:p>
            <a:pPr marL="171450" indent="-171450">
              <a:buFont typeface="Arial" panose="020B0604020202020204" pitchFamily="34" charset="0"/>
              <a:buChar char="•"/>
            </a:pPr>
            <a:r>
              <a:rPr lang="en-US" dirty="0"/>
              <a:t>TSAHC sets the interest rate on the first lien, 30-year fixed rate loan – 2% offers lowest rate we have available and 5% offers the highest rate we have available. Up to the buyer and lender to determine which option they’d like (if they qualify for all options)</a:t>
            </a:r>
          </a:p>
          <a:p>
            <a:pPr marL="171450" indent="-171450">
              <a:buFont typeface="Arial" panose="020B0604020202020204" pitchFamily="34" charset="0"/>
              <a:buChar char="•"/>
            </a:pPr>
            <a:r>
              <a:rPr lang="en-US" dirty="0"/>
              <a:t>For buyers who don’t need assistance, a </a:t>
            </a:r>
            <a:r>
              <a:rPr lang="en-US" b="1" dirty="0"/>
              <a:t>No DPA loan option</a:t>
            </a:r>
            <a:r>
              <a:rPr lang="en-US" dirty="0"/>
              <a:t> is also available.”</a:t>
            </a:r>
          </a:p>
          <a:p>
            <a:pPr marL="171450" indent="-171450">
              <a:buFont typeface="Arial" panose="020B0604020202020204" pitchFamily="34" charset="0"/>
              <a:buChar char="•"/>
            </a:pPr>
            <a:r>
              <a:rPr lang="en-US" dirty="0"/>
              <a:t>No DPA is a competitive interest rate loan offering for buyers who also want the MCC! In fact, all of these options can be combined with our MCC program which you will hear about shortly.</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14489A29-D03D-43C9-8B2A-67CF5B5D5B0A}" type="slidenum">
              <a:rPr lang="en-US" smtClean="0"/>
              <a:t>16</a:t>
            </a:fld>
            <a:endParaRPr lang="en-US"/>
          </a:p>
        </p:txBody>
      </p:sp>
    </p:spTree>
    <p:extLst>
      <p:ext uri="{BB962C8B-B14F-4D97-AF65-F5344CB8AC3E}">
        <p14:creationId xmlns:p14="http://schemas.microsoft.com/office/powerpoint/2010/main" val="1443340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65C52-475B-2524-7820-516734AF5A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C2555-FBC2-210E-86E5-CBA7AF0FD4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34E5D9-EA98-9492-2611-C1D708E70BD5}"/>
              </a:ext>
            </a:extLst>
          </p:cNvPr>
          <p:cNvSpPr>
            <a:spLocks noGrp="1"/>
          </p:cNvSpPr>
          <p:nvPr>
            <p:ph type="body" idx="1"/>
          </p:nvPr>
        </p:nvSpPr>
        <p:spPr/>
        <p:txBody>
          <a:bodyPr/>
          <a:lstStyle/>
          <a:p>
            <a:pPr marL="171450" indent="-171450">
              <a:buFont typeface="Arial" panose="020B0604020202020204" pitchFamily="34" charset="0"/>
              <a:buChar char="•"/>
            </a:pPr>
            <a:r>
              <a:rPr lang="en-US" dirty="0"/>
              <a:t>“Repayment terms and forgiveness timelines vary by program and must be met to qualify.”</a:t>
            </a:r>
          </a:p>
          <a:p>
            <a:pPr marL="171450" indent="-171450">
              <a:buFont typeface="Arial" panose="020B0604020202020204" pitchFamily="34" charset="0"/>
              <a:buChar char="•"/>
            </a:pPr>
            <a:r>
              <a:rPr lang="en-US" dirty="0"/>
              <a:t>Grants are available for Government loans; fully forgiven after 6 months</a:t>
            </a:r>
          </a:p>
          <a:p>
            <a:pPr marL="171450" indent="-171450">
              <a:buFont typeface="Arial" panose="020B0604020202020204" pitchFamily="34" charset="0"/>
              <a:buChar char="•"/>
            </a:pPr>
            <a:r>
              <a:rPr lang="en-US" dirty="0"/>
              <a:t>3Year Forgivable 2</a:t>
            </a:r>
            <a:r>
              <a:rPr lang="en-US" baseline="30000" dirty="0"/>
              <a:t>nd</a:t>
            </a:r>
            <a:r>
              <a:rPr lang="en-US" dirty="0"/>
              <a:t> lien is forgiven in 3 years</a:t>
            </a:r>
          </a:p>
          <a:p>
            <a:pPr marL="171450" indent="-171450">
              <a:buFont typeface="Arial" panose="020B0604020202020204" pitchFamily="34" charset="0"/>
              <a:buChar char="•"/>
            </a:pPr>
            <a:r>
              <a:rPr lang="en-US" dirty="0"/>
              <a:t>2</a:t>
            </a:r>
            <a:r>
              <a:rPr lang="en-US" baseline="30000" dirty="0"/>
              <a:t>nd</a:t>
            </a:r>
            <a:r>
              <a:rPr lang="en-US" dirty="0"/>
              <a:t> lien offers lower interest rates than the grant</a:t>
            </a:r>
          </a:p>
          <a:p>
            <a:pPr marL="171450" indent="-171450">
              <a:buFont typeface="Arial" panose="020B0604020202020204" pitchFamily="34" charset="0"/>
              <a:buChar char="•"/>
            </a:pPr>
            <a:r>
              <a:rPr lang="en-US" dirty="0"/>
              <a:t>Please note that our Conventional loans only require a 3% down payment! </a:t>
            </a:r>
          </a:p>
        </p:txBody>
      </p:sp>
      <p:sp>
        <p:nvSpPr>
          <p:cNvPr id="4" name="Slide Number Placeholder 3">
            <a:extLst>
              <a:ext uri="{FF2B5EF4-FFF2-40B4-BE49-F238E27FC236}">
                <a16:creationId xmlns:a16="http://schemas.microsoft.com/office/drawing/2014/main" id="{64095CB0-C05E-041D-2325-AE4D1572D707}"/>
              </a:ext>
            </a:extLst>
          </p:cNvPr>
          <p:cNvSpPr>
            <a:spLocks noGrp="1"/>
          </p:cNvSpPr>
          <p:nvPr>
            <p:ph type="sldNum" sz="quarter" idx="5"/>
          </p:nvPr>
        </p:nvSpPr>
        <p:spPr/>
        <p:txBody>
          <a:bodyPr/>
          <a:lstStyle/>
          <a:p>
            <a:fld id="{14489A29-D03D-43C9-8B2A-67CF5B5D5B0A}" type="slidenum">
              <a:rPr lang="en-US" smtClean="0"/>
              <a:t>17</a:t>
            </a:fld>
            <a:endParaRPr lang="en-US"/>
          </a:p>
        </p:txBody>
      </p:sp>
    </p:spTree>
    <p:extLst>
      <p:ext uri="{BB962C8B-B14F-4D97-AF65-F5344CB8AC3E}">
        <p14:creationId xmlns:p14="http://schemas.microsoft.com/office/powerpoint/2010/main" val="6453418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8C0C3-CCB1-B181-A1C6-45DF670CA4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AF3467-4638-5A7B-41DC-A1000C2E6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629968-A19A-29EC-A26D-73319203CD23}"/>
              </a:ext>
            </a:extLst>
          </p:cNvPr>
          <p:cNvSpPr>
            <a:spLocks noGrp="1"/>
          </p:cNvSpPr>
          <p:nvPr>
            <p:ph type="body" idx="1"/>
          </p:nvPr>
        </p:nvSpPr>
        <p:spPr/>
        <p:txBody>
          <a:bodyPr/>
          <a:lstStyle/>
          <a:p>
            <a:r>
              <a:rPr lang="en-US" sz="1200" dirty="0">
                <a:solidFill>
                  <a:schemeClr val="accent6">
                    <a:lumMod val="50000"/>
                  </a:schemeClr>
                </a:solidFill>
              </a:rPr>
              <a:t>The Forgivable 2nd lien terms are as follows:</a:t>
            </a:r>
          </a:p>
          <a:p>
            <a:endParaRPr lang="en-US" sz="1200" dirty="0">
              <a:solidFill>
                <a:schemeClr val="accent6">
                  <a:lumMod val="50000"/>
                </a:schemeClr>
              </a:solidFill>
            </a:endParaRPr>
          </a:p>
          <a:p>
            <a:pPr marL="285750" indent="-285750">
              <a:buFont typeface="Arial" panose="020B0604020202020204" pitchFamily="34" charset="0"/>
              <a:buChar char="•"/>
            </a:pPr>
            <a:r>
              <a:rPr lang="en-US" sz="1200" dirty="0">
                <a:solidFill>
                  <a:schemeClr val="accent6">
                    <a:lumMod val="50000"/>
                  </a:schemeClr>
                </a:solidFill>
              </a:rPr>
              <a:t>0% interest</a:t>
            </a:r>
          </a:p>
          <a:p>
            <a:pPr marL="285750" indent="-285750">
              <a:buFont typeface="Arial" panose="020B0604020202020204" pitchFamily="34" charset="0"/>
              <a:buChar char="•"/>
            </a:pPr>
            <a:r>
              <a:rPr lang="en-US" sz="1200" dirty="0">
                <a:solidFill>
                  <a:schemeClr val="accent6">
                    <a:lumMod val="50000"/>
                  </a:schemeClr>
                </a:solidFill>
              </a:rPr>
              <a:t>No monthly payments due</a:t>
            </a:r>
          </a:p>
          <a:p>
            <a:pPr marL="285750" indent="-285750">
              <a:buFont typeface="Arial" panose="020B0604020202020204" pitchFamily="34" charset="0"/>
              <a:buChar char="•"/>
            </a:pPr>
            <a:r>
              <a:rPr lang="en-US" sz="1200" dirty="0">
                <a:solidFill>
                  <a:schemeClr val="accent6">
                    <a:lumMod val="50000"/>
                  </a:schemeClr>
                </a:solidFill>
              </a:rPr>
              <a:t>3-year term </a:t>
            </a:r>
          </a:p>
          <a:p>
            <a:pPr marL="285750" indent="-285750">
              <a:buFont typeface="Arial" panose="020B0604020202020204" pitchFamily="34" charset="0"/>
              <a:buChar char="•"/>
            </a:pPr>
            <a:r>
              <a:rPr lang="en-US" sz="1200" b="1" dirty="0">
                <a:solidFill>
                  <a:schemeClr val="accent6">
                    <a:lumMod val="50000"/>
                  </a:schemeClr>
                </a:solidFill>
              </a:rPr>
              <a:t>Forgiven, in-full, 3 years from the closing date. </a:t>
            </a:r>
            <a:r>
              <a:rPr lang="en-US" sz="1200" b="1" i="1" dirty="0">
                <a:solidFill>
                  <a:schemeClr val="accent6">
                    <a:lumMod val="50000"/>
                  </a:schemeClr>
                </a:solidFill>
              </a:rPr>
              <a:t>Not forgiven on a pro-rated basis.</a:t>
            </a:r>
            <a:endParaRPr lang="en-US" sz="1200" b="1" dirty="0">
              <a:solidFill>
                <a:schemeClr val="accent6">
                  <a:lumMod val="50000"/>
                </a:schemeClr>
              </a:solidFill>
            </a:endParaRPr>
          </a:p>
          <a:p>
            <a:pPr marL="285750" indent="-285750">
              <a:buFont typeface="Arial" panose="020B0604020202020204" pitchFamily="34" charset="0"/>
              <a:buChar char="•"/>
            </a:pPr>
            <a:r>
              <a:rPr lang="en-US" sz="1200" dirty="0">
                <a:solidFill>
                  <a:schemeClr val="accent6">
                    <a:lumMod val="50000"/>
                  </a:schemeClr>
                </a:solidFill>
              </a:rPr>
              <a:t>Must be repaid, in full, during 3-year term if you sell, transfer, refinance, </a:t>
            </a:r>
          </a:p>
          <a:p>
            <a:pPr marL="285750" indent="-285750">
              <a:buFont typeface="Arial" panose="020B0604020202020204" pitchFamily="34" charset="0"/>
              <a:buChar char="•"/>
            </a:pPr>
            <a:r>
              <a:rPr lang="en-US" sz="1200" dirty="0">
                <a:solidFill>
                  <a:schemeClr val="accent6">
                    <a:lumMod val="50000"/>
                  </a:schemeClr>
                </a:solidFill>
              </a:rPr>
              <a:t>or if the first lien mortgage is paid in full for any reason, </a:t>
            </a:r>
          </a:p>
          <a:p>
            <a:pPr marL="285750" indent="-285750">
              <a:buFont typeface="Arial" panose="020B0604020202020204" pitchFamily="34" charset="0"/>
              <a:buChar char="•"/>
            </a:pPr>
            <a:r>
              <a:rPr lang="en-US" sz="1200" dirty="0">
                <a:solidFill>
                  <a:schemeClr val="accent6">
                    <a:lumMod val="50000"/>
                  </a:schemeClr>
                </a:solidFill>
              </a:rPr>
              <a:t>or failure to occupy property as principal residence, </a:t>
            </a:r>
          </a:p>
          <a:p>
            <a:pPr marL="285750" indent="-285750">
              <a:buFont typeface="Arial" panose="020B0604020202020204" pitchFamily="34" charset="0"/>
              <a:buChar char="•"/>
            </a:pPr>
            <a:r>
              <a:rPr lang="en-US" sz="1200" dirty="0">
                <a:solidFill>
                  <a:schemeClr val="accent6">
                    <a:lumMod val="50000"/>
                  </a:schemeClr>
                </a:solidFill>
              </a:rPr>
              <a:t>or other event of default.</a:t>
            </a:r>
          </a:p>
        </p:txBody>
      </p:sp>
      <p:sp>
        <p:nvSpPr>
          <p:cNvPr id="4" name="Slide Number Placeholder 3">
            <a:extLst>
              <a:ext uri="{FF2B5EF4-FFF2-40B4-BE49-F238E27FC236}">
                <a16:creationId xmlns:a16="http://schemas.microsoft.com/office/drawing/2014/main" id="{CCB75D42-4AD3-4F3B-0278-407303A92597}"/>
              </a:ext>
            </a:extLst>
          </p:cNvPr>
          <p:cNvSpPr>
            <a:spLocks noGrp="1"/>
          </p:cNvSpPr>
          <p:nvPr>
            <p:ph type="sldNum" sz="quarter" idx="5"/>
          </p:nvPr>
        </p:nvSpPr>
        <p:spPr/>
        <p:txBody>
          <a:bodyPr/>
          <a:lstStyle/>
          <a:p>
            <a:fld id="{14489A29-D03D-43C9-8B2A-67CF5B5D5B0A}" type="slidenum">
              <a:rPr lang="en-US" smtClean="0"/>
              <a:t>18</a:t>
            </a:fld>
            <a:endParaRPr lang="en-US"/>
          </a:p>
        </p:txBody>
      </p:sp>
    </p:spTree>
    <p:extLst>
      <p:ext uri="{BB962C8B-B14F-4D97-AF65-F5344CB8AC3E}">
        <p14:creationId xmlns:p14="http://schemas.microsoft.com/office/powerpoint/2010/main" val="42087336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EB798-E5B8-FBCD-A659-ED78F2A938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98136-B7C7-26FC-643C-AD74D186BF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768121-C3AB-5038-400F-42E213E50F2E}"/>
              </a:ext>
            </a:extLst>
          </p:cNvPr>
          <p:cNvSpPr>
            <a:spLocks noGrp="1"/>
          </p:cNvSpPr>
          <p:nvPr>
            <p:ph type="body" idx="1"/>
          </p:nvPr>
        </p:nvSpPr>
        <p:spPr/>
        <p:txBody>
          <a:bodyPr/>
          <a:lstStyle/>
          <a:p>
            <a:pPr marL="171450" indent="-171450">
              <a:buFont typeface="Arial" panose="020B0604020202020204" pitchFamily="34" charset="0"/>
              <a:buChar char="•"/>
            </a:pPr>
            <a:r>
              <a:rPr lang="en-US" dirty="0"/>
              <a:t>The home being purchased must be located in the State of Texas. The Lender should verify the property’s location by reviewing the property appraisal and location where the property taxes are collected.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640+ credit required for manufactured homes</a:t>
            </a:r>
          </a:p>
        </p:txBody>
      </p:sp>
      <p:sp>
        <p:nvSpPr>
          <p:cNvPr id="4" name="Slide Number Placeholder 3">
            <a:extLst>
              <a:ext uri="{FF2B5EF4-FFF2-40B4-BE49-F238E27FC236}">
                <a16:creationId xmlns:a16="http://schemas.microsoft.com/office/drawing/2014/main" id="{98785B33-0CE3-93AE-488B-1CBE935631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489A29-D03D-43C9-8B2A-67CF5B5D5B0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1890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2EC66-D36A-278D-73FB-4A4E87494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39308D-9961-CC92-72D6-BEE6F78A4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753988-D59B-6CF1-792A-DE56E73DC8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5F4885-2DC8-F6CD-E976-9940AEC29029}"/>
              </a:ext>
            </a:extLst>
          </p:cNvPr>
          <p:cNvSpPr>
            <a:spLocks noGrp="1"/>
          </p:cNvSpPr>
          <p:nvPr>
            <p:ph type="sldNum" sz="quarter" idx="5"/>
          </p:nvPr>
        </p:nvSpPr>
        <p:spPr/>
        <p:txBody>
          <a:bodyPr/>
          <a:lstStyle/>
          <a:p>
            <a:fld id="{14489A29-D03D-43C9-8B2A-67CF5B5D5B0A}" type="slidenum">
              <a:rPr lang="en-US" smtClean="0"/>
              <a:t>2</a:t>
            </a:fld>
            <a:endParaRPr lang="en-US"/>
          </a:p>
        </p:txBody>
      </p:sp>
    </p:spTree>
    <p:extLst>
      <p:ext uri="{BB962C8B-B14F-4D97-AF65-F5344CB8AC3E}">
        <p14:creationId xmlns:p14="http://schemas.microsoft.com/office/powerpoint/2010/main" val="17333158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TSAHC DPA program can help cover closing costs too! Here is a great story of a Veteran using our VA +DPA combo. He walked away with his earnest money in hand!</a:t>
            </a:r>
          </a:p>
        </p:txBody>
      </p:sp>
      <p:sp>
        <p:nvSpPr>
          <p:cNvPr id="4" name="Slide Number Placeholder 3"/>
          <p:cNvSpPr>
            <a:spLocks noGrp="1"/>
          </p:cNvSpPr>
          <p:nvPr>
            <p:ph type="sldNum" sz="quarter" idx="5"/>
          </p:nvPr>
        </p:nvSpPr>
        <p:spPr/>
        <p:txBody>
          <a:bodyPr/>
          <a:lstStyle/>
          <a:p>
            <a:fld id="{68E93EC0-1E07-4EE9-970D-0AF5516D150E}" type="slidenum">
              <a:rPr lang="en-US" smtClean="0"/>
              <a:t>20</a:t>
            </a:fld>
            <a:endParaRPr lang="en-US"/>
          </a:p>
        </p:txBody>
      </p:sp>
    </p:spTree>
    <p:extLst>
      <p:ext uri="{BB962C8B-B14F-4D97-AF65-F5344CB8AC3E}">
        <p14:creationId xmlns:p14="http://schemas.microsoft.com/office/powerpoint/2010/main" val="2675536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D2BE-2D89-CE1D-4A43-98DFC9E147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53A841-F0EB-D069-000B-6D88EAD67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70AAAC-BAE3-6195-BE44-1D0459C8F681}"/>
              </a:ext>
            </a:extLst>
          </p:cNvPr>
          <p:cNvSpPr>
            <a:spLocks noGrp="1"/>
          </p:cNvSpPr>
          <p:nvPr>
            <p:ph type="body" idx="1"/>
          </p:nvPr>
        </p:nvSpPr>
        <p:spPr/>
        <p:txBody>
          <a:bodyPr/>
          <a:lstStyle/>
          <a:p>
            <a:pPr marL="171450" indent="-171450">
              <a:buFont typeface="Arial" panose="020B0604020202020204" pitchFamily="34" charset="0"/>
              <a:buChar char="•"/>
            </a:pPr>
            <a:r>
              <a:rPr lang="en-US" dirty="0"/>
              <a:t>Our second program is the Mortgage Credit Certificate.</a:t>
            </a:r>
          </a:p>
          <a:p>
            <a:pPr marL="171450" indent="-171450">
              <a:buFont typeface="Arial" panose="020B0604020202020204" pitchFamily="34" charset="0"/>
              <a:buChar char="•"/>
            </a:pPr>
            <a:r>
              <a:rPr lang="en-US" dirty="0"/>
              <a:t>MCC available when added to any DPA options; FREE for Texas Heroes</a:t>
            </a:r>
          </a:p>
          <a:p>
            <a:pPr marL="171450" indent="-171450">
              <a:buFont typeface="Arial" panose="020B0604020202020204" pitchFamily="34" charset="0"/>
              <a:buChar char="•"/>
            </a:pPr>
            <a:r>
              <a:rPr lang="en-US" dirty="0"/>
              <a:t>It’s like a 15% discount on your mortgage interest rate</a:t>
            </a:r>
            <a:endParaRPr lang="en-US" altLang="en-US" sz="1200" dirty="0">
              <a:solidFill>
                <a:srgbClr val="000000"/>
              </a:solidFill>
              <a:latin typeface="Cambria" panose="02040503050406030204" pitchFamily="18" charset="0"/>
              <a:ea typeface="Calibri" pitchFamily="34" charset="0"/>
              <a:cs typeface="Calibri" pitchFamily="34" charset="0"/>
            </a:endParaRPr>
          </a:p>
          <a:p>
            <a:pPr marL="285750" indent="-285750" eaLnBrk="1" hangingPunct="1">
              <a:spcBef>
                <a:spcPts val="0"/>
              </a:spcBef>
              <a:buFont typeface="Arial" panose="020B0604020202020204" pitchFamily="34" charset="0"/>
              <a:buChar char="•"/>
              <a:defRPr/>
            </a:pPr>
            <a:r>
              <a:rPr lang="en-US" altLang="en-US" sz="1200" dirty="0">
                <a:solidFill>
                  <a:srgbClr val="000000"/>
                </a:solidFill>
                <a:latin typeface="Cambria" panose="02040503050406030204" pitchFamily="18" charset="0"/>
                <a:ea typeface="Calibri" pitchFamily="34" charset="0"/>
                <a:cs typeface="Calibri" pitchFamily="34" charset="0"/>
              </a:rPr>
              <a:t>First-time buyers only </a:t>
            </a:r>
            <a:r>
              <a:rPr lang="en-US" altLang="en-US" sz="1200" i="1" dirty="0">
                <a:solidFill>
                  <a:srgbClr val="000000"/>
                </a:solidFill>
                <a:latin typeface="Cambria" panose="02040503050406030204" pitchFamily="18" charset="0"/>
                <a:ea typeface="Calibri" pitchFamily="34" charset="0"/>
                <a:cs typeface="Calibri" pitchFamily="34" charset="0"/>
              </a:rPr>
              <a:t>(Waived for Qualified Veterans and Targeted Areas)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en-US" sz="1200" i="1" dirty="0">
                <a:solidFill>
                  <a:srgbClr val="000000"/>
                </a:solidFill>
                <a:latin typeface="Cambria" panose="02040503050406030204" pitchFamily="18" charset="0"/>
                <a:ea typeface="Calibri" pitchFamily="34" charset="0"/>
                <a:cs typeface="Calibri" pitchFamily="34" charset="0"/>
              </a:rPr>
              <a:t>First Time Homebuyer definition: Have not owned a primary residence in the last 3 years. </a:t>
            </a:r>
            <a:endParaRPr lang="en-US" altLang="en-US" sz="1200" dirty="0">
              <a:solidFill>
                <a:srgbClr val="000000"/>
              </a:solidFill>
              <a:latin typeface="Cambria" panose="02040503050406030204" pitchFamily="18" charset="0"/>
              <a:ea typeface="Calibri" pitchFamily="34" charset="0"/>
              <a:cs typeface="Calibri" pitchFamily="34" charset="0"/>
            </a:endParaRPr>
          </a:p>
          <a:p>
            <a:pPr marL="285750" indent="-285750" eaLnBrk="1" hangingPunct="1">
              <a:spcAft>
                <a:spcPts val="600"/>
              </a:spcAft>
              <a:buFont typeface="Arial" panose="020B0604020202020204" pitchFamily="34" charset="0"/>
              <a:buChar char="•"/>
              <a:defRPr/>
            </a:pPr>
            <a:r>
              <a:rPr lang="en-US" altLang="en-US" sz="1200" dirty="0">
                <a:solidFill>
                  <a:srgbClr val="000000"/>
                </a:solidFill>
                <a:latin typeface="Cambria" panose="02040503050406030204" pitchFamily="18" charset="0"/>
                <a:ea typeface="Calibri" pitchFamily="34" charset="0"/>
                <a:cs typeface="Calibri" pitchFamily="34" charset="0"/>
              </a:rPr>
              <a:t>Must occupy the home as principal residence</a:t>
            </a:r>
          </a:p>
          <a:p>
            <a:pPr marL="285750" indent="-285750">
              <a:spcAft>
                <a:spcPts val="600"/>
              </a:spcAft>
              <a:buFont typeface="Arial" panose="020B0604020202020204" pitchFamily="34" charset="0"/>
              <a:buChar char="•"/>
              <a:defRPr/>
            </a:pPr>
            <a:r>
              <a:rPr lang="en-US" altLang="en-US" sz="1200" dirty="0">
                <a:solidFill>
                  <a:srgbClr val="000000"/>
                </a:solidFill>
                <a:latin typeface="Cambria" panose="02040503050406030204" pitchFamily="18" charset="0"/>
              </a:rPr>
              <a:t>FREE for Texas Heroes</a:t>
            </a:r>
          </a:p>
          <a:p>
            <a:pPr marL="285750" indent="-285750">
              <a:spcAft>
                <a:spcPts val="600"/>
              </a:spcAft>
              <a:buFont typeface="Arial" panose="020B0604020202020204" pitchFamily="34" charset="0"/>
              <a:buChar char="•"/>
              <a:defRPr/>
            </a:pPr>
            <a:r>
              <a:rPr lang="en-US" altLang="en-US" sz="1200" dirty="0">
                <a:solidFill>
                  <a:srgbClr val="000000"/>
                </a:solidFill>
                <a:latin typeface="Cambria" panose="02040503050406030204" pitchFamily="18" charset="0"/>
              </a:rPr>
              <a:t>MCC is a Tax Credit, but you can still do standard Tax Deductions as a homeowner!</a:t>
            </a:r>
          </a:p>
          <a:p>
            <a:pPr marL="285750" indent="-285750">
              <a:spcAft>
                <a:spcPts val="600"/>
              </a:spcAft>
              <a:buFont typeface="Arial" panose="020B0604020202020204" pitchFamily="34" charset="0"/>
              <a:buChar char="•"/>
              <a:defRPr/>
            </a:pPr>
            <a:endParaRPr lang="en-US" sz="1200" dirty="0">
              <a:solidFill>
                <a:sysClr val="windowText" lastClr="000000">
                  <a:hueOff val="0"/>
                  <a:satOff val="0"/>
                  <a:lumOff val="0"/>
                  <a:alphaOff val="0"/>
                </a:sysClr>
              </a:solidFill>
              <a:latin typeface="Cambria" panose="02040503050406030204" pitchFamily="18" charset="0"/>
            </a:endParaRP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A992F39-E77A-8CAD-B786-7810BCE897E1}"/>
              </a:ext>
            </a:extLst>
          </p:cNvPr>
          <p:cNvSpPr>
            <a:spLocks noGrp="1"/>
          </p:cNvSpPr>
          <p:nvPr>
            <p:ph type="sldNum" sz="quarter" idx="5"/>
          </p:nvPr>
        </p:nvSpPr>
        <p:spPr/>
        <p:txBody>
          <a:bodyPr/>
          <a:lstStyle/>
          <a:p>
            <a:fld id="{14489A29-D03D-43C9-8B2A-67CF5B5D5B0A}" type="slidenum">
              <a:rPr lang="en-US" smtClean="0"/>
              <a:t>21</a:t>
            </a:fld>
            <a:endParaRPr lang="en-US"/>
          </a:p>
        </p:txBody>
      </p:sp>
    </p:spTree>
    <p:extLst>
      <p:ext uri="{BB962C8B-B14F-4D97-AF65-F5344CB8AC3E}">
        <p14:creationId xmlns:p14="http://schemas.microsoft.com/office/powerpoint/2010/main" val="19026060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93A86-6A4B-4F22-A5AE-A25F66878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A2E3A-509B-D342-7F43-9C34BE37D4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E2242-9953-C484-B6C0-1AB9333225AD}"/>
              </a:ext>
            </a:extLst>
          </p:cNvPr>
          <p:cNvSpPr>
            <a:spLocks noGrp="1"/>
          </p:cNvSpPr>
          <p:nvPr>
            <p:ph type="body" idx="1"/>
          </p:nvPr>
        </p:nvSpPr>
        <p:spPr/>
        <p:txBody>
          <a:bodyPr/>
          <a:lstStyle/>
          <a:p>
            <a:pPr marL="171450" indent="-171450">
              <a:buFont typeface="Arial" panose="020B0604020202020204" pitchFamily="34" charset="0"/>
              <a:buChar char="•"/>
            </a:pPr>
            <a:r>
              <a:rPr lang="en-US" dirty="0"/>
              <a:t>Claim this credit each year at tax time and get 15% back of the Mortgage Interest you paid last year. </a:t>
            </a:r>
          </a:p>
          <a:p>
            <a:pPr marL="171450" indent="-171450">
              <a:buFont typeface="Arial" panose="020B0604020202020204" pitchFamily="34" charset="0"/>
              <a:buChar cha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It’s like a 15% discount on your mortgage interest rate</a:t>
            </a:r>
          </a:p>
        </p:txBody>
      </p:sp>
      <p:sp>
        <p:nvSpPr>
          <p:cNvPr id="4" name="Slide Number Placeholder 3">
            <a:extLst>
              <a:ext uri="{FF2B5EF4-FFF2-40B4-BE49-F238E27FC236}">
                <a16:creationId xmlns:a16="http://schemas.microsoft.com/office/drawing/2014/main" id="{D790EEA6-29D9-F8FF-2221-348B0965473D}"/>
              </a:ext>
            </a:extLst>
          </p:cNvPr>
          <p:cNvSpPr>
            <a:spLocks noGrp="1"/>
          </p:cNvSpPr>
          <p:nvPr>
            <p:ph type="sldNum" sz="quarter" idx="5"/>
          </p:nvPr>
        </p:nvSpPr>
        <p:spPr/>
        <p:txBody>
          <a:bodyPr/>
          <a:lstStyle/>
          <a:p>
            <a:fld id="{14489A29-D03D-43C9-8B2A-67CF5B5D5B0A}" type="slidenum">
              <a:rPr lang="en-US" smtClean="0"/>
              <a:t>22</a:t>
            </a:fld>
            <a:endParaRPr lang="en-US"/>
          </a:p>
        </p:txBody>
      </p:sp>
    </p:spTree>
    <p:extLst>
      <p:ext uri="{BB962C8B-B14F-4D97-AF65-F5344CB8AC3E}">
        <p14:creationId xmlns:p14="http://schemas.microsoft.com/office/powerpoint/2010/main" val="295027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DC1A7-1239-19AD-8BD7-D68A9AA09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CBC5CB-7087-9234-E6ED-63E922BD8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3DDCF8-1091-7F19-DDA6-08392FE54738}"/>
              </a:ext>
            </a:extLst>
          </p:cNvPr>
          <p:cNvSpPr>
            <a:spLocks noGrp="1"/>
          </p:cNvSpPr>
          <p:nvPr>
            <p:ph type="body" idx="1"/>
          </p:nvPr>
        </p:nvSpPr>
        <p:spPr/>
        <p:txBody>
          <a:bodyPr/>
          <a:lstStyle/>
          <a:p>
            <a:pPr marL="0" indent="0">
              <a:buFont typeface="Arial" panose="020B0604020202020204" pitchFamily="34" charset="0"/>
              <a:buNone/>
            </a:pPr>
            <a:r>
              <a:rPr lang="en-US" dirty="0"/>
              <a:t>TSAHC’s MCC calculator shows how much mortgage interest you can save year over year!</a:t>
            </a:r>
          </a:p>
          <a:p>
            <a:pPr marL="0" indent="0">
              <a:buFont typeface="Arial" panose="020B0604020202020204" pitchFamily="34" charset="0"/>
              <a:buNone/>
            </a:pPr>
            <a:r>
              <a:rPr lang="en-US" dirty="0"/>
              <a:t>As a homeowner, you will claim this MCC as long as you live in the home, for the first 30 years! </a:t>
            </a:r>
          </a:p>
          <a:p>
            <a:pPr marL="0" indent="0">
              <a:buFont typeface="Arial" panose="020B0604020202020204" pitchFamily="34" charset="0"/>
              <a:buNone/>
            </a:pPr>
            <a:r>
              <a:rPr lang="en-US" dirty="0"/>
              <a:t>Most homeowners will save TENS of THOUSANDS of dollars in mortgage interest year over year. </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B8B71B79-ED8D-A27A-A315-66B954E4B7BF}"/>
              </a:ext>
            </a:extLst>
          </p:cNvPr>
          <p:cNvSpPr>
            <a:spLocks noGrp="1"/>
          </p:cNvSpPr>
          <p:nvPr>
            <p:ph type="sldNum" sz="quarter" idx="5"/>
          </p:nvPr>
        </p:nvSpPr>
        <p:spPr/>
        <p:txBody>
          <a:bodyPr/>
          <a:lstStyle/>
          <a:p>
            <a:fld id="{14489A29-D03D-43C9-8B2A-67CF5B5D5B0A}" type="slidenum">
              <a:rPr lang="en-US" smtClean="0"/>
              <a:t>23</a:t>
            </a:fld>
            <a:endParaRPr lang="en-US"/>
          </a:p>
        </p:txBody>
      </p:sp>
    </p:spTree>
    <p:extLst>
      <p:ext uri="{BB962C8B-B14F-4D97-AF65-F5344CB8AC3E}">
        <p14:creationId xmlns:p14="http://schemas.microsoft.com/office/powerpoint/2010/main" val="9249823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B1769-F9B6-F82B-2A8F-9609E325F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8470B-1C6B-EDBB-AF2C-D3E33FC5CC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C26279-AA2E-E38C-5436-0D2927C375BD}"/>
              </a:ext>
            </a:extLst>
          </p:cNvPr>
          <p:cNvSpPr>
            <a:spLocks noGrp="1"/>
          </p:cNvSpPr>
          <p:nvPr>
            <p:ph type="body" idx="1"/>
          </p:nvPr>
        </p:nvSpPr>
        <p:spPr/>
        <p:txBody>
          <a:bodyPr/>
          <a:lstStyle/>
          <a:p>
            <a:pPr marL="171450" indent="-171450">
              <a:buFont typeface="Arial" panose="020B0604020202020204" pitchFamily="34" charset="0"/>
              <a:buChar char="•"/>
            </a:pPr>
            <a:r>
              <a:rPr lang="en-US" dirty="0"/>
              <a:t>Here is an example on how the MCC can impact your effective rate on the mortgage loan.</a:t>
            </a:r>
          </a:p>
          <a:p>
            <a:pPr marL="171450" indent="-171450">
              <a:buFont typeface="Arial" panose="020B0604020202020204" pitchFamily="34" charset="0"/>
              <a:buChar char="•"/>
            </a:pPr>
            <a:r>
              <a:rPr lang="en-US" dirty="0"/>
              <a:t>Payments will still be based on the 7% rate, but you will get 15% of the interest back, so effectively you are only paying a 5.95% rate on your mortgage loan!</a:t>
            </a:r>
          </a:p>
          <a:p>
            <a:pPr marL="171450" indent="-171450">
              <a:buFont typeface="Arial" panose="020B0604020202020204" pitchFamily="34" charset="0"/>
              <a:buChar char="•"/>
            </a:pPr>
            <a:r>
              <a:rPr lang="en-US" dirty="0"/>
              <a:t>The Note, Loan Approval and monthly payment will still reflect the higher rate; but this is a great way lower your rate – Add the MCC </a:t>
            </a:r>
          </a:p>
        </p:txBody>
      </p:sp>
      <p:sp>
        <p:nvSpPr>
          <p:cNvPr id="4" name="Slide Number Placeholder 3">
            <a:extLst>
              <a:ext uri="{FF2B5EF4-FFF2-40B4-BE49-F238E27FC236}">
                <a16:creationId xmlns:a16="http://schemas.microsoft.com/office/drawing/2014/main" id="{4CE7EFE0-1EF3-DD05-A391-395F390DD66A}"/>
              </a:ext>
            </a:extLst>
          </p:cNvPr>
          <p:cNvSpPr>
            <a:spLocks noGrp="1"/>
          </p:cNvSpPr>
          <p:nvPr>
            <p:ph type="sldNum" sz="quarter" idx="5"/>
          </p:nvPr>
        </p:nvSpPr>
        <p:spPr/>
        <p:txBody>
          <a:bodyPr/>
          <a:lstStyle/>
          <a:p>
            <a:fld id="{14489A29-D03D-43C9-8B2A-67CF5B5D5B0A}" type="slidenum">
              <a:rPr lang="en-US" smtClean="0"/>
              <a:t>24</a:t>
            </a:fld>
            <a:endParaRPr lang="en-US"/>
          </a:p>
        </p:txBody>
      </p:sp>
    </p:spTree>
    <p:extLst>
      <p:ext uri="{BB962C8B-B14F-4D97-AF65-F5344CB8AC3E}">
        <p14:creationId xmlns:p14="http://schemas.microsoft.com/office/powerpoint/2010/main" val="26700721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FE8E1-235B-45C2-4C46-3311DDD1D0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C4E52-21F6-EF8C-54D1-CEA36573DE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8DC485-7107-EBF7-850A-180DA97D5567}"/>
              </a:ext>
            </a:extLst>
          </p:cNvPr>
          <p:cNvSpPr>
            <a:spLocks noGrp="1"/>
          </p:cNvSpPr>
          <p:nvPr>
            <p:ph type="body" idx="1"/>
          </p:nvPr>
        </p:nvSpPr>
        <p:spPr/>
        <p:txBody>
          <a:bodyPr/>
          <a:lstStyle/>
          <a:p>
            <a:pPr marL="171450" indent="-171450">
              <a:buFont typeface="Arial" panose="020B0604020202020204" pitchFamily="34" charset="0"/>
              <a:buChar char="•"/>
            </a:pPr>
            <a:r>
              <a:rPr lang="en-US" dirty="0"/>
              <a:t>Here is an example on how the Tax Credit is calculated. You can see that 15% of $19,500 is $2,925. This is how much the MCC is worth in that first year and it will be similar each year there after. Of course, as you pay less in interest, your credit will also be less. But over the 30 year life of the loan, you will save 10’s of thousands of dollars in interest with the MCC. </a:t>
            </a:r>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29C9862-F9AD-802E-0F9C-A5C7F3CD260C}"/>
              </a:ext>
            </a:extLst>
          </p:cNvPr>
          <p:cNvSpPr>
            <a:spLocks noGrp="1"/>
          </p:cNvSpPr>
          <p:nvPr>
            <p:ph type="sldNum" sz="quarter" idx="5"/>
          </p:nvPr>
        </p:nvSpPr>
        <p:spPr/>
        <p:txBody>
          <a:bodyPr/>
          <a:lstStyle/>
          <a:p>
            <a:fld id="{14489A29-D03D-43C9-8B2A-67CF5B5D5B0A}" type="slidenum">
              <a:rPr lang="en-US" smtClean="0"/>
              <a:t>25</a:t>
            </a:fld>
            <a:endParaRPr lang="en-US"/>
          </a:p>
        </p:txBody>
      </p:sp>
    </p:spTree>
    <p:extLst>
      <p:ext uri="{BB962C8B-B14F-4D97-AF65-F5344CB8AC3E}">
        <p14:creationId xmlns:p14="http://schemas.microsoft.com/office/powerpoint/2010/main" val="1995464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ED592-EBD8-D43C-73DB-CD6E23401C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E50F0-2850-3C52-3AB4-032B1DAF8F2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8B7932-66C7-E2DB-B3E5-71A345AE275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MCC can benefit your loan approval! Take the expected credit, divide by 12 months in the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Lender can use this calculated credit as additional income on your loan application! This can help lower your debt to income ratio and also help you get approved!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7F0ABAF-61F7-2E04-57A2-7B303D96A117}"/>
              </a:ext>
            </a:extLst>
          </p:cNvPr>
          <p:cNvSpPr>
            <a:spLocks noGrp="1"/>
          </p:cNvSpPr>
          <p:nvPr>
            <p:ph type="sldNum" sz="quarter" idx="5"/>
          </p:nvPr>
        </p:nvSpPr>
        <p:spPr/>
        <p:txBody>
          <a:bodyPr/>
          <a:lstStyle/>
          <a:p>
            <a:fld id="{14489A29-D03D-43C9-8B2A-67CF5B5D5B0A}" type="slidenum">
              <a:rPr lang="en-US" smtClean="0"/>
              <a:t>26</a:t>
            </a:fld>
            <a:endParaRPr lang="en-US"/>
          </a:p>
        </p:txBody>
      </p:sp>
    </p:spTree>
    <p:extLst>
      <p:ext uri="{BB962C8B-B14F-4D97-AF65-F5344CB8AC3E}">
        <p14:creationId xmlns:p14="http://schemas.microsoft.com/office/powerpoint/2010/main" val="4197913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87AB84-A50F-9BDB-1CD0-72FF0CA8CB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145894-61C5-4A62-ADBE-0CD2C36A2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EFC3B1-3075-99FF-CB00-4C22A6956E14}"/>
              </a:ext>
            </a:extLst>
          </p:cNvPr>
          <p:cNvSpPr>
            <a:spLocks noGrp="1"/>
          </p:cNvSpPr>
          <p:nvPr>
            <p:ph type="body" idx="1"/>
          </p:nvPr>
        </p:nvSpPr>
        <p:spPr/>
        <p:txBody>
          <a:bodyPr/>
          <a:lstStyle/>
          <a:p>
            <a:pPr marL="171450" indent="-171450">
              <a:buFont typeface="Arial" panose="020B0604020202020204" pitchFamily="34" charset="0"/>
              <a:buChar char="•"/>
            </a:pPr>
            <a:r>
              <a:rPr lang="en-US"/>
              <a:t>Sally has an annual tax liability of $10,000.</a:t>
            </a:r>
          </a:p>
          <a:p>
            <a:pPr marL="171450" indent="-171450">
              <a:buFont typeface="Arial" panose="020B0604020202020204" pitchFamily="34" charset="0"/>
              <a:buChar char="•"/>
            </a:pPr>
            <a:r>
              <a:rPr lang="en-US"/>
              <a:t>Her employer sets aside a designated amount, in hopes that they will get a refund!</a:t>
            </a: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1751FC8C-7EDA-CC0B-9FC1-BD8AF50C452A}"/>
              </a:ext>
            </a:extLst>
          </p:cNvPr>
          <p:cNvSpPr>
            <a:spLocks noGrp="1"/>
          </p:cNvSpPr>
          <p:nvPr>
            <p:ph type="sldNum" sz="quarter" idx="5"/>
          </p:nvPr>
        </p:nvSpPr>
        <p:spPr/>
        <p:txBody>
          <a:bodyPr/>
          <a:lstStyle/>
          <a:p>
            <a:fld id="{14489A29-D03D-43C9-8B2A-67CF5B5D5B0A}" type="slidenum">
              <a:rPr lang="en-US" smtClean="0"/>
              <a:t>27</a:t>
            </a:fld>
            <a:endParaRPr lang="en-US"/>
          </a:p>
        </p:txBody>
      </p:sp>
    </p:spTree>
    <p:extLst>
      <p:ext uri="{BB962C8B-B14F-4D97-AF65-F5344CB8AC3E}">
        <p14:creationId xmlns:p14="http://schemas.microsoft.com/office/powerpoint/2010/main" val="2472387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7BD3A-43D2-77F3-99E4-9A0961106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37686-645E-C57A-A971-F84452467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8AB9A-C2E9-D9F8-7FDB-A0DADD74279E}"/>
              </a:ext>
            </a:extLst>
          </p:cNvPr>
          <p:cNvSpPr>
            <a:spLocks noGrp="1"/>
          </p:cNvSpPr>
          <p:nvPr>
            <p:ph type="body" idx="1"/>
          </p:nvPr>
        </p:nvSpPr>
        <p:spPr/>
        <p:txBody>
          <a:bodyPr/>
          <a:lstStyle/>
          <a:p>
            <a:pPr marL="171450" indent="-171450">
              <a:buFont typeface="Arial" panose="020B0604020202020204" pitchFamily="34" charset="0"/>
              <a:buChar char="•"/>
            </a:pPr>
            <a:r>
              <a:rPr lang="en-US"/>
              <a:t>Sally has an annual tax liability of $10,000.</a:t>
            </a:r>
          </a:p>
          <a:p>
            <a:pPr marL="171450" indent="-171450">
              <a:buFont typeface="Arial" panose="020B0604020202020204" pitchFamily="34" charset="0"/>
              <a:buChar char="•"/>
            </a:pPr>
            <a:r>
              <a:rPr lang="en-US"/>
              <a:t>She bought a house and has an MCC! This will lower her Tax Liability! (using the same example as before!)</a:t>
            </a:r>
          </a:p>
          <a:p>
            <a:pPr marL="171450" indent="-171450">
              <a:buFont typeface="Arial" panose="020B0604020202020204" pitchFamily="34" charset="0"/>
              <a:buChar char="•"/>
            </a:pPr>
            <a:r>
              <a:rPr lang="en-US"/>
              <a:t>Her employer sets aside the same designated amount, and her tax refund increases by $2,940!</a:t>
            </a:r>
          </a:p>
          <a:p>
            <a:pPr marL="171450" indent="-171450">
              <a:buFont typeface="Arial" panose="020B0604020202020204" pitchFamily="34" charset="0"/>
              <a:buChar char="•"/>
            </a:pPr>
            <a:endParaRPr lang="en-US"/>
          </a:p>
        </p:txBody>
      </p:sp>
      <p:sp>
        <p:nvSpPr>
          <p:cNvPr id="4" name="Slide Number Placeholder 3">
            <a:extLst>
              <a:ext uri="{FF2B5EF4-FFF2-40B4-BE49-F238E27FC236}">
                <a16:creationId xmlns:a16="http://schemas.microsoft.com/office/drawing/2014/main" id="{BBEA87F0-E6D9-AC8D-FDAB-B1AFDE018A54}"/>
              </a:ext>
            </a:extLst>
          </p:cNvPr>
          <p:cNvSpPr>
            <a:spLocks noGrp="1"/>
          </p:cNvSpPr>
          <p:nvPr>
            <p:ph type="sldNum" sz="quarter" idx="5"/>
          </p:nvPr>
        </p:nvSpPr>
        <p:spPr/>
        <p:txBody>
          <a:bodyPr/>
          <a:lstStyle/>
          <a:p>
            <a:fld id="{14489A29-D03D-43C9-8B2A-67CF5B5D5B0A}" type="slidenum">
              <a:rPr lang="en-US" smtClean="0"/>
              <a:t>28</a:t>
            </a:fld>
            <a:endParaRPr lang="en-US"/>
          </a:p>
        </p:txBody>
      </p:sp>
    </p:spTree>
    <p:extLst>
      <p:ext uri="{BB962C8B-B14F-4D97-AF65-F5344CB8AC3E}">
        <p14:creationId xmlns:p14="http://schemas.microsoft.com/office/powerpoint/2010/main" val="31004566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11E36-52EC-B7B3-64B1-6669BC914C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C55EA9-85F0-7743-2FE0-1531D8251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70BB37-E3D0-9D3E-E66D-E4972DC4641B}"/>
              </a:ext>
            </a:extLst>
          </p:cNvPr>
          <p:cNvSpPr>
            <a:spLocks noGrp="1"/>
          </p:cNvSpPr>
          <p:nvPr>
            <p:ph type="body" idx="1"/>
          </p:nvPr>
        </p:nvSpPr>
        <p:spPr/>
        <p:txBody>
          <a:bodyPr/>
          <a:lstStyle/>
          <a:p>
            <a:pPr marL="171450" indent="-171450">
              <a:buFont typeface="Arial" panose="020B0604020202020204" pitchFamily="34" charset="0"/>
              <a:buChar char="•"/>
            </a:pPr>
            <a:r>
              <a:rPr lang="en-US" dirty="0"/>
              <a:t>Currently, the benefit for Texas Heroes includes a FREE MCC. The $400 MCC issuance fee is waived for all Texas Heroes. If you qualify for it, it’s a no-brainer!</a:t>
            </a:r>
          </a:p>
        </p:txBody>
      </p:sp>
      <p:sp>
        <p:nvSpPr>
          <p:cNvPr id="4" name="Slide Number Placeholder 3">
            <a:extLst>
              <a:ext uri="{FF2B5EF4-FFF2-40B4-BE49-F238E27FC236}">
                <a16:creationId xmlns:a16="http://schemas.microsoft.com/office/drawing/2014/main" id="{E99CBAD2-DE0D-590F-53D9-9DAF029AD4C7}"/>
              </a:ext>
            </a:extLst>
          </p:cNvPr>
          <p:cNvSpPr>
            <a:spLocks noGrp="1"/>
          </p:cNvSpPr>
          <p:nvPr>
            <p:ph type="sldNum" sz="quarter" idx="5"/>
          </p:nvPr>
        </p:nvSpPr>
        <p:spPr/>
        <p:txBody>
          <a:bodyPr/>
          <a:lstStyle/>
          <a:p>
            <a:fld id="{14489A29-D03D-43C9-8B2A-67CF5B5D5B0A}" type="slidenum">
              <a:rPr lang="en-US" smtClean="0"/>
              <a:t>29</a:t>
            </a:fld>
            <a:endParaRPr lang="en-US"/>
          </a:p>
        </p:txBody>
      </p:sp>
    </p:spTree>
    <p:extLst>
      <p:ext uri="{BB962C8B-B14F-4D97-AF65-F5344CB8AC3E}">
        <p14:creationId xmlns:p14="http://schemas.microsoft.com/office/powerpoint/2010/main" val="805834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6EDB-66A7-B318-4E39-010A2D388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CB7C16-793B-01C7-6B56-9EC54C5657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16CC84-7E66-36C1-B5E3-2A56268C6738}"/>
              </a:ext>
            </a:extLst>
          </p:cNvPr>
          <p:cNvSpPr>
            <a:spLocks noGrp="1"/>
          </p:cNvSpPr>
          <p:nvPr>
            <p:ph type="body" idx="1"/>
          </p:nvPr>
        </p:nvSpPr>
        <p:spPr/>
        <p:txBody>
          <a:bodyPr/>
          <a:lstStyle/>
          <a:p>
            <a:r>
              <a:rPr lang="en-US" dirty="0"/>
              <a:t>“Before we dive in, I want to set expectations. Today’s presentation is for educational purposes—it’s not an application, and eligibility is determined by a participating lender. </a:t>
            </a:r>
          </a:p>
          <a:p>
            <a:r>
              <a:rPr lang="en-US" dirty="0"/>
              <a:t>Everyone’s situation is different, so please feel free to ask questions along the way.”</a:t>
            </a:r>
          </a:p>
          <a:p>
            <a:r>
              <a:rPr lang="en-US" dirty="0"/>
              <a:t>“By the end of today’s presentation, you’ll have a better understanding of TSAHC’s programs, how down payment assistance works, and what your next steps could look like if you decide homeownership is right for you.”</a:t>
            </a:r>
          </a:p>
          <a:p>
            <a:endParaRPr lang="en-US" dirty="0"/>
          </a:p>
        </p:txBody>
      </p:sp>
      <p:sp>
        <p:nvSpPr>
          <p:cNvPr id="4" name="Slide Number Placeholder 3">
            <a:extLst>
              <a:ext uri="{FF2B5EF4-FFF2-40B4-BE49-F238E27FC236}">
                <a16:creationId xmlns:a16="http://schemas.microsoft.com/office/drawing/2014/main" id="{46228540-54F4-B460-207D-D14ACAA700E2}"/>
              </a:ext>
            </a:extLst>
          </p:cNvPr>
          <p:cNvSpPr>
            <a:spLocks noGrp="1"/>
          </p:cNvSpPr>
          <p:nvPr>
            <p:ph type="sldNum" sz="quarter" idx="5"/>
          </p:nvPr>
        </p:nvSpPr>
        <p:spPr/>
        <p:txBody>
          <a:bodyPr/>
          <a:lstStyle/>
          <a:p>
            <a:fld id="{14489A29-D03D-43C9-8B2A-67CF5B5D5B0A}" type="slidenum">
              <a:rPr lang="en-US" smtClean="0"/>
              <a:t>3</a:t>
            </a:fld>
            <a:endParaRPr lang="en-US"/>
          </a:p>
        </p:txBody>
      </p:sp>
    </p:spTree>
    <p:extLst>
      <p:ext uri="{BB962C8B-B14F-4D97-AF65-F5344CB8AC3E}">
        <p14:creationId xmlns:p14="http://schemas.microsoft.com/office/powerpoint/2010/main" val="41763800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CBCCA-72AB-14C9-9F4F-955C9E9187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EE6B2-ACC8-BFEC-3396-BFA6645DAF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DD1817-B85D-5A08-F1C1-7977FB10BF0B}"/>
              </a:ext>
            </a:extLst>
          </p:cNvPr>
          <p:cNvSpPr>
            <a:spLocks noGrp="1"/>
          </p:cNvSpPr>
          <p:nvPr>
            <p:ph type="body" idx="1"/>
          </p:nvPr>
        </p:nvSpPr>
        <p:spPr/>
        <p:txBody>
          <a:bodyPr/>
          <a:lstStyle/>
          <a:p>
            <a:pPr algn="l">
              <a:buFont typeface="Arial" panose="020B0604020202020204" pitchFamily="34" charset="0"/>
              <a:buChar char="•"/>
            </a:pPr>
            <a:r>
              <a:rPr lang="en-US" dirty="0"/>
              <a:t>Because the statute is specific, if an occupation is not listed in the statute (or an amendment) then that occupation is </a:t>
            </a:r>
            <a:r>
              <a:rPr lang="en-US" i="1" dirty="0"/>
              <a:t>not</a:t>
            </a:r>
            <a:r>
              <a:rPr lang="en-US" dirty="0"/>
              <a:t> automatically eligible under the Texas Hero Program, however, they would be eligible under Home Sweet Texas. </a:t>
            </a:r>
          </a:p>
          <a:p>
            <a:pPr algn="l">
              <a:buFont typeface="Arial" panose="020B0604020202020204" pitchFamily="34" charset="0"/>
              <a:buChar char="•"/>
            </a:pPr>
            <a:r>
              <a:rPr lang="en-US" dirty="0"/>
              <a:t>the “list” isn’t arbitrary — it comes from legislative definitions. These definitions are embedded in state law or statutes. For example, TSAHC was created by the Legislature and operates under its oversight. </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4480AEC-5367-A2A6-F7AC-A6DC5313B049}"/>
              </a:ext>
            </a:extLst>
          </p:cNvPr>
          <p:cNvSpPr>
            <a:spLocks noGrp="1"/>
          </p:cNvSpPr>
          <p:nvPr>
            <p:ph type="sldNum" sz="quarter" idx="5"/>
          </p:nvPr>
        </p:nvSpPr>
        <p:spPr/>
        <p:txBody>
          <a:bodyPr/>
          <a:lstStyle/>
          <a:p>
            <a:fld id="{14489A29-D03D-43C9-8B2A-67CF5B5D5B0A}" type="slidenum">
              <a:rPr lang="en-US" smtClean="0"/>
              <a:t>31</a:t>
            </a:fld>
            <a:endParaRPr lang="en-US"/>
          </a:p>
        </p:txBody>
      </p:sp>
    </p:spTree>
    <p:extLst>
      <p:ext uri="{BB962C8B-B14F-4D97-AF65-F5344CB8AC3E}">
        <p14:creationId xmlns:p14="http://schemas.microsoft.com/office/powerpoint/2010/main" val="25998592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603E-E537-C621-7606-099FA889A4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64BCE-1AFA-94F4-D16E-09FA7BA8B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DA68E-FBB1-4A35-226D-A7CFFE7011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u="sng" dirty="0">
                <a:solidFill>
                  <a:srgbClr val="485E7F"/>
                </a:solidFill>
                <a:effectLst/>
                <a:latin typeface="Source Sans Pro" panose="020B0503030403020204" pitchFamily="34" charset="0"/>
                <a:hlinkClick r:id="rId3"/>
              </a:rPr>
              <a:t>These are the specific Texas Hero requirements. But remember, ANYONE can gain access to our programs!</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3"/>
              </a:rPr>
              <a:t>Professional educators</a:t>
            </a:r>
            <a:r>
              <a:rPr lang="en-US" b="0" i="0" dirty="0">
                <a:solidFill>
                  <a:srgbClr val="50504E"/>
                </a:solidFill>
                <a:effectLst/>
                <a:latin typeface="Source Sans Pro" panose="020B0503030403020204" pitchFamily="34" charset="0"/>
              </a:rPr>
              <a:t>, which includes the following full-time positions in a public school district: school teachers, teacher aides, school librarians, school counselors, and school nurses </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4"/>
              </a:rPr>
              <a:t>First Responders</a:t>
            </a:r>
            <a:r>
              <a:rPr lang="en-US" b="0" i="0" dirty="0">
                <a:solidFill>
                  <a:srgbClr val="50504E"/>
                </a:solidFill>
                <a:effectLst/>
                <a:latin typeface="Source Sans Pro" panose="020B0503030403020204" pitchFamily="34" charset="0"/>
              </a:rPr>
              <a:t>, which includes </a:t>
            </a:r>
            <a:r>
              <a:rPr lang="en-US" b="0" i="0" u="sng" dirty="0">
                <a:solidFill>
                  <a:srgbClr val="485E7F"/>
                </a:solidFill>
                <a:effectLst/>
                <a:latin typeface="Source Sans Pro" panose="020B0503030403020204" pitchFamily="34" charset="0"/>
                <a:hlinkClick r:id="rId5"/>
              </a:rPr>
              <a:t>police officers</a:t>
            </a:r>
            <a:r>
              <a:rPr lang="en-US" b="0" i="0" dirty="0">
                <a:solidFill>
                  <a:srgbClr val="50504E"/>
                </a:solidFill>
                <a:effectLst/>
                <a:latin typeface="Source Sans Pro" panose="020B0503030403020204" pitchFamily="34" charset="0"/>
              </a:rPr>
              <a:t>, </a:t>
            </a:r>
            <a:r>
              <a:rPr lang="en-US" b="0" i="0" u="sng" dirty="0">
                <a:solidFill>
                  <a:srgbClr val="485E7F"/>
                </a:solidFill>
                <a:effectLst/>
                <a:latin typeface="Source Sans Pro" panose="020B0503030403020204" pitchFamily="34" charset="0"/>
                <a:hlinkClick r:id="rId6"/>
              </a:rPr>
              <a:t>firefighters</a:t>
            </a:r>
            <a:r>
              <a:rPr lang="en-US" b="0" i="0" dirty="0">
                <a:solidFill>
                  <a:srgbClr val="50504E"/>
                </a:solidFill>
                <a:effectLst/>
                <a:latin typeface="Source Sans Pro" panose="020B0503030403020204" pitchFamily="34" charset="0"/>
              </a:rPr>
              <a:t> and </a:t>
            </a:r>
            <a:r>
              <a:rPr lang="en-US" b="0" i="0" u="sng" dirty="0">
                <a:solidFill>
                  <a:srgbClr val="485E7F"/>
                </a:solidFill>
                <a:effectLst/>
                <a:latin typeface="Source Sans Pro" panose="020B0503030403020204" pitchFamily="34" charset="0"/>
                <a:hlinkClick r:id="rId6"/>
              </a:rPr>
              <a:t>EMS personnel</a:t>
            </a:r>
            <a:r>
              <a:rPr lang="en-US" b="0" i="0" dirty="0">
                <a:solidFill>
                  <a:srgbClr val="50504E"/>
                </a:solidFill>
                <a:effectLst/>
                <a:latin typeface="Source Sans Pro" panose="020B0503030403020204" pitchFamily="34" charset="0"/>
              </a:rPr>
              <a:t> </a:t>
            </a: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5"/>
              </a:rPr>
              <a:t>Public security officers</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7"/>
              </a:rPr>
              <a:t>Veterans or active military</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u="sng" dirty="0">
                <a:solidFill>
                  <a:srgbClr val="485E7F"/>
                </a:solidFill>
                <a:effectLst/>
                <a:latin typeface="Source Sans Pro" panose="020B0503030403020204" pitchFamily="34" charset="0"/>
                <a:hlinkClick r:id="rId8"/>
              </a:rPr>
              <a:t>Correction officers and juvenile corrections officers</a:t>
            </a:r>
            <a:endParaRPr lang="en-US" b="0" i="0" dirty="0">
              <a:solidFill>
                <a:srgbClr val="50504E"/>
              </a:solidFill>
              <a:effectLst/>
              <a:latin typeface="Source Sans Pro" panose="020B0503030403020204" pitchFamily="34" charset="0"/>
            </a:endParaRPr>
          </a:p>
          <a:p>
            <a:pPr algn="l">
              <a:buFont typeface="Arial" panose="020B0604020202020204" pitchFamily="34" charset="0"/>
              <a:buChar char="•"/>
            </a:pPr>
            <a:r>
              <a:rPr lang="en-US" b="0" i="0" dirty="0">
                <a:solidFill>
                  <a:srgbClr val="50504E"/>
                </a:solidFill>
                <a:effectLst/>
                <a:latin typeface="Source Sans Pro" panose="020B0503030403020204" pitchFamily="34" charset="0"/>
              </a:rPr>
              <a:t>Nursing faculty and allied health faculty</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EE69FBEF-83DA-72F7-B2CB-1931FEA5B413}"/>
              </a:ext>
            </a:extLst>
          </p:cNvPr>
          <p:cNvSpPr>
            <a:spLocks noGrp="1"/>
          </p:cNvSpPr>
          <p:nvPr>
            <p:ph type="sldNum" sz="quarter" idx="5"/>
          </p:nvPr>
        </p:nvSpPr>
        <p:spPr/>
        <p:txBody>
          <a:bodyPr/>
          <a:lstStyle/>
          <a:p>
            <a:fld id="{14489A29-D03D-43C9-8B2A-67CF5B5D5B0A}" type="slidenum">
              <a:rPr lang="en-US" smtClean="0"/>
              <a:t>32</a:t>
            </a:fld>
            <a:endParaRPr lang="en-US"/>
          </a:p>
        </p:txBody>
      </p:sp>
    </p:spTree>
    <p:extLst>
      <p:ext uri="{BB962C8B-B14F-4D97-AF65-F5344CB8AC3E}">
        <p14:creationId xmlns:p14="http://schemas.microsoft.com/office/powerpoint/2010/main" val="14638920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6358-126A-FC5F-7178-279F5F148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7A440-DFD2-97DB-1669-B7F491603B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E3AF4B-36B3-DB2F-152F-C310959BF9F4}"/>
              </a:ext>
            </a:extLst>
          </p:cNvPr>
          <p:cNvSpPr>
            <a:spLocks noGrp="1"/>
          </p:cNvSpPr>
          <p:nvPr>
            <p:ph type="body" idx="1"/>
          </p:nvPr>
        </p:nvSpPr>
        <p:spPr/>
        <p:txBody>
          <a:bodyPr/>
          <a:lstStyle/>
          <a:p>
            <a:pPr marL="285750" indent="-285750">
              <a:spcAft>
                <a:spcPts val="600"/>
              </a:spcAft>
              <a:buFont typeface="Arial" panose="020B0604020202020204" pitchFamily="34" charset="0"/>
              <a:buChar char="•"/>
              <a:defRPr/>
            </a:pPr>
            <a:r>
              <a:rPr lang="en-US" sz="1200" dirty="0">
                <a:solidFill>
                  <a:sysClr val="windowText" lastClr="000000">
                    <a:hueOff val="0"/>
                    <a:satOff val="0"/>
                    <a:lumOff val="0"/>
                    <a:alphaOff val="0"/>
                  </a:sysClr>
                </a:solidFill>
                <a:latin typeface="Cambria" panose="02040503050406030204" pitchFamily="18" charset="0"/>
              </a:rPr>
              <a:t>Use our Pathfinder quiz to help you determine next steps. </a:t>
            </a:r>
          </a:p>
          <a:p>
            <a:pPr marL="285750" indent="-285750">
              <a:spcAft>
                <a:spcPts val="600"/>
              </a:spcAft>
              <a:buFont typeface="Arial" panose="020B0604020202020204" pitchFamily="34" charset="0"/>
              <a:buChar char="•"/>
              <a:defRPr/>
            </a:pPr>
            <a:r>
              <a:rPr lang="en-US" sz="1200" dirty="0">
                <a:solidFill>
                  <a:sysClr val="windowText" lastClr="000000">
                    <a:hueOff val="0"/>
                    <a:satOff val="0"/>
                    <a:lumOff val="0"/>
                    <a:alphaOff val="0"/>
                  </a:sysClr>
                </a:solidFill>
                <a:latin typeface="Cambria" panose="02040503050406030204" pitchFamily="18" charset="0"/>
              </a:rPr>
              <a:t>Texas Heroes have higher income limits for our DPA only program!</a:t>
            </a:r>
            <a:endParaRPr lang="en-US" dirty="0"/>
          </a:p>
          <a:p>
            <a:pPr marL="17145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55A9798-68F0-2729-36F8-A8B05F2D96CC}"/>
              </a:ext>
            </a:extLst>
          </p:cNvPr>
          <p:cNvSpPr>
            <a:spLocks noGrp="1"/>
          </p:cNvSpPr>
          <p:nvPr>
            <p:ph type="sldNum" sz="quarter" idx="5"/>
          </p:nvPr>
        </p:nvSpPr>
        <p:spPr/>
        <p:txBody>
          <a:bodyPr/>
          <a:lstStyle/>
          <a:p>
            <a:fld id="{14489A29-D03D-43C9-8B2A-67CF5B5D5B0A}" type="slidenum">
              <a:rPr lang="en-US" smtClean="0"/>
              <a:t>33</a:t>
            </a:fld>
            <a:endParaRPr lang="en-US"/>
          </a:p>
        </p:txBody>
      </p:sp>
    </p:spTree>
    <p:extLst>
      <p:ext uri="{BB962C8B-B14F-4D97-AF65-F5344CB8AC3E}">
        <p14:creationId xmlns:p14="http://schemas.microsoft.com/office/powerpoint/2010/main" val="8085879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DF3A9-65E2-3172-BEA9-B61ED221EF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8069B-09A8-8234-1274-52F9460C7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DF169C-9EE8-EC27-562B-6647A260F624}"/>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 will point you to a lender, however, you will already have a TSAHC preferred lender relationship to which you will refer your client.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 620 or higher credit</a:t>
            </a:r>
          </a:p>
          <a:p>
            <a:pPr marL="171450" indent="-171450">
              <a:buFont typeface="Arial" panose="020B0604020202020204" pitchFamily="34" charset="0"/>
              <a:buChar char="•"/>
            </a:pPr>
            <a:r>
              <a:rPr lang="en-US" dirty="0"/>
              <a:t>Even if your quiz results say you may not qualify, please contact your lender to be sure. There are many factors to calculating your income and eligibility and a Lender can best confirm!</a:t>
            </a:r>
          </a:p>
          <a:p>
            <a:pPr marL="171450" indent="-171450">
              <a:buFont typeface="Arial" panose="020B0604020202020204" pitchFamily="34" charset="0"/>
              <a:buChar char="•"/>
            </a:pPr>
            <a:r>
              <a:rPr lang="en-US" dirty="0"/>
              <a:t>Help them find a HBE course – online or in person (Spanish options available)</a:t>
            </a:r>
          </a:p>
        </p:txBody>
      </p:sp>
      <p:sp>
        <p:nvSpPr>
          <p:cNvPr id="4" name="Slide Number Placeholder 3">
            <a:extLst>
              <a:ext uri="{FF2B5EF4-FFF2-40B4-BE49-F238E27FC236}">
                <a16:creationId xmlns:a16="http://schemas.microsoft.com/office/drawing/2014/main" id="{544B3FA2-326E-DD96-41EB-E65DA4062B46}"/>
              </a:ext>
            </a:extLst>
          </p:cNvPr>
          <p:cNvSpPr>
            <a:spLocks noGrp="1"/>
          </p:cNvSpPr>
          <p:nvPr>
            <p:ph type="sldNum" sz="quarter" idx="5"/>
          </p:nvPr>
        </p:nvSpPr>
        <p:spPr/>
        <p:txBody>
          <a:bodyPr/>
          <a:lstStyle/>
          <a:p>
            <a:fld id="{14489A29-D03D-43C9-8B2A-67CF5B5D5B0A}" type="slidenum">
              <a:rPr lang="en-US" smtClean="0"/>
              <a:t>34</a:t>
            </a:fld>
            <a:endParaRPr lang="en-US"/>
          </a:p>
        </p:txBody>
      </p:sp>
    </p:spTree>
    <p:extLst>
      <p:ext uri="{BB962C8B-B14F-4D97-AF65-F5344CB8AC3E}">
        <p14:creationId xmlns:p14="http://schemas.microsoft.com/office/powerpoint/2010/main" val="2256262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D88E2-120E-816A-2599-E8308B96DA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9A189-9361-B620-A162-E5BE8AD228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D9DDA9-45DE-AE35-D56E-983C8B1954BC}"/>
              </a:ext>
            </a:extLst>
          </p:cNvPr>
          <p:cNvSpPr>
            <a:spLocks noGrp="1"/>
          </p:cNvSpPr>
          <p:nvPr>
            <p:ph type="body" idx="1"/>
          </p:nvPr>
        </p:nvSpPr>
        <p:spPr/>
        <p:txBody>
          <a:bodyPr/>
          <a:lstStyle/>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A homeowner is 33% less likely to fall behind on their mortgage if they’ve taken a home buyer education course </a:t>
            </a:r>
          </a:p>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Visit </a:t>
            </a:r>
            <a:r>
              <a:rPr lang="en-US" sz="1200" dirty="0">
                <a:solidFill>
                  <a:prstClr val="black"/>
                </a:solidFill>
                <a:latin typeface="Cambria" panose="02040503050406030204" pitchFamily="18" charset="0"/>
                <a:hlinkClick r:id="rId3"/>
              </a:rPr>
              <a:t>www.texasfinancialtoolbox.com</a:t>
            </a:r>
            <a:r>
              <a:rPr lang="en-US" sz="1200" dirty="0">
                <a:solidFill>
                  <a:prstClr val="black"/>
                </a:solidFill>
                <a:latin typeface="Cambria" panose="02040503050406030204" pitchFamily="18" charset="0"/>
              </a:rPr>
              <a:t> to find a course near your borrower</a:t>
            </a:r>
          </a:p>
          <a:p>
            <a:pPr marL="114300" lvl="0" indent="-171450" eaLnBrk="1" hangingPunct="1">
              <a:spcBef>
                <a:spcPts val="600"/>
              </a:spcBef>
              <a:spcAft>
                <a:spcPts val="600"/>
              </a:spcAft>
              <a:buFont typeface="Arial" panose="020B0604020202020204" pitchFamily="34" charset="0"/>
              <a:buChar char="•"/>
              <a:defRPr/>
            </a:pPr>
            <a:r>
              <a:rPr lang="en-US" sz="1200" dirty="0">
                <a:solidFill>
                  <a:prstClr val="black"/>
                </a:solidFill>
                <a:latin typeface="Cambria" panose="02040503050406030204" pitchFamily="18" charset="0"/>
              </a:rPr>
              <a:t>There may be a cost associated with this course.</a:t>
            </a:r>
          </a:p>
          <a:p>
            <a:pPr marL="114300" lvl="0" indent="-171450" eaLnBrk="1" hangingPunct="1">
              <a:spcBef>
                <a:spcPts val="600"/>
              </a:spcBef>
              <a:spcAft>
                <a:spcPts val="600"/>
              </a:spcAft>
              <a:buFont typeface="Arial" panose="020B0604020202020204" pitchFamily="34" charset="0"/>
              <a:buChar char="•"/>
              <a:defRPr/>
            </a:pPr>
            <a:r>
              <a:rPr lang="en-US" sz="1200" kern="0" dirty="0">
                <a:solidFill>
                  <a:prstClr val="black"/>
                </a:solidFill>
                <a:latin typeface="Cambria" panose="02040503050406030204" pitchFamily="18" charset="0"/>
                <a:cs typeface="Calibri" pitchFamily="34" charset="0"/>
              </a:rPr>
              <a:t>Good for 1 year prior to closing </a:t>
            </a:r>
            <a:endParaRPr lang="en-US" sz="1200" kern="0" dirty="0">
              <a:solidFill>
                <a:srgbClr val="000000"/>
              </a:solidFill>
              <a:latin typeface="Cambria" panose="02040503050406030204" pitchFamily="18" charset="0"/>
              <a:cs typeface="Calibri" pitchFamily="34" charset="0"/>
            </a:endParaRP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ABE13DC-3CB1-2F03-6B65-A9FF5CC98722}"/>
              </a:ext>
            </a:extLst>
          </p:cNvPr>
          <p:cNvSpPr>
            <a:spLocks noGrp="1"/>
          </p:cNvSpPr>
          <p:nvPr>
            <p:ph type="sldNum" sz="quarter" idx="5"/>
          </p:nvPr>
        </p:nvSpPr>
        <p:spPr/>
        <p:txBody>
          <a:bodyPr/>
          <a:lstStyle/>
          <a:p>
            <a:fld id="{14489A29-D03D-43C9-8B2A-67CF5B5D5B0A}" type="slidenum">
              <a:rPr lang="en-US" smtClean="0"/>
              <a:t>35</a:t>
            </a:fld>
            <a:endParaRPr lang="en-US"/>
          </a:p>
        </p:txBody>
      </p:sp>
    </p:spTree>
    <p:extLst>
      <p:ext uri="{BB962C8B-B14F-4D97-AF65-F5344CB8AC3E}">
        <p14:creationId xmlns:p14="http://schemas.microsoft.com/office/powerpoint/2010/main" val="28468191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B70D-2DB7-E009-79CE-A678E11F1F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1CDA09-4DA6-0D10-2B9C-BE71807E7A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805F8-6D33-955B-751F-569EE043E3DC}"/>
              </a:ext>
            </a:extLst>
          </p:cNvPr>
          <p:cNvSpPr>
            <a:spLocks noGrp="1"/>
          </p:cNvSpPr>
          <p:nvPr>
            <p:ph type="body" idx="1"/>
          </p:nvPr>
        </p:nvSpPr>
        <p:spPr/>
        <p:txBody>
          <a:bodyPr/>
          <a:lstStyle/>
          <a:p>
            <a:pPr marL="342900" indent="-342900">
              <a:spcBef>
                <a:spcPts val="600"/>
              </a:spcBef>
              <a:spcAft>
                <a:spcPts val="600"/>
              </a:spcAft>
              <a:buFont typeface="Wingdings" panose="05000000000000000000" pitchFamily="2" charset="2"/>
              <a:buChar char="Ø"/>
              <a:defRPr/>
            </a:pPr>
            <a:r>
              <a:rPr lang="en-US" sz="1200" dirty="0">
                <a:ln w="0"/>
                <a:solidFill>
                  <a:schemeClr val="accent6">
                    <a:lumMod val="50000"/>
                  </a:schemeClr>
                </a:solidFill>
                <a:effectLst>
                  <a:outerShdw blurRad="38100" dist="19050" dir="2700000" algn="tl" rotWithShape="0">
                    <a:schemeClr val="dk1">
                      <a:alpha val="40000"/>
                    </a:schemeClr>
                  </a:outerShdw>
                </a:effectLst>
              </a:rPr>
              <a:t>Use TSAHC’s Find a Lender page to find experts that serve your area. Any LO licensed to operate in TX can offer the programs if:</a:t>
            </a:r>
          </a:p>
          <a:p>
            <a:pPr marL="342900" indent="-342900">
              <a:spcBef>
                <a:spcPts val="600"/>
              </a:spcBef>
              <a:spcAft>
                <a:spcPts val="600"/>
              </a:spcAft>
              <a:buFont typeface="Wingdings" panose="05000000000000000000" pitchFamily="2" charset="2"/>
              <a:buChar char="Ø"/>
              <a:defRPr/>
            </a:pPr>
            <a:r>
              <a:rPr lang="en-US" sz="1200" dirty="0">
                <a:ln w="0"/>
                <a:solidFill>
                  <a:schemeClr val="accent6">
                    <a:lumMod val="50000"/>
                  </a:schemeClr>
                </a:solidFill>
                <a:effectLst>
                  <a:outerShdw blurRad="38100" dist="19050" dir="2700000" algn="tl" rotWithShape="0">
                    <a:schemeClr val="dk1">
                      <a:alpha val="40000"/>
                    </a:schemeClr>
                  </a:outerShdw>
                </a:effectLst>
              </a:rPr>
              <a:t>The Loan Officer (including Brokers) is working with a TSAHC approved company can offer our programs once they take the required training. </a:t>
            </a:r>
          </a:p>
          <a:p>
            <a:pPr marL="342900" indent="-342900">
              <a:spcBef>
                <a:spcPts val="600"/>
              </a:spcBef>
              <a:spcAft>
                <a:spcPts val="600"/>
              </a:spcAft>
              <a:buFont typeface="Wingdings" panose="05000000000000000000" pitchFamily="2" charset="2"/>
              <a:buChar char="Ø"/>
              <a:defRPr/>
            </a:pPr>
            <a:r>
              <a:rPr lang="en-US" sz="1200" dirty="0">
                <a:ln w="0"/>
                <a:solidFill>
                  <a:schemeClr val="accent6">
                    <a:lumMod val="50000"/>
                  </a:schemeClr>
                </a:solidFill>
                <a:effectLst>
                  <a:outerShdw blurRad="38100" dist="19050" dir="2700000" algn="tl" rotWithShape="0">
                    <a:schemeClr val="dk1">
                      <a:alpha val="40000"/>
                    </a:schemeClr>
                  </a:outerShdw>
                </a:effectLst>
              </a:rPr>
              <a:t>Loan Officer profiles on TSAHC’s </a:t>
            </a:r>
            <a:r>
              <a:rPr lang="en-US" sz="1200" i="1" dirty="0">
                <a:ln w="0"/>
                <a:solidFill>
                  <a:schemeClr val="accent6">
                    <a:lumMod val="50000"/>
                  </a:schemeClr>
                </a:solidFill>
                <a:effectLst>
                  <a:outerShdw blurRad="38100" dist="19050" dir="2700000" algn="tl" rotWithShape="0">
                    <a:schemeClr val="dk1">
                      <a:alpha val="40000"/>
                    </a:schemeClr>
                  </a:outerShdw>
                </a:effectLst>
              </a:rPr>
              <a:t>Find a Lender </a:t>
            </a:r>
            <a:r>
              <a:rPr lang="en-US" sz="1200" dirty="0">
                <a:ln w="0"/>
                <a:solidFill>
                  <a:schemeClr val="accent6">
                    <a:lumMod val="50000"/>
                  </a:schemeClr>
                </a:solidFill>
                <a:effectLst>
                  <a:outerShdw blurRad="38100" dist="19050" dir="2700000" algn="tl" rotWithShape="0">
                    <a:schemeClr val="dk1">
                      <a:alpha val="40000"/>
                    </a:schemeClr>
                  </a:outerShdw>
                </a:effectLst>
              </a:rPr>
              <a:t>page are reserved for active LOs that </a:t>
            </a:r>
            <a:r>
              <a:rPr lang="en-US" sz="1200" u="sng" dirty="0">
                <a:ln w="0"/>
                <a:solidFill>
                  <a:schemeClr val="accent6">
                    <a:lumMod val="50000"/>
                  </a:schemeClr>
                </a:solidFill>
                <a:effectLst>
                  <a:outerShdw blurRad="38100" dist="19050" dir="2700000" algn="tl" rotWithShape="0">
                    <a:schemeClr val="dk1">
                      <a:alpha val="40000"/>
                    </a:schemeClr>
                  </a:outerShdw>
                </a:effectLst>
              </a:rPr>
              <a:t>closed 4 or more TSAHC loans </a:t>
            </a:r>
            <a:r>
              <a:rPr lang="en-US" sz="1200" dirty="0">
                <a:ln w="0"/>
                <a:solidFill>
                  <a:schemeClr val="accent6">
                    <a:lumMod val="50000"/>
                  </a:schemeClr>
                </a:solidFill>
                <a:effectLst>
                  <a:outerShdw blurRad="38100" dist="19050" dir="2700000" algn="tl" rotWithShape="0">
                    <a:schemeClr val="dk1">
                      <a:alpha val="40000"/>
                    </a:schemeClr>
                  </a:outerShdw>
                </a:effectLst>
              </a:rPr>
              <a:t>within the last 12 months.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DC83BDF8-5F07-7D93-0982-3442FB5B9792}"/>
              </a:ext>
            </a:extLst>
          </p:cNvPr>
          <p:cNvSpPr>
            <a:spLocks noGrp="1"/>
          </p:cNvSpPr>
          <p:nvPr>
            <p:ph type="sldNum" sz="quarter" idx="5"/>
          </p:nvPr>
        </p:nvSpPr>
        <p:spPr/>
        <p:txBody>
          <a:bodyPr/>
          <a:lstStyle/>
          <a:p>
            <a:fld id="{14489A29-D03D-43C9-8B2A-67CF5B5D5B0A}" type="slidenum">
              <a:rPr lang="en-US" smtClean="0"/>
              <a:t>36</a:t>
            </a:fld>
            <a:endParaRPr lang="en-US"/>
          </a:p>
        </p:txBody>
      </p:sp>
    </p:spTree>
    <p:extLst>
      <p:ext uri="{BB962C8B-B14F-4D97-AF65-F5344CB8AC3E}">
        <p14:creationId xmlns:p14="http://schemas.microsoft.com/office/powerpoint/2010/main" val="465853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63B5A-656A-8F0A-C2DE-4E47123796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1D301-A8A5-3F31-2F75-24C4A1601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96700E-BD05-DA3C-4AE9-4AE1AC6E9C42}"/>
              </a:ext>
            </a:extLst>
          </p:cNvPr>
          <p:cNvSpPr>
            <a:spLocks noGrp="1"/>
          </p:cNvSpPr>
          <p:nvPr>
            <p:ph type="body" idx="1"/>
          </p:nvPr>
        </p:nvSpPr>
        <p:spPr/>
        <p:txBody>
          <a:bodyPr/>
          <a:lstStyle/>
          <a:p>
            <a:pPr marL="0" indent="0">
              <a:buFont typeface="Arial" panose="020B0604020202020204" pitchFamily="34" charset="0"/>
              <a:buNone/>
            </a:pPr>
            <a:r>
              <a:rPr lang="en-US" dirty="0"/>
              <a:t>Use TSAHC’s Find a Realtor page!</a:t>
            </a:r>
          </a:p>
          <a:p>
            <a:pPr marL="0" indent="0">
              <a:buFont typeface="Arial" panose="020B0604020202020204" pitchFamily="34" charset="0"/>
              <a:buNone/>
            </a:pPr>
            <a:r>
              <a:rPr lang="en-US" dirty="0"/>
              <a:t>https://www.tsahc.org/homebuyers-renters/find-a-realtor</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Realtors don’t have to be “approved” to help connect you to TSAHC. However, we do have a list of participating realtors that have taken our training and are familiar with TSAHC if you’d like to connect with one. We do have a list on our website where you can find Realtors in your county familiar with TSAHC!</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C78D2D7B-207F-AB18-6DEE-96FA4BA9795D}"/>
              </a:ext>
            </a:extLst>
          </p:cNvPr>
          <p:cNvSpPr>
            <a:spLocks noGrp="1"/>
          </p:cNvSpPr>
          <p:nvPr>
            <p:ph type="sldNum" sz="quarter" idx="5"/>
          </p:nvPr>
        </p:nvSpPr>
        <p:spPr/>
        <p:txBody>
          <a:bodyPr/>
          <a:lstStyle/>
          <a:p>
            <a:fld id="{14489A29-D03D-43C9-8B2A-67CF5B5D5B0A}" type="slidenum">
              <a:rPr lang="en-US" smtClean="0"/>
              <a:t>37</a:t>
            </a:fld>
            <a:endParaRPr lang="en-US"/>
          </a:p>
        </p:txBody>
      </p:sp>
    </p:spTree>
    <p:extLst>
      <p:ext uri="{BB962C8B-B14F-4D97-AF65-F5344CB8AC3E}">
        <p14:creationId xmlns:p14="http://schemas.microsoft.com/office/powerpoint/2010/main" val="42252095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6B0B-0541-0CC6-BD24-77BA1E574F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5BF845-2190-B1C9-1ACA-A3788B6B09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11119D-1CF5-E184-93DA-A6B64930D521}"/>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C0D75929-C54E-2B49-D297-AE43F2F91A36}"/>
              </a:ext>
            </a:extLst>
          </p:cNvPr>
          <p:cNvSpPr>
            <a:spLocks noGrp="1"/>
          </p:cNvSpPr>
          <p:nvPr>
            <p:ph type="sldNum" sz="quarter" idx="5"/>
          </p:nvPr>
        </p:nvSpPr>
        <p:spPr/>
        <p:txBody>
          <a:bodyPr/>
          <a:lstStyle/>
          <a:p>
            <a:fld id="{14489A29-D03D-43C9-8B2A-67CF5B5D5B0A}" type="slidenum">
              <a:rPr lang="en-US" smtClean="0"/>
              <a:t>38</a:t>
            </a:fld>
            <a:endParaRPr lang="en-US"/>
          </a:p>
        </p:txBody>
      </p:sp>
    </p:spTree>
    <p:extLst>
      <p:ext uri="{BB962C8B-B14F-4D97-AF65-F5344CB8AC3E}">
        <p14:creationId xmlns:p14="http://schemas.microsoft.com/office/powerpoint/2010/main" val="27363317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21899-AA9B-95AF-EA5E-8C375C551C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11579-1949-0DC9-EC76-FDDB5D9DA2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27D81-0852-0CB2-B821-8C7A81A2E123}"/>
              </a:ext>
            </a:extLst>
          </p:cNvPr>
          <p:cNvSpPr>
            <a:spLocks noGrp="1"/>
          </p:cNvSpPr>
          <p:nvPr>
            <p:ph type="body" idx="1"/>
          </p:nvPr>
        </p:nvSpPr>
        <p:spPr/>
        <p:txBody>
          <a:bodyPr/>
          <a:lstStyle/>
          <a:p>
            <a:pPr marL="0" indent="0">
              <a:buFont typeface="Arial" panose="020B0604020202020204" pitchFamily="34" charset="0"/>
              <a:buNone/>
            </a:pPr>
            <a:r>
              <a:rPr lang="en-US"/>
              <a:t>Use our 10 steps flyer to stay on track! You can also watch our webinar for more information!</a:t>
            </a:r>
          </a:p>
        </p:txBody>
      </p:sp>
      <p:sp>
        <p:nvSpPr>
          <p:cNvPr id="4" name="Slide Number Placeholder 3">
            <a:extLst>
              <a:ext uri="{FF2B5EF4-FFF2-40B4-BE49-F238E27FC236}">
                <a16:creationId xmlns:a16="http://schemas.microsoft.com/office/drawing/2014/main" id="{53193314-5572-C662-A4AB-CE337A7FB6CE}"/>
              </a:ext>
            </a:extLst>
          </p:cNvPr>
          <p:cNvSpPr>
            <a:spLocks noGrp="1"/>
          </p:cNvSpPr>
          <p:nvPr>
            <p:ph type="sldNum" sz="quarter" idx="5"/>
          </p:nvPr>
        </p:nvSpPr>
        <p:spPr/>
        <p:txBody>
          <a:bodyPr/>
          <a:lstStyle/>
          <a:p>
            <a:fld id="{14489A29-D03D-43C9-8B2A-67CF5B5D5B0A}" type="slidenum">
              <a:rPr lang="en-US" smtClean="0"/>
              <a:t>39</a:t>
            </a:fld>
            <a:endParaRPr lang="en-US"/>
          </a:p>
        </p:txBody>
      </p:sp>
    </p:spTree>
    <p:extLst>
      <p:ext uri="{BB962C8B-B14F-4D97-AF65-F5344CB8AC3E}">
        <p14:creationId xmlns:p14="http://schemas.microsoft.com/office/powerpoint/2010/main" val="14984448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3C3D6-5A14-28CD-67D2-85DBAA7957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954E4-E300-5FF1-7463-B014265FB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63E552-CC10-E64F-C4AE-ABCDE107F9D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TSAHC is active on these three social media sites. Feel free to follow us for more educational opportunities and see how our success in helping Texans!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83F60CBF-F1C8-8C96-F048-4140117164DE}"/>
              </a:ext>
            </a:extLst>
          </p:cNvPr>
          <p:cNvSpPr>
            <a:spLocks noGrp="1"/>
          </p:cNvSpPr>
          <p:nvPr>
            <p:ph type="sldNum" sz="quarter" idx="5"/>
          </p:nvPr>
        </p:nvSpPr>
        <p:spPr/>
        <p:txBody>
          <a:bodyPr/>
          <a:lstStyle/>
          <a:p>
            <a:fld id="{14489A29-D03D-43C9-8B2A-67CF5B5D5B0A}" type="slidenum">
              <a:rPr lang="en-US" smtClean="0"/>
              <a:t>40</a:t>
            </a:fld>
            <a:endParaRPr lang="en-US"/>
          </a:p>
        </p:txBody>
      </p:sp>
    </p:spTree>
    <p:extLst>
      <p:ext uri="{BB962C8B-B14F-4D97-AF65-F5344CB8AC3E}">
        <p14:creationId xmlns:p14="http://schemas.microsoft.com/office/powerpoint/2010/main" val="4209048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4489A29-D03D-43C9-8B2A-67CF5B5D5B0A}" type="slidenum">
              <a:rPr lang="en-US" smtClean="0"/>
              <a:t>4</a:t>
            </a:fld>
            <a:endParaRPr lang="en-US"/>
          </a:p>
        </p:txBody>
      </p:sp>
    </p:spTree>
    <p:extLst>
      <p:ext uri="{BB962C8B-B14F-4D97-AF65-F5344CB8AC3E}">
        <p14:creationId xmlns:p14="http://schemas.microsoft.com/office/powerpoint/2010/main" val="2402733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7E37A-9632-85F9-DCA4-17D2DAEDD8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E62A1-B34A-D011-7343-9407C7DC3F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20D970-3E90-D58A-4A8E-989712FBCD8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TSAHC’s Homeownership team is happy to answer your questions!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807EE6EE-B163-E579-7AAA-98711DDE88CA}"/>
              </a:ext>
            </a:extLst>
          </p:cNvPr>
          <p:cNvSpPr>
            <a:spLocks noGrp="1"/>
          </p:cNvSpPr>
          <p:nvPr>
            <p:ph type="sldNum" sz="quarter" idx="5"/>
          </p:nvPr>
        </p:nvSpPr>
        <p:spPr/>
        <p:txBody>
          <a:bodyPr/>
          <a:lstStyle/>
          <a:p>
            <a:fld id="{14489A29-D03D-43C9-8B2A-67CF5B5D5B0A}" type="slidenum">
              <a:rPr lang="en-US" smtClean="0"/>
              <a:t>41</a:t>
            </a:fld>
            <a:endParaRPr lang="en-US"/>
          </a:p>
        </p:txBody>
      </p:sp>
    </p:spTree>
    <p:extLst>
      <p:ext uri="{BB962C8B-B14F-4D97-AF65-F5344CB8AC3E}">
        <p14:creationId xmlns:p14="http://schemas.microsoft.com/office/powerpoint/2010/main" val="32850609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B3EEA-9FDE-C5FF-6524-CF38B8B570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094FD-1D41-4FBC-048C-AFD8827C7A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132435-B457-9148-1698-C10BE97C9341}"/>
              </a:ext>
            </a:extLst>
          </p:cNvPr>
          <p:cNvSpPr>
            <a:spLocks noGrp="1"/>
          </p:cNvSpPr>
          <p:nvPr>
            <p:ph type="body" idx="1"/>
          </p:nvPr>
        </p:nvSpPr>
        <p:spPr/>
        <p:txBody>
          <a:bodyPr/>
          <a:lstStyle/>
          <a:p>
            <a:r>
              <a:rPr lang="en-US" dirty="0"/>
              <a:t>Place your contact information on this slide</a:t>
            </a:r>
          </a:p>
        </p:txBody>
      </p:sp>
      <p:sp>
        <p:nvSpPr>
          <p:cNvPr id="4" name="Slide Number Placeholder 3">
            <a:extLst>
              <a:ext uri="{FF2B5EF4-FFF2-40B4-BE49-F238E27FC236}">
                <a16:creationId xmlns:a16="http://schemas.microsoft.com/office/drawing/2014/main" id="{7DFA348E-88C1-5D98-C45D-93C9037588F9}"/>
              </a:ext>
            </a:extLst>
          </p:cNvPr>
          <p:cNvSpPr>
            <a:spLocks noGrp="1"/>
          </p:cNvSpPr>
          <p:nvPr>
            <p:ph type="sldNum" sz="quarter" idx="5"/>
          </p:nvPr>
        </p:nvSpPr>
        <p:spPr/>
        <p:txBody>
          <a:bodyPr/>
          <a:lstStyle/>
          <a:p>
            <a:fld id="{14489A29-D03D-43C9-8B2A-67CF5B5D5B0A}" type="slidenum">
              <a:rPr lang="en-US" smtClean="0"/>
              <a:t>42</a:t>
            </a:fld>
            <a:endParaRPr lang="en-US"/>
          </a:p>
        </p:txBody>
      </p:sp>
    </p:spTree>
    <p:extLst>
      <p:ext uri="{BB962C8B-B14F-4D97-AF65-F5344CB8AC3E}">
        <p14:creationId xmlns:p14="http://schemas.microsoft.com/office/powerpoint/2010/main" val="1673173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“TSAHC stands for the Texas State Affordable Housing Corporation.” We are not the state agency (that is TDHCA)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nonprofit organization created to help Texans—just like you—access affordable homeownership opportunities. Our mission is to </a:t>
            </a:r>
            <a:r>
              <a:rPr lang="en-US" sz="1200" b="0" i="0" dirty="0">
                <a:solidFill>
                  <a:schemeClr val="bg1"/>
                </a:solidFill>
                <a:effectLst/>
                <a:ea typeface="Cambria" panose="02040503050406030204" pitchFamily="18" charset="0"/>
              </a:rPr>
              <a:t>facilitate, preserve, and expand affordable housing opportunities for Texans. </a:t>
            </a:r>
            <a:r>
              <a:rPr lang="en-US" sz="1200" b="0" i="0" dirty="0">
                <a:effectLst/>
                <a:ea typeface="Cambria" panose="02040503050406030204" pitchFamily="18" charset="0"/>
              </a:rPr>
              <a:t>Our vision is that every Texan will have a place to call home. </a:t>
            </a:r>
          </a:p>
          <a:p>
            <a:endParaRPr lang="en-US" dirty="0"/>
          </a:p>
        </p:txBody>
      </p:sp>
      <p:sp>
        <p:nvSpPr>
          <p:cNvPr id="4" name="Slide Number Placeholder 3"/>
          <p:cNvSpPr>
            <a:spLocks noGrp="1"/>
          </p:cNvSpPr>
          <p:nvPr>
            <p:ph type="sldNum" sz="quarter" idx="5"/>
          </p:nvPr>
        </p:nvSpPr>
        <p:spPr/>
        <p:txBody>
          <a:bodyPr/>
          <a:lstStyle/>
          <a:p>
            <a:fld id="{14489A29-D03D-43C9-8B2A-67CF5B5D5B0A}" type="slidenum">
              <a:rPr lang="en-US" smtClean="0"/>
              <a:t>5</a:t>
            </a:fld>
            <a:endParaRPr lang="en-US"/>
          </a:p>
        </p:txBody>
      </p:sp>
    </p:spTree>
    <p:extLst>
      <p:ext uri="{BB962C8B-B14F-4D97-AF65-F5344CB8AC3E}">
        <p14:creationId xmlns:p14="http://schemas.microsoft.com/office/powerpoint/2010/main" val="253571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TSAHC fulfills their mission and vision through this concept of: Build, Buy, and Stay. </a:t>
            </a:r>
          </a:p>
          <a:p>
            <a:r>
              <a:rPr lang="en-US" b="0" dirty="0"/>
              <a:t>We help developers BUILD and rehabilitate both single family and multi-family affordable housing across Texas. </a:t>
            </a:r>
            <a:br>
              <a:rPr lang="en-US" dirty="0"/>
            </a:br>
            <a:r>
              <a:rPr lang="en-US" dirty="0"/>
              <a:t>We help homebuyers BUY with our DPA and MCC programs that make purchasing a home more affordable. That is what we are here to focus on today.</a:t>
            </a:r>
            <a:br>
              <a:rPr lang="en-US" dirty="0"/>
            </a:br>
            <a:r>
              <a:rPr lang="en-US" dirty="0"/>
              <a:t>We help families STAY, by bringing in education to nonprofits providing financial education, credit counseling, home buyer education so that they may then bring that knowledge back to their communities and help families be successful and remain in their homes and communities for years to come. We also require anyone using our home buyer programs to buy their homes to take a home buyer education class that many of these nonprofits and units of local government provide. </a:t>
            </a:r>
          </a:p>
        </p:txBody>
      </p:sp>
      <p:sp>
        <p:nvSpPr>
          <p:cNvPr id="4" name="Slide Number Placeholder 3"/>
          <p:cNvSpPr>
            <a:spLocks noGrp="1"/>
          </p:cNvSpPr>
          <p:nvPr>
            <p:ph type="sldNum" sz="quarter" idx="5"/>
          </p:nvPr>
        </p:nvSpPr>
        <p:spPr/>
        <p:txBody>
          <a:bodyPr/>
          <a:lstStyle/>
          <a:p>
            <a:fld id="{14489A29-D03D-43C9-8B2A-67CF5B5D5B0A}" type="slidenum">
              <a:rPr lang="en-US" smtClean="0"/>
              <a:t>6</a:t>
            </a:fld>
            <a:endParaRPr lang="en-US"/>
          </a:p>
        </p:txBody>
      </p:sp>
    </p:spTree>
    <p:extLst>
      <p:ext uri="{BB962C8B-B14F-4D97-AF65-F5344CB8AC3E}">
        <p14:creationId xmlns:p14="http://schemas.microsoft.com/office/powerpoint/2010/main" val="2970208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came up with some interesting facts to help you overcome some of these obstacles. Most people think that they can't afford the down payment to purchase a home. when in reality, the out-of-pocket expense for first and last months rent and deposit when renting may not be that much cheaper in comparison to a down payment to purchase your own home if you are using a down payment assistance program like TSAHC has to offer. So down payments don't have to break the bank and TSAHC can help you overcome this hurdle with our down payment assistance Grant's!</a:t>
            </a:r>
          </a:p>
          <a:p>
            <a:r>
              <a:rPr lang="en-US" dirty="0"/>
              <a:t>And of course, one of the biggest obstacles in buying a home is poor credit or too much debt and unfortunately, we aren't taught in high school how to handle our personal finances or the importance of a good credit score. We're thrown out there into the big world and expected to figure it out on our own. Some of us having to experience bad credit or high debt before we learn. TSAHC recognizes that this is a common obstacle for families looking to enjoy the pride of homeownership and has created a tool to help you overcome it. We created a website called Texas financial toolbox and this website will help you find a homeownership counselor near you. There is no need to pay a company to repair your credit when you can do it yourself for free and these counsellors can show you how. Sometimes you could use some help and just need advice from an expert. These Homeownership counselors typically work with nonprofit agencies and they're available to work with you in meeting your homeownership goals and can help provide you the education to improve your own credit and manage your finances.  We have also provided you with the website created by the three major credit reporting agencies to access your credit report for free. It's called annual credit report.com.</a:t>
            </a:r>
          </a:p>
          <a:p>
            <a:r>
              <a:rPr lang="en-US" dirty="0"/>
              <a:t>Homeowners build wealth more quickly and more significantly through home appreciation leading to long term wealth accumulation benefits where rent payments are a sunk cost.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C1D827-E45E-4C9A-8979-D1E403D1771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90795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“TSAHC offers two main program categories. </a:t>
            </a:r>
            <a:r>
              <a:rPr lang="en-US" b="1" dirty="0"/>
              <a:t>These programs are available to </a:t>
            </a:r>
            <a:r>
              <a:rPr lang="en-US" b="1" u="sng" dirty="0"/>
              <a:t>all </a:t>
            </a:r>
            <a:r>
              <a:rPr lang="en-US" b="1" dirty="0"/>
              <a:t>Texans that meet the FICO and income limit requirements. </a:t>
            </a:r>
          </a:p>
          <a:p>
            <a:r>
              <a:rPr lang="en-US" b="1" dirty="0"/>
              <a:t>Home Sweet Texas</a:t>
            </a:r>
            <a:r>
              <a:rPr lang="en-US" dirty="0"/>
              <a:t> is available to eligible homebuyers who meet income and purchase price guidelines. </a:t>
            </a:r>
          </a:p>
          <a:p>
            <a:r>
              <a:rPr lang="en-US" b="1" dirty="0"/>
              <a:t>Texas Heroes</a:t>
            </a:r>
            <a:r>
              <a:rPr lang="en-US" dirty="0"/>
              <a:t> is designed to support Texas teachers, first responders, and other eligible public service professionals. Both programs offer the same benefits—the difference is who qualifies and those that fall under the Texas Hero category are offered the MCC for free – a $400 savings. Texas Heroes also have higher income limits!”</a:t>
            </a:r>
          </a:p>
          <a:p>
            <a:endParaRPr lang="en-US" dirty="0"/>
          </a:p>
        </p:txBody>
      </p:sp>
      <p:sp>
        <p:nvSpPr>
          <p:cNvPr id="4" name="Slide Number Placeholder 3"/>
          <p:cNvSpPr>
            <a:spLocks noGrp="1"/>
          </p:cNvSpPr>
          <p:nvPr>
            <p:ph type="sldNum" sz="quarter" idx="5"/>
          </p:nvPr>
        </p:nvSpPr>
        <p:spPr/>
        <p:txBody>
          <a:bodyPr/>
          <a:lstStyle/>
          <a:p>
            <a:fld id="{BB29FD30-118A-4FB9-B221-1A5993D9F1BD}" type="slidenum">
              <a:rPr lang="en-US" smtClean="0"/>
              <a:t>8</a:t>
            </a:fld>
            <a:endParaRPr lang="en-US"/>
          </a:p>
        </p:txBody>
      </p:sp>
    </p:spTree>
    <p:extLst>
      <p:ext uri="{BB962C8B-B14F-4D97-AF65-F5344CB8AC3E}">
        <p14:creationId xmlns:p14="http://schemas.microsoft.com/office/powerpoint/2010/main" val="4143889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FEB83-D583-E8F8-D005-3903D64C93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85270B-8E4D-E573-305C-5FD48585B3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50345-F637-2E7B-D22D-FDD231A620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Specifically, The Homes for Texas Heroes Home Loan Program is open to k-12 public school teachers, corrections officers, EMS personnel,</a:t>
            </a:r>
            <a:r>
              <a:rPr lang="en-US" baseline="0" dirty="0"/>
              <a:t> </a:t>
            </a:r>
            <a:r>
              <a:rPr lang="en-US" dirty="0"/>
              <a:t>fire fighters, police officers, public school librarians, public school</a:t>
            </a:r>
            <a:r>
              <a:rPr lang="en-US" baseline="0" dirty="0"/>
              <a:t> counselors, public school nurses, and </a:t>
            </a:r>
            <a:r>
              <a:rPr lang="en-US" dirty="0"/>
              <a:t>veterans/active</a:t>
            </a:r>
            <a:r>
              <a:rPr lang="en-US" baseline="0" dirty="0"/>
              <a:t> military</a:t>
            </a:r>
            <a:r>
              <a:rPr lang="en-US" dirty="0"/>
              <a:t> . </a:t>
            </a:r>
            <a:r>
              <a:rPr lang="en-US" baseline="0" dirty="0"/>
              <a:t>These professions were selected by the Texas Legislature as professions for which the state wanted to make home buying programs available.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D1FE1044-A276-B76B-CD6E-9C903A1E33CF}"/>
              </a:ext>
            </a:extLst>
          </p:cNvPr>
          <p:cNvSpPr>
            <a:spLocks noGrp="1"/>
          </p:cNvSpPr>
          <p:nvPr>
            <p:ph type="sldNum" sz="quarter" idx="5"/>
          </p:nvPr>
        </p:nvSpPr>
        <p:spPr/>
        <p:txBody>
          <a:bodyPr/>
          <a:lstStyle/>
          <a:p>
            <a:fld id="{BB29FD30-118A-4FB9-B221-1A5993D9F1BD}" type="slidenum">
              <a:rPr lang="en-US" smtClean="0"/>
              <a:t>9</a:t>
            </a:fld>
            <a:endParaRPr lang="en-US"/>
          </a:p>
        </p:txBody>
      </p:sp>
    </p:spTree>
    <p:extLst>
      <p:ext uri="{BB962C8B-B14F-4D97-AF65-F5344CB8AC3E}">
        <p14:creationId xmlns:p14="http://schemas.microsoft.com/office/powerpoint/2010/main" val="3605801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560F394-A8D7-B62B-AFB7-3000D38BA4EB}"/>
              </a:ext>
            </a:extLst>
          </p:cNvPr>
          <p:cNvSpPr/>
          <p:nvPr userDrawn="1"/>
        </p:nvSpPr>
        <p:spPr>
          <a:xfrm>
            <a:off x="-1" y="0"/>
            <a:ext cx="9197865" cy="6858000"/>
          </a:xfrm>
          <a:prstGeom prst="rect">
            <a:avLst/>
          </a:prstGeom>
          <a:solidFill>
            <a:srgbClr val="4A5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72EC99B6-AB45-C982-AA24-D7559AAD47EC}"/>
              </a:ext>
            </a:extLst>
          </p:cNvPr>
          <p:cNvSpPr>
            <a:spLocks noGrp="1"/>
          </p:cNvSpPr>
          <p:nvPr>
            <p:ph type="pic" sz="quarter" idx="11"/>
          </p:nvPr>
        </p:nvSpPr>
        <p:spPr>
          <a:xfrm>
            <a:off x="6943552" y="468313"/>
            <a:ext cx="5248448" cy="4586606"/>
          </a:xfrm>
        </p:spPr>
        <p:txBody>
          <a:bodyPr anchor="ctr"/>
          <a:lstStyle>
            <a:lvl1pPr marL="0" indent="0" algn="ctr">
              <a:buNone/>
              <a:defRPr lang="en-US" dirty="0"/>
            </a:lvl1pPr>
          </a:lstStyle>
          <a:p>
            <a:endParaRPr lang="en-US"/>
          </a:p>
        </p:txBody>
      </p:sp>
      <p:sp>
        <p:nvSpPr>
          <p:cNvPr id="13" name="Title 1">
            <a:extLst>
              <a:ext uri="{FF2B5EF4-FFF2-40B4-BE49-F238E27FC236}">
                <a16:creationId xmlns:a16="http://schemas.microsoft.com/office/drawing/2014/main" id="{875B586E-9568-CD86-4396-F691DF9F1BFA}"/>
              </a:ext>
            </a:extLst>
          </p:cNvPr>
          <p:cNvSpPr>
            <a:spLocks noGrp="1"/>
          </p:cNvSpPr>
          <p:nvPr>
            <p:ph type="ctrTitle"/>
          </p:nvPr>
        </p:nvSpPr>
        <p:spPr>
          <a:xfrm>
            <a:off x="694783" y="2205778"/>
            <a:ext cx="5523966" cy="1645752"/>
          </a:xfrm>
        </p:spPr>
        <p:txBody>
          <a:bodyPr anchor="b">
            <a:normAutofit/>
          </a:bodyPr>
          <a:lstStyle>
            <a:lvl1pPr algn="ctr">
              <a:defRPr sz="5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8BBB8E65-628B-6C30-D0D3-AF133B7B49C2}"/>
              </a:ext>
            </a:extLst>
          </p:cNvPr>
          <p:cNvSpPr>
            <a:spLocks noGrp="1"/>
          </p:cNvSpPr>
          <p:nvPr>
            <p:ph type="subTitle" idx="1"/>
          </p:nvPr>
        </p:nvSpPr>
        <p:spPr>
          <a:xfrm>
            <a:off x="694783" y="3952849"/>
            <a:ext cx="5523966" cy="1102070"/>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6" name="Picture 15" descr="A black and white logo&#10;&#10;Description automatically generated">
            <a:extLst>
              <a:ext uri="{FF2B5EF4-FFF2-40B4-BE49-F238E27FC236}">
                <a16:creationId xmlns:a16="http://schemas.microsoft.com/office/drawing/2014/main" id="{B088D31A-6305-76CB-5C58-4015A00822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3728" y="585227"/>
            <a:ext cx="2050962" cy="1120162"/>
          </a:xfrm>
          <a:prstGeom prst="rect">
            <a:avLst/>
          </a:prstGeom>
        </p:spPr>
      </p:pic>
      <p:pic>
        <p:nvPicPr>
          <p:cNvPr id="42" name="Picture 41" descr="A green house with a black background&#10;&#10;Description automatically generated">
            <a:extLst>
              <a:ext uri="{FF2B5EF4-FFF2-40B4-BE49-F238E27FC236}">
                <a16:creationId xmlns:a16="http://schemas.microsoft.com/office/drawing/2014/main" id="{D7996687-B65C-0CF8-C31A-2CDDF802F499}"/>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44" name="Picture 43" descr="A white house with a black background&#10;&#10;Description automatically generated">
            <a:extLst>
              <a:ext uri="{FF2B5EF4-FFF2-40B4-BE49-F238E27FC236}">
                <a16:creationId xmlns:a16="http://schemas.microsoft.com/office/drawing/2014/main" id="{3BE4654A-5806-953A-1907-569F66D8EB7C}"/>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46" name="Picture 45" descr="A white house with a black background&#10;&#10;Description automatically generated">
            <a:extLst>
              <a:ext uri="{FF2B5EF4-FFF2-40B4-BE49-F238E27FC236}">
                <a16:creationId xmlns:a16="http://schemas.microsoft.com/office/drawing/2014/main" id="{1A92315C-B360-13F0-52EE-187992C6D5F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48" name="Picture 47" descr="A orange house with a black background&#10;&#10;Description automatically generated">
            <a:extLst>
              <a:ext uri="{FF2B5EF4-FFF2-40B4-BE49-F238E27FC236}">
                <a16:creationId xmlns:a16="http://schemas.microsoft.com/office/drawing/2014/main" id="{5F0DF2D8-15C7-70D6-3A17-E9C1C7130BB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49" name="Picture 48" descr="A white house with a black background&#10;&#10;Description automatically generated">
            <a:extLst>
              <a:ext uri="{FF2B5EF4-FFF2-40B4-BE49-F238E27FC236}">
                <a16:creationId xmlns:a16="http://schemas.microsoft.com/office/drawing/2014/main" id="{74F51565-0E75-DA10-54BB-354A4FED963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50" name="Picture 49" descr="A white house with a black background&#10;&#10;Description automatically generated">
            <a:extLst>
              <a:ext uri="{FF2B5EF4-FFF2-40B4-BE49-F238E27FC236}">
                <a16:creationId xmlns:a16="http://schemas.microsoft.com/office/drawing/2014/main" id="{FDD9B42B-2FDC-E351-49EF-69C75421A38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51" name="Picture 50" descr="A orange house with a black background&#10;&#10;Description automatically generated">
            <a:extLst>
              <a:ext uri="{FF2B5EF4-FFF2-40B4-BE49-F238E27FC236}">
                <a16:creationId xmlns:a16="http://schemas.microsoft.com/office/drawing/2014/main" id="{BE27DE2B-3E23-2ACC-A368-62DB9F5EF7A3}"/>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341"/>
          <a:stretch/>
        </p:blipFill>
        <p:spPr>
          <a:xfrm>
            <a:off x="2395866" y="6272773"/>
            <a:ext cx="875804" cy="583803"/>
          </a:xfrm>
          <a:prstGeom prst="rect">
            <a:avLst/>
          </a:prstGeom>
        </p:spPr>
      </p:pic>
      <p:pic>
        <p:nvPicPr>
          <p:cNvPr id="52" name="Picture 51" descr="A green house with a black background&#10;&#10;Description automatically generated">
            <a:extLst>
              <a:ext uri="{FF2B5EF4-FFF2-40B4-BE49-F238E27FC236}">
                <a16:creationId xmlns:a16="http://schemas.microsoft.com/office/drawing/2014/main" id="{3311F366-C8E3-7B44-B8AF-542A31B1DD77}"/>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53" name="Picture 52" descr="A green house with a black background&#10;&#10;Description automatically generated">
            <a:extLst>
              <a:ext uri="{FF2B5EF4-FFF2-40B4-BE49-F238E27FC236}">
                <a16:creationId xmlns:a16="http://schemas.microsoft.com/office/drawing/2014/main" id="{A1EE2994-3956-C7C3-A95A-DA30451A22F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54" name="Picture 53" descr="A white house with a black background&#10;&#10;Description automatically generated">
            <a:extLst>
              <a:ext uri="{FF2B5EF4-FFF2-40B4-BE49-F238E27FC236}">
                <a16:creationId xmlns:a16="http://schemas.microsoft.com/office/drawing/2014/main" id="{A82F4086-B649-2BBE-95B2-47498B06F55D}"/>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55" name="Picture 54" descr="A orange house with a black background&#10;&#10;Description automatically generated">
            <a:extLst>
              <a:ext uri="{FF2B5EF4-FFF2-40B4-BE49-F238E27FC236}">
                <a16:creationId xmlns:a16="http://schemas.microsoft.com/office/drawing/2014/main" id="{67206EE6-A5AC-772A-4B74-1D5E0ECA141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spTree>
    <p:extLst>
      <p:ext uri="{BB962C8B-B14F-4D97-AF65-F5344CB8AC3E}">
        <p14:creationId xmlns:p14="http://schemas.microsoft.com/office/powerpoint/2010/main" val="1651099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29C2DF-5C0A-E829-DB64-8E75CF68502D}"/>
              </a:ext>
            </a:extLst>
          </p:cNvPr>
          <p:cNvSpPr>
            <a:spLocks noGrp="1"/>
          </p:cNvSpPr>
          <p:nvPr>
            <p:ph idx="1"/>
          </p:nvPr>
        </p:nvSpPr>
        <p:spPr>
          <a:xfrm>
            <a:off x="5183188" y="1411555"/>
            <a:ext cx="6172200" cy="4436686"/>
          </a:xfrm>
        </p:spPr>
        <p:txBody>
          <a:bodyPr anchor="ct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C9673F-5E5A-7C10-8C7D-961E2DC63C46}"/>
              </a:ext>
            </a:extLst>
          </p:cNvPr>
          <p:cNvSpPr>
            <a:spLocks noGrp="1"/>
          </p:cNvSpPr>
          <p:nvPr>
            <p:ph type="body" sz="half" idx="2"/>
          </p:nvPr>
        </p:nvSpPr>
        <p:spPr>
          <a:xfrm>
            <a:off x="839788" y="1411555"/>
            <a:ext cx="3932237" cy="4449495"/>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logo with a door&#10;&#10;Description automatically generated">
            <a:extLst>
              <a:ext uri="{FF2B5EF4-FFF2-40B4-BE49-F238E27FC236}">
                <a16:creationId xmlns:a16="http://schemas.microsoft.com/office/drawing/2014/main" id="{DFCA84C0-F3BC-A41A-E371-5EFB7B6A6A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9" name="Rectangle 8">
            <a:extLst>
              <a:ext uri="{FF2B5EF4-FFF2-40B4-BE49-F238E27FC236}">
                <a16:creationId xmlns:a16="http://schemas.microsoft.com/office/drawing/2014/main" id="{7102FAF7-BFCB-7FA8-569B-CAE070457186}"/>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D7DC4001-F7FA-7ECD-1DF2-353B6FC7792A}"/>
              </a:ext>
            </a:extLst>
          </p:cNvPr>
          <p:cNvSpPr>
            <a:spLocks noGrp="1"/>
          </p:cNvSpPr>
          <p:nvPr>
            <p:ph type="title"/>
          </p:nvPr>
        </p:nvSpPr>
        <p:spPr>
          <a:xfrm>
            <a:off x="836612" y="-48946"/>
            <a:ext cx="10517188" cy="1325563"/>
          </a:xfrm>
        </p:spPr>
        <p:txBody>
          <a:bodyPr anchor="ctr">
            <a:normAutofit/>
          </a:bodyPr>
          <a:lstStyle>
            <a:lvl1pPr algn="l">
              <a:defRPr sz="4400">
                <a:solidFill>
                  <a:schemeClr val="bg1"/>
                </a:solidFill>
                <a:latin typeface="+mj-lt"/>
              </a:defRPr>
            </a:lvl1pPr>
          </a:lstStyle>
          <a:p>
            <a:r>
              <a:rPr lang="en-US"/>
              <a:t>Click to edit Master title style</a:t>
            </a:r>
          </a:p>
        </p:txBody>
      </p:sp>
    </p:spTree>
    <p:extLst>
      <p:ext uri="{BB962C8B-B14F-4D97-AF65-F5344CB8AC3E}">
        <p14:creationId xmlns:p14="http://schemas.microsoft.com/office/powerpoint/2010/main" val="6307826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B1C3EAB-0D37-7440-56AC-0600D0459D21}"/>
              </a:ext>
            </a:extLst>
          </p:cNvPr>
          <p:cNvSpPr>
            <a:spLocks noGrp="1"/>
          </p:cNvSpPr>
          <p:nvPr>
            <p:ph type="body" sz="half" idx="2"/>
          </p:nvPr>
        </p:nvSpPr>
        <p:spPr>
          <a:xfrm>
            <a:off x="839788" y="1411555"/>
            <a:ext cx="3932237" cy="4457433"/>
          </a:xfrm>
        </p:spPr>
        <p:txBody>
          <a:bodyPr anchor="ct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8" name="Picture 7" descr="A logo with a door&#10;&#10;Description automatically generated">
            <a:extLst>
              <a:ext uri="{FF2B5EF4-FFF2-40B4-BE49-F238E27FC236}">
                <a16:creationId xmlns:a16="http://schemas.microsoft.com/office/drawing/2014/main" id="{4B4ECDB6-6FC4-970C-0994-85927535F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9" name="Content Placeholder 2">
            <a:extLst>
              <a:ext uri="{FF2B5EF4-FFF2-40B4-BE49-F238E27FC236}">
                <a16:creationId xmlns:a16="http://schemas.microsoft.com/office/drawing/2014/main" id="{8316089B-64F1-F293-725D-F9B020214D26}"/>
              </a:ext>
            </a:extLst>
          </p:cNvPr>
          <p:cNvSpPr>
            <a:spLocks noGrp="1"/>
          </p:cNvSpPr>
          <p:nvPr>
            <p:ph idx="10"/>
          </p:nvPr>
        </p:nvSpPr>
        <p:spPr>
          <a:xfrm>
            <a:off x="5180012" y="1411554"/>
            <a:ext cx="6172200" cy="4457433"/>
          </a:xfrm>
        </p:spPr>
        <p:txBody>
          <a:bodyPr anchor="ct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E5CCF833-A056-0E21-CD01-1F886D2516A9}"/>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D9CDEE36-393C-1821-D038-7299F623AF51}"/>
              </a:ext>
            </a:extLst>
          </p:cNvPr>
          <p:cNvSpPr>
            <a:spLocks noGrp="1"/>
          </p:cNvSpPr>
          <p:nvPr>
            <p:ph type="title"/>
          </p:nvPr>
        </p:nvSpPr>
        <p:spPr>
          <a:xfrm>
            <a:off x="835024" y="-48947"/>
            <a:ext cx="10517188" cy="1325563"/>
          </a:xfrm>
        </p:spPr>
        <p:txBody>
          <a:bodyPr anchor="ctr">
            <a:normAutofit/>
          </a:bodyPr>
          <a:lstStyle>
            <a:lvl1pPr>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567990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4C48C-29FD-834A-0247-A1ED169B15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5D5642A-B785-51E5-643E-E8F67261CD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535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46C623-122E-9423-E0BE-4E86CA2CF84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77B9D4F-8F98-9AE2-AC9D-9079D6776B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64129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560F394-A8D7-B62B-AFB7-3000D38BA4EB}"/>
              </a:ext>
            </a:extLst>
          </p:cNvPr>
          <p:cNvSpPr/>
          <p:nvPr userDrawn="1"/>
        </p:nvSpPr>
        <p:spPr>
          <a:xfrm>
            <a:off x="-1" y="0"/>
            <a:ext cx="9197865" cy="6858000"/>
          </a:xfrm>
          <a:prstGeom prst="rect">
            <a:avLst/>
          </a:prstGeom>
          <a:solidFill>
            <a:srgbClr val="4A5E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72EC99B6-AB45-C982-AA24-D7559AAD47EC}"/>
              </a:ext>
            </a:extLst>
          </p:cNvPr>
          <p:cNvSpPr>
            <a:spLocks noGrp="1"/>
          </p:cNvSpPr>
          <p:nvPr>
            <p:ph type="pic" sz="quarter" idx="11"/>
          </p:nvPr>
        </p:nvSpPr>
        <p:spPr>
          <a:xfrm>
            <a:off x="8626415" y="313038"/>
            <a:ext cx="3565585" cy="2059227"/>
          </a:xfrm>
        </p:spPr>
        <p:txBody>
          <a:bodyPr anchor="ctr"/>
          <a:lstStyle>
            <a:lvl1pPr marL="0" indent="0" algn="ctr">
              <a:buNone/>
              <a:defRPr lang="en-US" dirty="0"/>
            </a:lvl1pPr>
          </a:lstStyle>
          <a:p>
            <a:endParaRPr lang="en-US"/>
          </a:p>
        </p:txBody>
      </p:sp>
      <p:sp>
        <p:nvSpPr>
          <p:cNvPr id="13" name="Title 1">
            <a:extLst>
              <a:ext uri="{FF2B5EF4-FFF2-40B4-BE49-F238E27FC236}">
                <a16:creationId xmlns:a16="http://schemas.microsoft.com/office/drawing/2014/main" id="{875B586E-9568-CD86-4396-F691DF9F1BFA}"/>
              </a:ext>
            </a:extLst>
          </p:cNvPr>
          <p:cNvSpPr>
            <a:spLocks noGrp="1"/>
          </p:cNvSpPr>
          <p:nvPr>
            <p:ph type="ctrTitle"/>
          </p:nvPr>
        </p:nvSpPr>
        <p:spPr>
          <a:xfrm>
            <a:off x="680749" y="2205778"/>
            <a:ext cx="5816389" cy="1645752"/>
          </a:xfrm>
        </p:spPr>
        <p:txBody>
          <a:bodyPr anchor="b">
            <a:normAutofit/>
          </a:bodyPr>
          <a:lstStyle>
            <a:lvl1pPr algn="ctr">
              <a:defRPr sz="5400">
                <a:solidFill>
                  <a:schemeClr val="bg1"/>
                </a:solidFill>
              </a:defRPr>
            </a:lvl1pPr>
          </a:lstStyle>
          <a:p>
            <a:r>
              <a:rPr lang="en-US"/>
              <a:t>Click to edit Master title style</a:t>
            </a:r>
          </a:p>
        </p:txBody>
      </p:sp>
      <p:sp>
        <p:nvSpPr>
          <p:cNvPr id="15" name="Subtitle 2">
            <a:extLst>
              <a:ext uri="{FF2B5EF4-FFF2-40B4-BE49-F238E27FC236}">
                <a16:creationId xmlns:a16="http://schemas.microsoft.com/office/drawing/2014/main" id="{8BBB8E65-628B-6C30-D0D3-AF133B7B49C2}"/>
              </a:ext>
            </a:extLst>
          </p:cNvPr>
          <p:cNvSpPr>
            <a:spLocks noGrp="1"/>
          </p:cNvSpPr>
          <p:nvPr>
            <p:ph type="subTitle" idx="1"/>
          </p:nvPr>
        </p:nvSpPr>
        <p:spPr>
          <a:xfrm>
            <a:off x="680749" y="3952849"/>
            <a:ext cx="5816389" cy="1102070"/>
          </a:xfrm>
        </p:spPr>
        <p:txBody>
          <a:bodyPr>
            <a:normAutofit/>
          </a:bodyPr>
          <a:lstStyle>
            <a:lvl1pPr marL="0" indent="0" algn="ctr">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6" name="Picture 15" descr="A black and white logo&#10;&#10;Description automatically generated">
            <a:extLst>
              <a:ext uri="{FF2B5EF4-FFF2-40B4-BE49-F238E27FC236}">
                <a16:creationId xmlns:a16="http://schemas.microsoft.com/office/drawing/2014/main" id="{B088D31A-6305-76CB-5C58-4015A00822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63462" y="585227"/>
            <a:ext cx="2050962" cy="1120162"/>
          </a:xfrm>
          <a:prstGeom prst="rect">
            <a:avLst/>
          </a:prstGeom>
        </p:spPr>
      </p:pic>
      <p:pic>
        <p:nvPicPr>
          <p:cNvPr id="42" name="Picture 41" descr="A green house with a black background&#10;&#10;Description automatically generated">
            <a:extLst>
              <a:ext uri="{FF2B5EF4-FFF2-40B4-BE49-F238E27FC236}">
                <a16:creationId xmlns:a16="http://schemas.microsoft.com/office/drawing/2014/main" id="{D7996687-B65C-0CF8-C31A-2CDDF802F499}"/>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44" name="Picture 43" descr="A white house with a black background&#10;&#10;Description automatically generated">
            <a:extLst>
              <a:ext uri="{FF2B5EF4-FFF2-40B4-BE49-F238E27FC236}">
                <a16:creationId xmlns:a16="http://schemas.microsoft.com/office/drawing/2014/main" id="{3BE4654A-5806-953A-1907-569F66D8EB7C}"/>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46" name="Picture 45" descr="A white house with a black background&#10;&#10;Description automatically generated">
            <a:extLst>
              <a:ext uri="{FF2B5EF4-FFF2-40B4-BE49-F238E27FC236}">
                <a16:creationId xmlns:a16="http://schemas.microsoft.com/office/drawing/2014/main" id="{1A92315C-B360-13F0-52EE-187992C6D5F5}"/>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48" name="Picture 47" descr="A orange house with a black background&#10;&#10;Description automatically generated">
            <a:extLst>
              <a:ext uri="{FF2B5EF4-FFF2-40B4-BE49-F238E27FC236}">
                <a16:creationId xmlns:a16="http://schemas.microsoft.com/office/drawing/2014/main" id="{5F0DF2D8-15C7-70D6-3A17-E9C1C7130BB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49" name="Picture 48" descr="A white house with a black background&#10;&#10;Description automatically generated">
            <a:extLst>
              <a:ext uri="{FF2B5EF4-FFF2-40B4-BE49-F238E27FC236}">
                <a16:creationId xmlns:a16="http://schemas.microsoft.com/office/drawing/2014/main" id="{74F51565-0E75-DA10-54BB-354A4FED963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50" name="Picture 49" descr="A white house with a black background&#10;&#10;Description automatically generated">
            <a:extLst>
              <a:ext uri="{FF2B5EF4-FFF2-40B4-BE49-F238E27FC236}">
                <a16:creationId xmlns:a16="http://schemas.microsoft.com/office/drawing/2014/main" id="{FDD9B42B-2FDC-E351-49EF-69C75421A38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51" name="Picture 50" descr="A orange house with a black background&#10;&#10;Description automatically generated">
            <a:extLst>
              <a:ext uri="{FF2B5EF4-FFF2-40B4-BE49-F238E27FC236}">
                <a16:creationId xmlns:a16="http://schemas.microsoft.com/office/drawing/2014/main" id="{BE27DE2B-3E23-2ACC-A368-62DB9F5EF7A3}"/>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341"/>
          <a:stretch/>
        </p:blipFill>
        <p:spPr>
          <a:xfrm>
            <a:off x="2395866" y="6272773"/>
            <a:ext cx="875804" cy="583803"/>
          </a:xfrm>
          <a:prstGeom prst="rect">
            <a:avLst/>
          </a:prstGeom>
        </p:spPr>
      </p:pic>
      <p:pic>
        <p:nvPicPr>
          <p:cNvPr id="52" name="Picture 51" descr="A green house with a black background&#10;&#10;Description automatically generated">
            <a:extLst>
              <a:ext uri="{FF2B5EF4-FFF2-40B4-BE49-F238E27FC236}">
                <a16:creationId xmlns:a16="http://schemas.microsoft.com/office/drawing/2014/main" id="{3311F366-C8E3-7B44-B8AF-542A31B1DD77}"/>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53" name="Picture 52" descr="A green house with a black background&#10;&#10;Description automatically generated">
            <a:extLst>
              <a:ext uri="{FF2B5EF4-FFF2-40B4-BE49-F238E27FC236}">
                <a16:creationId xmlns:a16="http://schemas.microsoft.com/office/drawing/2014/main" id="{A1EE2994-3956-C7C3-A95A-DA30451A22F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54" name="Picture 53" descr="A white house with a black background&#10;&#10;Description automatically generated">
            <a:extLst>
              <a:ext uri="{FF2B5EF4-FFF2-40B4-BE49-F238E27FC236}">
                <a16:creationId xmlns:a16="http://schemas.microsoft.com/office/drawing/2014/main" id="{A82F4086-B649-2BBE-95B2-47498B06F55D}"/>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55" name="Picture 54" descr="A orange house with a black background&#10;&#10;Description automatically generated">
            <a:extLst>
              <a:ext uri="{FF2B5EF4-FFF2-40B4-BE49-F238E27FC236}">
                <a16:creationId xmlns:a16="http://schemas.microsoft.com/office/drawing/2014/main" id="{67206EE6-A5AC-772A-4B74-1D5E0ECA141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sp>
        <p:nvSpPr>
          <p:cNvPr id="2" name="Picture Placeholder 4">
            <a:extLst>
              <a:ext uri="{FF2B5EF4-FFF2-40B4-BE49-F238E27FC236}">
                <a16:creationId xmlns:a16="http://schemas.microsoft.com/office/drawing/2014/main" id="{A0622F05-92BF-C40E-D48C-5A850B950168}"/>
              </a:ext>
            </a:extLst>
          </p:cNvPr>
          <p:cNvSpPr>
            <a:spLocks noGrp="1"/>
          </p:cNvSpPr>
          <p:nvPr>
            <p:ph type="pic" sz="quarter" idx="12"/>
          </p:nvPr>
        </p:nvSpPr>
        <p:spPr>
          <a:xfrm>
            <a:off x="7216032" y="2372265"/>
            <a:ext cx="3565585" cy="2059228"/>
          </a:xfrm>
        </p:spPr>
        <p:txBody>
          <a:bodyPr anchor="ctr"/>
          <a:lstStyle>
            <a:lvl1pPr marL="0" indent="0" algn="ctr">
              <a:buNone/>
              <a:defRPr lang="en-US" dirty="0"/>
            </a:lvl1pPr>
          </a:lstStyle>
          <a:p>
            <a:endParaRPr lang="en-US"/>
          </a:p>
        </p:txBody>
      </p:sp>
      <p:sp>
        <p:nvSpPr>
          <p:cNvPr id="3" name="Picture Placeholder 4">
            <a:extLst>
              <a:ext uri="{FF2B5EF4-FFF2-40B4-BE49-F238E27FC236}">
                <a16:creationId xmlns:a16="http://schemas.microsoft.com/office/drawing/2014/main" id="{37B6D08C-B078-FD95-2C56-D2A16F8CFD1D}"/>
              </a:ext>
            </a:extLst>
          </p:cNvPr>
          <p:cNvSpPr>
            <a:spLocks noGrp="1"/>
          </p:cNvSpPr>
          <p:nvPr>
            <p:ph type="pic" sz="quarter" idx="13"/>
          </p:nvPr>
        </p:nvSpPr>
        <p:spPr>
          <a:xfrm>
            <a:off x="8626415" y="4431493"/>
            <a:ext cx="3565585" cy="2091643"/>
          </a:xfrm>
        </p:spPr>
        <p:txBody>
          <a:bodyPr anchor="ctr"/>
          <a:lstStyle>
            <a:lvl1pPr marL="0" indent="0" algn="ctr">
              <a:buNone/>
              <a:defRPr lang="en-US" dirty="0"/>
            </a:lvl1pPr>
          </a:lstStyle>
          <a:p>
            <a:endParaRPr lang="en-US"/>
          </a:p>
        </p:txBody>
      </p:sp>
    </p:spTree>
    <p:extLst>
      <p:ext uri="{BB962C8B-B14F-4D97-AF65-F5344CB8AC3E}">
        <p14:creationId xmlns:p14="http://schemas.microsoft.com/office/powerpoint/2010/main" val="966593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986739-9B8E-0FF1-B49B-C1A6B08DE030}"/>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24A5188E-99CA-B3E5-71E9-5CDAC3F1F53E}"/>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7" name="Picture 6" descr="A logo with a door&#10;&#10;Description automatically generated">
            <a:extLst>
              <a:ext uri="{FF2B5EF4-FFF2-40B4-BE49-F238E27FC236}">
                <a16:creationId xmlns:a16="http://schemas.microsoft.com/office/drawing/2014/main" id="{CFD2430D-2230-AAD9-CF32-92E788548C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5" name="Text Placeholder 4">
            <a:extLst>
              <a:ext uri="{FF2B5EF4-FFF2-40B4-BE49-F238E27FC236}">
                <a16:creationId xmlns:a16="http://schemas.microsoft.com/office/drawing/2014/main" id="{7E291ED6-FE55-FBE5-1645-AAD9CE3C02C9}"/>
              </a:ext>
            </a:extLst>
          </p:cNvPr>
          <p:cNvSpPr>
            <a:spLocks noGrp="1"/>
          </p:cNvSpPr>
          <p:nvPr>
            <p:ph type="body" sz="quarter" idx="10"/>
          </p:nvPr>
        </p:nvSpPr>
        <p:spPr>
          <a:xfrm>
            <a:off x="838200" y="1406525"/>
            <a:ext cx="10515600" cy="4441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5411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rgbClr val="4A5E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733-CC0A-1929-DA50-5585D727F35E}"/>
              </a:ext>
            </a:extLst>
          </p:cNvPr>
          <p:cNvSpPr>
            <a:spLocks noGrp="1"/>
          </p:cNvSpPr>
          <p:nvPr>
            <p:ph type="title"/>
          </p:nvPr>
        </p:nvSpPr>
        <p:spPr>
          <a:xfrm>
            <a:off x="831850" y="1967923"/>
            <a:ext cx="10515600" cy="1398439"/>
          </a:xfrm>
        </p:spPr>
        <p:txBody>
          <a:bodyPr anchor="b">
            <a:normAutofit/>
          </a:bodyPr>
          <a:lstStyle>
            <a:lvl1pPr algn="ct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1B182EF-8C7C-39BD-9E1E-0C0572B29DCE}"/>
              </a:ext>
            </a:extLst>
          </p:cNvPr>
          <p:cNvSpPr>
            <a:spLocks noGrp="1"/>
          </p:cNvSpPr>
          <p:nvPr>
            <p:ph type="body" idx="1"/>
          </p:nvPr>
        </p:nvSpPr>
        <p:spPr>
          <a:xfrm>
            <a:off x="831850" y="3491637"/>
            <a:ext cx="10515600" cy="1500187"/>
          </a:xfrm>
        </p:spPr>
        <p:txBody>
          <a:bodyPr>
            <a:normAutofit/>
          </a:bodyPr>
          <a:lstStyle>
            <a:lvl1pPr marL="0" indent="0" algn="ctr">
              <a:buNone/>
              <a:defRPr sz="2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descr="A black and white logo&#10;&#10;Description automatically generated">
            <a:extLst>
              <a:ext uri="{FF2B5EF4-FFF2-40B4-BE49-F238E27FC236}">
                <a16:creationId xmlns:a16="http://schemas.microsoft.com/office/drawing/2014/main" id="{FAC9F001-942B-FE60-708B-C6497FEA87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4282" y="832413"/>
            <a:ext cx="1530735" cy="836032"/>
          </a:xfrm>
          <a:prstGeom prst="rect">
            <a:avLst/>
          </a:prstGeom>
        </p:spPr>
      </p:pic>
      <p:pic>
        <p:nvPicPr>
          <p:cNvPr id="4" name="Picture 3" descr="A green house with a black background&#10;&#10;Description automatically generated">
            <a:extLst>
              <a:ext uri="{FF2B5EF4-FFF2-40B4-BE49-F238E27FC236}">
                <a16:creationId xmlns:a16="http://schemas.microsoft.com/office/drawing/2014/main" id="{0709CB47-18C6-850C-8857-7636F119B8D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65066" b="11585"/>
          <a:stretch/>
        </p:blipFill>
        <p:spPr>
          <a:xfrm>
            <a:off x="0" y="5579971"/>
            <a:ext cx="504966" cy="1278029"/>
          </a:xfrm>
          <a:prstGeom prst="rect">
            <a:avLst/>
          </a:prstGeom>
        </p:spPr>
      </p:pic>
      <p:pic>
        <p:nvPicPr>
          <p:cNvPr id="6" name="Picture 5" descr="A white house with a black background&#10;&#10;Description automatically generated">
            <a:extLst>
              <a:ext uri="{FF2B5EF4-FFF2-40B4-BE49-F238E27FC236}">
                <a16:creationId xmlns:a16="http://schemas.microsoft.com/office/drawing/2014/main" id="{72501DE3-E28E-097E-25C0-B34B464C98F2}"/>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l="55353"/>
          <a:stretch/>
        </p:blipFill>
        <p:spPr>
          <a:xfrm>
            <a:off x="0" y="4955393"/>
            <a:ext cx="555598" cy="1244421"/>
          </a:xfrm>
          <a:prstGeom prst="rect">
            <a:avLst/>
          </a:prstGeom>
        </p:spPr>
      </p:pic>
      <p:pic>
        <p:nvPicPr>
          <p:cNvPr id="8" name="Picture 7" descr="A white house with a black background&#10;&#10;Description automatically generated">
            <a:extLst>
              <a:ext uri="{FF2B5EF4-FFF2-40B4-BE49-F238E27FC236}">
                <a16:creationId xmlns:a16="http://schemas.microsoft.com/office/drawing/2014/main" id="{A38EDADA-41F0-3113-01A1-E988AFDBDA13}"/>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505716" y="5300282"/>
            <a:ext cx="894065" cy="894065"/>
          </a:xfrm>
          <a:prstGeom prst="rect">
            <a:avLst/>
          </a:prstGeom>
        </p:spPr>
      </p:pic>
      <p:pic>
        <p:nvPicPr>
          <p:cNvPr id="9" name="Picture 8" descr="A orange house with a black background&#10;&#10;Description automatically generated">
            <a:extLst>
              <a:ext uri="{FF2B5EF4-FFF2-40B4-BE49-F238E27FC236}">
                <a16:creationId xmlns:a16="http://schemas.microsoft.com/office/drawing/2014/main" id="{51569365-9D28-D3BA-9DD0-4BEDD3F99A5C}"/>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54128"/>
          <a:stretch/>
        </p:blipFill>
        <p:spPr>
          <a:xfrm>
            <a:off x="-109908" y="6064787"/>
            <a:ext cx="1729194" cy="793213"/>
          </a:xfrm>
          <a:prstGeom prst="rect">
            <a:avLst/>
          </a:prstGeom>
        </p:spPr>
      </p:pic>
      <p:pic>
        <p:nvPicPr>
          <p:cNvPr id="10" name="Picture 9" descr="A white house with a black background&#10;&#10;Description automatically generated">
            <a:extLst>
              <a:ext uri="{FF2B5EF4-FFF2-40B4-BE49-F238E27FC236}">
                <a16:creationId xmlns:a16="http://schemas.microsoft.com/office/drawing/2014/main" id="{8523765B-62F5-04BC-3AEA-28F4787124D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tretch>
            <a:fillRect/>
          </a:stretch>
        </p:blipFill>
        <p:spPr>
          <a:xfrm>
            <a:off x="1036721" y="5678433"/>
            <a:ext cx="1107998" cy="1107998"/>
          </a:xfrm>
          <a:prstGeom prst="rect">
            <a:avLst/>
          </a:prstGeom>
        </p:spPr>
      </p:pic>
      <p:pic>
        <p:nvPicPr>
          <p:cNvPr id="11" name="Picture 10" descr="A white house with a black background&#10;&#10;Description automatically generated">
            <a:extLst>
              <a:ext uri="{FF2B5EF4-FFF2-40B4-BE49-F238E27FC236}">
                <a16:creationId xmlns:a16="http://schemas.microsoft.com/office/drawing/2014/main" id="{A307104F-E009-693B-6CAC-75DBF8E148FE}"/>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56477"/>
          <a:stretch/>
        </p:blipFill>
        <p:spPr>
          <a:xfrm>
            <a:off x="1331659" y="6378351"/>
            <a:ext cx="1102069" cy="479650"/>
          </a:xfrm>
          <a:prstGeom prst="rect">
            <a:avLst/>
          </a:prstGeom>
        </p:spPr>
      </p:pic>
      <p:pic>
        <p:nvPicPr>
          <p:cNvPr id="12" name="Picture 11" descr="A orange house with a black background&#10;&#10;Description automatically generated">
            <a:extLst>
              <a:ext uri="{FF2B5EF4-FFF2-40B4-BE49-F238E27FC236}">
                <a16:creationId xmlns:a16="http://schemas.microsoft.com/office/drawing/2014/main" id="{C093530A-45F4-6A13-74BC-1977B36A4AF1}"/>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33178"/>
          <a:stretch/>
        </p:blipFill>
        <p:spPr>
          <a:xfrm>
            <a:off x="2395866" y="6272773"/>
            <a:ext cx="875804" cy="585227"/>
          </a:xfrm>
          <a:prstGeom prst="rect">
            <a:avLst/>
          </a:prstGeom>
        </p:spPr>
      </p:pic>
      <p:pic>
        <p:nvPicPr>
          <p:cNvPr id="13" name="Picture 12" descr="A green house with a black background&#10;&#10;Description automatically generated">
            <a:extLst>
              <a:ext uri="{FF2B5EF4-FFF2-40B4-BE49-F238E27FC236}">
                <a16:creationId xmlns:a16="http://schemas.microsoft.com/office/drawing/2014/main" id="{99A10833-C9B7-25B4-23EF-7D3391110694}"/>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2096430" y="6084127"/>
            <a:ext cx="588445" cy="588445"/>
          </a:xfrm>
          <a:prstGeom prst="rect">
            <a:avLst/>
          </a:prstGeom>
        </p:spPr>
      </p:pic>
      <p:pic>
        <p:nvPicPr>
          <p:cNvPr id="14" name="Picture 13" descr="A green house with a black background&#10;&#10;Description automatically generated">
            <a:extLst>
              <a:ext uri="{FF2B5EF4-FFF2-40B4-BE49-F238E27FC236}">
                <a16:creationId xmlns:a16="http://schemas.microsoft.com/office/drawing/2014/main" id="{843C8B13-6F38-3C5E-8F98-C05EF8A37D1E}"/>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l="51283"/>
          <a:stretch/>
        </p:blipFill>
        <p:spPr>
          <a:xfrm>
            <a:off x="0" y="4465463"/>
            <a:ext cx="338770" cy="695379"/>
          </a:xfrm>
          <a:prstGeom prst="rect">
            <a:avLst/>
          </a:prstGeom>
        </p:spPr>
      </p:pic>
      <p:pic>
        <p:nvPicPr>
          <p:cNvPr id="15" name="Picture 14" descr="A white house with a black background&#10;&#10;Description automatically generated">
            <a:extLst>
              <a:ext uri="{FF2B5EF4-FFF2-40B4-BE49-F238E27FC236}">
                <a16:creationId xmlns:a16="http://schemas.microsoft.com/office/drawing/2014/main" id="{DD791118-4732-97F6-7E32-5D2001F0FD7B}"/>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75228"/>
          <a:stretch/>
        </p:blipFill>
        <p:spPr>
          <a:xfrm>
            <a:off x="2994135" y="6583525"/>
            <a:ext cx="1107998" cy="274475"/>
          </a:xfrm>
          <a:prstGeom prst="rect">
            <a:avLst/>
          </a:prstGeom>
        </p:spPr>
      </p:pic>
      <p:pic>
        <p:nvPicPr>
          <p:cNvPr id="16" name="Picture 15" descr="A orange house with a black background&#10;&#10;Description automatically generated">
            <a:extLst>
              <a:ext uri="{FF2B5EF4-FFF2-40B4-BE49-F238E27FC236}">
                <a16:creationId xmlns:a16="http://schemas.microsoft.com/office/drawing/2014/main" id="{1C2DBDB0-2FBA-85B2-F820-23582E5D84BE}"/>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82152" y="4905985"/>
            <a:ext cx="588445" cy="588445"/>
          </a:xfrm>
          <a:prstGeom prst="rect">
            <a:avLst/>
          </a:prstGeom>
        </p:spPr>
      </p:pic>
      <p:pic>
        <p:nvPicPr>
          <p:cNvPr id="28" name="Picture 27" descr="A orange house with a black background&#10;&#10;Description automatically generated">
            <a:extLst>
              <a:ext uri="{FF2B5EF4-FFF2-40B4-BE49-F238E27FC236}">
                <a16:creationId xmlns:a16="http://schemas.microsoft.com/office/drawing/2014/main" id="{743871CC-D9F1-7EE6-063B-B9B55E318406}"/>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b="21128"/>
          <a:stretch/>
        </p:blipFill>
        <p:spPr>
          <a:xfrm>
            <a:off x="9748024" y="6167243"/>
            <a:ext cx="875804" cy="690757"/>
          </a:xfrm>
          <a:prstGeom prst="rect">
            <a:avLst/>
          </a:prstGeom>
        </p:spPr>
      </p:pic>
      <p:pic>
        <p:nvPicPr>
          <p:cNvPr id="29" name="Picture 28" descr="A green house with a black background&#10;&#10;Description automatically generated">
            <a:extLst>
              <a:ext uri="{FF2B5EF4-FFF2-40B4-BE49-F238E27FC236}">
                <a16:creationId xmlns:a16="http://schemas.microsoft.com/office/drawing/2014/main" id="{161CDCDA-91E4-E1BE-3539-BDBFB43AC25D}"/>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rcRect r="10274" b="16027"/>
          <a:stretch/>
        </p:blipFill>
        <p:spPr>
          <a:xfrm>
            <a:off x="10565184" y="5335477"/>
            <a:ext cx="1626816" cy="1522523"/>
          </a:xfrm>
          <a:prstGeom prst="rect">
            <a:avLst/>
          </a:prstGeom>
        </p:spPr>
      </p:pic>
      <p:pic>
        <p:nvPicPr>
          <p:cNvPr id="30" name="Picture 29" descr="A white house with a black background&#10;&#10;Description automatically generated">
            <a:extLst>
              <a:ext uri="{FF2B5EF4-FFF2-40B4-BE49-F238E27FC236}">
                <a16:creationId xmlns:a16="http://schemas.microsoft.com/office/drawing/2014/main" id="{4F30C86A-D076-E756-2BA6-48CA098475D5}"/>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r="50000"/>
          <a:stretch/>
        </p:blipFill>
        <p:spPr>
          <a:xfrm>
            <a:off x="11569789" y="4833959"/>
            <a:ext cx="622211" cy="1244421"/>
          </a:xfrm>
          <a:prstGeom prst="rect">
            <a:avLst/>
          </a:prstGeom>
        </p:spPr>
      </p:pic>
      <p:pic>
        <p:nvPicPr>
          <p:cNvPr id="31" name="Picture 30" descr="A white house with a black background&#10;&#10;Description automatically generated">
            <a:extLst>
              <a:ext uri="{FF2B5EF4-FFF2-40B4-BE49-F238E27FC236}">
                <a16:creationId xmlns:a16="http://schemas.microsoft.com/office/drawing/2014/main" id="{31AA14A8-1F9B-89DE-C2F3-24C0D9047B72}"/>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tretch>
            <a:fillRect/>
          </a:stretch>
        </p:blipFill>
        <p:spPr>
          <a:xfrm>
            <a:off x="10041603" y="5432338"/>
            <a:ext cx="1179336" cy="1179336"/>
          </a:xfrm>
          <a:prstGeom prst="rect">
            <a:avLst/>
          </a:prstGeom>
        </p:spPr>
      </p:pic>
      <p:pic>
        <p:nvPicPr>
          <p:cNvPr id="32" name="Picture 31" descr="A green house with a black background&#10;&#10;Description automatically generated">
            <a:extLst>
              <a:ext uri="{FF2B5EF4-FFF2-40B4-BE49-F238E27FC236}">
                <a16:creationId xmlns:a16="http://schemas.microsoft.com/office/drawing/2014/main" id="{105C9197-6082-3B89-C4B0-2235B8232E5B}"/>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9365380" y="6122230"/>
            <a:ext cx="588445" cy="588445"/>
          </a:xfrm>
          <a:prstGeom prst="rect">
            <a:avLst/>
          </a:prstGeom>
        </p:spPr>
      </p:pic>
      <p:pic>
        <p:nvPicPr>
          <p:cNvPr id="33" name="Picture 32" descr="A white house with a black background&#10;&#10;Description automatically generated">
            <a:extLst>
              <a:ext uri="{FF2B5EF4-FFF2-40B4-BE49-F238E27FC236}">
                <a16:creationId xmlns:a16="http://schemas.microsoft.com/office/drawing/2014/main" id="{D85A1F93-FD24-CFFE-FB8D-5384B3398450}"/>
              </a:ext>
            </a:extLst>
          </p:cNvPr>
          <p:cNvPicPr>
            <a:picLocks noChangeAspect="1"/>
          </p:cNvPicPr>
          <p:nvPr userDrawn="1"/>
        </p:nvPicPr>
        <p:blipFill>
          <a:blip r:embed="rId4">
            <a:alphaModFix amt="75000"/>
            <a:extLst>
              <a:ext uri="{28A0092B-C50C-407E-A947-70E740481C1C}">
                <a14:useLocalDpi xmlns:a14="http://schemas.microsoft.com/office/drawing/2010/main" val="0"/>
              </a:ext>
            </a:extLst>
          </a:blip>
          <a:srcRect b="38058"/>
          <a:stretch/>
        </p:blipFill>
        <p:spPr>
          <a:xfrm>
            <a:off x="8551604" y="6171681"/>
            <a:ext cx="1107998" cy="686319"/>
          </a:xfrm>
          <a:prstGeom prst="rect">
            <a:avLst/>
          </a:prstGeom>
        </p:spPr>
      </p:pic>
      <p:pic>
        <p:nvPicPr>
          <p:cNvPr id="34" name="Picture 33" descr="A white house with a black background&#10;&#10;Description automatically generated">
            <a:extLst>
              <a:ext uri="{FF2B5EF4-FFF2-40B4-BE49-F238E27FC236}">
                <a16:creationId xmlns:a16="http://schemas.microsoft.com/office/drawing/2014/main" id="{27EBEC5D-0CDF-4F84-85AC-8BC4BE4434B8}"/>
              </a:ext>
            </a:extLst>
          </p:cNvPr>
          <p:cNvPicPr>
            <a:picLocks noChangeAspect="1"/>
          </p:cNvPicPr>
          <p:nvPr userDrawn="1"/>
        </p:nvPicPr>
        <p:blipFill>
          <a:blip r:embed="rId5">
            <a:alphaModFix amt="70000"/>
            <a:extLst>
              <a:ext uri="{28A0092B-C50C-407E-A947-70E740481C1C}">
                <a14:useLocalDpi xmlns:a14="http://schemas.microsoft.com/office/drawing/2010/main" val="0"/>
              </a:ext>
            </a:extLst>
          </a:blip>
          <a:srcRect b="70650"/>
          <a:stretch/>
        </p:blipFill>
        <p:spPr>
          <a:xfrm>
            <a:off x="7859956" y="6595589"/>
            <a:ext cx="894065" cy="262412"/>
          </a:xfrm>
          <a:prstGeom prst="rect">
            <a:avLst/>
          </a:prstGeom>
        </p:spPr>
      </p:pic>
      <p:pic>
        <p:nvPicPr>
          <p:cNvPr id="35" name="Picture 34" descr="A orange house with a black background&#10;&#10;Description automatically generated">
            <a:extLst>
              <a:ext uri="{FF2B5EF4-FFF2-40B4-BE49-F238E27FC236}">
                <a16:creationId xmlns:a16="http://schemas.microsoft.com/office/drawing/2014/main" id="{2706C629-34C8-29B3-1AC6-59ADB6B7F840}"/>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tretch>
            <a:fillRect/>
          </a:stretch>
        </p:blipFill>
        <p:spPr>
          <a:xfrm>
            <a:off x="10916944" y="5140129"/>
            <a:ext cx="588445" cy="588445"/>
          </a:xfrm>
          <a:prstGeom prst="rect">
            <a:avLst/>
          </a:prstGeom>
        </p:spPr>
      </p:pic>
      <p:pic>
        <p:nvPicPr>
          <p:cNvPr id="36" name="Picture 35" descr="A green house with a black background&#10;&#10;Description automatically generated">
            <a:extLst>
              <a:ext uri="{FF2B5EF4-FFF2-40B4-BE49-F238E27FC236}">
                <a16:creationId xmlns:a16="http://schemas.microsoft.com/office/drawing/2014/main" id="{9C0F55F9-7525-55EB-AAC2-7D2E4A52F4AC}"/>
              </a:ext>
            </a:extLst>
          </p:cNvPr>
          <p:cNvPicPr>
            <a:picLocks noChangeAspect="1"/>
          </p:cNvPicPr>
          <p:nvPr userDrawn="1"/>
        </p:nvPicPr>
        <p:blipFill>
          <a:blip r:embed="rId3">
            <a:alphaModFix amt="90000"/>
            <a:extLst>
              <a:ext uri="{28A0092B-C50C-407E-A947-70E740481C1C}">
                <a14:useLocalDpi xmlns:a14="http://schemas.microsoft.com/office/drawing/2010/main" val="0"/>
              </a:ext>
            </a:extLst>
          </a:blip>
          <a:stretch>
            <a:fillRect/>
          </a:stretch>
        </p:blipFill>
        <p:spPr>
          <a:xfrm>
            <a:off x="11474776" y="4542424"/>
            <a:ext cx="695379" cy="695379"/>
          </a:xfrm>
          <a:prstGeom prst="rect">
            <a:avLst/>
          </a:prstGeom>
        </p:spPr>
      </p:pic>
      <p:pic>
        <p:nvPicPr>
          <p:cNvPr id="39" name="Picture 38" descr="A orange house with a black background&#10;&#10;Description automatically generated">
            <a:extLst>
              <a:ext uri="{FF2B5EF4-FFF2-40B4-BE49-F238E27FC236}">
                <a16:creationId xmlns:a16="http://schemas.microsoft.com/office/drawing/2014/main" id="{C072CAEE-2430-08DB-A369-717E11535E97}"/>
              </a:ext>
            </a:extLst>
          </p:cNvPr>
          <p:cNvPicPr>
            <a:picLocks noChangeAspect="1"/>
          </p:cNvPicPr>
          <p:nvPr userDrawn="1"/>
        </p:nvPicPr>
        <p:blipFill>
          <a:blip r:embed="rId6">
            <a:alphaModFix amt="70000"/>
            <a:extLst>
              <a:ext uri="{28A0092B-C50C-407E-A947-70E740481C1C}">
                <a14:useLocalDpi xmlns:a14="http://schemas.microsoft.com/office/drawing/2010/main" val="0"/>
              </a:ext>
            </a:extLst>
          </a:blip>
          <a:srcRect r="46287"/>
          <a:stretch/>
        </p:blipFill>
        <p:spPr>
          <a:xfrm>
            <a:off x="11875933" y="4076375"/>
            <a:ext cx="316068" cy="588445"/>
          </a:xfrm>
          <a:prstGeom prst="rect">
            <a:avLst/>
          </a:prstGeom>
        </p:spPr>
      </p:pic>
    </p:spTree>
    <p:extLst>
      <p:ext uri="{BB962C8B-B14F-4D97-AF65-F5344CB8AC3E}">
        <p14:creationId xmlns:p14="http://schemas.microsoft.com/office/powerpoint/2010/main" val="351255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4A5E7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63733-CC0A-1929-DA50-5585D727F35E}"/>
              </a:ext>
            </a:extLst>
          </p:cNvPr>
          <p:cNvSpPr>
            <a:spLocks noGrp="1"/>
          </p:cNvSpPr>
          <p:nvPr>
            <p:ph type="title"/>
          </p:nvPr>
        </p:nvSpPr>
        <p:spPr>
          <a:xfrm>
            <a:off x="831850" y="1467591"/>
            <a:ext cx="10515600" cy="1398439"/>
          </a:xfrm>
        </p:spPr>
        <p:txBody>
          <a:bodyPr anchor="b">
            <a:normAutofit/>
          </a:bodyPr>
          <a:lstStyle>
            <a:lvl1pPr algn="ctr">
              <a:defRPr sz="54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C1B182EF-8C7C-39BD-9E1E-0C0572B29DCE}"/>
              </a:ext>
            </a:extLst>
          </p:cNvPr>
          <p:cNvSpPr>
            <a:spLocks noGrp="1"/>
          </p:cNvSpPr>
          <p:nvPr>
            <p:ph type="body" idx="1"/>
          </p:nvPr>
        </p:nvSpPr>
        <p:spPr>
          <a:xfrm>
            <a:off x="831850" y="2991305"/>
            <a:ext cx="10515600" cy="1500187"/>
          </a:xfrm>
        </p:spPr>
        <p:txBody>
          <a:bodyPr>
            <a:normAutofit/>
          </a:bodyPr>
          <a:lstStyle>
            <a:lvl1pPr marL="0" indent="0" algn="ctr">
              <a:buNone/>
              <a:defRPr sz="28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pic>
        <p:nvPicPr>
          <p:cNvPr id="7" name="Picture 6" descr="A black and white logo&#10;&#10;Description automatically generated">
            <a:extLst>
              <a:ext uri="{FF2B5EF4-FFF2-40B4-BE49-F238E27FC236}">
                <a16:creationId xmlns:a16="http://schemas.microsoft.com/office/drawing/2014/main" id="{FAC9F001-942B-FE60-708B-C6497FEA87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24282" y="332081"/>
            <a:ext cx="1530735" cy="836032"/>
          </a:xfrm>
          <a:prstGeom prst="rect">
            <a:avLst/>
          </a:prstGeom>
        </p:spPr>
      </p:pic>
      <p:sp>
        <p:nvSpPr>
          <p:cNvPr id="13" name="Picture Placeholder 12">
            <a:extLst>
              <a:ext uri="{FF2B5EF4-FFF2-40B4-BE49-F238E27FC236}">
                <a16:creationId xmlns:a16="http://schemas.microsoft.com/office/drawing/2014/main" id="{F7724D2C-E8C5-3F41-5A86-6C8AFB625D21}"/>
              </a:ext>
            </a:extLst>
          </p:cNvPr>
          <p:cNvSpPr>
            <a:spLocks noGrp="1"/>
          </p:cNvSpPr>
          <p:nvPr>
            <p:ph type="pic" sz="quarter" idx="10"/>
          </p:nvPr>
        </p:nvSpPr>
        <p:spPr>
          <a:xfrm>
            <a:off x="0" y="4489449"/>
            <a:ext cx="4071938" cy="2366963"/>
          </a:xfrm>
        </p:spPr>
        <p:txBody>
          <a:bodyPr/>
          <a:lstStyle/>
          <a:p>
            <a:endParaRPr lang="en-US"/>
          </a:p>
        </p:txBody>
      </p:sp>
      <p:sp>
        <p:nvSpPr>
          <p:cNvPr id="15" name="Picture Placeholder 14">
            <a:extLst>
              <a:ext uri="{FF2B5EF4-FFF2-40B4-BE49-F238E27FC236}">
                <a16:creationId xmlns:a16="http://schemas.microsoft.com/office/drawing/2014/main" id="{84EF61E3-0FFA-5DAC-454D-622CBCEEFCE3}"/>
              </a:ext>
            </a:extLst>
          </p:cNvPr>
          <p:cNvSpPr>
            <a:spLocks noGrp="1"/>
          </p:cNvSpPr>
          <p:nvPr>
            <p:ph type="pic" sz="quarter" idx="11"/>
          </p:nvPr>
        </p:nvSpPr>
        <p:spPr>
          <a:xfrm>
            <a:off x="4071938" y="4487861"/>
            <a:ext cx="4071937" cy="2366963"/>
          </a:xfrm>
        </p:spPr>
        <p:txBody>
          <a:bodyPr/>
          <a:lstStyle/>
          <a:p>
            <a:endParaRPr lang="en-US"/>
          </a:p>
        </p:txBody>
      </p:sp>
      <p:sp>
        <p:nvSpPr>
          <p:cNvPr id="17" name="Picture Placeholder 16">
            <a:extLst>
              <a:ext uri="{FF2B5EF4-FFF2-40B4-BE49-F238E27FC236}">
                <a16:creationId xmlns:a16="http://schemas.microsoft.com/office/drawing/2014/main" id="{0D09E4AE-C3AF-EED2-6443-F41058166E6D}"/>
              </a:ext>
            </a:extLst>
          </p:cNvPr>
          <p:cNvSpPr>
            <a:spLocks noGrp="1"/>
          </p:cNvSpPr>
          <p:nvPr>
            <p:ph type="pic" sz="quarter" idx="12"/>
          </p:nvPr>
        </p:nvSpPr>
        <p:spPr>
          <a:xfrm>
            <a:off x="8143875" y="4487862"/>
            <a:ext cx="4035425" cy="2370138"/>
          </a:xfrm>
        </p:spPr>
        <p:txBody>
          <a:bodyPr/>
          <a:lstStyle/>
          <a:p>
            <a:endParaRPr lang="en-US"/>
          </a:p>
        </p:txBody>
      </p:sp>
    </p:spTree>
    <p:extLst>
      <p:ext uri="{BB962C8B-B14F-4D97-AF65-F5344CB8AC3E}">
        <p14:creationId xmlns:p14="http://schemas.microsoft.com/office/powerpoint/2010/main" val="93350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C9D271D-9873-A23C-13B1-042EFC27D9C8}"/>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FAD536B3-1B23-8322-E064-25DE130AB7FF}"/>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83B0E74-1BED-0CD5-FE0D-DA47CDA0012E}"/>
              </a:ext>
            </a:extLst>
          </p:cNvPr>
          <p:cNvSpPr>
            <a:spLocks noGrp="1"/>
          </p:cNvSpPr>
          <p:nvPr>
            <p:ph sz="half" idx="1"/>
          </p:nvPr>
        </p:nvSpPr>
        <p:spPr>
          <a:xfrm>
            <a:off x="838200" y="1411555"/>
            <a:ext cx="5181600" cy="4436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9A9715-3B58-16FE-510B-5E7FA498D98F}"/>
              </a:ext>
            </a:extLst>
          </p:cNvPr>
          <p:cNvSpPr>
            <a:spLocks noGrp="1"/>
          </p:cNvSpPr>
          <p:nvPr>
            <p:ph sz="half" idx="2"/>
          </p:nvPr>
        </p:nvSpPr>
        <p:spPr>
          <a:xfrm>
            <a:off x="6172200" y="1411555"/>
            <a:ext cx="5181600" cy="44366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logo with a door&#10;&#10;Description automatically generated">
            <a:extLst>
              <a:ext uri="{FF2B5EF4-FFF2-40B4-BE49-F238E27FC236}">
                <a16:creationId xmlns:a16="http://schemas.microsoft.com/office/drawing/2014/main" id="{45A6F3F7-5573-4D6A-AF97-CA03811E7D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2353709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A05773-A7C2-5E46-4B27-9DE766BCDE44}"/>
              </a:ext>
            </a:extLst>
          </p:cNvPr>
          <p:cNvSpPr>
            <a:spLocks noGrp="1"/>
          </p:cNvSpPr>
          <p:nvPr>
            <p:ph type="body" idx="1"/>
          </p:nvPr>
        </p:nvSpPr>
        <p:spPr>
          <a:xfrm>
            <a:off x="839788" y="1411554"/>
            <a:ext cx="5157787" cy="823912"/>
          </a:xfrm>
        </p:spPr>
        <p:txBody>
          <a:bodyPr anchor="b">
            <a:noAutofit/>
          </a:bodyPr>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998684-4A22-38DF-C3A9-11600AD98917}"/>
              </a:ext>
            </a:extLst>
          </p:cNvPr>
          <p:cNvSpPr>
            <a:spLocks noGrp="1"/>
          </p:cNvSpPr>
          <p:nvPr>
            <p:ph sz="half" idx="2"/>
          </p:nvPr>
        </p:nvSpPr>
        <p:spPr>
          <a:xfrm>
            <a:off x="839788" y="2370402"/>
            <a:ext cx="5157787" cy="34778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B84AF6-35AA-26B8-51B4-8701D590C050}"/>
              </a:ext>
            </a:extLst>
          </p:cNvPr>
          <p:cNvSpPr>
            <a:spLocks noGrp="1"/>
          </p:cNvSpPr>
          <p:nvPr>
            <p:ph type="body" sz="quarter" idx="3"/>
          </p:nvPr>
        </p:nvSpPr>
        <p:spPr>
          <a:xfrm>
            <a:off x="6172200" y="1411554"/>
            <a:ext cx="5183188" cy="823912"/>
          </a:xfrm>
        </p:spPr>
        <p:txBody>
          <a:bodyPr anchor="b">
            <a:noAutofit/>
          </a:bodyPr>
          <a:lstStyle>
            <a:lvl1pPr marL="0" indent="0">
              <a:buNone/>
              <a:defRPr sz="28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602C34-2051-CFAB-1326-8BD101FAB678}"/>
              </a:ext>
            </a:extLst>
          </p:cNvPr>
          <p:cNvSpPr>
            <a:spLocks noGrp="1"/>
          </p:cNvSpPr>
          <p:nvPr>
            <p:ph sz="quarter" idx="4"/>
          </p:nvPr>
        </p:nvSpPr>
        <p:spPr>
          <a:xfrm>
            <a:off x="6172200" y="2370402"/>
            <a:ext cx="5183188" cy="3477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logo with a door&#10;&#10;Description automatically generated">
            <a:extLst>
              <a:ext uri="{FF2B5EF4-FFF2-40B4-BE49-F238E27FC236}">
                <a16:creationId xmlns:a16="http://schemas.microsoft.com/office/drawing/2014/main" id="{6B198039-175E-4E0D-BE76-9B61EF0EBB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
        <p:nvSpPr>
          <p:cNvPr id="12" name="Rectangle 11">
            <a:extLst>
              <a:ext uri="{FF2B5EF4-FFF2-40B4-BE49-F238E27FC236}">
                <a16:creationId xmlns:a16="http://schemas.microsoft.com/office/drawing/2014/main" id="{6F9D104E-35E6-1185-94A8-42B6B1ED09E5}"/>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13" name="Rectangle 12">
            <a:extLst>
              <a:ext uri="{FF2B5EF4-FFF2-40B4-BE49-F238E27FC236}">
                <a16:creationId xmlns:a16="http://schemas.microsoft.com/office/drawing/2014/main" id="{266A381E-8322-15D6-5B23-1E43913C6433}"/>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E54B3407-C1D1-7512-35B9-F95C7B2D1967}"/>
              </a:ext>
            </a:extLst>
          </p:cNvPr>
          <p:cNvSpPr>
            <a:spLocks noGrp="1"/>
          </p:cNvSpPr>
          <p:nvPr>
            <p:ph type="title"/>
          </p:nvPr>
        </p:nvSpPr>
        <p:spPr>
          <a:xfrm>
            <a:off x="838200" y="-48946"/>
            <a:ext cx="10515600" cy="132556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56979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323421-7721-1EB2-85FF-7F61C66C4ADD}"/>
              </a:ext>
            </a:extLst>
          </p:cNvPr>
          <p:cNvSpPr/>
          <p:nvPr userDrawn="1"/>
        </p:nvSpPr>
        <p:spPr bwMode="auto">
          <a:xfrm>
            <a:off x="0" y="-1"/>
            <a:ext cx="12192000" cy="1191491"/>
          </a:xfrm>
          <a:prstGeom prst="rect">
            <a:avLst/>
          </a:prstGeom>
          <a:solidFill>
            <a:srgbClr val="4A5E7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bg1"/>
              </a:solidFill>
              <a:effectLst/>
              <a:latin typeface="Times" charset="0"/>
            </a:endParaRPr>
          </a:p>
        </p:txBody>
      </p:sp>
      <p:sp>
        <p:nvSpPr>
          <p:cNvPr id="2" name="Title 1">
            <a:extLst>
              <a:ext uri="{FF2B5EF4-FFF2-40B4-BE49-F238E27FC236}">
                <a16:creationId xmlns:a16="http://schemas.microsoft.com/office/drawing/2014/main" id="{EB0645D6-3F68-CF3F-1394-804B018DA4B8}"/>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pic>
        <p:nvPicPr>
          <p:cNvPr id="6" name="Picture 5" descr="A logo with a door&#10;&#10;Description automatically generated">
            <a:extLst>
              <a:ext uri="{FF2B5EF4-FFF2-40B4-BE49-F238E27FC236}">
                <a16:creationId xmlns:a16="http://schemas.microsoft.com/office/drawing/2014/main" id="{34C10570-66DC-5587-E851-7334BEF44D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2461172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A logo with a door&#10;&#10;Description automatically generated">
            <a:extLst>
              <a:ext uri="{FF2B5EF4-FFF2-40B4-BE49-F238E27FC236}">
                <a16:creationId xmlns:a16="http://schemas.microsoft.com/office/drawing/2014/main" id="{60100DC2-FA55-FFD1-5571-A01CF6E18B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31259" y="5977982"/>
            <a:ext cx="1279585" cy="698863"/>
          </a:xfrm>
          <a:prstGeom prst="rect">
            <a:avLst/>
          </a:prstGeom>
        </p:spPr>
      </p:pic>
    </p:spTree>
    <p:extLst>
      <p:ext uri="{BB962C8B-B14F-4D97-AF65-F5344CB8AC3E}">
        <p14:creationId xmlns:p14="http://schemas.microsoft.com/office/powerpoint/2010/main" val="359972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90F206-FAF5-9B8D-6D4B-4827F7FE2936}"/>
              </a:ext>
            </a:extLst>
          </p:cNvPr>
          <p:cNvSpPr>
            <a:spLocks noGrp="1"/>
          </p:cNvSpPr>
          <p:nvPr>
            <p:ph type="title"/>
          </p:nvPr>
        </p:nvSpPr>
        <p:spPr>
          <a:xfrm>
            <a:off x="838200" y="-4894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C16EE2-82FB-5913-5983-DAF1675A89A4}"/>
              </a:ext>
            </a:extLst>
          </p:cNvPr>
          <p:cNvSpPr>
            <a:spLocks noGrp="1"/>
          </p:cNvSpPr>
          <p:nvPr>
            <p:ph type="body" idx="1"/>
          </p:nvPr>
        </p:nvSpPr>
        <p:spPr>
          <a:xfrm>
            <a:off x="838200" y="1411554"/>
            <a:ext cx="10515600" cy="44366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4776990"/>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50" r:id="rId3"/>
    <p:sldLayoutId id="2147483663" r:id="rId4"/>
    <p:sldLayoutId id="2147483660"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1.jpeg"/><Relationship Id="rId7" Type="http://schemas.openxmlformats.org/officeDocument/2006/relationships/diagramColors" Target="../diagrams/colors4.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6.xml"/><Relationship Id="rId3" Type="http://schemas.microsoft.com/office/2018/10/relationships/comments" Target="../comments/modernComment_16A_109DBA2E.xml"/><Relationship Id="rId7" Type="http://schemas.openxmlformats.org/officeDocument/2006/relationships/diagramQuickStyle" Target="../diagrams/quickStyle6.xml"/><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22.jpeg"/><Relationship Id="rId9" Type="http://schemas.microsoft.com/office/2007/relationships/diagramDrawing" Target="../diagrams/drawing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hyperlink" Target="https://www.tsahc.org/homebuyers-renters/mortgage-credit-cert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29.png"/><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hyperlink" Target="https://www.freeimages.com/illustrations/vector/gratis-selva"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33.jpeg"/><Relationship Id="rId2" Type="http://schemas.openxmlformats.org/officeDocument/2006/relationships/slideLayout" Target="../slideLayouts/slideLayout11.xml"/><Relationship Id="rId1" Type="http://schemas.openxmlformats.org/officeDocument/2006/relationships/video" Target="https://www.youtube.com/embed/6y9TL-pMYT4?feature=oembed" TargetMode="External"/><Relationship Id="rId6" Type="http://schemas.openxmlformats.org/officeDocument/2006/relationships/image" Target="../media/image32.png"/><Relationship Id="rId5" Type="http://schemas.openxmlformats.org/officeDocument/2006/relationships/hyperlink" Target="iframe%20width=%22495%22%20height=%22278%22%20src=%22https:/www.youtube.com/embed/6y9TL-pMYT4%22%20title=%22TSAHC%20Down%20Payment%20Assistance%22%20frameborder=%220%22%20allow=%22accelerometer;%20autoplay;%20clipboard-write;%20encrypted-media;%20gyroscope;%20picture-in-picture;%20web-share%22%20referrerpolicy=%22strict-origin-when-cross-origin%22%20allowfullscreen%3e%3c/iframe" TargetMode="External"/><Relationship Id="rId4" Type="http://schemas.openxmlformats.org/officeDocument/2006/relationships/hyperlink" Target="http://www.tsahc.org/"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11.xml"/><Relationship Id="rId5" Type="http://schemas.openxmlformats.org/officeDocument/2006/relationships/image" Target="../media/image40.jpeg"/><Relationship Id="rId4" Type="http://schemas.openxmlformats.org/officeDocument/2006/relationships/hyperlink" Target="https://tinyurl.com/32dhtz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3" Type="http://schemas.openxmlformats.org/officeDocument/2006/relationships/hyperlink" Target="mailto:homeownership@tsahc.org" TargetMode="External"/><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7.jpeg"/><Relationship Id="rId7" Type="http://schemas.openxmlformats.org/officeDocument/2006/relationships/diagramData" Target="../diagrams/data3.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0.jpeg"/><Relationship Id="rId11" Type="http://schemas.microsoft.com/office/2007/relationships/diagramDrawing" Target="../diagrams/drawing3.xml"/><Relationship Id="rId5" Type="http://schemas.openxmlformats.org/officeDocument/2006/relationships/image" Target="../media/image9.jpeg"/><Relationship Id="rId10" Type="http://schemas.openxmlformats.org/officeDocument/2006/relationships/diagramColors" Target="../diagrams/colors3.xml"/><Relationship Id="rId4" Type="http://schemas.openxmlformats.org/officeDocument/2006/relationships/image" Target="../media/image8.jpeg"/><Relationship Id="rId9"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BC79FFB6-7C17-ED12-6ED4-753D96A4F774}"/>
              </a:ext>
            </a:extLst>
          </p:cNvPr>
          <p:cNvSpPr>
            <a:spLocks noChangeArrowheads="1"/>
          </p:cNvSpPr>
          <p:nvPr/>
        </p:nvSpPr>
        <p:spPr bwMode="auto">
          <a:xfrm>
            <a:off x="693313" y="2397948"/>
            <a:ext cx="10805373" cy="1415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a:solidFill>
                  <a:schemeClr val="tx1"/>
                </a:solidFill>
                <a:latin typeface="Myriad Pro" charset="0"/>
              </a:defRPr>
            </a:lvl1pPr>
            <a:lvl2pPr marL="742950" indent="-285750">
              <a:spcBef>
                <a:spcPct val="20000"/>
              </a:spcBef>
              <a:buChar char="–"/>
              <a:defRPr sz="1600">
                <a:solidFill>
                  <a:schemeClr val="tx1"/>
                </a:solidFill>
                <a:latin typeface="Myriad Pro" charset="0"/>
              </a:defRPr>
            </a:lvl2pPr>
            <a:lvl3pPr marL="1143000" indent="-228600">
              <a:spcBef>
                <a:spcPct val="20000"/>
              </a:spcBef>
              <a:buChar char="•"/>
              <a:defRPr sz="1400">
                <a:solidFill>
                  <a:schemeClr val="tx1"/>
                </a:solidFill>
                <a:latin typeface="Myriad Pro" charset="0"/>
              </a:defRPr>
            </a:lvl3pPr>
            <a:lvl4pPr marL="1600200" indent="-228600">
              <a:spcBef>
                <a:spcPct val="20000"/>
              </a:spcBef>
              <a:buChar char="–"/>
              <a:defRPr sz="1200">
                <a:solidFill>
                  <a:schemeClr val="tx1"/>
                </a:solidFill>
                <a:latin typeface="Myriad Pro" charset="0"/>
              </a:defRPr>
            </a:lvl4pPr>
            <a:lvl5pPr marL="2057400" indent="-228600">
              <a:spcBef>
                <a:spcPct val="20000"/>
              </a:spcBef>
              <a:buChar char="»"/>
              <a:defRPr sz="1200">
                <a:solidFill>
                  <a:schemeClr val="tx1"/>
                </a:solidFill>
                <a:latin typeface="Myriad Pro" charset="0"/>
              </a:defRPr>
            </a:lvl5pPr>
            <a:lvl6pPr marL="2514600" indent="-228600" eaLnBrk="0" fontAlgn="base" hangingPunct="0">
              <a:spcBef>
                <a:spcPct val="20000"/>
              </a:spcBef>
              <a:spcAft>
                <a:spcPct val="0"/>
              </a:spcAft>
              <a:buChar char="»"/>
              <a:defRPr sz="1200">
                <a:solidFill>
                  <a:schemeClr val="tx1"/>
                </a:solidFill>
                <a:latin typeface="Myriad Pro" charset="0"/>
              </a:defRPr>
            </a:lvl6pPr>
            <a:lvl7pPr marL="2971800" indent="-228600" eaLnBrk="0" fontAlgn="base" hangingPunct="0">
              <a:spcBef>
                <a:spcPct val="20000"/>
              </a:spcBef>
              <a:spcAft>
                <a:spcPct val="0"/>
              </a:spcAft>
              <a:buChar char="»"/>
              <a:defRPr sz="1200">
                <a:solidFill>
                  <a:schemeClr val="tx1"/>
                </a:solidFill>
                <a:latin typeface="Myriad Pro" charset="0"/>
              </a:defRPr>
            </a:lvl7pPr>
            <a:lvl8pPr marL="3429000" indent="-228600" eaLnBrk="0" fontAlgn="base" hangingPunct="0">
              <a:spcBef>
                <a:spcPct val="20000"/>
              </a:spcBef>
              <a:spcAft>
                <a:spcPct val="0"/>
              </a:spcAft>
              <a:buChar char="»"/>
              <a:defRPr sz="1200">
                <a:solidFill>
                  <a:schemeClr val="tx1"/>
                </a:solidFill>
                <a:latin typeface="Myriad Pro" charset="0"/>
              </a:defRPr>
            </a:lvl8pPr>
            <a:lvl9pPr marL="3886200" indent="-228600" eaLnBrk="0" fontAlgn="base" hangingPunct="0">
              <a:spcBef>
                <a:spcPct val="20000"/>
              </a:spcBef>
              <a:spcAft>
                <a:spcPct val="0"/>
              </a:spcAft>
              <a:buChar char="»"/>
              <a:defRPr sz="1200">
                <a:solidFill>
                  <a:schemeClr val="tx1"/>
                </a:solidFill>
                <a:latin typeface="Myriad Pro" charset="0"/>
              </a:defRPr>
            </a:lvl9pPr>
          </a:lstStyle>
          <a:p>
            <a:pPr algn="ctr">
              <a:spcBef>
                <a:spcPct val="0"/>
              </a:spcBef>
              <a:buFontTx/>
              <a:buNone/>
            </a:pPr>
            <a:r>
              <a:rPr lang="en-US" altLang="en-US" sz="5000" dirty="0">
                <a:solidFill>
                  <a:schemeClr val="bg1"/>
                </a:solidFill>
                <a:latin typeface="+mn-lt"/>
              </a:rPr>
              <a:t>Down Payment </a:t>
            </a:r>
            <a:r>
              <a:rPr lang="en-US" altLang="en-US" sz="5000">
                <a:solidFill>
                  <a:schemeClr val="bg1"/>
                </a:solidFill>
                <a:latin typeface="+mn-lt"/>
              </a:rPr>
              <a:t>Help Available</a:t>
            </a:r>
            <a:endParaRPr lang="en-US" altLang="en-US" sz="600" dirty="0">
              <a:solidFill>
                <a:schemeClr val="bg1"/>
              </a:solidFill>
              <a:latin typeface="+mn-lt"/>
            </a:endParaRPr>
          </a:p>
          <a:p>
            <a:pPr algn="ctr">
              <a:spcBef>
                <a:spcPct val="0"/>
              </a:spcBef>
              <a:buFontTx/>
              <a:buNone/>
            </a:pPr>
            <a:r>
              <a:rPr lang="en-US" altLang="en-US" sz="3600" dirty="0">
                <a:solidFill>
                  <a:schemeClr val="bg1"/>
                </a:solidFill>
                <a:latin typeface="+mn-lt"/>
              </a:rPr>
              <a:t>With TSAHC’s </a:t>
            </a:r>
            <a:r>
              <a:rPr lang="en-US" sz="3600" dirty="0">
                <a:solidFill>
                  <a:schemeClr val="bg1"/>
                </a:solidFill>
                <a:latin typeface="+mn-lt"/>
              </a:rPr>
              <a:t>Home for Texas Heroes Program</a:t>
            </a:r>
            <a:endParaRPr lang="en-US" altLang="en-US" sz="3600" dirty="0">
              <a:solidFill>
                <a:schemeClr val="bg1"/>
              </a:solidFill>
              <a:latin typeface="+mn-lt"/>
            </a:endParaRPr>
          </a:p>
        </p:txBody>
      </p:sp>
    </p:spTree>
    <p:extLst>
      <p:ext uri="{BB962C8B-B14F-4D97-AF65-F5344CB8AC3E}">
        <p14:creationId xmlns:p14="http://schemas.microsoft.com/office/powerpoint/2010/main" val="796224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8656C-D5EB-7256-4985-716574E61A20}"/>
              </a:ext>
            </a:extLst>
          </p:cNvPr>
          <p:cNvSpPr>
            <a:spLocks noGrp="1"/>
          </p:cNvSpPr>
          <p:nvPr>
            <p:ph type="title"/>
          </p:nvPr>
        </p:nvSpPr>
        <p:spPr/>
        <p:txBody>
          <a:bodyPr/>
          <a:lstStyle/>
          <a:p>
            <a:r>
              <a:rPr lang="en-US" dirty="0"/>
              <a:t>Who Qualifies?</a:t>
            </a:r>
          </a:p>
        </p:txBody>
      </p:sp>
      <p:sp>
        <p:nvSpPr>
          <p:cNvPr id="3" name="Content Placeholder 2">
            <a:extLst>
              <a:ext uri="{FF2B5EF4-FFF2-40B4-BE49-F238E27FC236}">
                <a16:creationId xmlns:a16="http://schemas.microsoft.com/office/drawing/2014/main" id="{C84B4487-1AE3-9E96-652D-0696405DD475}"/>
              </a:ext>
            </a:extLst>
          </p:cNvPr>
          <p:cNvSpPr>
            <a:spLocks noGrp="1"/>
          </p:cNvSpPr>
          <p:nvPr>
            <p:ph sz="half" idx="1"/>
          </p:nvPr>
        </p:nvSpPr>
        <p:spPr>
          <a:xfrm>
            <a:off x="838200" y="1594777"/>
            <a:ext cx="5181600" cy="3668445"/>
          </a:xfrm>
        </p:spPr>
        <p:txBody>
          <a:bodyPr>
            <a:noAutofit/>
          </a:bodyPr>
          <a:lstStyle/>
          <a:p>
            <a:pPr>
              <a:lnSpc>
                <a:spcPct val="100000"/>
              </a:lnSpc>
            </a:pPr>
            <a:r>
              <a:rPr lang="en-US" sz="2800" dirty="0"/>
              <a:t>Public School Teachers</a:t>
            </a:r>
            <a:br>
              <a:rPr lang="en-US" sz="2800" dirty="0"/>
            </a:br>
            <a:endParaRPr lang="en-US" sz="2800" dirty="0"/>
          </a:p>
          <a:p>
            <a:pPr>
              <a:lnSpc>
                <a:spcPct val="100000"/>
              </a:lnSpc>
            </a:pPr>
            <a:r>
              <a:rPr lang="en-US" sz="2800" dirty="0"/>
              <a:t>Public School Teacher Aides</a:t>
            </a:r>
            <a:br>
              <a:rPr lang="en-US" sz="2800" dirty="0"/>
            </a:br>
            <a:endParaRPr lang="en-US" sz="2800" dirty="0"/>
          </a:p>
          <a:p>
            <a:pPr>
              <a:lnSpc>
                <a:spcPct val="100000"/>
              </a:lnSpc>
            </a:pPr>
            <a:r>
              <a:rPr lang="en-US" sz="2800" dirty="0"/>
              <a:t>Public School Librarians</a:t>
            </a:r>
            <a:br>
              <a:rPr lang="en-US" sz="2800" dirty="0"/>
            </a:br>
            <a:endParaRPr lang="en-US" sz="2800" dirty="0"/>
          </a:p>
          <a:p>
            <a:pPr>
              <a:lnSpc>
                <a:spcPct val="100000"/>
              </a:lnSpc>
            </a:pPr>
            <a:r>
              <a:rPr lang="en-US" sz="2800" dirty="0"/>
              <a:t>Public School Counselors </a:t>
            </a:r>
            <a:br>
              <a:rPr lang="en-US" sz="2800" dirty="0"/>
            </a:br>
            <a:endParaRPr lang="en-US" sz="2800" dirty="0"/>
          </a:p>
          <a:p>
            <a:pPr>
              <a:lnSpc>
                <a:spcPct val="100000"/>
              </a:lnSpc>
            </a:pPr>
            <a:r>
              <a:rPr lang="en-US" sz="2800" dirty="0"/>
              <a:t>Public School Nurses</a:t>
            </a:r>
          </a:p>
        </p:txBody>
      </p:sp>
      <p:pic>
        <p:nvPicPr>
          <p:cNvPr id="5" name="Picture 4">
            <a:extLst>
              <a:ext uri="{FF2B5EF4-FFF2-40B4-BE49-F238E27FC236}">
                <a16:creationId xmlns:a16="http://schemas.microsoft.com/office/drawing/2014/main" id="{8B3D5106-A3CE-7EC0-DD5E-53447D588773}"/>
              </a:ext>
            </a:extLst>
          </p:cNvPr>
          <p:cNvPicPr>
            <a:picLocks noChangeAspect="1"/>
          </p:cNvPicPr>
          <p:nvPr/>
        </p:nvPicPr>
        <p:blipFill>
          <a:blip r:embed="rId3"/>
          <a:stretch>
            <a:fillRect/>
          </a:stretch>
        </p:blipFill>
        <p:spPr>
          <a:xfrm>
            <a:off x="8718924" y="1449655"/>
            <a:ext cx="1778146" cy="4716234"/>
          </a:xfrm>
          <a:prstGeom prst="rect">
            <a:avLst/>
          </a:prstGeom>
        </p:spPr>
      </p:pic>
      <p:pic>
        <p:nvPicPr>
          <p:cNvPr id="6" name="Picture 5">
            <a:extLst>
              <a:ext uri="{FF2B5EF4-FFF2-40B4-BE49-F238E27FC236}">
                <a16:creationId xmlns:a16="http://schemas.microsoft.com/office/drawing/2014/main" id="{B882BF84-8920-C43E-A774-9CD266D5E26A}"/>
              </a:ext>
            </a:extLst>
          </p:cNvPr>
          <p:cNvPicPr>
            <a:picLocks noChangeAspect="1"/>
          </p:cNvPicPr>
          <p:nvPr/>
        </p:nvPicPr>
        <p:blipFill>
          <a:blip r:embed="rId4" cstate="print">
            <a:alphaModFix/>
            <a:extLst>
              <a:ext uri="{28A0092B-C50C-407E-A947-70E740481C1C}">
                <a14:useLocalDpi xmlns:a14="http://schemas.microsoft.com/office/drawing/2010/main" val="0"/>
              </a:ext>
            </a:extLst>
          </a:blip>
          <a:srcRect r="16735"/>
          <a:stretch>
            <a:fillRect/>
          </a:stretch>
        </p:blipFill>
        <p:spPr>
          <a:xfrm>
            <a:off x="6019800" y="1327417"/>
            <a:ext cx="2280024" cy="5146683"/>
          </a:xfrm>
          <a:prstGeom prst="rect">
            <a:avLst/>
          </a:prstGeom>
        </p:spPr>
      </p:pic>
    </p:spTree>
    <p:extLst>
      <p:ext uri="{BB962C8B-B14F-4D97-AF65-F5344CB8AC3E}">
        <p14:creationId xmlns:p14="http://schemas.microsoft.com/office/powerpoint/2010/main" val="718799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4BA5F-E77C-C593-DF52-BFAFFD1C8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8F2F84-D119-5B59-AE72-6C2DC92CC7D8}"/>
              </a:ext>
            </a:extLst>
          </p:cNvPr>
          <p:cNvSpPr>
            <a:spLocks noGrp="1"/>
          </p:cNvSpPr>
          <p:nvPr>
            <p:ph type="title"/>
          </p:nvPr>
        </p:nvSpPr>
        <p:spPr/>
        <p:txBody>
          <a:bodyPr/>
          <a:lstStyle/>
          <a:p>
            <a:r>
              <a:rPr lang="en-US" dirty="0"/>
              <a:t>Who Qualifies?</a:t>
            </a:r>
          </a:p>
        </p:txBody>
      </p:sp>
      <p:sp>
        <p:nvSpPr>
          <p:cNvPr id="3" name="Content Placeholder 2">
            <a:extLst>
              <a:ext uri="{FF2B5EF4-FFF2-40B4-BE49-F238E27FC236}">
                <a16:creationId xmlns:a16="http://schemas.microsoft.com/office/drawing/2014/main" id="{F584AE39-5742-6ADE-BFF2-8CEE750871FE}"/>
              </a:ext>
            </a:extLst>
          </p:cNvPr>
          <p:cNvSpPr>
            <a:spLocks noGrp="1"/>
          </p:cNvSpPr>
          <p:nvPr>
            <p:ph sz="half" idx="1"/>
          </p:nvPr>
        </p:nvSpPr>
        <p:spPr>
          <a:xfrm>
            <a:off x="838200" y="1594777"/>
            <a:ext cx="5181600" cy="1325563"/>
          </a:xfrm>
        </p:spPr>
        <p:txBody>
          <a:bodyPr>
            <a:noAutofit/>
          </a:bodyPr>
          <a:lstStyle/>
          <a:p>
            <a:pPr>
              <a:lnSpc>
                <a:spcPct val="100000"/>
              </a:lnSpc>
            </a:pPr>
            <a:r>
              <a:rPr lang="en-US" sz="2800" dirty="0"/>
              <a:t>Peace Officer</a:t>
            </a:r>
          </a:p>
          <a:p>
            <a:pPr lvl="1">
              <a:lnSpc>
                <a:spcPct val="100000"/>
              </a:lnSpc>
            </a:pPr>
            <a:r>
              <a:rPr lang="en-US" sz="2400" dirty="0"/>
              <a:t>Police</a:t>
            </a:r>
          </a:p>
          <a:p>
            <a:pPr lvl="1">
              <a:lnSpc>
                <a:spcPct val="100000"/>
              </a:lnSpc>
            </a:pPr>
            <a:r>
              <a:rPr lang="en-US" sz="2400" dirty="0"/>
              <a:t>Sheriffs</a:t>
            </a:r>
          </a:p>
          <a:p>
            <a:pPr lvl="1">
              <a:lnSpc>
                <a:spcPct val="100000"/>
              </a:lnSpc>
            </a:pPr>
            <a:r>
              <a:rPr lang="en-US" sz="2400" dirty="0"/>
              <a:t>State Troopers</a:t>
            </a:r>
            <a:br>
              <a:rPr lang="en-US" sz="2400" dirty="0"/>
            </a:br>
            <a:endParaRPr lang="en-US" sz="2400" dirty="0"/>
          </a:p>
          <a:p>
            <a:pPr>
              <a:lnSpc>
                <a:spcPct val="100000"/>
              </a:lnSpc>
            </a:pPr>
            <a:r>
              <a:rPr lang="en-US" sz="2800" dirty="0"/>
              <a:t>Public Security Officer</a:t>
            </a:r>
          </a:p>
        </p:txBody>
      </p:sp>
      <p:pic>
        <p:nvPicPr>
          <p:cNvPr id="4" name="Picture 3">
            <a:extLst>
              <a:ext uri="{FF2B5EF4-FFF2-40B4-BE49-F238E27FC236}">
                <a16:creationId xmlns:a16="http://schemas.microsoft.com/office/drawing/2014/main" id="{29E7AE80-0CB0-68AF-80B1-29996D3CE4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9800" y="1467777"/>
            <a:ext cx="1705085" cy="5201435"/>
          </a:xfrm>
          <a:prstGeom prst="rect">
            <a:avLst/>
          </a:prstGeom>
        </p:spPr>
      </p:pic>
      <p:pic>
        <p:nvPicPr>
          <p:cNvPr id="7" name="Picture 6">
            <a:extLst>
              <a:ext uri="{FF2B5EF4-FFF2-40B4-BE49-F238E27FC236}">
                <a16:creationId xmlns:a16="http://schemas.microsoft.com/office/drawing/2014/main" id="{5C672857-6F45-F101-034D-FC5B1D3467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70702" y="1467777"/>
            <a:ext cx="1761880" cy="4728934"/>
          </a:xfrm>
          <a:prstGeom prst="rect">
            <a:avLst/>
          </a:prstGeom>
        </p:spPr>
      </p:pic>
    </p:spTree>
    <p:extLst>
      <p:ext uri="{BB962C8B-B14F-4D97-AF65-F5344CB8AC3E}">
        <p14:creationId xmlns:p14="http://schemas.microsoft.com/office/powerpoint/2010/main" val="728356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34C64-7AE3-C453-54CB-D037E00A97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EB4BA-5B89-BDF6-9526-E67EFD5FB017}"/>
              </a:ext>
            </a:extLst>
          </p:cNvPr>
          <p:cNvSpPr>
            <a:spLocks noGrp="1"/>
          </p:cNvSpPr>
          <p:nvPr>
            <p:ph type="title"/>
          </p:nvPr>
        </p:nvSpPr>
        <p:spPr/>
        <p:txBody>
          <a:bodyPr/>
          <a:lstStyle/>
          <a:p>
            <a:r>
              <a:rPr lang="en-US" dirty="0"/>
              <a:t>Who Qualifies?</a:t>
            </a:r>
          </a:p>
        </p:txBody>
      </p:sp>
      <p:sp>
        <p:nvSpPr>
          <p:cNvPr id="3" name="Content Placeholder 2">
            <a:extLst>
              <a:ext uri="{FF2B5EF4-FFF2-40B4-BE49-F238E27FC236}">
                <a16:creationId xmlns:a16="http://schemas.microsoft.com/office/drawing/2014/main" id="{7A617FA2-F105-6923-1C27-C0347F655F6D}"/>
              </a:ext>
            </a:extLst>
          </p:cNvPr>
          <p:cNvSpPr>
            <a:spLocks noGrp="1"/>
          </p:cNvSpPr>
          <p:nvPr>
            <p:ph sz="half" idx="1"/>
          </p:nvPr>
        </p:nvSpPr>
        <p:spPr>
          <a:xfrm>
            <a:off x="838200" y="1594777"/>
            <a:ext cx="5181600" cy="3668445"/>
          </a:xfrm>
        </p:spPr>
        <p:txBody>
          <a:bodyPr>
            <a:normAutofit/>
          </a:bodyPr>
          <a:lstStyle/>
          <a:p>
            <a:pPr>
              <a:lnSpc>
                <a:spcPct val="100000"/>
              </a:lnSpc>
            </a:pPr>
            <a:r>
              <a:rPr lang="en-US" sz="2800" dirty="0"/>
              <a:t>Corrections Officer</a:t>
            </a:r>
            <a:br>
              <a:rPr lang="en-US" sz="2800" dirty="0"/>
            </a:br>
            <a:endParaRPr lang="en-US" sz="2800" dirty="0"/>
          </a:p>
          <a:p>
            <a:pPr>
              <a:lnSpc>
                <a:spcPct val="100000"/>
              </a:lnSpc>
            </a:pPr>
            <a:r>
              <a:rPr lang="en-US" sz="2800" dirty="0"/>
              <a:t>Juvenile Corrections Officer</a:t>
            </a:r>
            <a:br>
              <a:rPr lang="en-US" sz="2800" dirty="0"/>
            </a:br>
            <a:endParaRPr lang="en-US" sz="2800" dirty="0"/>
          </a:p>
          <a:p>
            <a:pPr>
              <a:lnSpc>
                <a:spcPct val="100000"/>
              </a:lnSpc>
            </a:pPr>
            <a:r>
              <a:rPr lang="en-US" sz="2800" dirty="0"/>
              <a:t>County Jailer</a:t>
            </a:r>
            <a:br>
              <a:rPr lang="en-US" sz="2800" dirty="0"/>
            </a:br>
            <a:endParaRPr lang="en-US" sz="2800" dirty="0"/>
          </a:p>
        </p:txBody>
      </p:sp>
      <p:pic>
        <p:nvPicPr>
          <p:cNvPr id="4" name="Picture 3">
            <a:extLst>
              <a:ext uri="{FF2B5EF4-FFF2-40B4-BE49-F238E27FC236}">
                <a16:creationId xmlns:a16="http://schemas.microsoft.com/office/drawing/2014/main" id="{3DAD03B4-C4AA-B29A-AA9D-D559F1EBFF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91260" y="1416977"/>
            <a:ext cx="1607951" cy="5146684"/>
          </a:xfrm>
          <a:prstGeom prst="rect">
            <a:avLst/>
          </a:prstGeom>
        </p:spPr>
      </p:pic>
    </p:spTree>
    <p:extLst>
      <p:ext uri="{BB962C8B-B14F-4D97-AF65-F5344CB8AC3E}">
        <p14:creationId xmlns:p14="http://schemas.microsoft.com/office/powerpoint/2010/main" val="2859676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E6B83-FD46-F5CD-4C08-C9F3DC0EB2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B6F56-6551-63F7-3F7D-B6A5097B4A41}"/>
              </a:ext>
            </a:extLst>
          </p:cNvPr>
          <p:cNvSpPr>
            <a:spLocks noGrp="1"/>
          </p:cNvSpPr>
          <p:nvPr>
            <p:ph type="title"/>
          </p:nvPr>
        </p:nvSpPr>
        <p:spPr/>
        <p:txBody>
          <a:bodyPr/>
          <a:lstStyle/>
          <a:p>
            <a:r>
              <a:rPr lang="en-US" dirty="0"/>
              <a:t>Who Qualifies?</a:t>
            </a:r>
          </a:p>
        </p:txBody>
      </p:sp>
      <p:sp>
        <p:nvSpPr>
          <p:cNvPr id="3" name="Content Placeholder 2">
            <a:extLst>
              <a:ext uri="{FF2B5EF4-FFF2-40B4-BE49-F238E27FC236}">
                <a16:creationId xmlns:a16="http://schemas.microsoft.com/office/drawing/2014/main" id="{7E40DE54-2D42-AE4C-7BE7-5D36D2F2D376}"/>
              </a:ext>
            </a:extLst>
          </p:cNvPr>
          <p:cNvSpPr>
            <a:spLocks noGrp="1"/>
          </p:cNvSpPr>
          <p:nvPr>
            <p:ph sz="half" idx="1"/>
          </p:nvPr>
        </p:nvSpPr>
        <p:spPr>
          <a:xfrm>
            <a:off x="838200" y="1594777"/>
            <a:ext cx="5181600" cy="3668445"/>
          </a:xfrm>
        </p:spPr>
        <p:txBody>
          <a:bodyPr>
            <a:noAutofit/>
          </a:bodyPr>
          <a:lstStyle/>
          <a:p>
            <a:pPr>
              <a:lnSpc>
                <a:spcPct val="100000"/>
              </a:lnSpc>
            </a:pPr>
            <a:r>
              <a:rPr lang="en-US" sz="2800" dirty="0"/>
              <a:t>Fire Fighter</a:t>
            </a:r>
            <a:br>
              <a:rPr lang="en-US" sz="2800" dirty="0"/>
            </a:br>
            <a:endParaRPr lang="en-US" sz="2800" dirty="0"/>
          </a:p>
          <a:p>
            <a:pPr>
              <a:lnSpc>
                <a:spcPct val="100000"/>
              </a:lnSpc>
            </a:pPr>
            <a:r>
              <a:rPr lang="en-US" sz="2800" dirty="0"/>
              <a:t>Emergency Care Attendant</a:t>
            </a:r>
            <a:br>
              <a:rPr lang="en-US" sz="2800" dirty="0"/>
            </a:br>
            <a:endParaRPr lang="en-US" sz="2800" dirty="0"/>
          </a:p>
          <a:p>
            <a:pPr>
              <a:lnSpc>
                <a:spcPct val="100000"/>
              </a:lnSpc>
            </a:pPr>
            <a:r>
              <a:rPr lang="en-US" sz="2800" dirty="0"/>
              <a:t>Emergency Medical Technician</a:t>
            </a:r>
            <a:br>
              <a:rPr lang="en-US" sz="2800" dirty="0"/>
            </a:br>
            <a:endParaRPr lang="en-US" sz="2800" dirty="0"/>
          </a:p>
          <a:p>
            <a:pPr>
              <a:lnSpc>
                <a:spcPct val="100000"/>
              </a:lnSpc>
            </a:pPr>
            <a:r>
              <a:rPr lang="en-US" sz="2800" dirty="0"/>
              <a:t>Licensed Paramedic</a:t>
            </a:r>
          </a:p>
        </p:txBody>
      </p:sp>
      <p:pic>
        <p:nvPicPr>
          <p:cNvPr id="4" name="Picture 3">
            <a:extLst>
              <a:ext uri="{FF2B5EF4-FFF2-40B4-BE49-F238E27FC236}">
                <a16:creationId xmlns:a16="http://schemas.microsoft.com/office/drawing/2014/main" id="{048D9B3C-4380-BC06-3B0D-6A0B15315F12}"/>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6483017" y="1316436"/>
            <a:ext cx="2076451" cy="4863427"/>
          </a:xfrm>
          <a:prstGeom prst="rect">
            <a:avLst/>
          </a:prstGeom>
        </p:spPr>
      </p:pic>
      <p:pic>
        <p:nvPicPr>
          <p:cNvPr id="7" name="Picture 6">
            <a:extLst>
              <a:ext uri="{FF2B5EF4-FFF2-40B4-BE49-F238E27FC236}">
                <a16:creationId xmlns:a16="http://schemas.microsoft.com/office/drawing/2014/main" id="{B55AE1DF-5B7B-7D8B-5378-AFDBE3DAA27F}"/>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8363323" y="1327417"/>
            <a:ext cx="2495886" cy="5022584"/>
          </a:xfrm>
          <a:prstGeom prst="rect">
            <a:avLst/>
          </a:prstGeom>
        </p:spPr>
      </p:pic>
    </p:spTree>
    <p:extLst>
      <p:ext uri="{BB962C8B-B14F-4D97-AF65-F5344CB8AC3E}">
        <p14:creationId xmlns:p14="http://schemas.microsoft.com/office/powerpoint/2010/main" val="628922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817CF-C0E8-AFC3-6BA6-0E5D38F9A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132B9A-A558-F880-4735-EF7A01CAB2A3}"/>
              </a:ext>
            </a:extLst>
          </p:cNvPr>
          <p:cNvSpPr>
            <a:spLocks noGrp="1"/>
          </p:cNvSpPr>
          <p:nvPr>
            <p:ph type="title"/>
          </p:nvPr>
        </p:nvSpPr>
        <p:spPr/>
        <p:txBody>
          <a:bodyPr/>
          <a:lstStyle/>
          <a:p>
            <a:r>
              <a:rPr lang="en-US" dirty="0"/>
              <a:t>Who Qualifies?</a:t>
            </a:r>
          </a:p>
        </p:txBody>
      </p:sp>
      <p:sp>
        <p:nvSpPr>
          <p:cNvPr id="3" name="Content Placeholder 2">
            <a:extLst>
              <a:ext uri="{FF2B5EF4-FFF2-40B4-BE49-F238E27FC236}">
                <a16:creationId xmlns:a16="http://schemas.microsoft.com/office/drawing/2014/main" id="{CC98520A-04E7-E1C5-428F-B8AE8F50F283}"/>
              </a:ext>
            </a:extLst>
          </p:cNvPr>
          <p:cNvSpPr>
            <a:spLocks noGrp="1"/>
          </p:cNvSpPr>
          <p:nvPr>
            <p:ph sz="half" idx="1"/>
          </p:nvPr>
        </p:nvSpPr>
        <p:spPr>
          <a:xfrm>
            <a:off x="838200" y="1594777"/>
            <a:ext cx="5181600" cy="3668445"/>
          </a:xfrm>
        </p:spPr>
        <p:txBody>
          <a:bodyPr>
            <a:noAutofit/>
          </a:bodyPr>
          <a:lstStyle/>
          <a:p>
            <a:pPr>
              <a:lnSpc>
                <a:spcPct val="100000"/>
              </a:lnSpc>
            </a:pPr>
            <a:r>
              <a:rPr lang="en-US" sz="2800" dirty="0"/>
              <a:t>Veterans</a:t>
            </a:r>
            <a:br>
              <a:rPr lang="en-US" sz="2800" dirty="0"/>
            </a:br>
            <a:endParaRPr lang="en-US" sz="2800" dirty="0"/>
          </a:p>
          <a:p>
            <a:pPr>
              <a:lnSpc>
                <a:spcPct val="100000"/>
              </a:lnSpc>
            </a:pPr>
            <a:r>
              <a:rPr lang="en-US" sz="2800" dirty="0"/>
              <a:t>Active Military</a:t>
            </a:r>
          </a:p>
        </p:txBody>
      </p:sp>
      <p:pic>
        <p:nvPicPr>
          <p:cNvPr id="4" name="Picture 3">
            <a:extLst>
              <a:ext uri="{FF2B5EF4-FFF2-40B4-BE49-F238E27FC236}">
                <a16:creationId xmlns:a16="http://schemas.microsoft.com/office/drawing/2014/main" id="{66C6E607-555B-DE55-50C0-2179FB11AC4F}"/>
              </a:ext>
            </a:extLst>
          </p:cNvPr>
          <p:cNvPicPr>
            <a:picLocks noChangeAspect="1"/>
          </p:cNvPicPr>
          <p:nvPr/>
        </p:nvPicPr>
        <p:blipFill>
          <a:blip r:embed="rId3" cstate="print">
            <a:alphaModFix/>
            <a:extLst>
              <a:ext uri="{28A0092B-C50C-407E-A947-70E740481C1C}">
                <a14:useLocalDpi xmlns:a14="http://schemas.microsoft.com/office/drawing/2010/main" val="0"/>
              </a:ext>
            </a:extLst>
          </a:blip>
          <a:stretch>
            <a:fillRect/>
          </a:stretch>
        </p:blipFill>
        <p:spPr>
          <a:xfrm>
            <a:off x="6533436" y="1300215"/>
            <a:ext cx="1726077" cy="5240997"/>
          </a:xfrm>
          <a:prstGeom prst="rect">
            <a:avLst/>
          </a:prstGeom>
        </p:spPr>
      </p:pic>
      <p:pic>
        <p:nvPicPr>
          <p:cNvPr id="7" name="Picture 6">
            <a:extLst>
              <a:ext uri="{FF2B5EF4-FFF2-40B4-BE49-F238E27FC236}">
                <a16:creationId xmlns:a16="http://schemas.microsoft.com/office/drawing/2014/main" id="{690F241F-836B-B343-7927-247EBE379F90}"/>
              </a:ext>
            </a:extLst>
          </p:cNvPr>
          <p:cNvPicPr>
            <a:picLocks noChangeAspect="1"/>
          </p:cNvPicPr>
          <p:nvPr/>
        </p:nvPicPr>
        <p:blipFill>
          <a:blip r:embed="rId4" cstate="print">
            <a:alphaModFix/>
            <a:extLst>
              <a:ext uri="{28A0092B-C50C-407E-A947-70E740481C1C}">
                <a14:useLocalDpi xmlns:a14="http://schemas.microsoft.com/office/drawing/2010/main" val="0"/>
              </a:ext>
            </a:extLst>
          </a:blip>
          <a:srcRect t="6725"/>
          <a:stretch>
            <a:fillRect/>
          </a:stretch>
        </p:blipFill>
        <p:spPr>
          <a:xfrm>
            <a:off x="8607837" y="1409700"/>
            <a:ext cx="1789046" cy="4756189"/>
          </a:xfrm>
          <a:prstGeom prst="rect">
            <a:avLst/>
          </a:prstGeom>
        </p:spPr>
      </p:pic>
    </p:spTree>
    <p:extLst>
      <p:ext uri="{BB962C8B-B14F-4D97-AF65-F5344CB8AC3E}">
        <p14:creationId xmlns:p14="http://schemas.microsoft.com/office/powerpoint/2010/main" val="3845801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7799C-14D9-0379-0CBC-E10A40F152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8FBB0D-3D6A-7FA3-5970-28DC414A2747}"/>
              </a:ext>
            </a:extLst>
          </p:cNvPr>
          <p:cNvSpPr>
            <a:spLocks noGrp="1"/>
          </p:cNvSpPr>
          <p:nvPr>
            <p:ph type="title"/>
          </p:nvPr>
        </p:nvSpPr>
        <p:spPr/>
        <p:txBody>
          <a:bodyPr/>
          <a:lstStyle/>
          <a:p>
            <a:r>
              <a:rPr lang="en-US"/>
              <a:t>About TSAHC</a:t>
            </a:r>
          </a:p>
        </p:txBody>
      </p:sp>
      <p:pic>
        <p:nvPicPr>
          <p:cNvPr id="1028" name="Picture 4" descr="Pile with dollar bills Pile with american hundred dollar bills isolated on white background money stock pictures, royalty-free photos &amp; images">
            <a:extLst>
              <a:ext uri="{FF2B5EF4-FFF2-40B4-BE49-F238E27FC236}">
                <a16:creationId xmlns:a16="http://schemas.microsoft.com/office/drawing/2014/main" id="{B21EEDCD-17F6-45DB-140C-A4A87ED4DF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7100" y="2123082"/>
            <a:ext cx="7853035" cy="473491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13DC471B-08CC-D02F-84FE-6372EFCC9E04}"/>
              </a:ext>
            </a:extLst>
          </p:cNvPr>
          <p:cNvGraphicFramePr/>
          <p:nvPr>
            <p:extLst>
              <p:ext uri="{D42A27DB-BD31-4B8C-83A1-F6EECF244321}">
                <p14:modId xmlns:p14="http://schemas.microsoft.com/office/powerpoint/2010/main" val="2611706707"/>
              </p:ext>
            </p:extLst>
          </p:nvPr>
        </p:nvGraphicFramePr>
        <p:xfrm>
          <a:off x="636181" y="1830468"/>
          <a:ext cx="10919638"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72923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2B541-665E-3B19-7B79-5AA9D4A7629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73F377-0E32-7506-2C08-946336E9404C}"/>
              </a:ext>
            </a:extLst>
          </p:cNvPr>
          <p:cNvSpPr>
            <a:spLocks noGrp="1"/>
          </p:cNvSpPr>
          <p:nvPr>
            <p:ph type="title"/>
          </p:nvPr>
        </p:nvSpPr>
        <p:spPr/>
        <p:txBody>
          <a:bodyPr/>
          <a:lstStyle/>
          <a:p>
            <a:r>
              <a:rPr lang="en-US"/>
              <a:t>Down Payment Assistance</a:t>
            </a:r>
            <a:endParaRPr lang="en-US" sz="3200" i="1"/>
          </a:p>
        </p:txBody>
      </p:sp>
      <p:sp>
        <p:nvSpPr>
          <p:cNvPr id="6" name="Oval 5">
            <a:extLst>
              <a:ext uri="{FF2B5EF4-FFF2-40B4-BE49-F238E27FC236}">
                <a16:creationId xmlns:a16="http://schemas.microsoft.com/office/drawing/2014/main" id="{3B835EB9-855B-CF65-A225-83561F2438D0}"/>
              </a:ext>
            </a:extLst>
          </p:cNvPr>
          <p:cNvSpPr/>
          <p:nvPr/>
        </p:nvSpPr>
        <p:spPr>
          <a:xfrm>
            <a:off x="1402254" y="1586733"/>
            <a:ext cx="2864617" cy="266437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5400" b="1">
                <a:solidFill>
                  <a:schemeClr val="bg1"/>
                </a:solidFill>
                <a:cs typeface="Calibri" panose="020F0502020204030204" pitchFamily="34" charset="0"/>
              </a:rPr>
              <a:t>2%</a:t>
            </a:r>
          </a:p>
          <a:p>
            <a:pPr algn="ctr"/>
            <a:r>
              <a:rPr lang="en-US" i="1">
                <a:solidFill>
                  <a:schemeClr val="bg1"/>
                </a:solidFill>
                <a:cs typeface="Calibri" panose="020F0502020204030204" pitchFamily="34" charset="0"/>
              </a:rPr>
              <a:t>of the loan amount</a:t>
            </a:r>
            <a:endParaRPr lang="en-US" i="1">
              <a:solidFill>
                <a:schemeClr val="bg1"/>
              </a:solidFill>
            </a:endParaRPr>
          </a:p>
        </p:txBody>
      </p:sp>
      <p:sp>
        <p:nvSpPr>
          <p:cNvPr id="8" name="Oval 7">
            <a:extLst>
              <a:ext uri="{FF2B5EF4-FFF2-40B4-BE49-F238E27FC236}">
                <a16:creationId xmlns:a16="http://schemas.microsoft.com/office/drawing/2014/main" id="{022BD997-B470-515B-76BA-9066977F0412}"/>
              </a:ext>
            </a:extLst>
          </p:cNvPr>
          <p:cNvSpPr/>
          <p:nvPr/>
        </p:nvSpPr>
        <p:spPr>
          <a:xfrm>
            <a:off x="7396985" y="1586734"/>
            <a:ext cx="2864617" cy="266437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en-US" sz="5400" b="1">
              <a:solidFill>
                <a:schemeClr val="bg1"/>
              </a:solidFill>
              <a:cs typeface="Calibri" panose="020F0502020204030204" pitchFamily="34" charset="0"/>
            </a:endParaRPr>
          </a:p>
          <a:p>
            <a:pPr algn="ctr"/>
            <a:r>
              <a:rPr lang="en-US" altLang="en-US" sz="5400" b="1">
                <a:solidFill>
                  <a:schemeClr val="bg1"/>
                </a:solidFill>
                <a:cs typeface="Calibri" panose="020F0502020204030204" pitchFamily="34" charset="0"/>
              </a:rPr>
              <a:t>5%</a:t>
            </a:r>
          </a:p>
          <a:p>
            <a:pPr algn="ctr"/>
            <a:r>
              <a:rPr lang="en-US" i="1">
                <a:solidFill>
                  <a:schemeClr val="bg1"/>
                </a:solidFill>
                <a:cs typeface="Calibri" panose="020F0502020204030204" pitchFamily="34" charset="0"/>
              </a:rPr>
              <a:t>of the loan amount</a:t>
            </a:r>
            <a:endParaRPr lang="en-US" i="1">
              <a:solidFill>
                <a:schemeClr val="bg1"/>
              </a:solidFill>
            </a:endParaRPr>
          </a:p>
          <a:p>
            <a:pPr algn="ctr"/>
            <a:endParaRPr lang="en-US" sz="5400" b="1">
              <a:solidFill>
                <a:schemeClr val="bg1"/>
              </a:solidFill>
            </a:endParaRPr>
          </a:p>
        </p:txBody>
      </p:sp>
      <p:graphicFrame>
        <p:nvGraphicFramePr>
          <p:cNvPr id="3" name="Diagram 2">
            <a:extLst>
              <a:ext uri="{FF2B5EF4-FFF2-40B4-BE49-F238E27FC236}">
                <a16:creationId xmlns:a16="http://schemas.microsoft.com/office/drawing/2014/main" id="{31783FD5-44C7-5E16-3FF7-0980663EBC93}"/>
              </a:ext>
            </a:extLst>
          </p:cNvPr>
          <p:cNvGraphicFramePr/>
          <p:nvPr/>
        </p:nvGraphicFramePr>
        <p:xfrm>
          <a:off x="1139407" y="4709622"/>
          <a:ext cx="9385040" cy="15696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Arrow: Notched Right 12">
            <a:extLst>
              <a:ext uri="{FF2B5EF4-FFF2-40B4-BE49-F238E27FC236}">
                <a16:creationId xmlns:a16="http://schemas.microsoft.com/office/drawing/2014/main" id="{AF7162EA-81ED-87AA-7704-8DA6B8A3B9C1}"/>
              </a:ext>
            </a:extLst>
          </p:cNvPr>
          <p:cNvSpPr/>
          <p:nvPr/>
        </p:nvSpPr>
        <p:spPr>
          <a:xfrm>
            <a:off x="5213131" y="2575034"/>
            <a:ext cx="1524000" cy="853966"/>
          </a:xfrm>
          <a:prstGeom prst="notchedRightArrow">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2" name="Oval 1">
            <a:extLst>
              <a:ext uri="{FF2B5EF4-FFF2-40B4-BE49-F238E27FC236}">
                <a16:creationId xmlns:a16="http://schemas.microsoft.com/office/drawing/2014/main" id="{60CBBFBC-5A23-CB81-678D-20AEAE4A20E4}"/>
              </a:ext>
            </a:extLst>
          </p:cNvPr>
          <p:cNvSpPr/>
          <p:nvPr/>
        </p:nvSpPr>
        <p:spPr>
          <a:xfrm>
            <a:off x="4399619" y="1660933"/>
            <a:ext cx="2864617" cy="2664372"/>
          </a:xfrm>
          <a:prstGeom prst="ellipse">
            <a:avLst/>
          </a:prstGeom>
          <a:solidFill>
            <a:srgbClr val="E87224"/>
          </a:solidFill>
          <a:ln>
            <a:solidFill>
              <a:srgbClr val="4A5E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4000" b="1">
                <a:solidFill>
                  <a:schemeClr val="bg1"/>
                </a:solidFill>
                <a:cs typeface="Calibri" panose="020F0502020204030204" pitchFamily="34" charset="0"/>
              </a:rPr>
              <a:t>No DPA</a:t>
            </a:r>
          </a:p>
          <a:p>
            <a:pPr algn="ctr"/>
            <a:r>
              <a:rPr lang="en-US" altLang="en-US" sz="5400" b="1">
                <a:solidFill>
                  <a:schemeClr val="bg1"/>
                </a:solidFill>
                <a:cs typeface="Calibri" panose="020F0502020204030204" pitchFamily="34" charset="0"/>
              </a:rPr>
              <a:t>0%</a:t>
            </a:r>
          </a:p>
          <a:p>
            <a:pPr algn="ctr"/>
            <a:r>
              <a:rPr lang="en-US" i="1">
                <a:solidFill>
                  <a:schemeClr val="bg1"/>
                </a:solidFill>
                <a:cs typeface="Calibri" panose="020F0502020204030204" pitchFamily="34" charset="0"/>
              </a:rPr>
              <a:t>of the loan amount</a:t>
            </a:r>
            <a:endParaRPr lang="en-US" i="1">
              <a:solidFill>
                <a:schemeClr val="bg1"/>
              </a:solidFill>
            </a:endParaRPr>
          </a:p>
        </p:txBody>
      </p:sp>
    </p:spTree>
    <p:extLst>
      <p:ext uri="{BB962C8B-B14F-4D97-AF65-F5344CB8AC3E}">
        <p14:creationId xmlns:p14="http://schemas.microsoft.com/office/powerpoint/2010/main" val="230600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3"/>
                                        </p:tgtEl>
                                      </p:cBhvr>
                                    </p:animEffect>
                                    <p:animScale>
                                      <p:cBhvr>
                                        <p:cTn id="12" dur="250" autoRev="1" fill="hold"/>
                                        <p:tgtEl>
                                          <p:spTgt spid="13"/>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42" presetClass="exit" presetSubtype="0" fill="hold" grpId="1" nodeType="clickEffect">
                                  <p:stCondLst>
                                    <p:cond delay="0"/>
                                  </p:stCondLst>
                                  <p:childTnLst>
                                    <p:animEffect transition="out" filter="fade">
                                      <p:cBhvr>
                                        <p:cTn id="21" dur="1000"/>
                                        <p:tgtEl>
                                          <p:spTgt spid="6"/>
                                        </p:tgtEl>
                                      </p:cBhvr>
                                    </p:animEffect>
                                    <p:anim calcmode="lin" valueType="num">
                                      <p:cBhvr>
                                        <p:cTn id="22" dur="1000"/>
                                        <p:tgtEl>
                                          <p:spTgt spid="6"/>
                                        </p:tgtEl>
                                        <p:attrNameLst>
                                          <p:attrName>ppt_x</p:attrName>
                                        </p:attrNameLst>
                                      </p:cBhvr>
                                      <p:tavLst>
                                        <p:tav tm="0">
                                          <p:val>
                                            <p:strVal val="ppt_x"/>
                                          </p:val>
                                        </p:tav>
                                        <p:tav tm="100000">
                                          <p:val>
                                            <p:strVal val="ppt_x"/>
                                          </p:val>
                                        </p:tav>
                                      </p:tavLst>
                                    </p:anim>
                                    <p:anim calcmode="lin" valueType="num">
                                      <p:cBhvr>
                                        <p:cTn id="23" dur="1000"/>
                                        <p:tgtEl>
                                          <p:spTgt spid="6"/>
                                        </p:tgtEl>
                                        <p:attrNameLst>
                                          <p:attrName>ppt_y</p:attrName>
                                        </p:attrNameLst>
                                      </p:cBhvr>
                                      <p:tavLst>
                                        <p:tav tm="0">
                                          <p:val>
                                            <p:strVal val="ppt_y"/>
                                          </p:val>
                                        </p:tav>
                                        <p:tav tm="100000">
                                          <p:val>
                                            <p:strVal val="ppt_y+.1"/>
                                          </p:val>
                                        </p:tav>
                                      </p:tavLst>
                                    </p:anim>
                                    <p:set>
                                      <p:cBhvr>
                                        <p:cTn id="24" dur="1" fill="hold">
                                          <p:stCondLst>
                                            <p:cond delay="9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42" presetClass="exit" presetSubtype="0" fill="hold" grpId="1" nodeType="clickEffect">
                                  <p:stCondLst>
                                    <p:cond delay="0"/>
                                  </p:stCondLst>
                                  <p:childTnLst>
                                    <p:animEffect transition="out" filter="fade">
                                      <p:cBhvr>
                                        <p:cTn id="28" dur="1000"/>
                                        <p:tgtEl>
                                          <p:spTgt spid="13"/>
                                        </p:tgtEl>
                                      </p:cBhvr>
                                    </p:animEffect>
                                    <p:anim calcmode="lin" valueType="num">
                                      <p:cBhvr>
                                        <p:cTn id="29" dur="1000"/>
                                        <p:tgtEl>
                                          <p:spTgt spid="13"/>
                                        </p:tgtEl>
                                        <p:attrNameLst>
                                          <p:attrName>ppt_x</p:attrName>
                                        </p:attrNameLst>
                                      </p:cBhvr>
                                      <p:tavLst>
                                        <p:tav tm="0">
                                          <p:val>
                                            <p:strVal val="ppt_x"/>
                                          </p:val>
                                        </p:tav>
                                        <p:tav tm="100000">
                                          <p:val>
                                            <p:strVal val="ppt_x"/>
                                          </p:val>
                                        </p:tav>
                                      </p:tavLst>
                                    </p:anim>
                                    <p:anim calcmode="lin" valueType="num">
                                      <p:cBhvr>
                                        <p:cTn id="30" dur="1000"/>
                                        <p:tgtEl>
                                          <p:spTgt spid="13"/>
                                        </p:tgtEl>
                                        <p:attrNameLst>
                                          <p:attrName>ppt_y</p:attrName>
                                        </p:attrNameLst>
                                      </p:cBhvr>
                                      <p:tavLst>
                                        <p:tav tm="0">
                                          <p:val>
                                            <p:strVal val="ppt_y"/>
                                          </p:val>
                                        </p:tav>
                                        <p:tav tm="100000">
                                          <p:val>
                                            <p:strVal val="ppt_y+.1"/>
                                          </p:val>
                                        </p:tav>
                                      </p:tavLst>
                                    </p:anim>
                                    <p:set>
                                      <p:cBhvr>
                                        <p:cTn id="31" dur="1" fill="hold">
                                          <p:stCondLst>
                                            <p:cond delay="999"/>
                                          </p:stCondLst>
                                        </p:cTn>
                                        <p:tgtEl>
                                          <p:spTgt spid="1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exit" presetSubtype="0" fill="hold" grpId="1" nodeType="clickEffect">
                                  <p:stCondLst>
                                    <p:cond delay="0"/>
                                  </p:stCondLst>
                                  <p:childTnLst>
                                    <p:animEffect transition="out" filter="fade">
                                      <p:cBhvr>
                                        <p:cTn id="35" dur="1000"/>
                                        <p:tgtEl>
                                          <p:spTgt spid="8"/>
                                        </p:tgtEl>
                                      </p:cBhvr>
                                    </p:animEffect>
                                    <p:anim calcmode="lin" valueType="num">
                                      <p:cBhvr>
                                        <p:cTn id="36" dur="1000"/>
                                        <p:tgtEl>
                                          <p:spTgt spid="8"/>
                                        </p:tgtEl>
                                        <p:attrNameLst>
                                          <p:attrName>ppt_x</p:attrName>
                                        </p:attrNameLst>
                                      </p:cBhvr>
                                      <p:tavLst>
                                        <p:tav tm="0">
                                          <p:val>
                                            <p:strVal val="ppt_x"/>
                                          </p:val>
                                        </p:tav>
                                        <p:tav tm="100000">
                                          <p:val>
                                            <p:strVal val="ppt_x"/>
                                          </p:val>
                                        </p:tav>
                                      </p:tavLst>
                                    </p:anim>
                                    <p:anim calcmode="lin" valueType="num">
                                      <p:cBhvr>
                                        <p:cTn id="37" dur="1000"/>
                                        <p:tgtEl>
                                          <p:spTgt spid="8"/>
                                        </p:tgtEl>
                                        <p:attrNameLst>
                                          <p:attrName>ppt_y</p:attrName>
                                        </p:attrNameLst>
                                      </p:cBhvr>
                                      <p:tavLst>
                                        <p:tav tm="0">
                                          <p:val>
                                            <p:strVal val="ppt_y"/>
                                          </p:val>
                                        </p:tav>
                                        <p:tav tm="100000">
                                          <p:val>
                                            <p:strVal val="ppt_y+.1"/>
                                          </p:val>
                                        </p:tav>
                                      </p:tavLst>
                                    </p:anim>
                                    <p:set>
                                      <p:cBhvr>
                                        <p:cTn id="38" dur="1" fill="hold">
                                          <p:stCondLst>
                                            <p:cond delay="9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xit" presetSubtype="0" fill="hold" grpId="1" nodeType="clickEffect">
                                  <p:stCondLst>
                                    <p:cond delay="0"/>
                                  </p:stCondLst>
                                  <p:childTnLst>
                                    <p:animEffect transition="out" filter="fade">
                                      <p:cBhvr>
                                        <p:cTn id="49" dur="1000"/>
                                        <p:tgtEl>
                                          <p:spTgt spid="2"/>
                                        </p:tgtEl>
                                      </p:cBhvr>
                                    </p:animEffect>
                                    <p:anim calcmode="lin" valueType="num">
                                      <p:cBhvr>
                                        <p:cTn id="50" dur="1000"/>
                                        <p:tgtEl>
                                          <p:spTgt spid="2"/>
                                        </p:tgtEl>
                                        <p:attrNameLst>
                                          <p:attrName>ppt_x</p:attrName>
                                        </p:attrNameLst>
                                      </p:cBhvr>
                                      <p:tavLst>
                                        <p:tav tm="0">
                                          <p:val>
                                            <p:strVal val="ppt_x"/>
                                          </p:val>
                                        </p:tav>
                                        <p:tav tm="100000">
                                          <p:val>
                                            <p:strVal val="ppt_x"/>
                                          </p:val>
                                        </p:tav>
                                      </p:tavLst>
                                    </p:anim>
                                    <p:anim calcmode="lin" valueType="num">
                                      <p:cBhvr>
                                        <p:cTn id="51" dur="1000"/>
                                        <p:tgtEl>
                                          <p:spTgt spid="2"/>
                                        </p:tgtEl>
                                        <p:attrNameLst>
                                          <p:attrName>ppt_y</p:attrName>
                                        </p:attrNameLst>
                                      </p:cBhvr>
                                      <p:tavLst>
                                        <p:tav tm="0">
                                          <p:val>
                                            <p:strVal val="ppt_y"/>
                                          </p:val>
                                        </p:tav>
                                        <p:tav tm="100000">
                                          <p:val>
                                            <p:strVal val="ppt_y+.1"/>
                                          </p:val>
                                        </p:tav>
                                      </p:tavLst>
                                    </p:anim>
                                    <p:set>
                                      <p:cBhvr>
                                        <p:cTn id="52"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13" grpId="0" animBg="1"/>
      <p:bldP spid="13" grpId="1" animBg="1"/>
      <p:bldP spid="2" grpId="0" animBg="1"/>
      <p:bldP spid="2"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AD9B5-9FA9-17E0-9F10-00651D1D62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0D951C5-05C3-0C10-E6D0-EA74BAD58126}"/>
              </a:ext>
            </a:extLst>
          </p:cNvPr>
          <p:cNvSpPr>
            <a:spLocks noGrp="1"/>
          </p:cNvSpPr>
          <p:nvPr>
            <p:ph type="title"/>
          </p:nvPr>
        </p:nvSpPr>
        <p:spPr/>
        <p:txBody>
          <a:bodyPr/>
          <a:lstStyle/>
          <a:p>
            <a:r>
              <a:rPr lang="en-US"/>
              <a:t>Down Payment Assistance</a:t>
            </a:r>
          </a:p>
        </p:txBody>
      </p:sp>
      <p:sp>
        <p:nvSpPr>
          <p:cNvPr id="6" name="Oval 5">
            <a:extLst>
              <a:ext uri="{FF2B5EF4-FFF2-40B4-BE49-F238E27FC236}">
                <a16:creationId xmlns:a16="http://schemas.microsoft.com/office/drawing/2014/main" id="{502CCD5A-6257-7146-0D18-BC5B153FAC46}"/>
              </a:ext>
            </a:extLst>
          </p:cNvPr>
          <p:cNvSpPr/>
          <p:nvPr/>
        </p:nvSpPr>
        <p:spPr>
          <a:xfrm>
            <a:off x="1540514" y="1586734"/>
            <a:ext cx="2864617" cy="2664372"/>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3600" b="1" dirty="0">
                <a:solidFill>
                  <a:schemeClr val="bg1"/>
                </a:solidFill>
                <a:cs typeface="Calibri" panose="020F0502020204030204" pitchFamily="34" charset="0"/>
              </a:rPr>
              <a:t>Grant</a:t>
            </a:r>
            <a:endParaRPr lang="en-US" sz="3600" i="1" dirty="0">
              <a:solidFill>
                <a:schemeClr val="bg1"/>
              </a:solidFill>
            </a:endParaRPr>
          </a:p>
        </p:txBody>
      </p:sp>
      <p:sp>
        <p:nvSpPr>
          <p:cNvPr id="8" name="Oval 7">
            <a:extLst>
              <a:ext uri="{FF2B5EF4-FFF2-40B4-BE49-F238E27FC236}">
                <a16:creationId xmlns:a16="http://schemas.microsoft.com/office/drawing/2014/main" id="{2F995018-8349-2E09-46CA-3A84DC1F04F6}"/>
              </a:ext>
            </a:extLst>
          </p:cNvPr>
          <p:cNvSpPr/>
          <p:nvPr/>
        </p:nvSpPr>
        <p:spPr>
          <a:xfrm>
            <a:off x="7197327" y="1575147"/>
            <a:ext cx="2864617" cy="266437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en-US" sz="5400" b="1">
              <a:solidFill>
                <a:schemeClr val="bg1"/>
              </a:solidFill>
              <a:cs typeface="Calibri" panose="020F0502020204030204" pitchFamily="34" charset="0"/>
            </a:endParaRPr>
          </a:p>
          <a:p>
            <a:pPr algn="ctr"/>
            <a:r>
              <a:rPr lang="en-US" altLang="en-US" sz="2800" b="1">
                <a:solidFill>
                  <a:schemeClr val="bg1"/>
                </a:solidFill>
                <a:cs typeface="Calibri" panose="020F0502020204030204" pitchFamily="34" charset="0"/>
              </a:rPr>
              <a:t>3-year Deferred Forgivable 2</a:t>
            </a:r>
            <a:r>
              <a:rPr lang="en-US" altLang="en-US" sz="2800" b="1" baseline="30000">
                <a:solidFill>
                  <a:schemeClr val="bg1"/>
                </a:solidFill>
                <a:cs typeface="Calibri" panose="020F0502020204030204" pitchFamily="34" charset="0"/>
              </a:rPr>
              <a:t>nd</a:t>
            </a:r>
            <a:r>
              <a:rPr lang="en-US" altLang="en-US" sz="2800" b="1">
                <a:solidFill>
                  <a:schemeClr val="bg1"/>
                </a:solidFill>
                <a:cs typeface="Calibri" panose="020F0502020204030204" pitchFamily="34" charset="0"/>
              </a:rPr>
              <a:t> Lien</a:t>
            </a:r>
            <a:endParaRPr lang="en-US" sz="2800" i="1">
              <a:solidFill>
                <a:schemeClr val="bg1"/>
              </a:solidFill>
            </a:endParaRPr>
          </a:p>
          <a:p>
            <a:pPr algn="ctr"/>
            <a:endParaRPr lang="en-US" sz="5400" b="1">
              <a:solidFill>
                <a:schemeClr val="bg1"/>
              </a:solidFill>
            </a:endParaRPr>
          </a:p>
        </p:txBody>
      </p:sp>
      <p:sp>
        <p:nvSpPr>
          <p:cNvPr id="2" name="Arrow: Notched Right 1">
            <a:extLst>
              <a:ext uri="{FF2B5EF4-FFF2-40B4-BE49-F238E27FC236}">
                <a16:creationId xmlns:a16="http://schemas.microsoft.com/office/drawing/2014/main" id="{6CCDFB8D-E643-FDD6-3DF2-8D3AB7349176}"/>
              </a:ext>
            </a:extLst>
          </p:cNvPr>
          <p:cNvSpPr/>
          <p:nvPr/>
        </p:nvSpPr>
        <p:spPr>
          <a:xfrm>
            <a:off x="5039229" y="2575034"/>
            <a:ext cx="1524000" cy="853966"/>
          </a:xfrm>
          <a:prstGeom prst="notchedRightArrow">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OR</a:t>
            </a:r>
          </a:p>
        </p:txBody>
      </p:sp>
      <p:grpSp>
        <p:nvGrpSpPr>
          <p:cNvPr id="7" name="Group 6">
            <a:extLst>
              <a:ext uri="{FF2B5EF4-FFF2-40B4-BE49-F238E27FC236}">
                <a16:creationId xmlns:a16="http://schemas.microsoft.com/office/drawing/2014/main" id="{545833F4-21F6-C646-69E5-B208BE35472E}"/>
              </a:ext>
            </a:extLst>
          </p:cNvPr>
          <p:cNvGrpSpPr/>
          <p:nvPr/>
        </p:nvGrpSpPr>
        <p:grpSpPr>
          <a:xfrm>
            <a:off x="1178925" y="4322991"/>
            <a:ext cx="3998219" cy="1718058"/>
            <a:chOff x="0" y="0"/>
            <a:chExt cx="3998219" cy="1718058"/>
          </a:xfrm>
          <a:effectLst>
            <a:glow rad="63500">
              <a:schemeClr val="accent3">
                <a:satMod val="175000"/>
                <a:alpha val="40000"/>
              </a:schemeClr>
            </a:glow>
          </a:effectLst>
        </p:grpSpPr>
        <p:sp>
          <p:nvSpPr>
            <p:cNvPr id="9" name="Rectangle: Rounded Corners 8">
              <a:extLst>
                <a:ext uri="{FF2B5EF4-FFF2-40B4-BE49-F238E27FC236}">
                  <a16:creationId xmlns:a16="http://schemas.microsoft.com/office/drawing/2014/main" id="{13D30DCA-9AFD-10DD-01E6-DA6D53307306}"/>
                </a:ext>
              </a:extLst>
            </p:cNvPr>
            <p:cNvSpPr/>
            <p:nvPr/>
          </p:nvSpPr>
          <p:spPr>
            <a:xfrm>
              <a:off x="0" y="0"/>
              <a:ext cx="3998219" cy="171805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0" name="Rectangle: Rounded Corners 4">
              <a:extLst>
                <a:ext uri="{FF2B5EF4-FFF2-40B4-BE49-F238E27FC236}">
                  <a16:creationId xmlns:a16="http://schemas.microsoft.com/office/drawing/2014/main" id="{3883A70F-D676-C68A-7050-61E7C1CAAA94}"/>
                </a:ext>
              </a:extLst>
            </p:cNvPr>
            <p:cNvSpPr txBox="1"/>
            <p:nvPr/>
          </p:nvSpPr>
          <p:spPr>
            <a:xfrm>
              <a:off x="50320" y="50320"/>
              <a:ext cx="3897579" cy="1617418"/>
            </a:xfrm>
            <a:prstGeom prst="rect">
              <a:avLst/>
            </a:prstGeom>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Gov’t Loans only</a:t>
              </a:r>
            </a:p>
            <a:p>
              <a:pPr marL="0" lvl="0" indent="0" algn="ctr" defTabSz="1066800">
                <a:lnSpc>
                  <a:spcPct val="90000"/>
                </a:lnSpc>
                <a:spcBef>
                  <a:spcPct val="0"/>
                </a:spcBef>
                <a:spcAft>
                  <a:spcPct val="35000"/>
                </a:spcAft>
                <a:buNone/>
              </a:pPr>
              <a:r>
                <a:rPr lang="en-US" sz="2400" kern="1200"/>
                <a:t>Treated like a GIFT</a:t>
              </a:r>
            </a:p>
            <a:p>
              <a:pPr marL="0" lvl="0" indent="0" algn="ctr" defTabSz="1066800">
                <a:lnSpc>
                  <a:spcPct val="90000"/>
                </a:lnSpc>
                <a:spcBef>
                  <a:spcPct val="0"/>
                </a:spcBef>
                <a:spcAft>
                  <a:spcPct val="35000"/>
                </a:spcAft>
                <a:buNone/>
              </a:pPr>
              <a:r>
                <a:rPr lang="en-US" sz="2400" kern="1200"/>
                <a:t>Fully forgiven after 6 months</a:t>
              </a:r>
            </a:p>
          </p:txBody>
        </p:sp>
      </p:grpSp>
      <p:grpSp>
        <p:nvGrpSpPr>
          <p:cNvPr id="11" name="Group 10">
            <a:extLst>
              <a:ext uri="{FF2B5EF4-FFF2-40B4-BE49-F238E27FC236}">
                <a16:creationId xmlns:a16="http://schemas.microsoft.com/office/drawing/2014/main" id="{55422AFB-DD0A-322A-DD5A-FBBB417C3D75}"/>
              </a:ext>
            </a:extLst>
          </p:cNvPr>
          <p:cNvGrpSpPr/>
          <p:nvPr/>
        </p:nvGrpSpPr>
        <p:grpSpPr>
          <a:xfrm>
            <a:off x="6789399" y="4322991"/>
            <a:ext cx="3998219" cy="1718058"/>
            <a:chOff x="5599382" y="0"/>
            <a:chExt cx="3998219" cy="1718058"/>
          </a:xfrm>
          <a:effectLst>
            <a:glow rad="63500">
              <a:schemeClr val="accent3">
                <a:satMod val="175000"/>
                <a:alpha val="40000"/>
              </a:schemeClr>
            </a:glow>
          </a:effectLst>
        </p:grpSpPr>
        <p:sp>
          <p:nvSpPr>
            <p:cNvPr id="12" name="Rectangle: Rounded Corners 11">
              <a:extLst>
                <a:ext uri="{FF2B5EF4-FFF2-40B4-BE49-F238E27FC236}">
                  <a16:creationId xmlns:a16="http://schemas.microsoft.com/office/drawing/2014/main" id="{3A96E964-4E35-58A2-CD3E-4B3E5AD4640A}"/>
                </a:ext>
              </a:extLst>
            </p:cNvPr>
            <p:cNvSpPr/>
            <p:nvPr/>
          </p:nvSpPr>
          <p:spPr>
            <a:xfrm>
              <a:off x="5599382" y="0"/>
              <a:ext cx="3998219" cy="1718058"/>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Rectangle: Rounded Corners 4">
              <a:extLst>
                <a:ext uri="{FF2B5EF4-FFF2-40B4-BE49-F238E27FC236}">
                  <a16:creationId xmlns:a16="http://schemas.microsoft.com/office/drawing/2014/main" id="{AD8FCB8C-663B-7AB2-2C1B-52AD433F7E69}"/>
                </a:ext>
              </a:extLst>
            </p:cNvPr>
            <p:cNvSpPr txBox="1"/>
            <p:nvPr/>
          </p:nvSpPr>
          <p:spPr>
            <a:xfrm>
              <a:off x="5649702" y="50320"/>
              <a:ext cx="3897579" cy="1617418"/>
            </a:xfrm>
            <a:prstGeom prst="rect">
              <a:avLst/>
            </a:prstGeom>
            <a:effectLst>
              <a:glow rad="63500">
                <a:schemeClr val="accent3">
                  <a:satMod val="175000"/>
                  <a:alpha val="40000"/>
                </a:schemeClr>
              </a:glow>
            </a:effectLst>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Gov’t and Conv loans</a:t>
              </a:r>
            </a:p>
            <a:p>
              <a:pPr marL="0" lvl="0" indent="0" algn="ctr" defTabSz="1066800">
                <a:lnSpc>
                  <a:spcPct val="90000"/>
                </a:lnSpc>
                <a:spcBef>
                  <a:spcPct val="0"/>
                </a:spcBef>
                <a:spcAft>
                  <a:spcPct val="35000"/>
                </a:spcAft>
                <a:buNone/>
              </a:pPr>
              <a:r>
                <a:rPr lang="en-US" sz="2400" kern="1200"/>
                <a:t>Fully forgiven after 3 years</a:t>
              </a:r>
            </a:p>
            <a:p>
              <a:pPr marL="0" lvl="0" indent="0" algn="ctr" defTabSz="1066800">
                <a:lnSpc>
                  <a:spcPct val="90000"/>
                </a:lnSpc>
                <a:spcBef>
                  <a:spcPct val="0"/>
                </a:spcBef>
                <a:spcAft>
                  <a:spcPct val="35000"/>
                </a:spcAft>
                <a:buNone/>
              </a:pPr>
              <a:r>
                <a:rPr lang="en-US" sz="2400" kern="1200"/>
                <a:t>No interest; No payments</a:t>
              </a:r>
            </a:p>
          </p:txBody>
        </p:sp>
      </p:grpSp>
    </p:spTree>
    <p:extLst>
      <p:ext uri="{BB962C8B-B14F-4D97-AF65-F5344CB8AC3E}">
        <p14:creationId xmlns:p14="http://schemas.microsoft.com/office/powerpoint/2010/main" val="1424249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6"/>
                                        </p:tgtEl>
                                      </p:cBhvr>
                                    </p:animEffect>
                                    <p:animScale>
                                      <p:cBhvr>
                                        <p:cTn id="7" dur="250" autoRev="1" fill="hold"/>
                                        <p:tgtEl>
                                          <p:spTgt spid="6"/>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2"/>
                                        </p:tgtEl>
                                      </p:cBhvr>
                                    </p:animEffect>
                                    <p:animScale>
                                      <p:cBhvr>
                                        <p:cTn id="12" dur="250" autoRev="1" fill="hold"/>
                                        <p:tgtEl>
                                          <p:spTgt spid="2"/>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C62F6-92E5-FEB9-C3F4-ADF38DAD82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DF0EC4-AFB6-1614-E577-0E4A8258D8C3}"/>
              </a:ext>
            </a:extLst>
          </p:cNvPr>
          <p:cNvSpPr>
            <a:spLocks noGrp="1"/>
          </p:cNvSpPr>
          <p:nvPr>
            <p:ph type="title"/>
          </p:nvPr>
        </p:nvSpPr>
        <p:spPr/>
        <p:txBody>
          <a:bodyPr/>
          <a:lstStyle/>
          <a:p>
            <a:r>
              <a:rPr lang="en-US"/>
              <a:t>Down Payment Assistance</a:t>
            </a:r>
          </a:p>
        </p:txBody>
      </p:sp>
      <p:sp>
        <p:nvSpPr>
          <p:cNvPr id="8" name="Oval 7">
            <a:extLst>
              <a:ext uri="{FF2B5EF4-FFF2-40B4-BE49-F238E27FC236}">
                <a16:creationId xmlns:a16="http://schemas.microsoft.com/office/drawing/2014/main" id="{3A5812EE-ED56-362C-B70F-77F5A4AEB042}"/>
              </a:ext>
            </a:extLst>
          </p:cNvPr>
          <p:cNvSpPr/>
          <p:nvPr/>
        </p:nvSpPr>
        <p:spPr>
          <a:xfrm>
            <a:off x="746889" y="1745793"/>
            <a:ext cx="4131205" cy="3806708"/>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en-US" sz="5400" b="1">
              <a:solidFill>
                <a:schemeClr val="bg1"/>
              </a:solidFill>
              <a:cs typeface="Calibri" panose="020F0502020204030204" pitchFamily="34" charset="0"/>
            </a:endParaRPr>
          </a:p>
          <a:p>
            <a:pPr algn="ctr"/>
            <a:r>
              <a:rPr lang="en-US" altLang="en-US" sz="3200" b="1">
                <a:solidFill>
                  <a:schemeClr val="bg1"/>
                </a:solidFill>
                <a:cs typeface="Calibri" panose="020F0502020204030204" pitchFamily="34" charset="0"/>
              </a:rPr>
              <a:t>3-year Deferred Forgivable </a:t>
            </a:r>
          </a:p>
          <a:p>
            <a:pPr algn="ctr"/>
            <a:r>
              <a:rPr lang="en-US" altLang="en-US" sz="3200" b="1">
                <a:solidFill>
                  <a:schemeClr val="bg1"/>
                </a:solidFill>
                <a:cs typeface="Calibri" panose="020F0502020204030204" pitchFamily="34" charset="0"/>
              </a:rPr>
              <a:t>2</a:t>
            </a:r>
            <a:r>
              <a:rPr lang="en-US" altLang="en-US" sz="3200" b="1" baseline="30000">
                <a:solidFill>
                  <a:schemeClr val="bg1"/>
                </a:solidFill>
                <a:cs typeface="Calibri" panose="020F0502020204030204" pitchFamily="34" charset="0"/>
              </a:rPr>
              <a:t>nd</a:t>
            </a:r>
            <a:r>
              <a:rPr lang="en-US" altLang="en-US" sz="3200" b="1">
                <a:solidFill>
                  <a:schemeClr val="bg1"/>
                </a:solidFill>
                <a:cs typeface="Calibri" panose="020F0502020204030204" pitchFamily="34" charset="0"/>
              </a:rPr>
              <a:t> Lien</a:t>
            </a:r>
            <a:endParaRPr lang="en-US" sz="3200" i="1">
              <a:solidFill>
                <a:schemeClr val="bg1"/>
              </a:solidFill>
            </a:endParaRPr>
          </a:p>
          <a:p>
            <a:pPr algn="ctr"/>
            <a:endParaRPr lang="en-US" sz="5400" b="1">
              <a:solidFill>
                <a:schemeClr val="bg1"/>
              </a:solidFill>
            </a:endParaRPr>
          </a:p>
        </p:txBody>
      </p:sp>
      <p:sp>
        <p:nvSpPr>
          <p:cNvPr id="3" name="TextBox 2">
            <a:extLst>
              <a:ext uri="{FF2B5EF4-FFF2-40B4-BE49-F238E27FC236}">
                <a16:creationId xmlns:a16="http://schemas.microsoft.com/office/drawing/2014/main" id="{C0DD10D1-3CB2-D49E-998F-D0313BF4446C}"/>
              </a:ext>
            </a:extLst>
          </p:cNvPr>
          <p:cNvSpPr txBox="1"/>
          <p:nvPr/>
        </p:nvSpPr>
        <p:spPr>
          <a:xfrm>
            <a:off x="5034710" y="1415483"/>
            <a:ext cx="6929610" cy="5078313"/>
          </a:xfrm>
          <a:prstGeom prst="rect">
            <a:avLst/>
          </a:prstGeom>
          <a:noFill/>
        </p:spPr>
        <p:txBody>
          <a:bodyPr wrap="square" rtlCol="0">
            <a:spAutoFit/>
          </a:bodyPr>
          <a:lstStyle/>
          <a:p>
            <a:r>
              <a:rPr lang="en-US" sz="2400" dirty="0">
                <a:solidFill>
                  <a:schemeClr val="accent6">
                    <a:lumMod val="50000"/>
                  </a:schemeClr>
                </a:solidFill>
              </a:rPr>
              <a:t>The Forgivable 2nd lien terms are as follows:</a:t>
            </a:r>
          </a:p>
          <a:p>
            <a:endParaRPr lang="en-US" sz="2400" dirty="0">
              <a:solidFill>
                <a:schemeClr val="accent6">
                  <a:lumMod val="50000"/>
                </a:schemeClr>
              </a:solidFill>
            </a:endParaRPr>
          </a:p>
          <a:p>
            <a:pPr marL="285750" indent="-285750">
              <a:buFont typeface="Arial" panose="020B0604020202020204" pitchFamily="34" charset="0"/>
              <a:buChar char="•"/>
            </a:pPr>
            <a:r>
              <a:rPr lang="en-US" sz="2400" dirty="0">
                <a:solidFill>
                  <a:schemeClr val="accent6">
                    <a:lumMod val="50000"/>
                  </a:schemeClr>
                </a:solidFill>
              </a:rPr>
              <a:t>0% interest</a:t>
            </a:r>
          </a:p>
          <a:p>
            <a:pPr marL="285750" indent="-285750">
              <a:buFont typeface="Arial" panose="020B0604020202020204" pitchFamily="34" charset="0"/>
              <a:buChar char="•"/>
            </a:pPr>
            <a:r>
              <a:rPr lang="en-US" sz="2400" dirty="0">
                <a:solidFill>
                  <a:schemeClr val="accent6">
                    <a:lumMod val="50000"/>
                  </a:schemeClr>
                </a:solidFill>
              </a:rPr>
              <a:t>No monthly payments due</a:t>
            </a:r>
          </a:p>
          <a:p>
            <a:pPr marL="285750" indent="-285750">
              <a:buFont typeface="Arial" panose="020B0604020202020204" pitchFamily="34" charset="0"/>
              <a:buChar char="•"/>
            </a:pPr>
            <a:r>
              <a:rPr lang="en-US" sz="2400" dirty="0">
                <a:solidFill>
                  <a:schemeClr val="accent6">
                    <a:lumMod val="50000"/>
                  </a:schemeClr>
                </a:solidFill>
              </a:rPr>
              <a:t>3-year term </a:t>
            </a:r>
          </a:p>
          <a:p>
            <a:pPr marL="285750" indent="-285750">
              <a:buFont typeface="Arial" panose="020B0604020202020204" pitchFamily="34" charset="0"/>
              <a:buChar char="•"/>
            </a:pPr>
            <a:r>
              <a:rPr lang="en-US" sz="2400" dirty="0">
                <a:solidFill>
                  <a:schemeClr val="accent6">
                    <a:lumMod val="50000"/>
                  </a:schemeClr>
                </a:solidFill>
              </a:rPr>
              <a:t>Forgiven, in-full, 3 years from the closing date. </a:t>
            </a:r>
            <a:r>
              <a:rPr lang="en-US" sz="2400" i="1" dirty="0">
                <a:solidFill>
                  <a:schemeClr val="accent6">
                    <a:lumMod val="50000"/>
                  </a:schemeClr>
                </a:solidFill>
              </a:rPr>
              <a:t>Not forgiven on a pro-rated basis.</a:t>
            </a:r>
            <a:endParaRPr lang="en-US" sz="2400" dirty="0">
              <a:solidFill>
                <a:schemeClr val="accent6">
                  <a:lumMod val="50000"/>
                </a:schemeClr>
              </a:solidFill>
            </a:endParaRPr>
          </a:p>
          <a:p>
            <a:pPr marL="285750" indent="-285750">
              <a:buFont typeface="Arial" panose="020B0604020202020204" pitchFamily="34" charset="0"/>
              <a:buChar char="•"/>
            </a:pPr>
            <a:r>
              <a:rPr lang="en-US" sz="2400" dirty="0">
                <a:solidFill>
                  <a:schemeClr val="accent6">
                    <a:lumMod val="50000"/>
                  </a:schemeClr>
                </a:solidFill>
              </a:rPr>
              <a:t>Must be repaid, in full, during 3-year term if you sell, transfer, refinance, or if the first lien mortgage is paid in full for any reason, or failure to occupy property as principal residence, or other event of default.</a:t>
            </a:r>
          </a:p>
          <a:p>
            <a:br>
              <a:rPr lang="en-US" dirty="0"/>
            </a:br>
            <a:endParaRPr lang="en-US" dirty="0"/>
          </a:p>
        </p:txBody>
      </p:sp>
    </p:spTree>
    <p:extLst>
      <p:ext uri="{BB962C8B-B14F-4D97-AF65-F5344CB8AC3E}">
        <p14:creationId xmlns:p14="http://schemas.microsoft.com/office/powerpoint/2010/main" val="212946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8E397-F9D1-A223-D408-7FDBF790F0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38FAB2E-D43A-003A-70D1-EAE340DD17AC}"/>
              </a:ext>
            </a:extLst>
          </p:cNvPr>
          <p:cNvSpPr>
            <a:spLocks noGrp="1"/>
          </p:cNvSpPr>
          <p:nvPr>
            <p:ph type="title"/>
          </p:nvPr>
        </p:nvSpPr>
        <p:spPr/>
        <p:txBody>
          <a:bodyPr/>
          <a:lstStyle/>
          <a:p>
            <a:r>
              <a:rPr lang="en-US" dirty="0"/>
              <a:t>Eligible Properties – </a:t>
            </a:r>
            <a:r>
              <a:rPr lang="en-US" sz="3600" i="1" dirty="0"/>
              <a:t>Primary Residence only!</a:t>
            </a:r>
          </a:p>
        </p:txBody>
      </p:sp>
      <p:pic>
        <p:nvPicPr>
          <p:cNvPr id="2052" name="Picture 4" descr="House icon This illustration/vector you can use for any purpose related to your business. houses stock illustrations">
            <a:extLst>
              <a:ext uri="{FF2B5EF4-FFF2-40B4-BE49-F238E27FC236}">
                <a16:creationId xmlns:a16="http://schemas.microsoft.com/office/drawing/2014/main" id="{566FB473-3A9D-9B61-730A-BCF8A469C9D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88" b="34812"/>
          <a:stretch/>
        </p:blipFill>
        <p:spPr bwMode="auto">
          <a:xfrm>
            <a:off x="1793013" y="2276565"/>
            <a:ext cx="8601209" cy="45814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Diagram 7">
            <a:extLst>
              <a:ext uri="{FF2B5EF4-FFF2-40B4-BE49-F238E27FC236}">
                <a16:creationId xmlns:a16="http://schemas.microsoft.com/office/drawing/2014/main" id="{2BF35070-E08F-0B67-869A-14390499840A}"/>
              </a:ext>
            </a:extLst>
          </p:cNvPr>
          <p:cNvGraphicFramePr/>
          <p:nvPr>
            <p:extLst>
              <p:ext uri="{D42A27DB-BD31-4B8C-83A1-F6EECF244321}">
                <p14:modId xmlns:p14="http://schemas.microsoft.com/office/powerpoint/2010/main" val="2374470179"/>
              </p:ext>
            </p:extLst>
          </p:nvPr>
        </p:nvGraphicFramePr>
        <p:xfrm>
          <a:off x="784118" y="1239132"/>
          <a:ext cx="10619000" cy="321361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78772270"/>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0A63-B0C1-05DD-E231-72B3EA9A7AD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E00FE7-C1F8-C3D0-265B-1E4E0AAE5189}"/>
              </a:ext>
            </a:extLst>
          </p:cNvPr>
          <p:cNvSpPr>
            <a:spLocks noGrp="1"/>
          </p:cNvSpPr>
          <p:nvPr>
            <p:ph type="title"/>
          </p:nvPr>
        </p:nvSpPr>
        <p:spPr/>
        <p:txBody>
          <a:bodyPr/>
          <a:lstStyle/>
          <a:p>
            <a:r>
              <a:rPr lang="en-US" dirty="0"/>
              <a:t>Personal Introduction</a:t>
            </a:r>
          </a:p>
        </p:txBody>
      </p:sp>
      <p:sp>
        <p:nvSpPr>
          <p:cNvPr id="8" name="TextBox 7">
            <a:extLst>
              <a:ext uri="{FF2B5EF4-FFF2-40B4-BE49-F238E27FC236}">
                <a16:creationId xmlns:a16="http://schemas.microsoft.com/office/drawing/2014/main" id="{AAD12412-A739-1083-31CC-2C402BC4664F}"/>
              </a:ext>
            </a:extLst>
          </p:cNvPr>
          <p:cNvSpPr txBox="1"/>
          <p:nvPr/>
        </p:nvSpPr>
        <p:spPr>
          <a:xfrm>
            <a:off x="470522" y="5307506"/>
            <a:ext cx="9650022" cy="738664"/>
          </a:xfrm>
          <a:prstGeom prst="rect">
            <a:avLst/>
          </a:prstGeom>
          <a:noFill/>
        </p:spPr>
        <p:txBody>
          <a:bodyPr wrap="square" rtlCol="0">
            <a:spAutoFit/>
          </a:bodyPr>
          <a:lstStyle/>
          <a:p>
            <a:pPr marL="285750" indent="-285750">
              <a:buFont typeface="Arial" panose="020B0604020202020204" pitchFamily="34" charset="0"/>
              <a:buChar char="•"/>
            </a:pPr>
            <a:endParaRPr lang="en-US" dirty="0"/>
          </a:p>
          <a:p>
            <a:endParaRPr lang="en-US" sz="2400" b="1" dirty="0"/>
          </a:p>
        </p:txBody>
      </p:sp>
    </p:spTree>
    <p:extLst>
      <p:ext uri="{BB962C8B-B14F-4D97-AF65-F5344CB8AC3E}">
        <p14:creationId xmlns:p14="http://schemas.microsoft.com/office/powerpoint/2010/main" val="4225616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2D4A9-3A3B-8426-865D-CA86AA1269E3}"/>
              </a:ext>
            </a:extLst>
          </p:cNvPr>
          <p:cNvSpPr>
            <a:spLocks noGrp="1"/>
          </p:cNvSpPr>
          <p:nvPr>
            <p:ph type="title"/>
          </p:nvPr>
        </p:nvSpPr>
        <p:spPr/>
        <p:txBody>
          <a:bodyPr/>
          <a:lstStyle/>
          <a:p>
            <a:r>
              <a:rPr lang="en-US" dirty="0"/>
              <a:t>Story Time</a:t>
            </a:r>
          </a:p>
        </p:txBody>
      </p:sp>
      <p:pic>
        <p:nvPicPr>
          <p:cNvPr id="3" name="Picture 2">
            <a:extLst>
              <a:ext uri="{FF2B5EF4-FFF2-40B4-BE49-F238E27FC236}">
                <a16:creationId xmlns:a16="http://schemas.microsoft.com/office/drawing/2014/main" id="{8341B2CC-728C-3468-BEF0-3F2B1DF4485B}"/>
              </a:ext>
            </a:extLst>
          </p:cNvPr>
          <p:cNvPicPr>
            <a:picLocks noChangeAspect="1"/>
          </p:cNvPicPr>
          <p:nvPr/>
        </p:nvPicPr>
        <p:blipFill>
          <a:blip r:embed="rId3"/>
          <a:srcRect r="4" b="1339"/>
          <a:stretch/>
        </p:blipFill>
        <p:spPr>
          <a:xfrm>
            <a:off x="6274782" y="870584"/>
            <a:ext cx="5079018" cy="4923509"/>
          </a:xfrm>
          <a:prstGeom prst="rect">
            <a:avLst/>
          </a:prstGeom>
        </p:spPr>
      </p:pic>
      <p:sp>
        <p:nvSpPr>
          <p:cNvPr id="4" name="TextBox 3">
            <a:extLst>
              <a:ext uri="{FF2B5EF4-FFF2-40B4-BE49-F238E27FC236}">
                <a16:creationId xmlns:a16="http://schemas.microsoft.com/office/drawing/2014/main" id="{F625A49E-57F3-78FC-CB1B-89F4FA381523}"/>
              </a:ext>
            </a:extLst>
          </p:cNvPr>
          <p:cNvSpPr txBox="1"/>
          <p:nvPr/>
        </p:nvSpPr>
        <p:spPr>
          <a:xfrm>
            <a:off x="838200" y="1720840"/>
            <a:ext cx="4730061" cy="3416320"/>
          </a:xfrm>
          <a:prstGeom prst="rect">
            <a:avLst/>
          </a:prstGeom>
          <a:noFill/>
        </p:spPr>
        <p:txBody>
          <a:bodyPr wrap="square" rtlCol="0">
            <a:spAutoFit/>
          </a:bodyPr>
          <a:lstStyle/>
          <a:p>
            <a:r>
              <a:rPr lang="en-US" dirty="0"/>
              <a:t>Meet Andrew Armstrong, a military veteran that always called Texas home. Jake West, a TSAHC top lender, helped Andrew and his family buy their dream home in South Texas. </a:t>
            </a:r>
          </a:p>
          <a:p>
            <a:endParaRPr lang="en-US" dirty="0"/>
          </a:p>
          <a:p>
            <a:r>
              <a:rPr lang="en-US" dirty="0"/>
              <a:t>Andrew was able to use our Homes for Texas Heroes program in combination with a VA loan and receive $7,000 in down payment assistance which he was able to use to cover his closing costs and even walk away from the closing table with his earnest money cash in his pocket! </a:t>
            </a:r>
          </a:p>
        </p:txBody>
      </p:sp>
    </p:spTree>
    <p:extLst>
      <p:ext uri="{BB962C8B-B14F-4D97-AF65-F5344CB8AC3E}">
        <p14:creationId xmlns:p14="http://schemas.microsoft.com/office/powerpoint/2010/main" val="17851851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4F2F5-3D11-DB4E-93DF-DC826F0B246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2260C8E-22C6-F9A3-100F-2582B803F6A1}"/>
              </a:ext>
            </a:extLst>
          </p:cNvPr>
          <p:cNvSpPr>
            <a:spLocks noGrp="1"/>
          </p:cNvSpPr>
          <p:nvPr>
            <p:ph type="title"/>
          </p:nvPr>
        </p:nvSpPr>
        <p:spPr/>
        <p:txBody>
          <a:bodyPr/>
          <a:lstStyle/>
          <a:p>
            <a:r>
              <a:rPr lang="en-US"/>
              <a:t>Mortgage Credit Certificate </a:t>
            </a:r>
            <a:endParaRPr lang="en-US" i="1"/>
          </a:p>
        </p:txBody>
      </p:sp>
      <p:sp>
        <p:nvSpPr>
          <p:cNvPr id="2" name="TextBox 1">
            <a:extLst>
              <a:ext uri="{FF2B5EF4-FFF2-40B4-BE49-F238E27FC236}">
                <a16:creationId xmlns:a16="http://schemas.microsoft.com/office/drawing/2014/main" id="{A747E832-7E1C-3B16-FC61-EC4481A74062}"/>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7" name="Rectangle: Rounded Corners 6">
            <a:extLst>
              <a:ext uri="{FF2B5EF4-FFF2-40B4-BE49-F238E27FC236}">
                <a16:creationId xmlns:a16="http://schemas.microsoft.com/office/drawing/2014/main" id="{481782F4-F709-5092-784D-2B6334F01838}"/>
              </a:ext>
            </a:extLst>
          </p:cNvPr>
          <p:cNvSpPr/>
          <p:nvPr/>
        </p:nvSpPr>
        <p:spPr>
          <a:xfrm>
            <a:off x="221628" y="1507448"/>
            <a:ext cx="11743979" cy="529192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First Time Homebuyer Definition: </a:t>
            </a:r>
          </a:p>
          <a:p>
            <a:pPr algn="ctr"/>
            <a:endParaRPr lang="en-US" sz="2800" b="1" dirty="0"/>
          </a:p>
          <a:p>
            <a:pPr algn="ctr"/>
            <a:r>
              <a:rPr lang="en-US" sz="2800" b="1" dirty="0"/>
              <a:t>In the last 3 years, has </a:t>
            </a:r>
            <a:r>
              <a:rPr lang="en-US" sz="2800" b="1" u="sng" dirty="0"/>
              <a:t>not</a:t>
            </a:r>
            <a:r>
              <a:rPr lang="en-US" sz="2800" b="1" dirty="0"/>
              <a:t> had ownership in a primary residence, nor resided primarily in a residence they own. </a:t>
            </a:r>
          </a:p>
          <a:p>
            <a:pPr algn="ctr"/>
            <a:endParaRPr lang="en-US" sz="2800" b="1" dirty="0"/>
          </a:p>
          <a:p>
            <a:pPr algn="ctr"/>
            <a:r>
              <a:rPr lang="en-US" sz="2800" b="1" dirty="0"/>
              <a:t>This definition means you can still qualify even if you have owned a home in the past, as long as you haven't owned a primary residence in the last three years.</a:t>
            </a:r>
          </a:p>
        </p:txBody>
      </p:sp>
    </p:spTree>
    <p:extLst>
      <p:ext uri="{BB962C8B-B14F-4D97-AF65-F5344CB8AC3E}">
        <p14:creationId xmlns:p14="http://schemas.microsoft.com/office/powerpoint/2010/main" val="865419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AB798-C5B0-DF2A-A943-293633659EA9}"/>
            </a:ext>
          </a:extLst>
        </p:cNvPr>
        <p:cNvGrpSpPr/>
        <p:nvPr/>
      </p:nvGrpSpPr>
      <p:grpSpPr>
        <a:xfrm>
          <a:off x="0" y="0"/>
          <a:ext cx="0" cy="0"/>
          <a:chOff x="0" y="0"/>
          <a:chExt cx="0" cy="0"/>
        </a:xfrm>
      </p:grpSpPr>
      <p:pic>
        <p:nvPicPr>
          <p:cNvPr id="1026" name="Picture 2" descr="Financial solutions and Cashback vector color illustration. Refinance and refund colorful linear icon. Financial solutions and Cashback vector color illustration. Refinance and refund colorful linear icon. mortgage credit certificate stock illustrations">
            <a:extLst>
              <a:ext uri="{FF2B5EF4-FFF2-40B4-BE49-F238E27FC236}">
                <a16:creationId xmlns:a16="http://schemas.microsoft.com/office/drawing/2014/main" id="{DEAD881C-A2A9-9FF9-E8D5-C1EA3C773C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0366" y="1541343"/>
            <a:ext cx="3120531" cy="3120531"/>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C1C7A825-4EBB-E2E5-0163-C970AA0C6E9E}"/>
              </a:ext>
            </a:extLst>
          </p:cNvPr>
          <p:cNvSpPr>
            <a:spLocks noGrp="1"/>
          </p:cNvSpPr>
          <p:nvPr>
            <p:ph type="title"/>
          </p:nvPr>
        </p:nvSpPr>
        <p:spPr/>
        <p:txBody>
          <a:bodyPr/>
          <a:lstStyle/>
          <a:p>
            <a:r>
              <a:rPr lang="en-US"/>
              <a:t>Mortgage Credit Certificate </a:t>
            </a:r>
            <a:endParaRPr lang="en-US" sz="3600" i="1"/>
          </a:p>
        </p:txBody>
      </p:sp>
      <p:sp>
        <p:nvSpPr>
          <p:cNvPr id="5" name="Star: 7 Points 4">
            <a:extLst>
              <a:ext uri="{FF2B5EF4-FFF2-40B4-BE49-F238E27FC236}">
                <a16:creationId xmlns:a16="http://schemas.microsoft.com/office/drawing/2014/main" id="{412DF228-EABA-A98C-9B51-39CB5C6AA49D}"/>
              </a:ext>
            </a:extLst>
          </p:cNvPr>
          <p:cNvSpPr/>
          <p:nvPr/>
        </p:nvSpPr>
        <p:spPr>
          <a:xfrm>
            <a:off x="2540312" y="1541343"/>
            <a:ext cx="5618329" cy="4577646"/>
          </a:xfrm>
          <a:prstGeom prst="star7">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p>
          <a:p>
            <a:pPr algn="ctr"/>
            <a:r>
              <a:rPr lang="en-US" sz="2800" b="1" dirty="0"/>
              <a:t>Get 15% </a:t>
            </a:r>
          </a:p>
          <a:p>
            <a:pPr algn="ctr"/>
            <a:r>
              <a:rPr lang="en-US" sz="2800" b="1" dirty="0"/>
              <a:t>of the </a:t>
            </a:r>
          </a:p>
          <a:p>
            <a:pPr algn="ctr"/>
            <a:r>
              <a:rPr lang="en-US" sz="2800" b="1" dirty="0"/>
              <a:t>Mortgage Interest</a:t>
            </a:r>
          </a:p>
          <a:p>
            <a:pPr algn="ctr"/>
            <a:r>
              <a:rPr lang="en-US" sz="2800" b="1" dirty="0"/>
              <a:t>Back…</a:t>
            </a:r>
          </a:p>
          <a:p>
            <a:pPr algn="ctr"/>
            <a:r>
              <a:rPr lang="en-US" sz="2800" b="1" dirty="0"/>
              <a:t>EVERY YEAR!</a:t>
            </a:r>
          </a:p>
        </p:txBody>
      </p:sp>
    </p:spTree>
    <p:extLst>
      <p:ext uri="{BB962C8B-B14F-4D97-AF65-F5344CB8AC3E}">
        <p14:creationId xmlns:p14="http://schemas.microsoft.com/office/powerpoint/2010/main" val="165772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1.875E-6 -3.33333E-6 L -1.875E-6 -0.07222 " pathEditMode="relative" rAng="0" ptsTypes="AA">
                                      <p:cBhvr>
                                        <p:cTn id="6" dur="250" accel="50000" decel="50000" autoRev="1" fill="hold">
                                          <p:stCondLst>
                                            <p:cond delay="0"/>
                                          </p:stCondLst>
                                        </p:cTn>
                                        <p:tgtEl>
                                          <p:spTgt spid="5"/>
                                        </p:tgtEl>
                                        <p:attrNameLst>
                                          <p:attrName>ppt_x</p:attrName>
                                          <p:attrName>ppt_y</p:attrName>
                                        </p:attrNameLst>
                                      </p:cBhvr>
                                      <p:rCtr x="0" y="-3611"/>
                                    </p:animMotion>
                                    <p:animRot by="1500000">
                                      <p:cBhvr>
                                        <p:cTn id="7" dur="125" fill="hold">
                                          <p:stCondLst>
                                            <p:cond delay="0"/>
                                          </p:stCondLst>
                                        </p:cTn>
                                        <p:tgtEl>
                                          <p:spTgt spid="5"/>
                                        </p:tgtEl>
                                        <p:attrNameLst>
                                          <p:attrName>r</p:attrName>
                                        </p:attrNameLst>
                                      </p:cBhvr>
                                    </p:animRot>
                                    <p:animRot by="-1500000">
                                      <p:cBhvr>
                                        <p:cTn id="8" dur="125" fill="hold">
                                          <p:stCondLst>
                                            <p:cond delay="125"/>
                                          </p:stCondLst>
                                        </p:cTn>
                                        <p:tgtEl>
                                          <p:spTgt spid="5"/>
                                        </p:tgtEl>
                                        <p:attrNameLst>
                                          <p:attrName>r</p:attrName>
                                        </p:attrNameLst>
                                      </p:cBhvr>
                                    </p:animRot>
                                    <p:animRot by="-1500000">
                                      <p:cBhvr>
                                        <p:cTn id="9" dur="125" fill="hold">
                                          <p:stCondLst>
                                            <p:cond delay="250"/>
                                          </p:stCondLst>
                                        </p:cTn>
                                        <p:tgtEl>
                                          <p:spTgt spid="5"/>
                                        </p:tgtEl>
                                        <p:attrNameLst>
                                          <p:attrName>r</p:attrName>
                                        </p:attrNameLst>
                                      </p:cBhvr>
                                    </p:animRot>
                                    <p:animRot by="1500000">
                                      <p:cBhvr>
                                        <p:cTn id="10"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8624A-9426-DAC6-8F21-891128BB2FC2}"/>
            </a:ext>
          </a:extLst>
        </p:cNvPr>
        <p:cNvGrpSpPr/>
        <p:nvPr/>
      </p:nvGrpSpPr>
      <p:grpSpPr>
        <a:xfrm>
          <a:off x="0" y="0"/>
          <a:ext cx="0" cy="0"/>
          <a:chOff x="0" y="0"/>
          <a:chExt cx="0" cy="0"/>
        </a:xfrm>
      </p:grpSpPr>
      <p:pic>
        <p:nvPicPr>
          <p:cNvPr id="3" name="Picture 2" descr="$100 Banknote 3d render $100 banknote (isolated on white and clipping path) stacks of dollars growing over time stock pictures, royalty-free photos &amp; images">
            <a:extLst>
              <a:ext uri="{FF2B5EF4-FFF2-40B4-BE49-F238E27FC236}">
                <a16:creationId xmlns:a16="http://schemas.microsoft.com/office/drawing/2014/main" id="{EAEA2EE3-618B-1870-A07D-A1FB42755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1557" y="2023498"/>
            <a:ext cx="7725105" cy="483450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7BF137A2-344D-E9D8-415F-86BF224DA44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2A117AA2-E0FD-A19C-EDE5-4692DCBACE5F}"/>
              </a:ext>
            </a:extLst>
          </p:cNvPr>
          <p:cNvSpPr txBox="1"/>
          <p:nvPr/>
        </p:nvSpPr>
        <p:spPr>
          <a:xfrm>
            <a:off x="835024" y="1303284"/>
            <a:ext cx="8981638" cy="1200329"/>
          </a:xfrm>
          <a:prstGeom prst="rect">
            <a:avLst/>
          </a:prstGeom>
          <a:noFill/>
        </p:spPr>
        <p:txBody>
          <a:bodyPr wrap="square" rtlCol="0">
            <a:spAutoFit/>
          </a:bodyPr>
          <a:lstStyle/>
          <a:p>
            <a:r>
              <a:rPr lang="en-US" sz="2400"/>
              <a:t>MCC Calculator – Fun to show impact over 30 years!</a:t>
            </a:r>
          </a:p>
          <a:p>
            <a:r>
              <a:rPr lang="en-US" sz="2400">
                <a:solidFill>
                  <a:schemeClr val="accent6"/>
                </a:solidFill>
                <a:hlinkClick r:id="rId4">
                  <a:extLst>
                    <a:ext uri="{A12FA001-AC4F-418D-AE19-62706E023703}">
                      <ahyp:hlinkClr xmlns:ahyp="http://schemas.microsoft.com/office/drawing/2018/hyperlinkcolor" val="tx"/>
                    </a:ext>
                  </a:extLst>
                </a:hlinkClick>
              </a:rPr>
              <a:t>https://www.tsahc.org/homebuyers-renters/mortgage-credit-certs</a:t>
            </a:r>
            <a:r>
              <a:rPr lang="en-US" sz="2400">
                <a:solidFill>
                  <a:schemeClr val="accent6"/>
                </a:solidFill>
              </a:rPr>
              <a:t> </a:t>
            </a:r>
            <a:r>
              <a:rPr lang="en-US" sz="2400"/>
              <a:t>	</a:t>
            </a:r>
          </a:p>
        </p:txBody>
      </p:sp>
      <p:sp>
        <p:nvSpPr>
          <p:cNvPr id="5" name="TextBox 4">
            <a:extLst>
              <a:ext uri="{FF2B5EF4-FFF2-40B4-BE49-F238E27FC236}">
                <a16:creationId xmlns:a16="http://schemas.microsoft.com/office/drawing/2014/main" id="{1D287A46-53DB-25AA-A109-9C5AD0907BB7}"/>
              </a:ext>
            </a:extLst>
          </p:cNvPr>
          <p:cNvSpPr txBox="1"/>
          <p:nvPr/>
        </p:nvSpPr>
        <p:spPr>
          <a:xfrm>
            <a:off x="2091557" y="6025842"/>
            <a:ext cx="2049517" cy="461665"/>
          </a:xfrm>
          <a:prstGeom prst="rect">
            <a:avLst/>
          </a:prstGeom>
          <a:noFill/>
        </p:spPr>
        <p:txBody>
          <a:bodyPr wrap="square" rtlCol="0">
            <a:spAutoFit/>
          </a:bodyPr>
          <a:lstStyle/>
          <a:p>
            <a:r>
              <a:rPr lang="en-US" sz="2400"/>
              <a:t>Year 1 Savings</a:t>
            </a:r>
          </a:p>
        </p:txBody>
      </p:sp>
      <p:sp>
        <p:nvSpPr>
          <p:cNvPr id="6" name="TextBox 5">
            <a:extLst>
              <a:ext uri="{FF2B5EF4-FFF2-40B4-BE49-F238E27FC236}">
                <a16:creationId xmlns:a16="http://schemas.microsoft.com/office/drawing/2014/main" id="{BC7EF22A-3E17-F7E2-D3AD-4C06B45B2658}"/>
              </a:ext>
            </a:extLst>
          </p:cNvPr>
          <p:cNvSpPr txBox="1"/>
          <p:nvPr/>
        </p:nvSpPr>
        <p:spPr>
          <a:xfrm>
            <a:off x="7472859" y="6025843"/>
            <a:ext cx="2275490" cy="461665"/>
          </a:xfrm>
          <a:prstGeom prst="rect">
            <a:avLst/>
          </a:prstGeom>
          <a:noFill/>
        </p:spPr>
        <p:txBody>
          <a:bodyPr wrap="square" rtlCol="0">
            <a:spAutoFit/>
          </a:bodyPr>
          <a:lstStyle/>
          <a:p>
            <a:r>
              <a:rPr lang="en-US" sz="2400"/>
              <a:t>Year 30 Savings</a:t>
            </a:r>
          </a:p>
        </p:txBody>
      </p:sp>
    </p:spTree>
    <p:extLst>
      <p:ext uri="{BB962C8B-B14F-4D97-AF65-F5344CB8AC3E}">
        <p14:creationId xmlns:p14="http://schemas.microsoft.com/office/powerpoint/2010/main" val="2780292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F10C2-57CB-44AC-11AD-9961E8CA67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AA8286-7DD1-8BDE-955C-758FA1430988}"/>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B7468C33-0EB5-D66B-7067-45CFBA182E12}"/>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8" name="Arrow: Down 7">
            <a:extLst>
              <a:ext uri="{FF2B5EF4-FFF2-40B4-BE49-F238E27FC236}">
                <a16:creationId xmlns:a16="http://schemas.microsoft.com/office/drawing/2014/main" id="{E4A90257-FB7D-B69F-A7F3-91F5CBBA0E73}"/>
              </a:ext>
            </a:extLst>
          </p:cNvPr>
          <p:cNvSpPr/>
          <p:nvPr/>
        </p:nvSpPr>
        <p:spPr>
          <a:xfrm>
            <a:off x="3681899" y="2013518"/>
            <a:ext cx="4828201" cy="4415951"/>
          </a:xfrm>
          <a:prstGeom prst="downArrow">
            <a:avLst>
              <a:gd name="adj1" fmla="val 50000"/>
              <a:gd name="adj2" fmla="val 39281"/>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800" b="1" dirty="0"/>
              <a:t>Mortgage Interest Rate </a:t>
            </a:r>
            <a:r>
              <a:rPr lang="en-US" sz="2800" b="1" dirty="0">
                <a:solidFill>
                  <a:schemeClr val="tx1"/>
                </a:solidFill>
              </a:rPr>
              <a:t>7.00% - 15% </a:t>
            </a:r>
          </a:p>
          <a:p>
            <a:pPr algn="ctr"/>
            <a:r>
              <a:rPr lang="en-US" sz="2800" b="1" dirty="0"/>
              <a:t>= </a:t>
            </a:r>
          </a:p>
          <a:p>
            <a:pPr algn="ctr"/>
            <a:r>
              <a:rPr lang="en-US" sz="3200" b="1" dirty="0">
                <a:solidFill>
                  <a:schemeClr val="tx1"/>
                </a:solidFill>
              </a:rPr>
              <a:t>5.95%</a:t>
            </a:r>
          </a:p>
          <a:p>
            <a:pPr algn="ctr"/>
            <a:r>
              <a:rPr lang="en-US" sz="3200" b="1" dirty="0"/>
              <a:t>Effective Rate</a:t>
            </a:r>
          </a:p>
        </p:txBody>
      </p:sp>
      <p:sp>
        <p:nvSpPr>
          <p:cNvPr id="9" name="TextBox 8">
            <a:extLst>
              <a:ext uri="{FF2B5EF4-FFF2-40B4-BE49-F238E27FC236}">
                <a16:creationId xmlns:a16="http://schemas.microsoft.com/office/drawing/2014/main" id="{3BC406A4-DB56-24E8-335B-AC10BC439D86}"/>
              </a:ext>
            </a:extLst>
          </p:cNvPr>
          <p:cNvSpPr txBox="1"/>
          <p:nvPr/>
        </p:nvSpPr>
        <p:spPr>
          <a:xfrm>
            <a:off x="0" y="1432585"/>
            <a:ext cx="12192000" cy="461665"/>
          </a:xfrm>
          <a:prstGeom prst="rect">
            <a:avLst/>
          </a:prstGeom>
          <a:noFill/>
        </p:spPr>
        <p:txBody>
          <a:bodyPr wrap="square" rtlCol="0">
            <a:spAutoFit/>
          </a:bodyPr>
          <a:lstStyle/>
          <a:p>
            <a:pPr algn="ctr"/>
            <a:r>
              <a:rPr lang="en-US" sz="2400" dirty="0"/>
              <a:t>How does the MCC impact the mortgage interest rate?</a:t>
            </a:r>
          </a:p>
        </p:txBody>
      </p:sp>
    </p:spTree>
    <p:extLst>
      <p:ext uri="{BB962C8B-B14F-4D97-AF65-F5344CB8AC3E}">
        <p14:creationId xmlns:p14="http://schemas.microsoft.com/office/powerpoint/2010/main" val="299062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AE7C9-04A4-2BCB-D774-75B77A246C8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A126E1-FCCC-EE29-7685-6A22B615CD4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9054CD78-31B5-5FE2-3401-B60BFCB8DC0A}"/>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graphicFrame>
        <p:nvGraphicFramePr>
          <p:cNvPr id="3" name="Table 2">
            <a:extLst>
              <a:ext uri="{FF2B5EF4-FFF2-40B4-BE49-F238E27FC236}">
                <a16:creationId xmlns:a16="http://schemas.microsoft.com/office/drawing/2014/main" id="{BACAFC93-27F7-AAF0-CCED-FDB2705B1596}"/>
              </a:ext>
            </a:extLst>
          </p:cNvPr>
          <p:cNvGraphicFramePr>
            <a:graphicFrameLocks noGrp="1"/>
          </p:cNvGraphicFramePr>
          <p:nvPr/>
        </p:nvGraphicFramePr>
        <p:xfrm>
          <a:off x="1698765" y="2053849"/>
          <a:ext cx="4114250" cy="3261544"/>
        </p:xfrm>
        <a:graphic>
          <a:graphicData uri="http://schemas.openxmlformats.org/drawingml/2006/table">
            <a:tbl>
              <a:tblPr firstRow="1" bandRow="1">
                <a:effectLst>
                  <a:outerShdw blurRad="50800" dist="38100" dir="5400000" algn="t" rotWithShape="0">
                    <a:prstClr val="black">
                      <a:alpha val="40000"/>
                    </a:prstClr>
                  </a:outerShdw>
                </a:effectLst>
              </a:tblPr>
              <a:tblGrid>
                <a:gridCol w="4114250">
                  <a:extLst>
                    <a:ext uri="{9D8B030D-6E8A-4147-A177-3AD203B41FA5}">
                      <a16:colId xmlns:a16="http://schemas.microsoft.com/office/drawing/2014/main" val="20000"/>
                    </a:ext>
                  </a:extLst>
                </a:gridCol>
              </a:tblGrid>
              <a:tr h="456715">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l"/>
                      <a:endParaRPr lang="en-US" sz="2400" dirty="0">
                        <a:latin typeface="Calibri" panose="020F0502020204030204" pitchFamily="34" charset="0"/>
                        <a:cs typeface="Calibri" panose="020F0502020204030204" pitchFamily="34" charset="0"/>
                      </a:endParaRPr>
                    </a:p>
                    <a:p>
                      <a:pPr algn="l"/>
                      <a:r>
                        <a:rPr lang="en-US" sz="2800" dirty="0">
                          <a:solidFill>
                            <a:schemeClr val="tx1"/>
                          </a:solidFill>
                          <a:latin typeface="Calibri" panose="020F0502020204030204" pitchFamily="34" charset="0"/>
                          <a:cs typeface="Calibri" panose="020F0502020204030204" pitchFamily="34" charset="0"/>
                        </a:rPr>
                        <a:t>Credit</a:t>
                      </a:r>
                      <a:r>
                        <a:rPr lang="en-US" sz="2800" baseline="0" dirty="0">
                          <a:solidFill>
                            <a:schemeClr val="tx1"/>
                          </a:solidFill>
                          <a:latin typeface="Calibri" panose="020F0502020204030204" pitchFamily="34" charset="0"/>
                          <a:cs typeface="Calibri" panose="020F0502020204030204" pitchFamily="34" charset="0"/>
                        </a:rPr>
                        <a:t> Example</a:t>
                      </a:r>
                      <a:endParaRPr lang="en-US" sz="2800" dirty="0">
                        <a:solidFill>
                          <a:schemeClr val="tx1"/>
                        </a:solidFill>
                        <a:latin typeface="Calibri" panose="020F0502020204030204" pitchFamily="34" charset="0"/>
                        <a:cs typeface="Calibri" panose="020F0502020204030204" pitchFamily="34" charset="0"/>
                      </a:endParaRPr>
                    </a:p>
                  </a:txBody>
                  <a:tcPr marL="91205" marR="91205" marT="34313" marB="3431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9BBB59"/>
                    </a:solidFill>
                  </a:tcPr>
                </a:tc>
                <a:extLst>
                  <a:ext uri="{0D108BD9-81ED-4DB2-BD59-A6C34878D82A}">
                    <a16:rowId xmlns:a16="http://schemas.microsoft.com/office/drawing/2014/main" val="10000"/>
                  </a:ext>
                </a:extLst>
              </a:tr>
              <a:tr h="45012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sz="2400">
                          <a:latin typeface="Calibri" panose="020F0502020204030204" pitchFamily="34" charset="0"/>
                          <a:cs typeface="Calibri" panose="020F0502020204030204" pitchFamily="34" charset="0"/>
                        </a:rPr>
                        <a:t>Loan Amount                                                                                          $280,000</a:t>
                      </a:r>
                    </a:p>
                  </a:txBody>
                  <a:tcPr marL="91205" marR="91205" marT="34313" marB="34313" anchor="b">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BBB59">
                        <a:tint val="40000"/>
                      </a:srgbClr>
                    </a:solidFill>
                  </a:tcPr>
                </a:tc>
                <a:extLst>
                  <a:ext uri="{0D108BD9-81ED-4DB2-BD59-A6C34878D82A}">
                    <a16:rowId xmlns:a16="http://schemas.microsoft.com/office/drawing/2014/main" val="10001"/>
                  </a:ext>
                </a:extLst>
              </a:tr>
              <a:tr h="545980">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r"/>
                      <a:r>
                        <a:rPr lang="en-US" sz="2400">
                          <a:latin typeface="Calibri" panose="020F0502020204030204" pitchFamily="34" charset="0"/>
                          <a:cs typeface="Calibri" panose="020F0502020204030204" pitchFamily="34" charset="0"/>
                        </a:rPr>
                        <a:t>Interest</a:t>
                      </a:r>
                      <a:r>
                        <a:rPr lang="en-US" sz="2400" baseline="0">
                          <a:latin typeface="Calibri" panose="020F0502020204030204" pitchFamily="34" charset="0"/>
                          <a:cs typeface="Calibri" panose="020F0502020204030204" pitchFamily="34" charset="0"/>
                        </a:rPr>
                        <a:t> Rate                                                                 x      7.0%</a:t>
                      </a:r>
                      <a:endParaRPr lang="en-US" sz="2400">
                        <a:latin typeface="Calibri" panose="020F0502020204030204" pitchFamily="34" charset="0"/>
                        <a:cs typeface="Calibri" panose="020F0502020204030204" pitchFamily="34" charset="0"/>
                      </a:endParaRPr>
                    </a:p>
                  </a:txBody>
                  <a:tcPr marL="91205" marR="91205" marT="34313" marB="34313" anchor="b">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BBB59">
                        <a:tint val="20000"/>
                      </a:srgbClr>
                    </a:solidFill>
                  </a:tcPr>
                </a:tc>
                <a:extLst>
                  <a:ext uri="{0D108BD9-81ED-4DB2-BD59-A6C34878D82A}">
                    <a16:rowId xmlns:a16="http://schemas.microsoft.com/office/drawing/2014/main" val="10002"/>
                  </a:ext>
                </a:extLst>
              </a:tr>
              <a:tr h="628564">
                <a:tc>
                  <a:txBody>
                    <a:bodyPr/>
                    <a:lstStyle/>
                    <a:p>
                      <a:pPr algn="r"/>
                      <a:r>
                        <a:rPr lang="en-US" sz="2400" b="1" dirty="0">
                          <a:latin typeface="Calibri" panose="020F0502020204030204" pitchFamily="34" charset="0"/>
                          <a:cs typeface="Calibri" panose="020F0502020204030204" pitchFamily="34" charset="0"/>
                        </a:rPr>
                        <a:t>Interest</a:t>
                      </a:r>
                      <a:r>
                        <a:rPr lang="en-US" sz="2400" b="1" baseline="0" dirty="0">
                          <a:latin typeface="Calibri" panose="020F0502020204030204" pitchFamily="34" charset="0"/>
                          <a:cs typeface="Calibri" panose="020F0502020204030204" pitchFamily="34" charset="0"/>
                        </a:rPr>
                        <a:t> Paid in 1</a:t>
                      </a:r>
                      <a:r>
                        <a:rPr lang="en-US" sz="2400" b="1" baseline="30000" dirty="0">
                          <a:latin typeface="Calibri" panose="020F0502020204030204" pitchFamily="34" charset="0"/>
                          <a:cs typeface="Calibri" panose="020F0502020204030204" pitchFamily="34" charset="0"/>
                        </a:rPr>
                        <a:t>st</a:t>
                      </a:r>
                      <a:r>
                        <a:rPr lang="en-US" sz="2400" b="1" baseline="0" dirty="0">
                          <a:latin typeface="Calibri" panose="020F0502020204030204" pitchFamily="34" charset="0"/>
                          <a:cs typeface="Calibri" panose="020F0502020204030204" pitchFamily="34" charset="0"/>
                        </a:rPr>
                        <a:t> Full Year                                                       $19,600</a:t>
                      </a:r>
                      <a:endParaRPr lang="en-US" sz="2400" b="1" dirty="0">
                        <a:latin typeface="Calibri" panose="020F0502020204030204" pitchFamily="34" charset="0"/>
                        <a:cs typeface="Calibri" panose="020F0502020204030204" pitchFamily="34" charset="0"/>
                      </a:endParaRPr>
                    </a:p>
                  </a:txBody>
                  <a:tcPr marL="91205" marR="91205" marT="34313" marB="34313" anchor="b">
                    <a:lnL w="12700" cmpd="sng">
                      <a:solidFill>
                        <a:sysClr val="window" lastClr="FFFFFF"/>
                      </a:solidFill>
                    </a:lnL>
                    <a:lnR w="12700" cmpd="sng">
                      <a:solidFill>
                        <a:sysClr val="window" lastClr="FFFFFF"/>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DC294"/>
                    </a:solidFill>
                  </a:tcPr>
                </a:tc>
                <a:extLst>
                  <a:ext uri="{0D108BD9-81ED-4DB2-BD59-A6C34878D82A}">
                    <a16:rowId xmlns:a16="http://schemas.microsoft.com/office/drawing/2014/main" val="4060800114"/>
                  </a:ext>
                </a:extLst>
              </a:tr>
            </a:tbl>
          </a:graphicData>
        </a:graphic>
      </p:graphicFrame>
      <p:sp>
        <p:nvSpPr>
          <p:cNvPr id="5" name="Star: 7 Points 4">
            <a:extLst>
              <a:ext uri="{FF2B5EF4-FFF2-40B4-BE49-F238E27FC236}">
                <a16:creationId xmlns:a16="http://schemas.microsoft.com/office/drawing/2014/main" id="{9CD2B388-A076-4BDF-4C73-97C4277918F8}"/>
              </a:ext>
            </a:extLst>
          </p:cNvPr>
          <p:cNvSpPr/>
          <p:nvPr/>
        </p:nvSpPr>
        <p:spPr>
          <a:xfrm>
            <a:off x="6599620" y="2036929"/>
            <a:ext cx="3888850" cy="3295384"/>
          </a:xfrm>
          <a:prstGeom prst="star7">
            <a:avLst/>
          </a:prstGeom>
          <a:solidFill>
            <a:srgbClr val="E87224"/>
          </a:solidFill>
          <a:ln>
            <a:solidFill>
              <a:srgbClr val="E87224"/>
            </a:solidFill>
          </a:ln>
          <a:effectLst>
            <a:glow rad="2286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15% </a:t>
            </a:r>
          </a:p>
          <a:p>
            <a:pPr algn="ctr"/>
            <a:r>
              <a:rPr lang="en-US" sz="2800" b="1" dirty="0"/>
              <a:t>of $19,600 = </a:t>
            </a:r>
            <a:r>
              <a:rPr lang="en-US" sz="4000" b="1" u="sng" dirty="0"/>
              <a:t>$2,940</a:t>
            </a:r>
          </a:p>
        </p:txBody>
      </p:sp>
    </p:spTree>
    <p:extLst>
      <p:ext uri="{BB962C8B-B14F-4D97-AF65-F5344CB8AC3E}">
        <p14:creationId xmlns:p14="http://schemas.microsoft.com/office/powerpoint/2010/main" val="166410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3B1CB-45E5-E0B2-2C8F-94F85432CB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2B4738-B20E-3903-44C0-6629FC264A99}"/>
              </a:ext>
            </a:extLst>
          </p:cNvPr>
          <p:cNvSpPr>
            <a:spLocks noGrp="1"/>
          </p:cNvSpPr>
          <p:nvPr>
            <p:ph type="title"/>
          </p:nvPr>
        </p:nvSpPr>
        <p:spPr/>
        <p:txBody>
          <a:bodyPr/>
          <a:lstStyle/>
          <a:p>
            <a:pPr lvl="0"/>
            <a:r>
              <a:rPr lang="en-US" dirty="0"/>
              <a:t>Mortgage Credit Certificate</a:t>
            </a:r>
            <a:endParaRPr lang="en-US" b="1" dirty="0"/>
          </a:p>
        </p:txBody>
      </p:sp>
      <p:sp>
        <p:nvSpPr>
          <p:cNvPr id="2" name="TextBox 1">
            <a:extLst>
              <a:ext uri="{FF2B5EF4-FFF2-40B4-BE49-F238E27FC236}">
                <a16:creationId xmlns:a16="http://schemas.microsoft.com/office/drawing/2014/main" id="{2E089776-6DA6-6B08-22C4-312377020BAC}"/>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8" name="Star: 7 Points 7">
            <a:extLst>
              <a:ext uri="{FF2B5EF4-FFF2-40B4-BE49-F238E27FC236}">
                <a16:creationId xmlns:a16="http://schemas.microsoft.com/office/drawing/2014/main" id="{AFD84AA6-A3DC-660E-9D4A-80BB80E35821}"/>
              </a:ext>
            </a:extLst>
          </p:cNvPr>
          <p:cNvSpPr/>
          <p:nvPr/>
        </p:nvSpPr>
        <p:spPr>
          <a:xfrm>
            <a:off x="5620408" y="1402940"/>
            <a:ext cx="4439101" cy="3508951"/>
          </a:xfrm>
          <a:prstGeom prst="star7">
            <a:avLst/>
          </a:prstGeom>
          <a:solidFill>
            <a:srgbClr val="E87224"/>
          </a:solidFill>
          <a:ln>
            <a:solidFill>
              <a:srgbClr val="E87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t>15% </a:t>
            </a:r>
          </a:p>
          <a:p>
            <a:pPr algn="ctr"/>
            <a:r>
              <a:rPr lang="en-US" sz="2800" b="1" dirty="0"/>
              <a:t>of $19,600 = $2,940</a:t>
            </a:r>
          </a:p>
        </p:txBody>
      </p:sp>
      <p:sp>
        <p:nvSpPr>
          <p:cNvPr id="5" name="Star: 7 Points 4">
            <a:extLst>
              <a:ext uri="{FF2B5EF4-FFF2-40B4-BE49-F238E27FC236}">
                <a16:creationId xmlns:a16="http://schemas.microsoft.com/office/drawing/2014/main" id="{C30F172F-9426-79B0-BC65-E06CA5D4C109}"/>
              </a:ext>
            </a:extLst>
          </p:cNvPr>
          <p:cNvSpPr/>
          <p:nvPr/>
        </p:nvSpPr>
        <p:spPr>
          <a:xfrm>
            <a:off x="5620408" y="1402940"/>
            <a:ext cx="4439101" cy="3508951"/>
          </a:xfrm>
          <a:prstGeom prst="star7">
            <a:avLst/>
          </a:prstGeom>
          <a:solidFill>
            <a:srgbClr val="E87224"/>
          </a:solidFill>
          <a:ln>
            <a:solidFill>
              <a:srgbClr val="E87224"/>
            </a:solid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ln w="22225">
                <a:solidFill>
                  <a:schemeClr val="accent2"/>
                </a:solidFill>
                <a:prstDash val="solid"/>
              </a:ln>
              <a:solidFill>
                <a:schemeClr val="accent2">
                  <a:lumMod val="40000"/>
                  <a:lumOff val="60000"/>
                </a:schemeClr>
              </a:solidFill>
            </a:endParaRPr>
          </a:p>
          <a:p>
            <a:pPr algn="ctr"/>
            <a:endParaRPr lang="en-US" sz="2800" b="1" dirty="0">
              <a:ln w="22225">
                <a:solidFill>
                  <a:schemeClr val="accent2"/>
                </a:solidFill>
                <a:prstDash val="solid"/>
              </a:ln>
              <a:solidFill>
                <a:schemeClr val="accent2">
                  <a:lumMod val="40000"/>
                  <a:lumOff val="60000"/>
                </a:schemeClr>
              </a:solidFill>
            </a:endParaRPr>
          </a:p>
          <a:p>
            <a:pPr algn="ctr"/>
            <a:r>
              <a:rPr lang="en-US" sz="2800" b="1" dirty="0"/>
              <a:t>$2,940 / 12 months</a:t>
            </a:r>
          </a:p>
          <a:p>
            <a:pPr algn="ctr"/>
            <a:r>
              <a:rPr lang="en-US" sz="2800" b="1" dirty="0"/>
              <a:t>=</a:t>
            </a:r>
          </a:p>
          <a:p>
            <a:pPr algn="ctr"/>
            <a:r>
              <a:rPr lang="en-US" sz="2800" b="1" dirty="0"/>
              <a:t>$245/</a:t>
            </a:r>
            <a:r>
              <a:rPr lang="en-US" sz="2800" b="1" dirty="0" err="1"/>
              <a:t>mo</a:t>
            </a:r>
            <a:endParaRPr lang="en-US" sz="2800" b="1" dirty="0"/>
          </a:p>
          <a:p>
            <a:pPr algn="ctr"/>
            <a:endParaRPr lang="en-US" sz="2800" b="1" dirty="0">
              <a:ln w="22225">
                <a:solidFill>
                  <a:schemeClr val="accent2"/>
                </a:solidFill>
                <a:prstDash val="solid"/>
              </a:ln>
              <a:solidFill>
                <a:schemeClr val="accent2">
                  <a:lumMod val="40000"/>
                  <a:lumOff val="60000"/>
                </a:schemeClr>
              </a:solidFill>
            </a:endParaRPr>
          </a:p>
        </p:txBody>
      </p:sp>
      <p:sp>
        <p:nvSpPr>
          <p:cNvPr id="3" name="TextBox 2">
            <a:extLst>
              <a:ext uri="{FF2B5EF4-FFF2-40B4-BE49-F238E27FC236}">
                <a16:creationId xmlns:a16="http://schemas.microsoft.com/office/drawing/2014/main" id="{8A44536C-4746-2E2B-E04D-EC76A751C6D5}"/>
              </a:ext>
            </a:extLst>
          </p:cNvPr>
          <p:cNvSpPr txBox="1"/>
          <p:nvPr/>
        </p:nvSpPr>
        <p:spPr>
          <a:xfrm>
            <a:off x="3760151" y="5190871"/>
            <a:ext cx="8431849" cy="1508105"/>
          </a:xfrm>
          <a:prstGeom prst="rect">
            <a:avLst/>
          </a:prstGeom>
          <a:noFill/>
        </p:spPr>
        <p:txBody>
          <a:bodyPr wrap="square" rtlCol="0">
            <a:spAutoFit/>
          </a:bodyPr>
          <a:lstStyle/>
          <a:p>
            <a:pPr marL="342900" indent="-342900">
              <a:buFont typeface="Wingdings" panose="05000000000000000000" pitchFamily="2" charset="2"/>
              <a:buChar char="ü"/>
            </a:pPr>
            <a:r>
              <a:rPr lang="en-US" sz="2300" dirty="0"/>
              <a:t>Lender can use the $245 as additional monthly income</a:t>
            </a:r>
          </a:p>
          <a:p>
            <a:pPr marL="342900" indent="-342900">
              <a:buFont typeface="Wingdings" panose="05000000000000000000" pitchFamily="2" charset="2"/>
              <a:buChar char="ü"/>
            </a:pPr>
            <a:r>
              <a:rPr lang="en-US" sz="2300" dirty="0"/>
              <a:t>Increasing Buying Power</a:t>
            </a:r>
          </a:p>
          <a:p>
            <a:pPr marL="342900" indent="-342900">
              <a:buFont typeface="Wingdings" panose="05000000000000000000" pitchFamily="2" charset="2"/>
              <a:buChar char="ü"/>
            </a:pPr>
            <a:r>
              <a:rPr lang="en-US" sz="2300" dirty="0"/>
              <a:t>Lowering Debt to Income Ratio</a:t>
            </a:r>
          </a:p>
          <a:p>
            <a:pPr marL="342900" indent="-342900">
              <a:buFont typeface="Wingdings" panose="05000000000000000000" pitchFamily="2" charset="2"/>
              <a:buChar char="ü"/>
            </a:pPr>
            <a:r>
              <a:rPr lang="en-US" sz="2300" dirty="0"/>
              <a:t>May help get loan approved</a:t>
            </a:r>
          </a:p>
        </p:txBody>
      </p:sp>
      <p:pic>
        <p:nvPicPr>
          <p:cNvPr id="7" name="Picture 6" descr="Person doing calculations illustration">
            <a:extLst>
              <a:ext uri="{FF2B5EF4-FFF2-40B4-BE49-F238E27FC236}">
                <a16:creationId xmlns:a16="http://schemas.microsoft.com/office/drawing/2014/main" id="{FB2E3DBA-7A45-8C33-2ACD-BFDF2838E799}"/>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0" y="1189666"/>
            <a:ext cx="3487920" cy="5668334"/>
          </a:xfrm>
          <a:prstGeom prst="rect">
            <a:avLst/>
          </a:prstGeom>
        </p:spPr>
      </p:pic>
    </p:spTree>
    <p:extLst>
      <p:ext uri="{BB962C8B-B14F-4D97-AF65-F5344CB8AC3E}">
        <p14:creationId xmlns:p14="http://schemas.microsoft.com/office/powerpoint/2010/main" val="369417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fade">
                                      <p:cBhvr>
                                        <p:cTn id="31" dur="1000"/>
                                        <p:tgtEl>
                                          <p:spTgt spid="3">
                                            <p:txEl>
                                              <p:pRg st="2" end="2"/>
                                            </p:txEl>
                                          </p:spTgt>
                                        </p:tgtEl>
                                      </p:cBhvr>
                                    </p:animEffect>
                                    <p:anim calcmode="lin" valueType="num">
                                      <p:cBhvr>
                                        <p:cTn id="3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fade">
                                      <p:cBhvr>
                                        <p:cTn id="38" dur="1000"/>
                                        <p:tgtEl>
                                          <p:spTgt spid="3">
                                            <p:txEl>
                                              <p:pRg st="3" end="3"/>
                                            </p:txEl>
                                          </p:spTgt>
                                        </p:tgtEl>
                                      </p:cBhvr>
                                    </p:animEffect>
                                    <p:anim calcmode="lin" valueType="num">
                                      <p:cBhvr>
                                        <p:cTn id="3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B5FEA-52A5-7422-10DA-80DD9FBEA0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394211-9D82-6A47-820E-94BD0D1A0FAE}"/>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98C64D23-82E6-05EE-0B8D-93C812906D13}"/>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9" name="TextBox 8">
            <a:extLst>
              <a:ext uri="{FF2B5EF4-FFF2-40B4-BE49-F238E27FC236}">
                <a16:creationId xmlns:a16="http://schemas.microsoft.com/office/drawing/2014/main" id="{386703AE-34F8-3C2A-73EF-EEB6FB4D1173}"/>
              </a:ext>
            </a:extLst>
          </p:cNvPr>
          <p:cNvSpPr txBox="1"/>
          <p:nvPr/>
        </p:nvSpPr>
        <p:spPr>
          <a:xfrm>
            <a:off x="835023" y="1366320"/>
            <a:ext cx="9312313" cy="461665"/>
          </a:xfrm>
          <a:prstGeom prst="rect">
            <a:avLst/>
          </a:prstGeom>
          <a:noFill/>
        </p:spPr>
        <p:txBody>
          <a:bodyPr wrap="square" rtlCol="0">
            <a:spAutoFit/>
          </a:bodyPr>
          <a:lstStyle/>
          <a:p>
            <a:r>
              <a:rPr lang="en-US" sz="2400" dirty="0"/>
              <a:t>How does a tax refund generally work?</a:t>
            </a:r>
          </a:p>
        </p:txBody>
      </p:sp>
      <p:pic>
        <p:nvPicPr>
          <p:cNvPr id="6" name="Picture 4">
            <a:extLst>
              <a:ext uri="{FF2B5EF4-FFF2-40B4-BE49-F238E27FC236}">
                <a16:creationId xmlns:a16="http://schemas.microsoft.com/office/drawing/2014/main" id="{932467B6-54A1-5AE7-CEEC-D4A01903C0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93140" y="2455880"/>
            <a:ext cx="3205239" cy="440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59C0A23E-95A9-CC89-3981-DA3D3B4C94F9}"/>
              </a:ext>
            </a:extLst>
          </p:cNvPr>
          <p:cNvSpPr/>
          <p:nvPr/>
        </p:nvSpPr>
        <p:spPr>
          <a:xfrm>
            <a:off x="4110528" y="4516095"/>
            <a:ext cx="2407288" cy="1477328"/>
          </a:xfrm>
          <a:prstGeom prst="rect">
            <a:avLst/>
          </a:prstGeom>
          <a:noFill/>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noFill/>
                </a:ln>
                <a:solidFill>
                  <a:srgbClr val="4A5E7F"/>
                </a:solidFill>
                <a:effectLst>
                  <a:outerShdw blurRad="38100" dist="25400" dir="5400000" algn="ctr" rotWithShape="0">
                    <a:srgbClr val="6E747A">
                      <a:alpha val="43000"/>
                    </a:srgbClr>
                  </a:outerShdw>
                </a:effectLst>
                <a:uLnTx/>
                <a:uFillTx/>
                <a:ea typeface="+mn-ea"/>
                <a:cs typeface="+mn-cs"/>
              </a:rPr>
              <a:t>Annual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noFill/>
                </a:ln>
                <a:solidFill>
                  <a:srgbClr val="4A5E7F"/>
                </a:solidFill>
                <a:effectLst>
                  <a:outerShdw blurRad="38100" dist="25400" dir="5400000" algn="ctr" rotWithShape="0">
                    <a:srgbClr val="6E747A">
                      <a:alpha val="43000"/>
                    </a:srgbClr>
                  </a:outerShdw>
                </a:effectLst>
                <a:uLnTx/>
                <a:uFillTx/>
                <a:ea typeface="+mn-ea"/>
                <a:cs typeface="+mn-cs"/>
              </a:rPr>
              <a:t>$10,000</a:t>
            </a:r>
          </a:p>
        </p:txBody>
      </p:sp>
      <p:pic>
        <p:nvPicPr>
          <p:cNvPr id="10" name="Picture 20" descr="C:\Users\jcrim\AppData\Local\Microsoft\Windows\Temporary Internet Files\Content.IE5\0XH1XM1J\large-Stylized-dollar-bill-Money--66.6-3350[1].gif">
            <a:extLst>
              <a:ext uri="{FF2B5EF4-FFF2-40B4-BE49-F238E27FC236}">
                <a16:creationId xmlns:a16="http://schemas.microsoft.com/office/drawing/2014/main" id="{490CFC0E-43D3-A951-B5D2-3B9166A6F5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8241" y="2950042"/>
            <a:ext cx="1415616" cy="89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0" descr="C:\Users\jcrim\AppData\Local\Microsoft\Windows\Temporary Internet Files\Content.IE5\0XH1XM1J\large-Stylized-dollar-bill-Money--66.6-3350[1].gif">
            <a:extLst>
              <a:ext uri="{FF2B5EF4-FFF2-40B4-BE49-F238E27FC236}">
                <a16:creationId xmlns:a16="http://schemas.microsoft.com/office/drawing/2014/main" id="{5088B19E-9861-E918-B1C7-33B817E208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518520">
            <a:off x="5667890" y="3210483"/>
            <a:ext cx="1271252" cy="79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0" descr="C:\Users\jcrim\AppData\Local\Microsoft\Windows\Temporary Internet Files\Content.IE5\0XH1XM1J\large-Stylized-dollar-bill-Money--66.6-3350[1].gif">
            <a:extLst>
              <a:ext uri="{FF2B5EF4-FFF2-40B4-BE49-F238E27FC236}">
                <a16:creationId xmlns:a16="http://schemas.microsoft.com/office/drawing/2014/main" id="{55C7B507-16CE-8E4D-2F56-8C248AC6334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6619" y="3264353"/>
            <a:ext cx="1415616" cy="88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descr="C:\Users\jcrim\AppData\Local\Microsoft\Windows\Temporary Internet Files\Content.IE5\0XH1XM1J\large-Stylized-dollar-bill-Money--66.6-3350[1].gif">
            <a:extLst>
              <a:ext uri="{FF2B5EF4-FFF2-40B4-BE49-F238E27FC236}">
                <a16:creationId xmlns:a16="http://schemas.microsoft.com/office/drawing/2014/main" id="{BF569D91-B7D7-A6AE-89C6-03C8744D69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373755">
            <a:off x="4940600" y="3137164"/>
            <a:ext cx="1430840" cy="900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jcrim\AppData\Local\Microsoft\Windows\Temporary Internet Files\Content.IE5\0XH1XM1J\large-Stylized-dollar-bill-Money--66.6-3350[1].gif">
            <a:extLst>
              <a:ext uri="{FF2B5EF4-FFF2-40B4-BE49-F238E27FC236}">
                <a16:creationId xmlns:a16="http://schemas.microsoft.com/office/drawing/2014/main" id="{0C9FDC80-6CDE-D462-AD8C-E560086922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935571">
            <a:off x="4775893" y="3173490"/>
            <a:ext cx="1385987" cy="8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C:\Users\jcrim\AppData\Local\Microsoft\Windows\Temporary Internet Files\Content.IE5\0XH1XM1J\large-Stylized-dollar-bill-Money--66.6-3350[1].gif">
            <a:extLst>
              <a:ext uri="{FF2B5EF4-FFF2-40B4-BE49-F238E27FC236}">
                <a16:creationId xmlns:a16="http://schemas.microsoft.com/office/drawing/2014/main" id="{A71AF090-5212-4176-59A8-BC3D4C096E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786192">
            <a:off x="3900280" y="3414038"/>
            <a:ext cx="1394998" cy="81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0" descr="C:\Users\jcrim\AppData\Local\Microsoft\Windows\Temporary Internet Files\Content.IE5\0XH1XM1J\large-Stylized-dollar-bill-Money--66.6-3350[1].gif">
            <a:extLst>
              <a:ext uri="{FF2B5EF4-FFF2-40B4-BE49-F238E27FC236}">
                <a16:creationId xmlns:a16="http://schemas.microsoft.com/office/drawing/2014/main" id="{C10DE669-2F58-1E55-A1A5-2CCF80A443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3254059">
            <a:off x="4427893" y="3189243"/>
            <a:ext cx="1209223" cy="75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C:\Users\jcrim\AppData\Local\Microsoft\Windows\Temporary Internet Files\Content.IE5\0XH1XM1J\large-Stylized-dollar-bill-Money--66.6-3350[1].gif">
            <a:extLst>
              <a:ext uri="{FF2B5EF4-FFF2-40B4-BE49-F238E27FC236}">
                <a16:creationId xmlns:a16="http://schemas.microsoft.com/office/drawing/2014/main" id="{A2EBD7D2-144C-5B49-E3D6-52AF856055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396135">
            <a:off x="6972948" y="5576725"/>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jcrim\AppData\Local\Microsoft\Windows\Temporary Internet Files\Content.IE5\0XH1XM1J\large-Stylized-dollar-bill-Money--66.6-3350[1].gif">
            <a:extLst>
              <a:ext uri="{FF2B5EF4-FFF2-40B4-BE49-F238E27FC236}">
                <a16:creationId xmlns:a16="http://schemas.microsoft.com/office/drawing/2014/main" id="{0F8487CB-1AC7-5787-2454-87BA94CCD0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149344" flipV="1">
            <a:off x="6403133" y="5145053"/>
            <a:ext cx="1443831" cy="9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91824AC4-49C6-2EE6-53D4-88B5D12D334E}"/>
              </a:ext>
            </a:extLst>
          </p:cNvPr>
          <p:cNvSpPr/>
          <p:nvPr/>
        </p:nvSpPr>
        <p:spPr>
          <a:xfrm>
            <a:off x="791087" y="2225047"/>
            <a:ext cx="301218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Payroll Income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rgbClr val="4A5E7F"/>
                </a:solidFill>
                <a:effectLst>
                  <a:outerShdw blurRad="38100" dist="25400" dir="5400000" algn="ctr" rotWithShape="0">
                    <a:srgbClr val="6E747A">
                      <a:alpha val="43000"/>
                    </a:srgbClr>
                  </a:outerShdw>
                </a:effectLst>
                <a:uLnTx/>
                <a:uFillTx/>
                <a:ea typeface="+mn-ea"/>
                <a:cs typeface="+mn-cs"/>
              </a:rPr>
              <a:t>Tax Withholding</a:t>
            </a:r>
          </a:p>
        </p:txBody>
      </p:sp>
      <p:sp>
        <p:nvSpPr>
          <p:cNvPr id="21" name="Rectangle 20">
            <a:extLst>
              <a:ext uri="{FF2B5EF4-FFF2-40B4-BE49-F238E27FC236}">
                <a16:creationId xmlns:a16="http://schemas.microsoft.com/office/drawing/2014/main" id="{02FBDF32-599A-25EF-EB3C-C260B32A60CF}"/>
              </a:ext>
            </a:extLst>
          </p:cNvPr>
          <p:cNvSpPr/>
          <p:nvPr/>
        </p:nvSpPr>
        <p:spPr>
          <a:xfrm>
            <a:off x="7881586" y="3608934"/>
            <a:ext cx="3508397" cy="1015663"/>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Paid too much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so, they get a refund</a:t>
            </a:r>
          </a:p>
        </p:txBody>
      </p:sp>
      <p:cxnSp>
        <p:nvCxnSpPr>
          <p:cNvPr id="22" name="Straight Arrow Connector 21">
            <a:extLst>
              <a:ext uri="{FF2B5EF4-FFF2-40B4-BE49-F238E27FC236}">
                <a16:creationId xmlns:a16="http://schemas.microsoft.com/office/drawing/2014/main" id="{65F0CE7A-7DB6-73C0-5D4D-3C41A6AD8978}"/>
              </a:ext>
            </a:extLst>
          </p:cNvPr>
          <p:cNvCxnSpPr>
            <a:cxnSpLocks noChangeShapeType="1"/>
            <a:stCxn id="21" idx="2"/>
          </p:cNvCxnSpPr>
          <p:nvPr/>
        </p:nvCxnSpPr>
        <p:spPr bwMode="auto">
          <a:xfrm flipH="1">
            <a:off x="8268409" y="4624597"/>
            <a:ext cx="1367376" cy="861424"/>
          </a:xfrm>
          <a:prstGeom prst="straightConnector1">
            <a:avLst/>
          </a:prstGeom>
          <a:ln w="76200">
            <a:headEnd/>
            <a:tailEnd type="arrow"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90793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par>
                          <p:cTn id="7" fill="hold">
                            <p:stCondLst>
                              <p:cond delay="0"/>
                            </p:stCondLst>
                            <p:childTnLst>
                              <p:par>
                                <p:cTn id="8" presetID="2" presetClass="entr" presetSubtype="9"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0-#ppt_h/2"/>
                                          </p:val>
                                        </p:tav>
                                        <p:tav tm="100000">
                                          <p:val>
                                            <p:strVal val="#ppt_y"/>
                                          </p:val>
                                        </p:tav>
                                      </p:tavLst>
                                    </p:anim>
                                  </p:childTnLst>
                                </p:cTn>
                              </p:par>
                            </p:childTnLst>
                          </p:cTn>
                        </p:par>
                        <p:par>
                          <p:cTn id="17" fill="hold">
                            <p:stCondLst>
                              <p:cond delay="1000"/>
                            </p:stCondLst>
                            <p:childTnLst>
                              <p:par>
                                <p:cTn id="18" presetID="2"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1+#ppt_w/2"/>
                                          </p:val>
                                        </p:tav>
                                        <p:tav tm="100000">
                                          <p:val>
                                            <p:strVal val="#ppt_x"/>
                                          </p:val>
                                        </p:tav>
                                      </p:tavLst>
                                    </p:anim>
                                    <p:anim calcmode="lin" valueType="num">
                                      <p:cBhvr additive="base">
                                        <p:cTn id="21" dur="500" fill="hold"/>
                                        <p:tgtEl>
                                          <p:spTgt spid="12"/>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ntr" presetSubtype="1"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0-#ppt_h/2"/>
                                          </p:val>
                                        </p:tav>
                                        <p:tav tm="100000">
                                          <p:val>
                                            <p:strVal val="#ppt_y"/>
                                          </p:val>
                                        </p:tav>
                                      </p:tavLst>
                                    </p:anim>
                                  </p:childTnLst>
                                </p:cTn>
                              </p:par>
                            </p:childTnLst>
                          </p:cTn>
                        </p:par>
                        <p:par>
                          <p:cTn id="27" fill="hold">
                            <p:stCondLst>
                              <p:cond delay="2000"/>
                            </p:stCondLst>
                            <p:childTnLst>
                              <p:par>
                                <p:cTn id="28" presetID="2" presetClass="entr" presetSubtype="9"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0-#ppt_w/2"/>
                                          </p:val>
                                        </p:tav>
                                        <p:tav tm="100000">
                                          <p:val>
                                            <p:strVal val="#ppt_x"/>
                                          </p:val>
                                        </p:tav>
                                      </p:tavLst>
                                    </p:anim>
                                    <p:anim calcmode="lin" valueType="num">
                                      <p:cBhvr additive="base">
                                        <p:cTn id="31" dur="500" fill="hold"/>
                                        <p:tgtEl>
                                          <p:spTgt spid="10"/>
                                        </p:tgtEl>
                                        <p:attrNameLst>
                                          <p:attrName>ppt_y</p:attrName>
                                        </p:attrNameLst>
                                      </p:cBhvr>
                                      <p:tavLst>
                                        <p:tav tm="0">
                                          <p:val>
                                            <p:strVal val="0-#ppt_h/2"/>
                                          </p:val>
                                        </p:tav>
                                        <p:tav tm="100000">
                                          <p:val>
                                            <p:strVal val="#ppt_y"/>
                                          </p:val>
                                        </p:tav>
                                      </p:tavLst>
                                    </p:anim>
                                  </p:childTnLst>
                                </p:cTn>
                              </p:par>
                            </p:childTnLst>
                          </p:cTn>
                        </p:par>
                        <p:par>
                          <p:cTn id="32" fill="hold">
                            <p:stCondLst>
                              <p:cond delay="2500"/>
                            </p:stCondLst>
                            <p:childTnLst>
                              <p:par>
                                <p:cTn id="33" presetID="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par>
                          <p:cTn id="37" fill="hold">
                            <p:stCondLst>
                              <p:cond delay="3000"/>
                            </p:stCondLst>
                            <p:childTnLst>
                              <p:par>
                                <p:cTn id="38" presetID="2" presetClass="entr" presetSubtype="9" fill="hold" nodeType="after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0-#ppt_h/2"/>
                                          </p:val>
                                        </p:tav>
                                        <p:tav tm="100000">
                                          <p:val>
                                            <p:strVal val="#ppt_y"/>
                                          </p:val>
                                        </p:tav>
                                      </p:tavLst>
                                    </p:anim>
                                  </p:childTnLst>
                                </p:cTn>
                              </p:par>
                            </p:childTnLst>
                          </p:cTn>
                        </p:par>
                        <p:par>
                          <p:cTn id="42" fill="hold">
                            <p:stCondLst>
                              <p:cond delay="3500"/>
                            </p:stCondLst>
                            <p:childTnLst>
                              <p:par>
                                <p:cTn id="43" presetID="47" presetClass="entr" presetSubtype="0" fill="hold"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anim calcmode="lin" valueType="num">
                                      <p:cBhvr>
                                        <p:cTn id="46" dur="500" fill="hold"/>
                                        <p:tgtEl>
                                          <p:spTgt spid="19"/>
                                        </p:tgtEl>
                                        <p:attrNameLst>
                                          <p:attrName>ppt_x</p:attrName>
                                        </p:attrNameLst>
                                      </p:cBhvr>
                                      <p:tavLst>
                                        <p:tav tm="0">
                                          <p:val>
                                            <p:strVal val="#ppt_x"/>
                                          </p:val>
                                        </p:tav>
                                        <p:tav tm="100000">
                                          <p:val>
                                            <p:strVal val="#ppt_x"/>
                                          </p:val>
                                        </p:tav>
                                      </p:tavLst>
                                    </p:anim>
                                    <p:anim calcmode="lin" valueType="num">
                                      <p:cBhvr>
                                        <p:cTn id="47" dur="500" fill="hold"/>
                                        <p:tgtEl>
                                          <p:spTgt spid="19"/>
                                        </p:tgtEl>
                                        <p:attrNameLst>
                                          <p:attrName>ppt_y</p:attrName>
                                        </p:attrNameLst>
                                      </p:cBhvr>
                                      <p:tavLst>
                                        <p:tav tm="0">
                                          <p:val>
                                            <p:strVal val="#ppt_y-.1"/>
                                          </p:val>
                                        </p:tav>
                                        <p:tav tm="100000">
                                          <p:val>
                                            <p:strVal val="#ppt_y"/>
                                          </p:val>
                                        </p:tav>
                                      </p:tavLst>
                                    </p:anim>
                                  </p:childTnLst>
                                </p:cTn>
                              </p:par>
                            </p:childTnLst>
                          </p:cTn>
                        </p:par>
                        <p:par>
                          <p:cTn id="48" fill="hold">
                            <p:stCondLst>
                              <p:cond delay="4000"/>
                            </p:stCondLst>
                            <p:childTnLst>
                              <p:par>
                                <p:cTn id="49" presetID="47" presetClass="entr" presetSubtype="0"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anim calcmode="lin" valueType="num">
                                      <p:cBhvr>
                                        <p:cTn id="52" dur="500" fill="hold"/>
                                        <p:tgtEl>
                                          <p:spTgt spid="18"/>
                                        </p:tgtEl>
                                        <p:attrNameLst>
                                          <p:attrName>ppt_x</p:attrName>
                                        </p:attrNameLst>
                                      </p:cBhvr>
                                      <p:tavLst>
                                        <p:tav tm="0">
                                          <p:val>
                                            <p:strVal val="#ppt_x"/>
                                          </p:val>
                                        </p:tav>
                                        <p:tav tm="100000">
                                          <p:val>
                                            <p:strVal val="#ppt_x"/>
                                          </p:val>
                                        </p:tav>
                                      </p:tavLst>
                                    </p:anim>
                                    <p:anim calcmode="lin" valueType="num">
                                      <p:cBhvr>
                                        <p:cTn id="5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31" presetClass="entr" presetSubtype="0" fill="hold" nodeType="clickEffect">
                                  <p:stCondLst>
                                    <p:cond delay="0"/>
                                  </p:stCondLst>
                                  <p:childTnLst>
                                    <p:set>
                                      <p:cBhvr>
                                        <p:cTn id="57" dur="1" fill="hold">
                                          <p:stCondLst>
                                            <p:cond delay="0"/>
                                          </p:stCondLst>
                                        </p:cTn>
                                        <p:tgtEl>
                                          <p:spTgt spid="22"/>
                                        </p:tgtEl>
                                        <p:attrNameLst>
                                          <p:attrName>style.visibility</p:attrName>
                                        </p:attrNameLst>
                                      </p:cBhvr>
                                      <p:to>
                                        <p:strVal val="visible"/>
                                      </p:to>
                                    </p:set>
                                    <p:anim calcmode="lin" valueType="num">
                                      <p:cBhvr>
                                        <p:cTn id="58" dur="1000" fill="hold"/>
                                        <p:tgtEl>
                                          <p:spTgt spid="22"/>
                                        </p:tgtEl>
                                        <p:attrNameLst>
                                          <p:attrName>ppt_w</p:attrName>
                                        </p:attrNameLst>
                                      </p:cBhvr>
                                      <p:tavLst>
                                        <p:tav tm="0">
                                          <p:val>
                                            <p:fltVal val="0"/>
                                          </p:val>
                                        </p:tav>
                                        <p:tav tm="100000">
                                          <p:val>
                                            <p:strVal val="#ppt_w"/>
                                          </p:val>
                                        </p:tav>
                                      </p:tavLst>
                                    </p:anim>
                                    <p:anim calcmode="lin" valueType="num">
                                      <p:cBhvr>
                                        <p:cTn id="59" dur="1000" fill="hold"/>
                                        <p:tgtEl>
                                          <p:spTgt spid="22"/>
                                        </p:tgtEl>
                                        <p:attrNameLst>
                                          <p:attrName>ppt_h</p:attrName>
                                        </p:attrNameLst>
                                      </p:cBhvr>
                                      <p:tavLst>
                                        <p:tav tm="0">
                                          <p:val>
                                            <p:fltVal val="0"/>
                                          </p:val>
                                        </p:tav>
                                        <p:tav tm="100000">
                                          <p:val>
                                            <p:strVal val="#ppt_h"/>
                                          </p:val>
                                        </p:tav>
                                      </p:tavLst>
                                    </p:anim>
                                    <p:anim calcmode="lin" valueType="num">
                                      <p:cBhvr>
                                        <p:cTn id="60" dur="1000" fill="hold"/>
                                        <p:tgtEl>
                                          <p:spTgt spid="22"/>
                                        </p:tgtEl>
                                        <p:attrNameLst>
                                          <p:attrName>style.rotation</p:attrName>
                                        </p:attrNameLst>
                                      </p:cBhvr>
                                      <p:tavLst>
                                        <p:tav tm="0">
                                          <p:val>
                                            <p:fltVal val="90"/>
                                          </p:val>
                                        </p:tav>
                                        <p:tav tm="100000">
                                          <p:val>
                                            <p:fltVal val="0"/>
                                          </p:val>
                                        </p:tav>
                                      </p:tavLst>
                                    </p:anim>
                                    <p:animEffect transition="in" filter="fade">
                                      <p:cBhvr>
                                        <p:cTn id="61" dur="1000"/>
                                        <p:tgtEl>
                                          <p:spTgt spid="22"/>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21"/>
                                        </p:tgtEl>
                                        <p:attrNameLst>
                                          <p:attrName>style.visibility</p:attrName>
                                        </p:attrNameLst>
                                      </p:cBhvr>
                                      <p:to>
                                        <p:strVal val="visible"/>
                                      </p:to>
                                    </p:set>
                                    <p:anim calcmode="lin" valueType="num">
                                      <p:cBhvr>
                                        <p:cTn id="66" dur="500" fill="hold"/>
                                        <p:tgtEl>
                                          <p:spTgt spid="21"/>
                                        </p:tgtEl>
                                        <p:attrNameLst>
                                          <p:attrName>ppt_w</p:attrName>
                                        </p:attrNameLst>
                                      </p:cBhvr>
                                      <p:tavLst>
                                        <p:tav tm="0">
                                          <p:val>
                                            <p:fltVal val="0"/>
                                          </p:val>
                                        </p:tav>
                                        <p:tav tm="100000">
                                          <p:val>
                                            <p:strVal val="#ppt_w"/>
                                          </p:val>
                                        </p:tav>
                                      </p:tavLst>
                                    </p:anim>
                                    <p:anim calcmode="lin" valueType="num">
                                      <p:cBhvr>
                                        <p:cTn id="67" dur="500" fill="hold"/>
                                        <p:tgtEl>
                                          <p:spTgt spid="21"/>
                                        </p:tgtEl>
                                        <p:attrNameLst>
                                          <p:attrName>ppt_h</p:attrName>
                                        </p:attrNameLst>
                                      </p:cBhvr>
                                      <p:tavLst>
                                        <p:tav tm="0">
                                          <p:val>
                                            <p:fltVal val="0"/>
                                          </p:val>
                                        </p:tav>
                                        <p:tav tm="100000">
                                          <p:val>
                                            <p:strVal val="#ppt_h"/>
                                          </p:val>
                                        </p:tav>
                                      </p:tavLst>
                                    </p:anim>
                                    <p:animEffect transition="in" filter="fade">
                                      <p:cBhvr>
                                        <p:cTn id="6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D940B-A9A7-911A-D2DD-2CCCA033D3B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2B948D-9CFB-311A-0B73-A9FC8F41BDC6}"/>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4633C2D4-DF24-1EFA-28EE-206B55BBE897}"/>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9" name="TextBox 8">
            <a:extLst>
              <a:ext uri="{FF2B5EF4-FFF2-40B4-BE49-F238E27FC236}">
                <a16:creationId xmlns:a16="http://schemas.microsoft.com/office/drawing/2014/main" id="{2FD6596F-4FCB-0CEC-6DC6-7F9AD975A1EB}"/>
              </a:ext>
            </a:extLst>
          </p:cNvPr>
          <p:cNvSpPr txBox="1"/>
          <p:nvPr/>
        </p:nvSpPr>
        <p:spPr>
          <a:xfrm>
            <a:off x="835023" y="1366320"/>
            <a:ext cx="9312313" cy="461665"/>
          </a:xfrm>
          <a:prstGeom prst="rect">
            <a:avLst/>
          </a:prstGeom>
          <a:noFill/>
        </p:spPr>
        <p:txBody>
          <a:bodyPr wrap="square" rtlCol="0">
            <a:spAutoFit/>
          </a:bodyPr>
          <a:lstStyle/>
          <a:p>
            <a:r>
              <a:rPr lang="en-US" sz="2400" dirty="0"/>
              <a:t>How does the MCC impact the borrower at Income Tax Time?</a:t>
            </a:r>
          </a:p>
        </p:txBody>
      </p:sp>
      <p:pic>
        <p:nvPicPr>
          <p:cNvPr id="5" name="Picture 20" descr="C:\Users\jcrim\AppData\Local\Microsoft\Windows\Temporary Internet Files\Content.IE5\0XH1XM1J\large-Stylized-dollar-bill-Money--66.6-3350[1].gif">
            <a:extLst>
              <a:ext uri="{FF2B5EF4-FFF2-40B4-BE49-F238E27FC236}">
                <a16:creationId xmlns:a16="http://schemas.microsoft.com/office/drawing/2014/main" id="{443E9527-92CA-C300-4336-E77F7FBB68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011863" flipV="1">
            <a:off x="6771115" y="4822785"/>
            <a:ext cx="12414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28A863F2-7BC5-C7B2-923F-03C85806CE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91380" y="2455880"/>
            <a:ext cx="3205239" cy="4402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D71A4580-879F-015A-B127-8C7E1B7BCEDA}"/>
              </a:ext>
            </a:extLst>
          </p:cNvPr>
          <p:cNvSpPr/>
          <p:nvPr/>
        </p:nvSpPr>
        <p:spPr>
          <a:xfrm>
            <a:off x="4076343" y="4516095"/>
            <a:ext cx="2475153"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Annual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$10,000</a:t>
            </a:r>
          </a:p>
        </p:txBody>
      </p:sp>
      <p:pic>
        <p:nvPicPr>
          <p:cNvPr id="10" name="Picture 20" descr="C:\Users\jcrim\AppData\Local\Microsoft\Windows\Temporary Internet Files\Content.IE5\0XH1XM1J\large-Stylized-dollar-bill-Money--66.6-3350[1].gif">
            <a:extLst>
              <a:ext uri="{FF2B5EF4-FFF2-40B4-BE49-F238E27FC236}">
                <a16:creationId xmlns:a16="http://schemas.microsoft.com/office/drawing/2014/main" id="{66F2FB09-965D-019B-7A11-F9C84B2C9E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6481" y="2950042"/>
            <a:ext cx="1415616" cy="89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0" descr="C:\Users\jcrim\AppData\Local\Microsoft\Windows\Temporary Internet Files\Content.IE5\0XH1XM1J\large-Stylized-dollar-bill-Money--66.6-3350[1].gif">
            <a:extLst>
              <a:ext uri="{FF2B5EF4-FFF2-40B4-BE49-F238E27FC236}">
                <a16:creationId xmlns:a16="http://schemas.microsoft.com/office/drawing/2014/main" id="{50A3E2FD-51B9-E848-0FBB-52E3770D2E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518520">
            <a:off x="5666130" y="3210483"/>
            <a:ext cx="1271252" cy="799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0" descr="C:\Users\jcrim\AppData\Local\Microsoft\Windows\Temporary Internet Files\Content.IE5\0XH1XM1J\large-Stylized-dollar-bill-Money--66.6-3350[1].gif">
            <a:extLst>
              <a:ext uri="{FF2B5EF4-FFF2-40B4-BE49-F238E27FC236}">
                <a16:creationId xmlns:a16="http://schemas.microsoft.com/office/drawing/2014/main" id="{B698AA45-6804-1A52-8169-97D01E53E3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4859" y="3264353"/>
            <a:ext cx="1415616" cy="88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descr="C:\Users\jcrim\AppData\Local\Microsoft\Windows\Temporary Internet Files\Content.IE5\0XH1XM1J\large-Stylized-dollar-bill-Money--66.6-3350[1].gif">
            <a:extLst>
              <a:ext uri="{FF2B5EF4-FFF2-40B4-BE49-F238E27FC236}">
                <a16:creationId xmlns:a16="http://schemas.microsoft.com/office/drawing/2014/main" id="{2ECD9D94-0D16-9431-C5E9-0246F0F759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373755">
            <a:off x="4938840" y="3137164"/>
            <a:ext cx="1430840" cy="900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jcrim\AppData\Local\Microsoft\Windows\Temporary Internet Files\Content.IE5\0XH1XM1J\large-Stylized-dollar-bill-Money--66.6-3350[1].gif">
            <a:extLst>
              <a:ext uri="{FF2B5EF4-FFF2-40B4-BE49-F238E27FC236}">
                <a16:creationId xmlns:a16="http://schemas.microsoft.com/office/drawing/2014/main" id="{864DB443-869E-96A7-E01D-22871C5BC9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935571">
            <a:off x="4774133" y="3173490"/>
            <a:ext cx="1385987" cy="87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0" descr="C:\Users\jcrim\AppData\Local\Microsoft\Windows\Temporary Internet Files\Content.IE5\0XH1XM1J\large-Stylized-dollar-bill-Money--66.6-3350[1].gif">
            <a:extLst>
              <a:ext uri="{FF2B5EF4-FFF2-40B4-BE49-F238E27FC236}">
                <a16:creationId xmlns:a16="http://schemas.microsoft.com/office/drawing/2014/main" id="{9838C2C4-6F2F-9A2C-16C8-120A6280C1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86192">
            <a:off x="3898520" y="3414038"/>
            <a:ext cx="1394998" cy="81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0" descr="C:\Users\jcrim\AppData\Local\Microsoft\Windows\Temporary Internet Files\Content.IE5\0XH1XM1J\large-Stylized-dollar-bill-Money--66.6-3350[1].gif">
            <a:extLst>
              <a:ext uri="{FF2B5EF4-FFF2-40B4-BE49-F238E27FC236}">
                <a16:creationId xmlns:a16="http://schemas.microsoft.com/office/drawing/2014/main" id="{2B66765C-AC49-FC33-9234-3A0D8177DA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254059">
            <a:off x="4426133" y="3189243"/>
            <a:ext cx="1209223" cy="759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0" descr="C:\Users\jcrim\AppData\Local\Microsoft\Windows\Temporary Internet Files\Content.IE5\0XH1XM1J\large-Stylized-dollar-bill-Money--66.6-3350[1].gif">
            <a:extLst>
              <a:ext uri="{FF2B5EF4-FFF2-40B4-BE49-F238E27FC236}">
                <a16:creationId xmlns:a16="http://schemas.microsoft.com/office/drawing/2014/main" id="{897DECB4-5458-2769-3670-F8395F5EC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6971188" y="5576725"/>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jcrim\AppData\Local\Microsoft\Windows\Temporary Internet Files\Content.IE5\0XH1XM1J\large-Stylized-dollar-bill-Money--66.6-3350[1].gif">
            <a:extLst>
              <a:ext uri="{FF2B5EF4-FFF2-40B4-BE49-F238E27FC236}">
                <a16:creationId xmlns:a16="http://schemas.microsoft.com/office/drawing/2014/main" id="{8438564C-7E42-9CAB-6059-7E777880A0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149344" flipV="1">
            <a:off x="6401373" y="5145053"/>
            <a:ext cx="1443831" cy="90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955C1617-CBBC-EDE6-5477-197339853007}"/>
              </a:ext>
            </a:extLst>
          </p:cNvPr>
          <p:cNvSpPr/>
          <p:nvPr/>
        </p:nvSpPr>
        <p:spPr>
          <a:xfrm>
            <a:off x="791087" y="2225047"/>
            <a:ext cx="3012184"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Payroll Income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Tax Withholding</a:t>
            </a:r>
          </a:p>
        </p:txBody>
      </p:sp>
      <p:cxnSp>
        <p:nvCxnSpPr>
          <p:cNvPr id="22" name="Straight Arrow Connector 21">
            <a:extLst>
              <a:ext uri="{FF2B5EF4-FFF2-40B4-BE49-F238E27FC236}">
                <a16:creationId xmlns:a16="http://schemas.microsoft.com/office/drawing/2014/main" id="{D69781A0-D3FC-B975-2371-B41118351B7D}"/>
              </a:ext>
            </a:extLst>
          </p:cNvPr>
          <p:cNvCxnSpPr>
            <a:cxnSpLocks noChangeShapeType="1"/>
            <a:stCxn id="13" idx="2"/>
          </p:cNvCxnSpPr>
          <p:nvPr/>
        </p:nvCxnSpPr>
        <p:spPr bwMode="auto">
          <a:xfrm flipH="1">
            <a:off x="8647348" y="4830582"/>
            <a:ext cx="1262008" cy="897881"/>
          </a:xfrm>
          <a:prstGeom prst="straightConnector1">
            <a:avLst/>
          </a:prstGeom>
          <a:ln w="76200">
            <a:headEnd/>
            <a:tailEnd type="arrow" w="med" len="med"/>
          </a:ln>
        </p:spPr>
        <p:style>
          <a:lnRef idx="1">
            <a:schemeClr val="accent2"/>
          </a:lnRef>
          <a:fillRef idx="0">
            <a:schemeClr val="accent2"/>
          </a:fillRef>
          <a:effectRef idx="0">
            <a:schemeClr val="accent2"/>
          </a:effectRef>
          <a:fontRef idx="minor">
            <a:schemeClr val="tx1"/>
          </a:fontRef>
        </p:style>
      </p:cxnSp>
      <p:sp>
        <p:nvSpPr>
          <p:cNvPr id="8" name="Rectangle 7">
            <a:extLst>
              <a:ext uri="{FF2B5EF4-FFF2-40B4-BE49-F238E27FC236}">
                <a16:creationId xmlns:a16="http://schemas.microsoft.com/office/drawing/2014/main" id="{9A9D1503-767D-9B53-FE24-A5A331D99CDC}"/>
              </a:ext>
            </a:extLst>
          </p:cNvPr>
          <p:cNvSpPr/>
          <p:nvPr/>
        </p:nvSpPr>
        <p:spPr>
          <a:xfrm>
            <a:off x="4064343" y="4520011"/>
            <a:ext cx="2475152" cy="147732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Remaining Tax Liability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$7,060</a:t>
            </a:r>
          </a:p>
        </p:txBody>
      </p:sp>
      <p:sp>
        <p:nvSpPr>
          <p:cNvPr id="13" name="Rectangle 12">
            <a:extLst>
              <a:ext uri="{FF2B5EF4-FFF2-40B4-BE49-F238E27FC236}">
                <a16:creationId xmlns:a16="http://schemas.microsoft.com/office/drawing/2014/main" id="{2642B231-A23D-C130-49B0-A05F3C46EC90}"/>
              </a:ext>
            </a:extLst>
          </p:cNvPr>
          <p:cNvSpPr/>
          <p:nvPr/>
        </p:nvSpPr>
        <p:spPr>
          <a:xfrm>
            <a:off x="8099918" y="3814919"/>
            <a:ext cx="3618876" cy="1015663"/>
          </a:xfrm>
          <a:prstGeom prst="rect">
            <a:avLst/>
          </a:prstGeom>
          <a:noFill/>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Borrower refund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normalizeH="0" baseline="0" noProof="0" dirty="0">
                <a:ln w="0"/>
                <a:solidFill>
                  <a:schemeClr val="accent1"/>
                </a:solidFill>
                <a:effectLst>
                  <a:outerShdw blurRad="38100" dist="25400" dir="5400000" algn="ctr" rotWithShape="0">
                    <a:srgbClr val="6E747A">
                      <a:alpha val="43000"/>
                    </a:srgbClr>
                  </a:outerShdw>
                </a:effectLst>
                <a:uLnTx/>
                <a:uFillTx/>
                <a:ea typeface="+mn-ea"/>
                <a:cs typeface="+mn-cs"/>
              </a:rPr>
              <a:t>increased by $2,940!</a:t>
            </a:r>
          </a:p>
        </p:txBody>
      </p:sp>
      <p:pic>
        <p:nvPicPr>
          <p:cNvPr id="23" name="Picture 22">
            <a:extLst>
              <a:ext uri="{FF2B5EF4-FFF2-40B4-BE49-F238E27FC236}">
                <a16:creationId xmlns:a16="http://schemas.microsoft.com/office/drawing/2014/main" id="{9E0C53BB-5602-77B8-8CF3-E62557CC78D7}"/>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95646" y="2201461"/>
            <a:ext cx="1815132" cy="1950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Star: 7 Points 20">
            <a:extLst>
              <a:ext uri="{FF2B5EF4-FFF2-40B4-BE49-F238E27FC236}">
                <a16:creationId xmlns:a16="http://schemas.microsoft.com/office/drawing/2014/main" id="{14053209-3EFB-12C0-AC22-83FDC37A371A}"/>
              </a:ext>
            </a:extLst>
          </p:cNvPr>
          <p:cNvSpPr/>
          <p:nvPr/>
        </p:nvSpPr>
        <p:spPr>
          <a:xfrm>
            <a:off x="9102465" y="1366320"/>
            <a:ext cx="2676971" cy="2439876"/>
          </a:xfrm>
          <a:prstGeom prst="star7">
            <a:avLst/>
          </a:prstGeom>
          <a:solidFill>
            <a:srgbClr val="E87224"/>
          </a:solidFill>
          <a:ln>
            <a:solidFill>
              <a:srgbClr val="E87224"/>
            </a:solidFill>
          </a:ln>
          <a:effectLst>
            <a:glow rad="1397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800" b="1" dirty="0">
              <a:ln w="22225">
                <a:solidFill>
                  <a:schemeClr val="accent2"/>
                </a:solidFill>
                <a:prstDash val="solid"/>
              </a:ln>
              <a:solidFill>
                <a:schemeClr val="accent2">
                  <a:lumMod val="40000"/>
                  <a:lumOff val="60000"/>
                </a:schemeClr>
              </a:solidFill>
            </a:endParaRPr>
          </a:p>
          <a:p>
            <a:pPr algn="ctr"/>
            <a:r>
              <a:rPr lang="en-US" sz="2000" dirty="0">
                <a:ln w="0"/>
                <a:solidFill>
                  <a:schemeClr val="bg1"/>
                </a:solidFill>
                <a:effectLst>
                  <a:outerShdw blurRad="38100" dist="25400" dir="5400000" algn="ctr" rotWithShape="0">
                    <a:srgbClr val="6E747A">
                      <a:alpha val="43000"/>
                    </a:srgbClr>
                  </a:outerShdw>
                </a:effectLst>
              </a:rPr>
              <a:t>Any unused credit can roll over for up to 3 years!</a:t>
            </a:r>
          </a:p>
        </p:txBody>
      </p:sp>
      <p:pic>
        <p:nvPicPr>
          <p:cNvPr id="24" name="Picture 20" descr="C:\Users\jcrim\AppData\Local\Microsoft\Windows\Temporary Internet Files\Content.IE5\0XH1XM1J\large-Stylized-dollar-bill-Money--66.6-3350[1].gif">
            <a:extLst>
              <a:ext uri="{FF2B5EF4-FFF2-40B4-BE49-F238E27FC236}">
                <a16:creationId xmlns:a16="http://schemas.microsoft.com/office/drawing/2014/main" id="{DA6EE970-24E3-BF86-CB33-714E75352C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7505363" y="5240248"/>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0" descr="C:\Users\jcrim\AppData\Local\Microsoft\Windows\Temporary Internet Files\Content.IE5\0XH1XM1J\large-Stylized-dollar-bill-Money--66.6-3350[1].gif">
            <a:extLst>
              <a:ext uri="{FF2B5EF4-FFF2-40B4-BE49-F238E27FC236}">
                <a16:creationId xmlns:a16="http://schemas.microsoft.com/office/drawing/2014/main" id="{3B6AE91A-183B-74E3-7D64-C26DCF49A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396135">
            <a:off x="6228177" y="5525484"/>
            <a:ext cx="1453590" cy="91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150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down)">
                                      <p:cBhvr>
                                        <p:cTn id="11" dur="580">
                                          <p:stCondLst>
                                            <p:cond delay="0"/>
                                          </p:stCondLst>
                                        </p:cTn>
                                        <p:tgtEl>
                                          <p:spTgt spid="23"/>
                                        </p:tgtEl>
                                      </p:cBhvr>
                                    </p:animEffect>
                                    <p:anim calcmode="lin" valueType="num">
                                      <p:cBhvr>
                                        <p:cTn id="12"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7" dur="26">
                                          <p:stCondLst>
                                            <p:cond delay="650"/>
                                          </p:stCondLst>
                                        </p:cTn>
                                        <p:tgtEl>
                                          <p:spTgt spid="23"/>
                                        </p:tgtEl>
                                      </p:cBhvr>
                                      <p:to x="100000" y="60000"/>
                                    </p:animScale>
                                    <p:animScale>
                                      <p:cBhvr>
                                        <p:cTn id="18" dur="166" decel="50000">
                                          <p:stCondLst>
                                            <p:cond delay="676"/>
                                          </p:stCondLst>
                                        </p:cTn>
                                        <p:tgtEl>
                                          <p:spTgt spid="23"/>
                                        </p:tgtEl>
                                      </p:cBhvr>
                                      <p:to x="100000" y="100000"/>
                                    </p:animScale>
                                    <p:animScale>
                                      <p:cBhvr>
                                        <p:cTn id="19" dur="26">
                                          <p:stCondLst>
                                            <p:cond delay="1312"/>
                                          </p:stCondLst>
                                        </p:cTn>
                                        <p:tgtEl>
                                          <p:spTgt spid="23"/>
                                        </p:tgtEl>
                                      </p:cBhvr>
                                      <p:to x="100000" y="80000"/>
                                    </p:animScale>
                                    <p:animScale>
                                      <p:cBhvr>
                                        <p:cTn id="20" dur="166" decel="50000">
                                          <p:stCondLst>
                                            <p:cond delay="1338"/>
                                          </p:stCondLst>
                                        </p:cTn>
                                        <p:tgtEl>
                                          <p:spTgt spid="23"/>
                                        </p:tgtEl>
                                      </p:cBhvr>
                                      <p:to x="100000" y="100000"/>
                                    </p:animScale>
                                    <p:animScale>
                                      <p:cBhvr>
                                        <p:cTn id="21" dur="26">
                                          <p:stCondLst>
                                            <p:cond delay="1642"/>
                                          </p:stCondLst>
                                        </p:cTn>
                                        <p:tgtEl>
                                          <p:spTgt spid="23"/>
                                        </p:tgtEl>
                                      </p:cBhvr>
                                      <p:to x="100000" y="90000"/>
                                    </p:animScale>
                                    <p:animScale>
                                      <p:cBhvr>
                                        <p:cTn id="22" dur="166" decel="50000">
                                          <p:stCondLst>
                                            <p:cond delay="1668"/>
                                          </p:stCondLst>
                                        </p:cTn>
                                        <p:tgtEl>
                                          <p:spTgt spid="23"/>
                                        </p:tgtEl>
                                      </p:cBhvr>
                                      <p:to x="100000" y="100000"/>
                                    </p:animScale>
                                    <p:animScale>
                                      <p:cBhvr>
                                        <p:cTn id="23" dur="26">
                                          <p:stCondLst>
                                            <p:cond delay="1808"/>
                                          </p:stCondLst>
                                        </p:cTn>
                                        <p:tgtEl>
                                          <p:spTgt spid="23"/>
                                        </p:tgtEl>
                                      </p:cBhvr>
                                      <p:to x="100000" y="95000"/>
                                    </p:animScale>
                                    <p:animScale>
                                      <p:cBhvr>
                                        <p:cTn id="24" dur="166" decel="50000">
                                          <p:stCondLst>
                                            <p:cond delay="1834"/>
                                          </p:stCondLst>
                                        </p:cTn>
                                        <p:tgtEl>
                                          <p:spTgt spid="23"/>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2" presetClass="exit" presetSubtype="4" fill="hold" nodeType="clickEffect">
                                  <p:stCondLst>
                                    <p:cond delay="0"/>
                                  </p:stCondLst>
                                  <p:childTnLst>
                                    <p:anim calcmode="lin" valueType="num">
                                      <p:cBhvr additive="base">
                                        <p:cTn id="28" dur="500"/>
                                        <p:tgtEl>
                                          <p:spTgt spid="23"/>
                                        </p:tgtEl>
                                        <p:attrNameLst>
                                          <p:attrName>ppt_y</p:attrName>
                                        </p:attrNameLst>
                                      </p:cBhvr>
                                      <p:tavLst>
                                        <p:tav tm="0">
                                          <p:val>
                                            <p:strVal val="#ppt_y"/>
                                          </p:val>
                                        </p:tav>
                                        <p:tav tm="100000">
                                          <p:val>
                                            <p:strVal val="#ppt_y+#ppt_h*1.125000"/>
                                          </p:val>
                                        </p:tav>
                                      </p:tavLst>
                                    </p:anim>
                                    <p:animEffect transition="out" filter="wipe(down)">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par>
                          <p:cTn id="39" fill="hold">
                            <p:stCondLst>
                              <p:cond delay="0"/>
                            </p:stCondLst>
                            <p:childTnLst>
                              <p:par>
                                <p:cTn id="40" presetID="2" presetClass="entr" presetSubtype="9" fill="hold" nodeType="after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0-#ppt_w/2"/>
                                          </p:val>
                                        </p:tav>
                                        <p:tav tm="100000">
                                          <p:val>
                                            <p:strVal val="#ppt_x"/>
                                          </p:val>
                                        </p:tav>
                                      </p:tavLst>
                                    </p:anim>
                                    <p:anim calcmode="lin" valueType="num">
                                      <p:cBhvr additive="base">
                                        <p:cTn id="43" dur="500" fill="hold"/>
                                        <p:tgtEl>
                                          <p:spTgt spid="17"/>
                                        </p:tgtEl>
                                        <p:attrNameLst>
                                          <p:attrName>ppt_y</p:attrName>
                                        </p:attrNameLst>
                                      </p:cBhvr>
                                      <p:tavLst>
                                        <p:tav tm="0">
                                          <p:val>
                                            <p:strVal val="0-#ppt_h/2"/>
                                          </p:val>
                                        </p:tav>
                                        <p:tav tm="100000">
                                          <p:val>
                                            <p:strVal val="#ppt_y"/>
                                          </p:val>
                                        </p:tav>
                                      </p:tavLst>
                                    </p:anim>
                                  </p:childTnLst>
                                </p:cTn>
                              </p:par>
                            </p:childTnLst>
                          </p:cTn>
                        </p:par>
                        <p:par>
                          <p:cTn id="44" fill="hold">
                            <p:stCondLst>
                              <p:cond delay="500"/>
                            </p:stCondLst>
                            <p:childTnLst>
                              <p:par>
                                <p:cTn id="45" presetID="2" presetClass="entr" presetSubtype="1" fill="hold" nodeType="after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0-#ppt_h/2"/>
                                          </p:val>
                                        </p:tav>
                                        <p:tav tm="100000">
                                          <p:val>
                                            <p:strVal val="#ppt_y"/>
                                          </p:val>
                                        </p:tav>
                                      </p:tavLst>
                                    </p:anim>
                                  </p:childTnLst>
                                </p:cTn>
                              </p:par>
                            </p:childTnLst>
                          </p:cTn>
                        </p:par>
                        <p:par>
                          <p:cTn id="49" fill="hold">
                            <p:stCondLst>
                              <p:cond delay="1000"/>
                            </p:stCondLst>
                            <p:childTnLst>
                              <p:par>
                                <p:cTn id="50" presetID="2" presetClass="entr" presetSubtype="2" fill="hold" nodeType="afterEffect">
                                  <p:stCondLst>
                                    <p:cond delay="0"/>
                                  </p:stCondLst>
                                  <p:childTnLst>
                                    <p:set>
                                      <p:cBhvr>
                                        <p:cTn id="51" dur="1" fill="hold">
                                          <p:stCondLst>
                                            <p:cond delay="0"/>
                                          </p:stCondLst>
                                        </p:cTn>
                                        <p:tgtEl>
                                          <p:spTgt spid="12"/>
                                        </p:tgtEl>
                                        <p:attrNameLst>
                                          <p:attrName>style.visibility</p:attrName>
                                        </p:attrNameLst>
                                      </p:cBhvr>
                                      <p:to>
                                        <p:strVal val="visible"/>
                                      </p:to>
                                    </p:set>
                                    <p:anim calcmode="lin" valueType="num">
                                      <p:cBhvr additive="base">
                                        <p:cTn id="52" dur="500" fill="hold"/>
                                        <p:tgtEl>
                                          <p:spTgt spid="12"/>
                                        </p:tgtEl>
                                        <p:attrNameLst>
                                          <p:attrName>ppt_x</p:attrName>
                                        </p:attrNameLst>
                                      </p:cBhvr>
                                      <p:tavLst>
                                        <p:tav tm="0">
                                          <p:val>
                                            <p:strVal val="1+#ppt_w/2"/>
                                          </p:val>
                                        </p:tav>
                                        <p:tav tm="100000">
                                          <p:val>
                                            <p:strVal val="#ppt_x"/>
                                          </p:val>
                                        </p:tav>
                                      </p:tavLst>
                                    </p:anim>
                                    <p:anim calcmode="lin" valueType="num">
                                      <p:cBhvr additive="base">
                                        <p:cTn id="53" dur="500" fill="hold"/>
                                        <p:tgtEl>
                                          <p:spTgt spid="12"/>
                                        </p:tgtEl>
                                        <p:attrNameLst>
                                          <p:attrName>ppt_y</p:attrName>
                                        </p:attrNameLst>
                                      </p:cBhvr>
                                      <p:tavLst>
                                        <p:tav tm="0">
                                          <p:val>
                                            <p:strVal val="#ppt_y"/>
                                          </p:val>
                                        </p:tav>
                                        <p:tav tm="100000">
                                          <p:val>
                                            <p:strVal val="#ppt_y"/>
                                          </p:val>
                                        </p:tav>
                                      </p:tavLst>
                                    </p:anim>
                                  </p:childTnLst>
                                </p:cTn>
                              </p:par>
                            </p:childTnLst>
                          </p:cTn>
                        </p:par>
                        <p:par>
                          <p:cTn id="54" fill="hold">
                            <p:stCondLst>
                              <p:cond delay="1500"/>
                            </p:stCondLst>
                            <p:childTnLst>
                              <p:par>
                                <p:cTn id="55" presetID="2" presetClass="entr" presetSubtype="1" fill="hold" nodeType="after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ppt_x"/>
                                          </p:val>
                                        </p:tav>
                                        <p:tav tm="100000">
                                          <p:val>
                                            <p:strVal val="#ppt_x"/>
                                          </p:val>
                                        </p:tav>
                                      </p:tavLst>
                                    </p:anim>
                                    <p:anim calcmode="lin" valueType="num">
                                      <p:cBhvr additive="base">
                                        <p:cTn id="58" dur="500" fill="hold"/>
                                        <p:tgtEl>
                                          <p:spTgt spid="11"/>
                                        </p:tgtEl>
                                        <p:attrNameLst>
                                          <p:attrName>ppt_y</p:attrName>
                                        </p:attrNameLst>
                                      </p:cBhvr>
                                      <p:tavLst>
                                        <p:tav tm="0">
                                          <p:val>
                                            <p:strVal val="0-#ppt_h/2"/>
                                          </p:val>
                                        </p:tav>
                                        <p:tav tm="100000">
                                          <p:val>
                                            <p:strVal val="#ppt_y"/>
                                          </p:val>
                                        </p:tav>
                                      </p:tavLst>
                                    </p:anim>
                                  </p:childTnLst>
                                </p:cTn>
                              </p:par>
                            </p:childTnLst>
                          </p:cTn>
                        </p:par>
                        <p:par>
                          <p:cTn id="59" fill="hold">
                            <p:stCondLst>
                              <p:cond delay="2000"/>
                            </p:stCondLst>
                            <p:childTnLst>
                              <p:par>
                                <p:cTn id="60" presetID="2" presetClass="entr" presetSubtype="9" fill="hold" nodeType="afterEffect">
                                  <p:stCondLst>
                                    <p:cond delay="0"/>
                                  </p:stCondLst>
                                  <p:childTnLst>
                                    <p:set>
                                      <p:cBhvr>
                                        <p:cTn id="61" dur="1" fill="hold">
                                          <p:stCondLst>
                                            <p:cond delay="0"/>
                                          </p:stCondLst>
                                        </p:cTn>
                                        <p:tgtEl>
                                          <p:spTgt spid="10"/>
                                        </p:tgtEl>
                                        <p:attrNameLst>
                                          <p:attrName>style.visibility</p:attrName>
                                        </p:attrNameLst>
                                      </p:cBhvr>
                                      <p:to>
                                        <p:strVal val="visible"/>
                                      </p:to>
                                    </p:set>
                                    <p:anim calcmode="lin" valueType="num">
                                      <p:cBhvr additive="base">
                                        <p:cTn id="62" dur="500" fill="hold"/>
                                        <p:tgtEl>
                                          <p:spTgt spid="10"/>
                                        </p:tgtEl>
                                        <p:attrNameLst>
                                          <p:attrName>ppt_x</p:attrName>
                                        </p:attrNameLst>
                                      </p:cBhvr>
                                      <p:tavLst>
                                        <p:tav tm="0">
                                          <p:val>
                                            <p:strVal val="0-#ppt_w/2"/>
                                          </p:val>
                                        </p:tav>
                                        <p:tav tm="100000">
                                          <p:val>
                                            <p:strVal val="#ppt_x"/>
                                          </p:val>
                                        </p:tav>
                                      </p:tavLst>
                                    </p:anim>
                                    <p:anim calcmode="lin" valueType="num">
                                      <p:cBhvr additive="base">
                                        <p:cTn id="63" dur="500" fill="hold"/>
                                        <p:tgtEl>
                                          <p:spTgt spid="10"/>
                                        </p:tgtEl>
                                        <p:attrNameLst>
                                          <p:attrName>ppt_y</p:attrName>
                                        </p:attrNameLst>
                                      </p:cBhvr>
                                      <p:tavLst>
                                        <p:tav tm="0">
                                          <p:val>
                                            <p:strVal val="0-#ppt_h/2"/>
                                          </p:val>
                                        </p:tav>
                                        <p:tav tm="100000">
                                          <p:val>
                                            <p:strVal val="#ppt_y"/>
                                          </p:val>
                                        </p:tav>
                                      </p:tavLst>
                                    </p:anim>
                                  </p:childTnLst>
                                </p:cTn>
                              </p:par>
                            </p:childTnLst>
                          </p:cTn>
                        </p:par>
                        <p:par>
                          <p:cTn id="64" fill="hold">
                            <p:stCondLst>
                              <p:cond delay="2500"/>
                            </p:stCondLst>
                            <p:childTnLst>
                              <p:par>
                                <p:cTn id="65" presetID="2" presetClass="entr" presetSubtype="8" fill="hold"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additive="base">
                                        <p:cTn id="67" dur="500" fill="hold"/>
                                        <p:tgtEl>
                                          <p:spTgt spid="16"/>
                                        </p:tgtEl>
                                        <p:attrNameLst>
                                          <p:attrName>ppt_x</p:attrName>
                                        </p:attrNameLst>
                                      </p:cBhvr>
                                      <p:tavLst>
                                        <p:tav tm="0">
                                          <p:val>
                                            <p:strVal val="0-#ppt_w/2"/>
                                          </p:val>
                                        </p:tav>
                                        <p:tav tm="100000">
                                          <p:val>
                                            <p:strVal val="#ppt_x"/>
                                          </p:val>
                                        </p:tav>
                                      </p:tavLst>
                                    </p:anim>
                                    <p:anim calcmode="lin" valueType="num">
                                      <p:cBhvr additive="base">
                                        <p:cTn id="68" dur="500" fill="hold"/>
                                        <p:tgtEl>
                                          <p:spTgt spid="16"/>
                                        </p:tgtEl>
                                        <p:attrNameLst>
                                          <p:attrName>ppt_y</p:attrName>
                                        </p:attrNameLst>
                                      </p:cBhvr>
                                      <p:tavLst>
                                        <p:tav tm="0">
                                          <p:val>
                                            <p:strVal val="#ppt_y"/>
                                          </p:val>
                                        </p:tav>
                                        <p:tav tm="100000">
                                          <p:val>
                                            <p:strVal val="#ppt_y"/>
                                          </p:val>
                                        </p:tav>
                                      </p:tavLst>
                                    </p:anim>
                                  </p:childTnLst>
                                </p:cTn>
                              </p:par>
                            </p:childTnLst>
                          </p:cTn>
                        </p:par>
                        <p:par>
                          <p:cTn id="69" fill="hold">
                            <p:stCondLst>
                              <p:cond delay="3000"/>
                            </p:stCondLst>
                            <p:childTnLst>
                              <p:par>
                                <p:cTn id="70" presetID="2" presetClass="entr" presetSubtype="9" fill="hold" nodeType="afterEffect">
                                  <p:stCondLst>
                                    <p:cond delay="0"/>
                                  </p:stCondLst>
                                  <p:childTnLst>
                                    <p:set>
                                      <p:cBhvr>
                                        <p:cTn id="71" dur="1" fill="hold">
                                          <p:stCondLst>
                                            <p:cond delay="0"/>
                                          </p:stCondLst>
                                        </p:cTn>
                                        <p:tgtEl>
                                          <p:spTgt spid="14"/>
                                        </p:tgtEl>
                                        <p:attrNameLst>
                                          <p:attrName>style.visibility</p:attrName>
                                        </p:attrNameLst>
                                      </p:cBhvr>
                                      <p:to>
                                        <p:strVal val="visible"/>
                                      </p:to>
                                    </p:set>
                                    <p:anim calcmode="lin" valueType="num">
                                      <p:cBhvr additive="base">
                                        <p:cTn id="72" dur="500" fill="hold"/>
                                        <p:tgtEl>
                                          <p:spTgt spid="14"/>
                                        </p:tgtEl>
                                        <p:attrNameLst>
                                          <p:attrName>ppt_x</p:attrName>
                                        </p:attrNameLst>
                                      </p:cBhvr>
                                      <p:tavLst>
                                        <p:tav tm="0">
                                          <p:val>
                                            <p:strVal val="0-#ppt_w/2"/>
                                          </p:val>
                                        </p:tav>
                                        <p:tav tm="100000">
                                          <p:val>
                                            <p:strVal val="#ppt_x"/>
                                          </p:val>
                                        </p:tav>
                                      </p:tavLst>
                                    </p:anim>
                                    <p:anim calcmode="lin" valueType="num">
                                      <p:cBhvr additive="base">
                                        <p:cTn id="73" dur="500" fill="hold"/>
                                        <p:tgtEl>
                                          <p:spTgt spid="14"/>
                                        </p:tgtEl>
                                        <p:attrNameLst>
                                          <p:attrName>ppt_y</p:attrName>
                                        </p:attrNameLst>
                                      </p:cBhvr>
                                      <p:tavLst>
                                        <p:tav tm="0">
                                          <p:val>
                                            <p:strVal val="0-#ppt_h/2"/>
                                          </p:val>
                                        </p:tav>
                                        <p:tav tm="100000">
                                          <p:val>
                                            <p:strVal val="#ppt_y"/>
                                          </p:val>
                                        </p:tav>
                                      </p:tavLst>
                                    </p:anim>
                                  </p:childTnLst>
                                </p:cTn>
                              </p:par>
                            </p:childTnLst>
                          </p:cTn>
                        </p:par>
                        <p:par>
                          <p:cTn id="74" fill="hold">
                            <p:stCondLst>
                              <p:cond delay="3500"/>
                            </p:stCondLst>
                            <p:childTnLst>
                              <p:par>
                                <p:cTn id="75" presetID="47" presetClass="entr" presetSubtype="0" fill="hold" nodeType="after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500"/>
                                        <p:tgtEl>
                                          <p:spTgt spid="19"/>
                                        </p:tgtEl>
                                      </p:cBhvr>
                                    </p:animEffect>
                                    <p:anim calcmode="lin" valueType="num">
                                      <p:cBhvr>
                                        <p:cTn id="78" dur="500" fill="hold"/>
                                        <p:tgtEl>
                                          <p:spTgt spid="19"/>
                                        </p:tgtEl>
                                        <p:attrNameLst>
                                          <p:attrName>ppt_x</p:attrName>
                                        </p:attrNameLst>
                                      </p:cBhvr>
                                      <p:tavLst>
                                        <p:tav tm="0">
                                          <p:val>
                                            <p:strVal val="#ppt_x"/>
                                          </p:val>
                                        </p:tav>
                                        <p:tav tm="100000">
                                          <p:val>
                                            <p:strVal val="#ppt_x"/>
                                          </p:val>
                                        </p:tav>
                                      </p:tavLst>
                                    </p:anim>
                                    <p:anim calcmode="lin" valueType="num">
                                      <p:cBhvr>
                                        <p:cTn id="79" dur="500" fill="hold"/>
                                        <p:tgtEl>
                                          <p:spTgt spid="19"/>
                                        </p:tgtEl>
                                        <p:attrNameLst>
                                          <p:attrName>ppt_y</p:attrName>
                                        </p:attrNameLst>
                                      </p:cBhvr>
                                      <p:tavLst>
                                        <p:tav tm="0">
                                          <p:val>
                                            <p:strVal val="#ppt_y-.1"/>
                                          </p:val>
                                        </p:tav>
                                        <p:tav tm="100000">
                                          <p:val>
                                            <p:strVal val="#ppt_y"/>
                                          </p:val>
                                        </p:tav>
                                      </p:tavLst>
                                    </p:anim>
                                  </p:childTnLst>
                                </p:cTn>
                              </p:par>
                            </p:childTnLst>
                          </p:cTn>
                        </p:par>
                        <p:par>
                          <p:cTn id="80" fill="hold">
                            <p:stCondLst>
                              <p:cond delay="4000"/>
                            </p:stCondLst>
                            <p:childTnLst>
                              <p:par>
                                <p:cTn id="81" presetID="47" presetClass="entr" presetSubtype="0" fill="hold" nodeType="after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500"/>
                                        <p:tgtEl>
                                          <p:spTgt spid="5"/>
                                        </p:tgtEl>
                                      </p:cBhvr>
                                    </p:animEffect>
                                    <p:anim calcmode="lin" valueType="num">
                                      <p:cBhvr>
                                        <p:cTn id="84" dur="500" fill="hold"/>
                                        <p:tgtEl>
                                          <p:spTgt spid="5"/>
                                        </p:tgtEl>
                                        <p:attrNameLst>
                                          <p:attrName>ppt_x</p:attrName>
                                        </p:attrNameLst>
                                      </p:cBhvr>
                                      <p:tavLst>
                                        <p:tav tm="0">
                                          <p:val>
                                            <p:strVal val="#ppt_x"/>
                                          </p:val>
                                        </p:tav>
                                        <p:tav tm="100000">
                                          <p:val>
                                            <p:strVal val="#ppt_x"/>
                                          </p:val>
                                        </p:tav>
                                      </p:tavLst>
                                    </p:anim>
                                    <p:anim calcmode="lin" valueType="num">
                                      <p:cBhvr>
                                        <p:cTn id="85" dur="500" fill="hold"/>
                                        <p:tgtEl>
                                          <p:spTgt spid="5"/>
                                        </p:tgtEl>
                                        <p:attrNameLst>
                                          <p:attrName>ppt_y</p:attrName>
                                        </p:attrNameLst>
                                      </p:cBhvr>
                                      <p:tavLst>
                                        <p:tav tm="0">
                                          <p:val>
                                            <p:strVal val="#ppt_y-.1"/>
                                          </p:val>
                                        </p:tav>
                                        <p:tav tm="100000">
                                          <p:val>
                                            <p:strVal val="#ppt_y"/>
                                          </p:val>
                                        </p:tav>
                                      </p:tavLst>
                                    </p:anim>
                                  </p:childTnLst>
                                </p:cTn>
                              </p:par>
                            </p:childTnLst>
                          </p:cTn>
                        </p:par>
                        <p:par>
                          <p:cTn id="86" fill="hold">
                            <p:stCondLst>
                              <p:cond delay="4500"/>
                            </p:stCondLst>
                            <p:childTnLst>
                              <p:par>
                                <p:cTn id="87" presetID="47" presetClass="entr" presetSubtype="0" fill="hold" nodeType="afterEffect">
                                  <p:stCondLst>
                                    <p:cond delay="0"/>
                                  </p:stCondLst>
                                  <p:childTnLst>
                                    <p:set>
                                      <p:cBhvr>
                                        <p:cTn id="88" dur="1" fill="hold">
                                          <p:stCondLst>
                                            <p:cond delay="0"/>
                                          </p:stCondLst>
                                        </p:cTn>
                                        <p:tgtEl>
                                          <p:spTgt spid="18"/>
                                        </p:tgtEl>
                                        <p:attrNameLst>
                                          <p:attrName>style.visibility</p:attrName>
                                        </p:attrNameLst>
                                      </p:cBhvr>
                                      <p:to>
                                        <p:strVal val="visible"/>
                                      </p:to>
                                    </p:set>
                                    <p:animEffect transition="in" filter="fade">
                                      <p:cBhvr>
                                        <p:cTn id="89" dur="500"/>
                                        <p:tgtEl>
                                          <p:spTgt spid="18"/>
                                        </p:tgtEl>
                                      </p:cBhvr>
                                    </p:animEffect>
                                    <p:anim calcmode="lin" valueType="num">
                                      <p:cBhvr>
                                        <p:cTn id="90" dur="500" fill="hold"/>
                                        <p:tgtEl>
                                          <p:spTgt spid="18"/>
                                        </p:tgtEl>
                                        <p:attrNameLst>
                                          <p:attrName>ppt_x</p:attrName>
                                        </p:attrNameLst>
                                      </p:cBhvr>
                                      <p:tavLst>
                                        <p:tav tm="0">
                                          <p:val>
                                            <p:strVal val="#ppt_x"/>
                                          </p:val>
                                        </p:tav>
                                        <p:tav tm="100000">
                                          <p:val>
                                            <p:strVal val="#ppt_x"/>
                                          </p:val>
                                        </p:tav>
                                      </p:tavLst>
                                    </p:anim>
                                    <p:anim calcmode="lin" valueType="num">
                                      <p:cBhvr>
                                        <p:cTn id="91" dur="500" fill="hold"/>
                                        <p:tgtEl>
                                          <p:spTgt spid="18"/>
                                        </p:tgtEl>
                                        <p:attrNameLst>
                                          <p:attrName>ppt_y</p:attrName>
                                        </p:attrNameLst>
                                      </p:cBhvr>
                                      <p:tavLst>
                                        <p:tav tm="0">
                                          <p:val>
                                            <p:strVal val="#ppt_y-.1"/>
                                          </p:val>
                                        </p:tav>
                                        <p:tav tm="100000">
                                          <p:val>
                                            <p:strVal val="#ppt_y"/>
                                          </p:val>
                                        </p:tav>
                                      </p:tavLst>
                                    </p:anim>
                                  </p:childTnLst>
                                </p:cTn>
                              </p:par>
                            </p:childTnLst>
                          </p:cTn>
                        </p:par>
                        <p:par>
                          <p:cTn id="92" fill="hold">
                            <p:stCondLst>
                              <p:cond delay="5000"/>
                            </p:stCondLst>
                            <p:childTnLst>
                              <p:par>
                                <p:cTn id="93" presetID="47" presetClass="entr" presetSubtype="0" fill="hold" nodeType="afterEffect">
                                  <p:stCondLst>
                                    <p:cond delay="0"/>
                                  </p:stCondLst>
                                  <p:childTnLst>
                                    <p:set>
                                      <p:cBhvr>
                                        <p:cTn id="94" dur="1" fill="hold">
                                          <p:stCondLst>
                                            <p:cond delay="0"/>
                                          </p:stCondLst>
                                        </p:cTn>
                                        <p:tgtEl>
                                          <p:spTgt spid="24"/>
                                        </p:tgtEl>
                                        <p:attrNameLst>
                                          <p:attrName>style.visibility</p:attrName>
                                        </p:attrNameLst>
                                      </p:cBhvr>
                                      <p:to>
                                        <p:strVal val="visible"/>
                                      </p:to>
                                    </p:set>
                                    <p:animEffect transition="in" filter="fade">
                                      <p:cBhvr>
                                        <p:cTn id="95" dur="500"/>
                                        <p:tgtEl>
                                          <p:spTgt spid="24"/>
                                        </p:tgtEl>
                                      </p:cBhvr>
                                    </p:animEffect>
                                    <p:anim calcmode="lin" valueType="num">
                                      <p:cBhvr>
                                        <p:cTn id="96" dur="500" fill="hold"/>
                                        <p:tgtEl>
                                          <p:spTgt spid="24"/>
                                        </p:tgtEl>
                                        <p:attrNameLst>
                                          <p:attrName>ppt_x</p:attrName>
                                        </p:attrNameLst>
                                      </p:cBhvr>
                                      <p:tavLst>
                                        <p:tav tm="0">
                                          <p:val>
                                            <p:strVal val="#ppt_x"/>
                                          </p:val>
                                        </p:tav>
                                        <p:tav tm="100000">
                                          <p:val>
                                            <p:strVal val="#ppt_x"/>
                                          </p:val>
                                        </p:tav>
                                      </p:tavLst>
                                    </p:anim>
                                    <p:anim calcmode="lin" valueType="num">
                                      <p:cBhvr>
                                        <p:cTn id="97" dur="500" fill="hold"/>
                                        <p:tgtEl>
                                          <p:spTgt spid="24"/>
                                        </p:tgtEl>
                                        <p:attrNameLst>
                                          <p:attrName>ppt_y</p:attrName>
                                        </p:attrNameLst>
                                      </p:cBhvr>
                                      <p:tavLst>
                                        <p:tav tm="0">
                                          <p:val>
                                            <p:strVal val="#ppt_y-.1"/>
                                          </p:val>
                                        </p:tav>
                                        <p:tav tm="100000">
                                          <p:val>
                                            <p:strVal val="#ppt_y"/>
                                          </p:val>
                                        </p:tav>
                                      </p:tavLst>
                                    </p:anim>
                                  </p:childTnLst>
                                </p:cTn>
                              </p:par>
                            </p:childTnLst>
                          </p:cTn>
                        </p:par>
                        <p:par>
                          <p:cTn id="98" fill="hold">
                            <p:stCondLst>
                              <p:cond delay="5500"/>
                            </p:stCondLst>
                            <p:childTnLst>
                              <p:par>
                                <p:cTn id="99" presetID="47" presetClass="entr" presetSubtype="0" fill="hold" nodeType="afterEffect">
                                  <p:stCondLst>
                                    <p:cond delay="0"/>
                                  </p:stCondLst>
                                  <p:childTnLst>
                                    <p:set>
                                      <p:cBhvr>
                                        <p:cTn id="100" dur="1" fill="hold">
                                          <p:stCondLst>
                                            <p:cond delay="0"/>
                                          </p:stCondLst>
                                        </p:cTn>
                                        <p:tgtEl>
                                          <p:spTgt spid="25"/>
                                        </p:tgtEl>
                                        <p:attrNameLst>
                                          <p:attrName>style.visibility</p:attrName>
                                        </p:attrNameLst>
                                      </p:cBhvr>
                                      <p:to>
                                        <p:strVal val="visible"/>
                                      </p:to>
                                    </p:set>
                                    <p:animEffect transition="in" filter="fade">
                                      <p:cBhvr>
                                        <p:cTn id="101" dur="500"/>
                                        <p:tgtEl>
                                          <p:spTgt spid="25"/>
                                        </p:tgtEl>
                                      </p:cBhvr>
                                    </p:animEffect>
                                    <p:anim calcmode="lin" valueType="num">
                                      <p:cBhvr>
                                        <p:cTn id="102" dur="500" fill="hold"/>
                                        <p:tgtEl>
                                          <p:spTgt spid="25"/>
                                        </p:tgtEl>
                                        <p:attrNameLst>
                                          <p:attrName>ppt_x</p:attrName>
                                        </p:attrNameLst>
                                      </p:cBhvr>
                                      <p:tavLst>
                                        <p:tav tm="0">
                                          <p:val>
                                            <p:strVal val="#ppt_x"/>
                                          </p:val>
                                        </p:tav>
                                        <p:tav tm="100000">
                                          <p:val>
                                            <p:strVal val="#ppt_x"/>
                                          </p:val>
                                        </p:tav>
                                      </p:tavLst>
                                    </p:anim>
                                    <p:anim calcmode="lin" valueType="num">
                                      <p:cBhvr>
                                        <p:cTn id="103"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nodeType="clickEffect">
                                  <p:stCondLst>
                                    <p:cond delay="0"/>
                                  </p:stCondLst>
                                  <p:childTnLst>
                                    <p:set>
                                      <p:cBhvr>
                                        <p:cTn id="107" dur="1" fill="hold">
                                          <p:stCondLst>
                                            <p:cond delay="0"/>
                                          </p:stCondLst>
                                        </p:cTn>
                                        <p:tgtEl>
                                          <p:spTgt spid="22"/>
                                        </p:tgtEl>
                                        <p:attrNameLst>
                                          <p:attrName>style.visibility</p:attrName>
                                        </p:attrNameLst>
                                      </p:cBhvr>
                                      <p:to>
                                        <p:strVal val="visible"/>
                                      </p:to>
                                    </p:set>
                                    <p:anim calcmode="lin" valueType="num">
                                      <p:cBhvr>
                                        <p:cTn id="108" dur="1000" fill="hold"/>
                                        <p:tgtEl>
                                          <p:spTgt spid="22"/>
                                        </p:tgtEl>
                                        <p:attrNameLst>
                                          <p:attrName>ppt_w</p:attrName>
                                        </p:attrNameLst>
                                      </p:cBhvr>
                                      <p:tavLst>
                                        <p:tav tm="0">
                                          <p:val>
                                            <p:fltVal val="0"/>
                                          </p:val>
                                        </p:tav>
                                        <p:tav tm="100000">
                                          <p:val>
                                            <p:strVal val="#ppt_w"/>
                                          </p:val>
                                        </p:tav>
                                      </p:tavLst>
                                    </p:anim>
                                    <p:anim calcmode="lin" valueType="num">
                                      <p:cBhvr>
                                        <p:cTn id="109" dur="1000" fill="hold"/>
                                        <p:tgtEl>
                                          <p:spTgt spid="22"/>
                                        </p:tgtEl>
                                        <p:attrNameLst>
                                          <p:attrName>ppt_h</p:attrName>
                                        </p:attrNameLst>
                                      </p:cBhvr>
                                      <p:tavLst>
                                        <p:tav tm="0">
                                          <p:val>
                                            <p:fltVal val="0"/>
                                          </p:val>
                                        </p:tav>
                                        <p:tav tm="100000">
                                          <p:val>
                                            <p:strVal val="#ppt_h"/>
                                          </p:val>
                                        </p:tav>
                                      </p:tavLst>
                                    </p:anim>
                                    <p:anim calcmode="lin" valueType="num">
                                      <p:cBhvr>
                                        <p:cTn id="110" dur="1000" fill="hold"/>
                                        <p:tgtEl>
                                          <p:spTgt spid="22"/>
                                        </p:tgtEl>
                                        <p:attrNameLst>
                                          <p:attrName>style.rotation</p:attrName>
                                        </p:attrNameLst>
                                      </p:cBhvr>
                                      <p:tavLst>
                                        <p:tav tm="0">
                                          <p:val>
                                            <p:fltVal val="90"/>
                                          </p:val>
                                        </p:tav>
                                        <p:tav tm="100000">
                                          <p:val>
                                            <p:fltVal val="0"/>
                                          </p:val>
                                        </p:tav>
                                      </p:tavLst>
                                    </p:anim>
                                    <p:animEffect transition="in" filter="fade">
                                      <p:cBhvr>
                                        <p:cTn id="111" dur="1000"/>
                                        <p:tgtEl>
                                          <p:spTgt spid="22"/>
                                        </p:tgtEl>
                                      </p:cBhvr>
                                    </p:animEffect>
                                  </p:childTnLst>
                                </p:cTn>
                              </p:par>
                            </p:childTnLst>
                          </p:cTn>
                        </p:par>
                      </p:childTnLst>
                    </p:cTn>
                  </p:par>
                  <p:par>
                    <p:cTn id="112" fill="hold">
                      <p:stCondLst>
                        <p:cond delay="indefinite"/>
                      </p:stCondLst>
                      <p:childTnLst>
                        <p:par>
                          <p:cTn id="113" fill="hold">
                            <p:stCondLst>
                              <p:cond delay="0"/>
                            </p:stCondLst>
                            <p:childTnLst>
                              <p:par>
                                <p:cTn id="114" presetID="53" presetClass="entr" presetSubtype="16" fill="hold" nodeType="clickEffect">
                                  <p:stCondLst>
                                    <p:cond delay="0"/>
                                  </p:stCondLst>
                                  <p:childTnLst>
                                    <p:set>
                                      <p:cBhvr>
                                        <p:cTn id="115" dur="1" fill="hold">
                                          <p:stCondLst>
                                            <p:cond delay="0"/>
                                          </p:stCondLst>
                                        </p:cTn>
                                        <p:tgtEl>
                                          <p:spTgt spid="13"/>
                                        </p:tgtEl>
                                        <p:attrNameLst>
                                          <p:attrName>style.visibility</p:attrName>
                                        </p:attrNameLst>
                                      </p:cBhvr>
                                      <p:to>
                                        <p:strVal val="visible"/>
                                      </p:to>
                                    </p:set>
                                    <p:anim calcmode="lin" valueType="num">
                                      <p:cBhvr>
                                        <p:cTn id="116" dur="500" fill="hold"/>
                                        <p:tgtEl>
                                          <p:spTgt spid="13"/>
                                        </p:tgtEl>
                                        <p:attrNameLst>
                                          <p:attrName>ppt_w</p:attrName>
                                        </p:attrNameLst>
                                      </p:cBhvr>
                                      <p:tavLst>
                                        <p:tav tm="0">
                                          <p:val>
                                            <p:fltVal val="0"/>
                                          </p:val>
                                        </p:tav>
                                        <p:tav tm="100000">
                                          <p:val>
                                            <p:strVal val="#ppt_w"/>
                                          </p:val>
                                        </p:tav>
                                      </p:tavLst>
                                    </p:anim>
                                    <p:anim calcmode="lin" valueType="num">
                                      <p:cBhvr>
                                        <p:cTn id="117" dur="500" fill="hold"/>
                                        <p:tgtEl>
                                          <p:spTgt spid="13"/>
                                        </p:tgtEl>
                                        <p:attrNameLst>
                                          <p:attrName>ppt_h</p:attrName>
                                        </p:attrNameLst>
                                      </p:cBhvr>
                                      <p:tavLst>
                                        <p:tav tm="0">
                                          <p:val>
                                            <p:fltVal val="0"/>
                                          </p:val>
                                        </p:tav>
                                        <p:tav tm="100000">
                                          <p:val>
                                            <p:strVal val="#ppt_h"/>
                                          </p:val>
                                        </p:tav>
                                      </p:tavLst>
                                    </p:anim>
                                    <p:animEffect transition="in" filter="fade">
                                      <p:cBhvr>
                                        <p:cTn id="118" dur="500"/>
                                        <p:tgtEl>
                                          <p:spTgt spid="13"/>
                                        </p:tgtEl>
                                      </p:cBhvr>
                                    </p:animEffect>
                                  </p:childTnLst>
                                </p:cTn>
                              </p:par>
                            </p:childTnLst>
                          </p:cTn>
                        </p:par>
                      </p:childTnLst>
                    </p:cTn>
                  </p:par>
                  <p:par>
                    <p:cTn id="119" fill="hold">
                      <p:stCondLst>
                        <p:cond delay="indefinite"/>
                      </p:stCondLst>
                      <p:childTnLst>
                        <p:par>
                          <p:cTn id="120" fill="hold">
                            <p:stCondLst>
                              <p:cond delay="0"/>
                            </p:stCondLst>
                            <p:childTnLst>
                              <p:par>
                                <p:cTn id="121" presetID="6" presetClass="entr" presetSubtype="16" fill="hold" grpId="0" nodeType="clickEffect">
                                  <p:stCondLst>
                                    <p:cond delay="0"/>
                                  </p:stCondLst>
                                  <p:childTnLst>
                                    <p:set>
                                      <p:cBhvr>
                                        <p:cTn id="122" dur="1" fill="hold">
                                          <p:stCondLst>
                                            <p:cond delay="0"/>
                                          </p:stCondLst>
                                        </p:cTn>
                                        <p:tgtEl>
                                          <p:spTgt spid="21"/>
                                        </p:tgtEl>
                                        <p:attrNameLst>
                                          <p:attrName>style.visibility</p:attrName>
                                        </p:attrNameLst>
                                      </p:cBhvr>
                                      <p:to>
                                        <p:strVal val="visible"/>
                                      </p:to>
                                    </p:set>
                                    <p:animEffect transition="in" filter="circle(in)">
                                      <p:cBhvr>
                                        <p:cTn id="12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2842E-0B0D-46B8-C75B-947A82F07D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BA46A2-F922-24D9-10B8-E8D8EA4701EA}"/>
              </a:ext>
            </a:extLst>
          </p:cNvPr>
          <p:cNvSpPr>
            <a:spLocks noGrp="1"/>
          </p:cNvSpPr>
          <p:nvPr>
            <p:ph type="title"/>
          </p:nvPr>
        </p:nvSpPr>
        <p:spPr/>
        <p:txBody>
          <a:bodyPr/>
          <a:lstStyle/>
          <a:p>
            <a:r>
              <a:rPr lang="en-US"/>
              <a:t>Mortgage Credit Certificate</a:t>
            </a:r>
          </a:p>
        </p:txBody>
      </p:sp>
      <p:sp>
        <p:nvSpPr>
          <p:cNvPr id="2" name="TextBox 1">
            <a:extLst>
              <a:ext uri="{FF2B5EF4-FFF2-40B4-BE49-F238E27FC236}">
                <a16:creationId xmlns:a16="http://schemas.microsoft.com/office/drawing/2014/main" id="{48287BD4-4B5B-2377-4ACE-93E56A5EB341}"/>
              </a:ext>
            </a:extLst>
          </p:cNvPr>
          <p:cNvSpPr txBox="1"/>
          <p:nvPr/>
        </p:nvSpPr>
        <p:spPr>
          <a:xfrm>
            <a:off x="5922031" y="1994215"/>
            <a:ext cx="8981638" cy="461665"/>
          </a:xfrm>
          <a:prstGeom prst="rect">
            <a:avLst/>
          </a:prstGeom>
          <a:noFill/>
        </p:spPr>
        <p:txBody>
          <a:bodyPr wrap="square" rtlCol="0">
            <a:spAutoFit/>
          </a:bodyPr>
          <a:lstStyle/>
          <a:p>
            <a:r>
              <a:rPr lang="en-US" sz="2400"/>
              <a:t>	</a:t>
            </a:r>
          </a:p>
        </p:txBody>
      </p:sp>
      <p:sp>
        <p:nvSpPr>
          <p:cNvPr id="3" name="Slide Number Placeholder 3">
            <a:extLst>
              <a:ext uri="{FF2B5EF4-FFF2-40B4-BE49-F238E27FC236}">
                <a16:creationId xmlns:a16="http://schemas.microsoft.com/office/drawing/2014/main" id="{D8C36F71-742D-9E16-A9B9-EC3523A0FB92}"/>
              </a:ext>
            </a:extLst>
          </p:cNvPr>
          <p:cNvSpPr txBox="1">
            <a:spLocks/>
          </p:cNvSpPr>
          <p:nvPr/>
        </p:nvSpPr>
        <p:spPr bwMode="auto">
          <a:xfrm>
            <a:off x="8737600" y="6356358"/>
            <a:ext cx="28448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914400" rtl="0" eaLnBrk="1" latinLnBrk="0" hangingPunct="1">
              <a:defRPr sz="2400" kern="1200">
                <a:solidFill>
                  <a:schemeClr val="tx1"/>
                </a:solidFill>
                <a:latin typeface="Times" panose="02020603050405020304" pitchFamily="18" charset="0"/>
                <a:ea typeface="+mn-ea"/>
                <a:cs typeface="+mn-cs"/>
              </a:defRPr>
            </a:lvl1pPr>
            <a:lvl2pPr marL="742950" indent="-285750" algn="l" defTabSz="914400" rtl="0" eaLnBrk="1" latinLnBrk="0" hangingPunct="1">
              <a:defRPr sz="2400" kern="1200">
                <a:solidFill>
                  <a:schemeClr val="tx1"/>
                </a:solidFill>
                <a:latin typeface="Times" panose="02020603050405020304" pitchFamily="18" charset="0"/>
                <a:ea typeface="+mn-ea"/>
                <a:cs typeface="+mn-cs"/>
              </a:defRPr>
            </a:lvl2pPr>
            <a:lvl3pPr marL="1143000" indent="-228600" algn="l" defTabSz="914400" rtl="0" eaLnBrk="1" latinLnBrk="0" hangingPunct="1">
              <a:defRPr sz="2400" kern="1200">
                <a:solidFill>
                  <a:schemeClr val="tx1"/>
                </a:solidFill>
                <a:latin typeface="Times" panose="02020603050405020304" pitchFamily="18" charset="0"/>
                <a:ea typeface="+mn-ea"/>
                <a:cs typeface="+mn-cs"/>
              </a:defRPr>
            </a:lvl3pPr>
            <a:lvl4pPr marL="1600200" indent="-228600" algn="l" defTabSz="914400" rtl="0" eaLnBrk="1" latinLnBrk="0" hangingPunct="1">
              <a:defRPr sz="2400" kern="1200">
                <a:solidFill>
                  <a:schemeClr val="tx1"/>
                </a:solidFill>
                <a:latin typeface="Times" panose="02020603050405020304" pitchFamily="18" charset="0"/>
                <a:ea typeface="+mn-ea"/>
                <a:cs typeface="+mn-cs"/>
              </a:defRPr>
            </a:lvl4pPr>
            <a:lvl5pPr marL="2057400" indent="-228600" algn="l" defTabSz="914400" rtl="0" eaLnBrk="1" latinLnBrk="0" hangingPunct="1">
              <a:defRPr sz="2400" kern="1200">
                <a:solidFill>
                  <a:schemeClr val="tx1"/>
                </a:solidFill>
                <a:latin typeface="Times" panose="02020603050405020304" pitchFamily="18" charset="0"/>
                <a:ea typeface="+mn-ea"/>
                <a:cs typeface="+mn-cs"/>
              </a:defRPr>
            </a:lvl5pPr>
            <a:lvl6pPr marL="25146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n-ea"/>
                <a:cs typeface="+mn-cs"/>
              </a:defRPr>
            </a:lvl6pPr>
            <a:lvl7pPr marL="29718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n-ea"/>
                <a:cs typeface="+mn-cs"/>
              </a:defRPr>
            </a:lvl7pPr>
            <a:lvl8pPr marL="34290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n-ea"/>
                <a:cs typeface="+mn-cs"/>
              </a:defRPr>
            </a:lvl8pPr>
            <a:lvl9pPr marL="3886200" indent="-228600" algn="l" defTabSz="914400" rtl="0" eaLnBrk="0" fontAlgn="base" latinLnBrk="0" hangingPunct="0">
              <a:spcBef>
                <a:spcPct val="0"/>
              </a:spcBef>
              <a:spcAft>
                <a:spcPct val="0"/>
              </a:spcAft>
              <a:defRPr sz="2400" kern="1200">
                <a:solidFill>
                  <a:schemeClr val="tx1"/>
                </a:solidFill>
                <a:latin typeface="Times" panose="02020603050405020304" pitchFamily="18" charset="0"/>
                <a:ea typeface="+mn-ea"/>
                <a:cs typeface="+mn-cs"/>
              </a:defRPr>
            </a:lvl9pPr>
          </a:lstStyle>
          <a:p>
            <a:pPr algn="r">
              <a:defRPr/>
            </a:pPr>
            <a:endParaRPr lang="en-US" altLang="en-US" sz="900">
              <a:solidFill>
                <a:srgbClr val="000000"/>
              </a:solidFill>
              <a:latin typeface="Museo Slab 500" pitchFamily="50" charset="0"/>
            </a:endParaRPr>
          </a:p>
        </p:txBody>
      </p:sp>
      <p:sp>
        <p:nvSpPr>
          <p:cNvPr id="6" name="TextBox 5">
            <a:extLst>
              <a:ext uri="{FF2B5EF4-FFF2-40B4-BE49-F238E27FC236}">
                <a16:creationId xmlns:a16="http://schemas.microsoft.com/office/drawing/2014/main" id="{BEB42DF3-626B-CAA4-F43F-5CAF1B4ABBC2}"/>
              </a:ext>
            </a:extLst>
          </p:cNvPr>
          <p:cNvSpPr txBox="1"/>
          <p:nvPr/>
        </p:nvSpPr>
        <p:spPr>
          <a:xfrm>
            <a:off x="2367839" y="1635415"/>
            <a:ext cx="7451558" cy="1323439"/>
          </a:xfrm>
          <a:prstGeom prst="rect">
            <a:avLst/>
          </a:prstGeom>
          <a:noFill/>
        </p:spPr>
        <p:txBody>
          <a:bodyPr wrap="square">
            <a:spAutoFit/>
          </a:bodyPr>
          <a:lstStyle/>
          <a:p>
            <a:pPr algn="ctr"/>
            <a:r>
              <a:rPr lang="en-US" sz="4000" b="1" dirty="0"/>
              <a:t>The MCC issuance fee is waived for Texas Heroes!</a:t>
            </a:r>
          </a:p>
        </p:txBody>
      </p:sp>
      <p:pic>
        <p:nvPicPr>
          <p:cNvPr id="8" name="Picture 7" descr="A blue sign with black text&#10;&#10;AI-generated content may be incorrect.">
            <a:extLst>
              <a:ext uri="{FF2B5EF4-FFF2-40B4-BE49-F238E27FC236}">
                <a16:creationId xmlns:a16="http://schemas.microsoft.com/office/drawing/2014/main" id="{D0A5E5CC-D5DC-0843-ABF6-7603BC4A755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390707" y="3317654"/>
            <a:ext cx="3405822" cy="2815925"/>
          </a:xfrm>
          <a:prstGeom prst="rect">
            <a:avLst/>
          </a:prstGeom>
        </p:spPr>
      </p:pic>
    </p:spTree>
    <p:extLst>
      <p:ext uri="{BB962C8B-B14F-4D97-AF65-F5344CB8AC3E}">
        <p14:creationId xmlns:p14="http://schemas.microsoft.com/office/powerpoint/2010/main" val="27850341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596A4-097C-5E70-C1EC-7B8B82E288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04EF5E-4187-C72B-2C2C-1A9C5B36B2D8}"/>
              </a:ext>
            </a:extLst>
          </p:cNvPr>
          <p:cNvSpPr>
            <a:spLocks noGrp="1"/>
          </p:cNvSpPr>
          <p:nvPr>
            <p:ph type="title"/>
          </p:nvPr>
        </p:nvSpPr>
        <p:spPr/>
        <p:txBody>
          <a:bodyPr/>
          <a:lstStyle/>
          <a:p>
            <a:r>
              <a:rPr lang="en-US"/>
              <a:t>Objectives</a:t>
            </a:r>
          </a:p>
        </p:txBody>
      </p:sp>
      <p:graphicFrame>
        <p:nvGraphicFramePr>
          <p:cNvPr id="5" name="Diagram 4">
            <a:extLst>
              <a:ext uri="{FF2B5EF4-FFF2-40B4-BE49-F238E27FC236}">
                <a16:creationId xmlns:a16="http://schemas.microsoft.com/office/drawing/2014/main" id="{D7E2F3A8-DAC4-14EC-A838-7F79DC1E82D1}"/>
              </a:ext>
            </a:extLst>
          </p:cNvPr>
          <p:cNvGraphicFramePr/>
          <p:nvPr>
            <p:extLst>
              <p:ext uri="{D42A27DB-BD31-4B8C-83A1-F6EECF244321}">
                <p14:modId xmlns:p14="http://schemas.microsoft.com/office/powerpoint/2010/main" val="3335984774"/>
              </p:ext>
            </p:extLst>
          </p:nvPr>
        </p:nvGraphicFramePr>
        <p:xfrm>
          <a:off x="836612" y="1386196"/>
          <a:ext cx="9778836" cy="46992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42984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67BBB-B189-513B-01FD-DB75FF8F6A34}"/>
              </a:ext>
            </a:extLst>
          </p:cNvPr>
          <p:cNvSpPr>
            <a:spLocks noGrp="1"/>
          </p:cNvSpPr>
          <p:nvPr>
            <p:ph type="title"/>
          </p:nvPr>
        </p:nvSpPr>
        <p:spPr/>
        <p:txBody>
          <a:bodyPr/>
          <a:lstStyle/>
          <a:p>
            <a:r>
              <a:rPr lang="en-US" dirty="0"/>
              <a:t>Story Time</a:t>
            </a:r>
          </a:p>
        </p:txBody>
      </p:sp>
      <p:sp>
        <p:nvSpPr>
          <p:cNvPr id="4" name="TextBox 3">
            <a:extLst>
              <a:ext uri="{FF2B5EF4-FFF2-40B4-BE49-F238E27FC236}">
                <a16:creationId xmlns:a16="http://schemas.microsoft.com/office/drawing/2014/main" id="{0896C4DC-DE4E-1A91-2F70-948207292B3E}"/>
              </a:ext>
            </a:extLst>
          </p:cNvPr>
          <p:cNvSpPr txBox="1"/>
          <p:nvPr/>
        </p:nvSpPr>
        <p:spPr>
          <a:xfrm>
            <a:off x="838200" y="1550196"/>
            <a:ext cx="5056919" cy="4247317"/>
          </a:xfrm>
          <a:prstGeom prst="rect">
            <a:avLst/>
          </a:prstGeom>
          <a:noFill/>
        </p:spPr>
        <p:txBody>
          <a:bodyPr wrap="square" rtlCol="0">
            <a:spAutoFit/>
          </a:bodyPr>
          <a:lstStyle/>
          <a:p>
            <a:pPr lvl="0">
              <a:defRPr/>
            </a:pPr>
            <a:r>
              <a:rPr lang="en-US" dirty="0">
                <a:solidFill>
                  <a:prstClr val="black"/>
                </a:solidFill>
              </a:rPr>
              <a:t>Angel from Corpus Christie just scored their dream home—thanks to TSAHC’s </a:t>
            </a:r>
            <a:r>
              <a:rPr lang="en-US" b="1" dirty="0">
                <a:solidFill>
                  <a:prstClr val="black"/>
                </a:solidFill>
              </a:rPr>
              <a:t>Homes Sweet Texas </a:t>
            </a:r>
            <a:r>
              <a:rPr lang="en-US" dirty="0">
                <a:solidFill>
                  <a:prstClr val="black"/>
                </a:solidFill>
              </a:rPr>
              <a:t>program!  Angel, a 20-year City of Corpus employee, discovered TSAHC’s </a:t>
            </a:r>
            <a:r>
              <a:rPr lang="en-US" b="1" dirty="0">
                <a:solidFill>
                  <a:prstClr val="black"/>
                </a:solidFill>
              </a:rPr>
              <a:t>down payment assistance (DPA)</a:t>
            </a:r>
            <a:r>
              <a:rPr lang="en-US" dirty="0">
                <a:solidFill>
                  <a:prstClr val="black"/>
                </a:solidFill>
              </a:rPr>
              <a:t> and knew it was the perfect opportunity to purchase a home. He teamed up with Kerra Garcia, one of Corpus’ top lenders, to figure out how to turn his dream into reality. </a:t>
            </a:r>
          </a:p>
          <a:p>
            <a:pPr lvl="0">
              <a:defRPr/>
            </a:pPr>
            <a:endParaRPr lang="en-US" dirty="0">
              <a:solidFill>
                <a:prstClr val="black"/>
              </a:solidFill>
            </a:endParaRPr>
          </a:p>
          <a:p>
            <a:pPr lvl="0">
              <a:defRPr/>
            </a:pPr>
            <a:r>
              <a:rPr lang="en-US" dirty="0">
                <a:solidFill>
                  <a:prstClr val="black"/>
                </a:solidFill>
              </a:rPr>
              <a:t>Kerra worked her magic, connecting him with DPA and a </a:t>
            </a:r>
            <a:r>
              <a:rPr lang="en-US" b="1" dirty="0">
                <a:solidFill>
                  <a:prstClr val="black"/>
                </a:solidFill>
              </a:rPr>
              <a:t>mortgage credit certificate (MCC)</a:t>
            </a:r>
            <a:r>
              <a:rPr lang="en-US" dirty="0">
                <a:solidFill>
                  <a:prstClr val="black"/>
                </a:solidFill>
              </a:rPr>
              <a:t>—helping with the down payment and making homeownership even more affordable. Now, Angel is a </a:t>
            </a:r>
            <a:r>
              <a:rPr lang="en-US" b="1" dirty="0">
                <a:solidFill>
                  <a:prstClr val="black"/>
                </a:solidFill>
              </a:rPr>
              <a:t>homeowner</a:t>
            </a:r>
            <a:r>
              <a:rPr lang="en-US" dirty="0">
                <a:solidFill>
                  <a:prstClr val="black"/>
                </a:solidFill>
              </a:rPr>
              <a:t> with a mortgage payment that matches his previous rent payment!!</a:t>
            </a:r>
          </a:p>
        </p:txBody>
      </p:sp>
      <p:pic>
        <p:nvPicPr>
          <p:cNvPr id="5" name="Picture 4" descr="A group of people posing for a photo&#10;&#10;AI-generated content may be incorrect.">
            <a:extLst>
              <a:ext uri="{FF2B5EF4-FFF2-40B4-BE49-F238E27FC236}">
                <a16:creationId xmlns:a16="http://schemas.microsoft.com/office/drawing/2014/main" id="{2E650F05-707A-B609-C1C2-F5C0E5399A61}"/>
              </a:ext>
            </a:extLst>
          </p:cNvPr>
          <p:cNvPicPr>
            <a:picLocks noChangeAspect="1"/>
          </p:cNvPicPr>
          <p:nvPr/>
        </p:nvPicPr>
        <p:blipFill>
          <a:blip r:embed="rId2">
            <a:extLst>
              <a:ext uri="{28A0092B-C50C-407E-A947-70E740481C1C}">
                <a14:useLocalDpi xmlns:a14="http://schemas.microsoft.com/office/drawing/2010/main" val="0"/>
              </a:ext>
            </a:extLst>
          </a:blip>
          <a:srcRect t="9861" r="3384" b="11670"/>
          <a:stretch>
            <a:fillRect/>
          </a:stretch>
        </p:blipFill>
        <p:spPr>
          <a:xfrm>
            <a:off x="6468019" y="870583"/>
            <a:ext cx="4885781" cy="4923509"/>
          </a:xfrm>
          <a:prstGeom prst="rect">
            <a:avLst/>
          </a:prstGeom>
        </p:spPr>
      </p:pic>
    </p:spTree>
    <p:extLst>
      <p:ext uri="{BB962C8B-B14F-4D97-AF65-F5344CB8AC3E}">
        <p14:creationId xmlns:p14="http://schemas.microsoft.com/office/powerpoint/2010/main" val="441968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03426-2536-76B6-6CD9-85195D293E2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1319E2-569C-0F1F-4ADE-D21AB17E7EE7}"/>
              </a:ext>
            </a:extLst>
          </p:cNvPr>
          <p:cNvSpPr>
            <a:spLocks noGrp="1"/>
          </p:cNvSpPr>
          <p:nvPr>
            <p:ph type="title"/>
          </p:nvPr>
        </p:nvSpPr>
        <p:spPr/>
        <p:txBody>
          <a:bodyPr/>
          <a:lstStyle/>
          <a:p>
            <a:r>
              <a:rPr lang="en-US" dirty="0"/>
              <a:t>How to Qualify – </a:t>
            </a:r>
            <a:r>
              <a:rPr lang="en-US" sz="3200" i="1" dirty="0"/>
              <a:t>Who is a Texas Hero?</a:t>
            </a:r>
            <a:endParaRPr lang="en-US" sz="3200" i="1" dirty="0">
              <a:latin typeface="+mn-lt"/>
            </a:endParaRPr>
          </a:p>
        </p:txBody>
      </p:sp>
      <p:sp>
        <p:nvSpPr>
          <p:cNvPr id="2" name="TextBox 1">
            <a:extLst>
              <a:ext uri="{FF2B5EF4-FFF2-40B4-BE49-F238E27FC236}">
                <a16:creationId xmlns:a16="http://schemas.microsoft.com/office/drawing/2014/main" id="{2FC94A76-40B7-F5ED-CC6F-C5E70A3B9A2D}"/>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graphicFrame>
        <p:nvGraphicFramePr>
          <p:cNvPr id="9" name="Diagram 8">
            <a:extLst>
              <a:ext uri="{FF2B5EF4-FFF2-40B4-BE49-F238E27FC236}">
                <a16:creationId xmlns:a16="http://schemas.microsoft.com/office/drawing/2014/main" id="{23ACD723-A90C-7FAC-7EEB-322FE5AE76AA}"/>
              </a:ext>
            </a:extLst>
          </p:cNvPr>
          <p:cNvGraphicFramePr/>
          <p:nvPr>
            <p:extLst>
              <p:ext uri="{D42A27DB-BD31-4B8C-83A1-F6EECF244321}">
                <p14:modId xmlns:p14="http://schemas.microsoft.com/office/powerpoint/2010/main" val="778117739"/>
              </p:ext>
            </p:extLst>
          </p:nvPr>
        </p:nvGraphicFramePr>
        <p:xfrm>
          <a:off x="647350" y="1371635"/>
          <a:ext cx="10892536" cy="43531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665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680B2-BEB0-67E3-EE3D-EE2E6AD4D816}"/>
            </a:ext>
          </a:extLst>
        </p:cNvPr>
        <p:cNvGrpSpPr/>
        <p:nvPr/>
      </p:nvGrpSpPr>
      <p:grpSpPr>
        <a:xfrm>
          <a:off x="0" y="0"/>
          <a:ext cx="0" cy="0"/>
          <a:chOff x="0" y="0"/>
          <a:chExt cx="0" cy="0"/>
        </a:xfrm>
      </p:grpSpPr>
      <p:sp>
        <p:nvSpPr>
          <p:cNvPr id="11" name="Oval 10">
            <a:extLst>
              <a:ext uri="{FF2B5EF4-FFF2-40B4-BE49-F238E27FC236}">
                <a16:creationId xmlns:a16="http://schemas.microsoft.com/office/drawing/2014/main" id="{8EE61CB2-2CD7-2C9F-D4F2-7E85E02A5A32}"/>
              </a:ext>
            </a:extLst>
          </p:cNvPr>
          <p:cNvSpPr/>
          <p:nvPr/>
        </p:nvSpPr>
        <p:spPr>
          <a:xfrm>
            <a:off x="6945051" y="3354110"/>
            <a:ext cx="3271236" cy="3290132"/>
          </a:xfrm>
          <a:prstGeom prst="ellipse">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Veterans</a:t>
            </a:r>
          </a:p>
          <a:p>
            <a:pPr algn="ctr"/>
            <a:r>
              <a:rPr lang="en-US" altLang="en-US" sz="2000" b="1">
                <a:solidFill>
                  <a:schemeClr val="bg1"/>
                </a:solidFill>
                <a:cs typeface="Calibri" panose="020F0502020204030204" pitchFamily="34" charset="0"/>
              </a:rPr>
              <a:t>Or </a:t>
            </a:r>
          </a:p>
          <a:p>
            <a:pPr algn="ctr"/>
            <a:r>
              <a:rPr lang="en-US" altLang="en-US" sz="2000" b="1">
                <a:solidFill>
                  <a:schemeClr val="bg1"/>
                </a:solidFill>
                <a:cs typeface="Calibri" panose="020F0502020204030204" pitchFamily="34" charset="0"/>
              </a:rPr>
              <a:t>Active Military</a:t>
            </a:r>
          </a:p>
        </p:txBody>
      </p:sp>
      <p:sp>
        <p:nvSpPr>
          <p:cNvPr id="5" name="Oval 4">
            <a:extLst>
              <a:ext uri="{FF2B5EF4-FFF2-40B4-BE49-F238E27FC236}">
                <a16:creationId xmlns:a16="http://schemas.microsoft.com/office/drawing/2014/main" id="{736AC482-8AB2-7839-1D96-ADE671490740}"/>
              </a:ext>
            </a:extLst>
          </p:cNvPr>
          <p:cNvSpPr/>
          <p:nvPr/>
        </p:nvSpPr>
        <p:spPr>
          <a:xfrm>
            <a:off x="2862575" y="3352076"/>
            <a:ext cx="3271236" cy="3290132"/>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First Responders: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Police Officers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Firefighters</a:t>
            </a:r>
          </a:p>
          <a:p>
            <a:pPr marL="342900" indent="-342900" algn="ctr">
              <a:buFont typeface="Wingdings" panose="05000000000000000000" pitchFamily="2" charset="2"/>
              <a:buChar char="q"/>
            </a:pPr>
            <a:r>
              <a:rPr lang="en-US" sz="2000" i="1">
                <a:solidFill>
                  <a:schemeClr val="bg1"/>
                </a:solidFill>
                <a:cs typeface="Calibri" panose="020F0502020204030204" pitchFamily="34" charset="0"/>
              </a:rPr>
              <a:t>EMS personnel</a:t>
            </a:r>
            <a:endParaRPr lang="en-US" sz="2000" i="1">
              <a:solidFill>
                <a:schemeClr val="bg1"/>
              </a:solidFill>
            </a:endParaRPr>
          </a:p>
        </p:txBody>
      </p:sp>
      <p:sp>
        <p:nvSpPr>
          <p:cNvPr id="4" name="Title 3">
            <a:extLst>
              <a:ext uri="{FF2B5EF4-FFF2-40B4-BE49-F238E27FC236}">
                <a16:creationId xmlns:a16="http://schemas.microsoft.com/office/drawing/2014/main" id="{660E60D1-D551-A4ED-B8FF-35F078A5C73F}"/>
              </a:ext>
            </a:extLst>
          </p:cNvPr>
          <p:cNvSpPr>
            <a:spLocks noGrp="1"/>
          </p:cNvSpPr>
          <p:nvPr>
            <p:ph type="title"/>
          </p:nvPr>
        </p:nvSpPr>
        <p:spPr>
          <a:xfrm>
            <a:off x="835024" y="-48947"/>
            <a:ext cx="11356976" cy="1325563"/>
          </a:xfrm>
        </p:spPr>
        <p:txBody>
          <a:bodyPr/>
          <a:lstStyle/>
          <a:p>
            <a:r>
              <a:rPr lang="en-US" dirty="0"/>
              <a:t>How to Qualify – </a:t>
            </a:r>
            <a:r>
              <a:rPr lang="en-US" sz="3200" i="1" dirty="0"/>
              <a:t>who is a Texas Hero?</a:t>
            </a:r>
            <a:endParaRPr lang="en-US" sz="3200" i="1" dirty="0">
              <a:latin typeface="+mn-lt"/>
            </a:endParaRPr>
          </a:p>
        </p:txBody>
      </p:sp>
      <p:sp>
        <p:nvSpPr>
          <p:cNvPr id="2" name="TextBox 1">
            <a:extLst>
              <a:ext uri="{FF2B5EF4-FFF2-40B4-BE49-F238E27FC236}">
                <a16:creationId xmlns:a16="http://schemas.microsoft.com/office/drawing/2014/main" id="{08EC47CE-C8AE-C6F9-E567-560AF6E517A3}"/>
              </a:ext>
            </a:extLst>
          </p:cNvPr>
          <p:cNvSpPr txBox="1"/>
          <p:nvPr/>
        </p:nvSpPr>
        <p:spPr>
          <a:xfrm>
            <a:off x="1041332" y="1303284"/>
            <a:ext cx="8981638" cy="461665"/>
          </a:xfrm>
          <a:prstGeom prst="rect">
            <a:avLst/>
          </a:prstGeom>
          <a:noFill/>
        </p:spPr>
        <p:txBody>
          <a:bodyPr wrap="square" rtlCol="0">
            <a:spAutoFit/>
          </a:bodyPr>
          <a:lstStyle/>
          <a:p>
            <a:r>
              <a:rPr lang="en-US" sz="2400"/>
              <a:t>	</a:t>
            </a:r>
          </a:p>
        </p:txBody>
      </p:sp>
      <p:sp>
        <p:nvSpPr>
          <p:cNvPr id="3" name="Oval 2">
            <a:extLst>
              <a:ext uri="{FF2B5EF4-FFF2-40B4-BE49-F238E27FC236}">
                <a16:creationId xmlns:a16="http://schemas.microsoft.com/office/drawing/2014/main" id="{770C18A1-556D-AF52-B223-3887AE544832}"/>
              </a:ext>
            </a:extLst>
          </p:cNvPr>
          <p:cNvSpPr/>
          <p:nvPr/>
        </p:nvSpPr>
        <p:spPr>
          <a:xfrm>
            <a:off x="340095" y="1343616"/>
            <a:ext cx="3670958" cy="346880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950" b="1">
                <a:solidFill>
                  <a:schemeClr val="bg1"/>
                </a:solidFill>
                <a:cs typeface="Calibri" panose="020F0502020204030204" pitchFamily="34" charset="0"/>
              </a:rPr>
              <a:t>Professional Educators: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Teachers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Teachers Aides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Librarians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Counselors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School Nurses</a:t>
            </a:r>
          </a:p>
          <a:p>
            <a:pPr marL="342900" indent="-342900" algn="ctr">
              <a:buFont typeface="Wingdings" panose="05000000000000000000" pitchFamily="2" charset="2"/>
              <a:buChar char="q"/>
            </a:pPr>
            <a:r>
              <a:rPr lang="en-US" sz="1950" i="1">
                <a:solidFill>
                  <a:schemeClr val="bg1"/>
                </a:solidFill>
                <a:cs typeface="Calibri" panose="020F0502020204030204" pitchFamily="34" charset="0"/>
              </a:rPr>
              <a:t>Nursing or Allied Health Faculty</a:t>
            </a:r>
            <a:endParaRPr lang="en-US" sz="1950" i="1">
              <a:solidFill>
                <a:schemeClr val="bg1"/>
              </a:solidFill>
            </a:endParaRPr>
          </a:p>
        </p:txBody>
      </p:sp>
      <p:sp>
        <p:nvSpPr>
          <p:cNvPr id="6" name="Oval 5">
            <a:extLst>
              <a:ext uri="{FF2B5EF4-FFF2-40B4-BE49-F238E27FC236}">
                <a16:creationId xmlns:a16="http://schemas.microsoft.com/office/drawing/2014/main" id="{2F238C02-A292-CFA2-23A3-6BEFB500107E}"/>
              </a:ext>
            </a:extLst>
          </p:cNvPr>
          <p:cNvSpPr/>
          <p:nvPr/>
        </p:nvSpPr>
        <p:spPr>
          <a:xfrm>
            <a:off x="4660243" y="1343616"/>
            <a:ext cx="3271236" cy="3290132"/>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Public Security Officers</a:t>
            </a:r>
          </a:p>
        </p:txBody>
      </p:sp>
      <p:sp>
        <p:nvSpPr>
          <p:cNvPr id="12" name="Oval 11">
            <a:extLst>
              <a:ext uri="{FF2B5EF4-FFF2-40B4-BE49-F238E27FC236}">
                <a16:creationId xmlns:a16="http://schemas.microsoft.com/office/drawing/2014/main" id="{748ED70A-4AF0-BDF2-CFC8-9EFBBE1735E3}"/>
              </a:ext>
            </a:extLst>
          </p:cNvPr>
          <p:cNvSpPr/>
          <p:nvPr/>
        </p:nvSpPr>
        <p:spPr>
          <a:xfrm>
            <a:off x="8580669" y="1343616"/>
            <a:ext cx="3271236" cy="3290132"/>
          </a:xfrm>
          <a:prstGeom prst="ellipse">
            <a:avLst/>
          </a:prstGeom>
          <a:solidFill>
            <a:srgbClr val="4A5E7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000" b="1">
                <a:solidFill>
                  <a:schemeClr val="bg1"/>
                </a:solidFill>
                <a:cs typeface="Calibri" panose="020F0502020204030204" pitchFamily="34" charset="0"/>
              </a:rPr>
              <a:t>Corrections Officers </a:t>
            </a:r>
          </a:p>
          <a:p>
            <a:pPr algn="ctr"/>
            <a:r>
              <a:rPr lang="en-US" altLang="en-US" sz="2000" b="1">
                <a:solidFill>
                  <a:schemeClr val="bg1"/>
                </a:solidFill>
                <a:cs typeface="Calibri" panose="020F0502020204030204" pitchFamily="34" charset="0"/>
              </a:rPr>
              <a:t>&amp; </a:t>
            </a:r>
          </a:p>
          <a:p>
            <a:pPr algn="ctr"/>
            <a:r>
              <a:rPr lang="en-US" altLang="en-US" sz="2000" b="1">
                <a:solidFill>
                  <a:schemeClr val="bg1"/>
                </a:solidFill>
                <a:cs typeface="Calibri" panose="020F0502020204030204" pitchFamily="34" charset="0"/>
              </a:rPr>
              <a:t>Juvenile Corrections</a:t>
            </a:r>
          </a:p>
          <a:p>
            <a:pPr algn="ctr"/>
            <a:r>
              <a:rPr lang="en-US" altLang="en-US" sz="2000" b="1">
                <a:solidFill>
                  <a:schemeClr val="bg1"/>
                </a:solidFill>
                <a:cs typeface="Calibri" panose="020F0502020204030204" pitchFamily="34" charset="0"/>
              </a:rPr>
              <a:t>Officers</a:t>
            </a:r>
          </a:p>
        </p:txBody>
      </p:sp>
      <p:sp>
        <p:nvSpPr>
          <p:cNvPr id="13" name="Oval 12">
            <a:extLst>
              <a:ext uri="{FF2B5EF4-FFF2-40B4-BE49-F238E27FC236}">
                <a16:creationId xmlns:a16="http://schemas.microsoft.com/office/drawing/2014/main" id="{B22BB8BF-0584-9F78-C1B5-01593712131F}"/>
              </a:ext>
            </a:extLst>
          </p:cNvPr>
          <p:cNvSpPr/>
          <p:nvPr/>
        </p:nvSpPr>
        <p:spPr>
          <a:xfrm>
            <a:off x="3141168" y="1764949"/>
            <a:ext cx="5909664" cy="4283361"/>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800" b="1">
                <a:solidFill>
                  <a:schemeClr val="bg1"/>
                </a:solidFill>
                <a:cs typeface="Calibri" panose="020F0502020204030204" pitchFamily="34" charset="0"/>
              </a:rPr>
              <a:t>Remember:</a:t>
            </a:r>
          </a:p>
          <a:p>
            <a:pPr algn="ctr"/>
            <a:r>
              <a:rPr lang="en-US" altLang="en-US" sz="2800" b="1">
                <a:solidFill>
                  <a:schemeClr val="bg1"/>
                </a:solidFill>
                <a:cs typeface="Calibri" panose="020F0502020204030204" pitchFamily="34" charset="0"/>
              </a:rPr>
              <a:t>Anyone in Texas </a:t>
            </a:r>
          </a:p>
          <a:p>
            <a:pPr algn="ctr"/>
            <a:r>
              <a:rPr lang="en-US" altLang="en-US" sz="2800" b="1">
                <a:solidFill>
                  <a:schemeClr val="bg1"/>
                </a:solidFill>
                <a:cs typeface="Calibri" panose="020F0502020204030204" pitchFamily="34" charset="0"/>
              </a:rPr>
              <a:t>that meets our Income and Credit Score Limits</a:t>
            </a:r>
          </a:p>
          <a:p>
            <a:pPr algn="ctr"/>
            <a:r>
              <a:rPr lang="en-US" altLang="en-US" sz="2800" b="1">
                <a:solidFill>
                  <a:schemeClr val="bg1"/>
                </a:solidFill>
                <a:cs typeface="Calibri" panose="020F0502020204030204" pitchFamily="34" charset="0"/>
              </a:rPr>
              <a:t>may qualify!</a:t>
            </a:r>
          </a:p>
        </p:txBody>
      </p:sp>
    </p:spTree>
    <p:extLst>
      <p:ext uri="{BB962C8B-B14F-4D97-AF65-F5344CB8AC3E}">
        <p14:creationId xmlns:p14="http://schemas.microsoft.com/office/powerpoint/2010/main" val="155292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3"/>
                                        </p:tgtEl>
                                      </p:cBhvr>
                                    </p:animEffect>
                                    <p:set>
                                      <p:cBhvr>
                                        <p:cTn id="42" dur="1" fill="hold">
                                          <p:stCondLst>
                                            <p:cond delay="499"/>
                                          </p:stCondLst>
                                        </p:cTn>
                                        <p:tgtEl>
                                          <p:spTgt spid="3"/>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5"/>
                                        </p:tgtEl>
                                      </p:cBhvr>
                                    </p:animEffect>
                                    <p:set>
                                      <p:cBhvr>
                                        <p:cTn id="47" dur="1" fill="hold">
                                          <p:stCondLst>
                                            <p:cond delay="499"/>
                                          </p:stCondLst>
                                        </p:cTn>
                                        <p:tgtEl>
                                          <p:spTgt spid="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11"/>
                                        </p:tgtEl>
                                      </p:cBhvr>
                                    </p:animEffect>
                                    <p:set>
                                      <p:cBhvr>
                                        <p:cTn id="57" dur="1" fill="hold">
                                          <p:stCondLst>
                                            <p:cond delay="499"/>
                                          </p:stCondLst>
                                        </p:cTn>
                                        <p:tgtEl>
                                          <p:spTgt spid="11"/>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500" fill="hold"/>
                                        <p:tgtEl>
                                          <p:spTgt spid="13"/>
                                        </p:tgtEl>
                                        <p:attrNameLst>
                                          <p:attrName>ppt_w</p:attrName>
                                        </p:attrNameLst>
                                      </p:cBhvr>
                                      <p:tavLst>
                                        <p:tav tm="0">
                                          <p:val>
                                            <p:fltVal val="0"/>
                                          </p:val>
                                        </p:tav>
                                        <p:tav tm="100000">
                                          <p:val>
                                            <p:strVal val="#ppt_w"/>
                                          </p:val>
                                        </p:tav>
                                      </p:tavLst>
                                    </p:anim>
                                    <p:anim calcmode="lin" valueType="num">
                                      <p:cBhvr>
                                        <p:cTn id="68" dur="500" fill="hold"/>
                                        <p:tgtEl>
                                          <p:spTgt spid="13"/>
                                        </p:tgtEl>
                                        <p:attrNameLst>
                                          <p:attrName>ppt_h</p:attrName>
                                        </p:attrNameLst>
                                      </p:cBhvr>
                                      <p:tavLst>
                                        <p:tav tm="0">
                                          <p:val>
                                            <p:fltVal val="0"/>
                                          </p:val>
                                        </p:tav>
                                        <p:tav tm="100000">
                                          <p:val>
                                            <p:strVal val="#ppt_h"/>
                                          </p:val>
                                        </p:tav>
                                      </p:tavLst>
                                    </p:anim>
                                    <p:animEffect transition="in" filter="fade">
                                      <p:cBhvr>
                                        <p:cTn id="69" dur="500"/>
                                        <p:tgtEl>
                                          <p:spTgt spid="1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5" grpId="0" animBg="1"/>
      <p:bldP spid="5" grpId="1" animBg="1"/>
      <p:bldP spid="3" grpId="0" animBg="1"/>
      <p:bldP spid="3" grpId="1" animBg="1"/>
      <p:bldP spid="6" grpId="0" animBg="1"/>
      <p:bldP spid="6" grpId="1" animBg="1"/>
      <p:bldP spid="12" grpId="0" animBg="1"/>
      <p:bldP spid="12" grpId="1" animBg="1"/>
      <p:bldP spid="13" grpId="0" animBg="1"/>
      <p:bldP spid="13"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FB4DA-52FF-1252-70E3-F3F9D5D787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1FA76B-5302-E6C0-0AAC-F4BCE4BE1ADB}"/>
              </a:ext>
            </a:extLst>
          </p:cNvPr>
          <p:cNvSpPr>
            <a:spLocks noGrp="1"/>
          </p:cNvSpPr>
          <p:nvPr>
            <p:ph type="title"/>
          </p:nvPr>
        </p:nvSpPr>
        <p:spPr/>
        <p:txBody>
          <a:bodyPr/>
          <a:lstStyle/>
          <a:p>
            <a:r>
              <a:rPr lang="en-US"/>
              <a:t>How to Qualify</a:t>
            </a:r>
          </a:p>
        </p:txBody>
      </p:sp>
      <p:sp>
        <p:nvSpPr>
          <p:cNvPr id="2" name="TextBox 1">
            <a:extLst>
              <a:ext uri="{FF2B5EF4-FFF2-40B4-BE49-F238E27FC236}">
                <a16:creationId xmlns:a16="http://schemas.microsoft.com/office/drawing/2014/main" id="{CBDE2B0D-237C-2F28-8124-3773AD758BA9}"/>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3" name="TextBox 2">
            <a:extLst>
              <a:ext uri="{FF2B5EF4-FFF2-40B4-BE49-F238E27FC236}">
                <a16:creationId xmlns:a16="http://schemas.microsoft.com/office/drawing/2014/main" id="{D8FB7C3E-FC92-39E0-9644-F30E118DABE2}"/>
              </a:ext>
            </a:extLst>
          </p:cNvPr>
          <p:cNvSpPr txBox="1"/>
          <p:nvPr/>
        </p:nvSpPr>
        <p:spPr>
          <a:xfrm>
            <a:off x="887574" y="1397486"/>
            <a:ext cx="7348281" cy="907941"/>
          </a:xfrm>
          <a:prstGeom prst="rect">
            <a:avLst/>
          </a:prstGeom>
          <a:noFill/>
        </p:spPr>
        <p:txBody>
          <a:bodyPr wrap="square" rtlCol="0">
            <a:spAutoFit/>
          </a:bodyPr>
          <a:lstStyle/>
          <a:p>
            <a:pPr>
              <a:spcAft>
                <a:spcPts val="600"/>
              </a:spcAft>
              <a:defRPr/>
            </a:pPr>
            <a:r>
              <a:rPr lang="en-US" sz="2400" dirty="0">
                <a:solidFill>
                  <a:sysClr val="windowText" lastClr="000000">
                    <a:hueOff val="0"/>
                    <a:satOff val="0"/>
                    <a:lumOff val="0"/>
                    <a:alphaOff val="0"/>
                  </a:sysClr>
                </a:solidFill>
              </a:rPr>
              <a:t>Take our Eligibility Quiz to get started!</a:t>
            </a:r>
          </a:p>
          <a:p>
            <a:pPr>
              <a:spcAft>
                <a:spcPts val="600"/>
              </a:spcAft>
              <a:defRPr/>
            </a:pPr>
            <a:r>
              <a:rPr lang="en-US" sz="2400" dirty="0">
                <a:solidFill>
                  <a:srgbClr val="E31B23"/>
                </a:solidFill>
                <a:hlinkClick r:id="rId4">
                  <a:extLst>
                    <a:ext uri="{A12FA001-AC4F-418D-AE19-62706E023703}">
                      <ahyp:hlinkClr xmlns:ahyp="http://schemas.microsoft.com/office/drawing/2018/hyperlinkcolor" val="tx"/>
                    </a:ext>
                  </a:extLst>
                </a:hlinkClick>
              </a:rPr>
              <a:t>w</a:t>
            </a:r>
            <a:r>
              <a:rPr lang="en-US" sz="2400" dirty="0">
                <a:solidFill>
                  <a:schemeClr val="accent3"/>
                </a:solidFill>
                <a:hlinkClick r:id="rId4">
                  <a:extLst>
                    <a:ext uri="{A12FA001-AC4F-418D-AE19-62706E023703}">
                      <ahyp:hlinkClr xmlns:ahyp="http://schemas.microsoft.com/office/drawing/2018/hyperlinkcolor" val="tx"/>
                    </a:ext>
                  </a:extLst>
                </a:hlinkClick>
              </a:rPr>
              <a:t>ww.tsahc.org</a:t>
            </a:r>
            <a:r>
              <a:rPr lang="en-US" sz="2400" dirty="0">
                <a:solidFill>
                  <a:schemeClr val="accent3"/>
                </a:solidFill>
              </a:rPr>
              <a:t> </a:t>
            </a:r>
          </a:p>
        </p:txBody>
      </p:sp>
      <p:pic>
        <p:nvPicPr>
          <p:cNvPr id="6" name="Picture 5">
            <a:hlinkClick r:id="rId5"/>
            <a:extLst>
              <a:ext uri="{FF2B5EF4-FFF2-40B4-BE49-F238E27FC236}">
                <a16:creationId xmlns:a16="http://schemas.microsoft.com/office/drawing/2014/main" id="{EBEB2179-15BC-C6C5-5E9B-1A508624ACAB}"/>
              </a:ext>
            </a:extLst>
          </p:cNvPr>
          <p:cNvPicPr>
            <a:picLocks noChangeAspect="1"/>
          </p:cNvPicPr>
          <p:nvPr/>
        </p:nvPicPr>
        <p:blipFill>
          <a:blip r:embed="rId6"/>
          <a:stretch>
            <a:fillRect/>
          </a:stretch>
        </p:blipFill>
        <p:spPr>
          <a:xfrm>
            <a:off x="887574" y="2399629"/>
            <a:ext cx="10555435" cy="3541986"/>
          </a:xfrm>
          <a:prstGeom prst="rect">
            <a:avLst/>
          </a:prstGeom>
          <a:ln>
            <a:noFill/>
          </a:ln>
          <a:effectLst>
            <a:outerShdw blurRad="292100" dist="139700" dir="2700000" algn="tl" rotWithShape="0">
              <a:srgbClr val="333333">
                <a:alpha val="65000"/>
              </a:srgbClr>
            </a:outerShdw>
          </a:effectLst>
        </p:spPr>
      </p:pic>
      <p:pic>
        <p:nvPicPr>
          <p:cNvPr id="5" name="Online Media 4" title="TSAHC Down Payment Assistance">
            <a:hlinkClick r:id="" action="ppaction://media"/>
            <a:extLst>
              <a:ext uri="{FF2B5EF4-FFF2-40B4-BE49-F238E27FC236}">
                <a16:creationId xmlns:a16="http://schemas.microsoft.com/office/drawing/2014/main" id="{A44D8B56-3DB6-C36A-0D2E-E4E0D58D7AA2}"/>
              </a:ext>
            </a:extLst>
          </p:cNvPr>
          <p:cNvPicPr>
            <a:picLocks noRot="1" noChangeAspect="1"/>
          </p:cNvPicPr>
          <p:nvPr>
            <a:videoFile r:link="rId1"/>
          </p:nvPr>
        </p:nvPicPr>
        <p:blipFill>
          <a:blip r:embed="rId7"/>
          <a:stretch>
            <a:fillRect/>
          </a:stretch>
        </p:blipFill>
        <p:spPr>
          <a:xfrm>
            <a:off x="6327228" y="2647523"/>
            <a:ext cx="4977198" cy="2809918"/>
          </a:xfrm>
          <a:prstGeom prst="rect">
            <a:avLst/>
          </a:prstGeom>
        </p:spPr>
      </p:pic>
      <p:sp>
        <p:nvSpPr>
          <p:cNvPr id="7" name="Frame 6">
            <a:extLst>
              <a:ext uri="{FF2B5EF4-FFF2-40B4-BE49-F238E27FC236}">
                <a16:creationId xmlns:a16="http://schemas.microsoft.com/office/drawing/2014/main" id="{DBBD975A-729F-2C9A-A3AD-12B5DBBE9980}"/>
              </a:ext>
            </a:extLst>
          </p:cNvPr>
          <p:cNvSpPr/>
          <p:nvPr/>
        </p:nvSpPr>
        <p:spPr>
          <a:xfrm>
            <a:off x="1400914" y="4170622"/>
            <a:ext cx="4200939" cy="1386461"/>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dirty="0">
                <a:solidFill>
                  <a:schemeClr val="tx1"/>
                </a:solidFill>
              </a:rPr>
              <a:t>TSAHC requirements:</a:t>
            </a:r>
          </a:p>
          <a:p>
            <a:pPr algn="ctr"/>
            <a:r>
              <a:rPr lang="en-US" dirty="0">
                <a:solidFill>
                  <a:schemeClr val="tx1"/>
                </a:solidFill>
              </a:rPr>
              <a:t>**Minimum 620 FICO credit score</a:t>
            </a:r>
          </a:p>
          <a:p>
            <a:pPr algn="ctr"/>
            <a:r>
              <a:rPr lang="en-US" dirty="0">
                <a:solidFill>
                  <a:schemeClr val="tx1"/>
                </a:solidFill>
              </a:rPr>
              <a:t>**Income limits vary by county</a:t>
            </a:r>
          </a:p>
        </p:txBody>
      </p:sp>
    </p:spTree>
    <p:extLst>
      <p:ext uri="{BB962C8B-B14F-4D97-AF65-F5344CB8AC3E}">
        <p14:creationId xmlns:p14="http://schemas.microsoft.com/office/powerpoint/2010/main" val="274176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mediacall" presetSubtype="0" fill="hold" nodeType="clickEffect">
                                  <p:stCondLst>
                                    <p:cond delay="0"/>
                                  </p:stCondLst>
                                  <p:childTnLst>
                                    <p:cmd type="call" cmd="stop">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C0EE7-EBD5-7895-9749-74E6440E1B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8B9FDB7-A6CE-9ABC-FDC1-CC34BFB3BB6E}"/>
              </a:ext>
            </a:extLst>
          </p:cNvPr>
          <p:cNvSpPr>
            <a:spLocks noGrp="1"/>
          </p:cNvSpPr>
          <p:nvPr>
            <p:ph type="title"/>
          </p:nvPr>
        </p:nvSpPr>
        <p:spPr/>
        <p:txBody>
          <a:bodyPr/>
          <a:lstStyle/>
          <a:p>
            <a:r>
              <a:rPr lang="en-US" dirty="0"/>
              <a:t>How to Qualify – </a:t>
            </a:r>
            <a:r>
              <a:rPr lang="en-US" sz="3600" i="1" dirty="0"/>
              <a:t>Review results for next steps!</a:t>
            </a:r>
          </a:p>
        </p:txBody>
      </p:sp>
      <p:sp>
        <p:nvSpPr>
          <p:cNvPr id="3" name="Rectangle: Rounded Corners 2">
            <a:extLst>
              <a:ext uri="{FF2B5EF4-FFF2-40B4-BE49-F238E27FC236}">
                <a16:creationId xmlns:a16="http://schemas.microsoft.com/office/drawing/2014/main" id="{48BCC556-BDFC-1A70-4CB5-EC3B0C2B9803}"/>
              </a:ext>
            </a:extLst>
          </p:cNvPr>
          <p:cNvSpPr/>
          <p:nvPr/>
        </p:nvSpPr>
        <p:spPr>
          <a:xfrm>
            <a:off x="985289" y="1875954"/>
            <a:ext cx="10216657" cy="3563002"/>
          </a:xfrm>
          <a:prstGeom prst="roundRect">
            <a:avLst/>
          </a:prstGeom>
          <a:gradFill flip="none" rotWithShape="1">
            <a:gsLst>
              <a:gs pos="0">
                <a:schemeClr val="accent2">
                  <a:lumMod val="89000"/>
                </a:schemeClr>
              </a:gs>
              <a:gs pos="23000">
                <a:schemeClr val="accent2">
                  <a:lumMod val="89000"/>
                </a:schemeClr>
              </a:gs>
              <a:gs pos="69000">
                <a:schemeClr val="accent2">
                  <a:lumMod val="75000"/>
                </a:schemeClr>
              </a:gs>
              <a:gs pos="97000">
                <a:schemeClr val="accent2">
                  <a:lumMod val="70000"/>
                </a:schemeClr>
              </a:gs>
            </a:gsLst>
            <a:path path="circle">
              <a:fillToRect l="50000" t="50000" r="50000" b="50000"/>
            </a:path>
            <a:tileRect/>
          </a:gradFill>
          <a:effectLst>
            <a:glow rad="2286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If results state you may not qualify, </a:t>
            </a:r>
          </a:p>
          <a:p>
            <a:pPr algn="ctr"/>
            <a:r>
              <a:rPr lang="en-US" sz="4000" u="sng" dirty="0"/>
              <a:t>don’t stop there! </a:t>
            </a:r>
          </a:p>
          <a:p>
            <a:pPr algn="ctr"/>
            <a:endParaRPr lang="en-US" sz="4000" dirty="0"/>
          </a:p>
          <a:p>
            <a:pPr algn="ctr"/>
            <a:r>
              <a:rPr lang="en-US" sz="4000" dirty="0"/>
              <a:t>Seek additional clarification from TSAHC or a licensed Loan Officer to confirm eligibility!</a:t>
            </a:r>
          </a:p>
        </p:txBody>
      </p:sp>
    </p:spTree>
    <p:extLst>
      <p:ext uri="{BB962C8B-B14F-4D97-AF65-F5344CB8AC3E}">
        <p14:creationId xmlns:p14="http://schemas.microsoft.com/office/powerpoint/2010/main" val="391972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A4010-F205-36F4-9625-39AD6FAC345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FC28C8B-2305-2AF9-D2F9-EF191C1216DF}"/>
              </a:ext>
            </a:extLst>
          </p:cNvPr>
          <p:cNvSpPr>
            <a:spLocks noGrp="1"/>
          </p:cNvSpPr>
          <p:nvPr>
            <p:ph type="title"/>
          </p:nvPr>
        </p:nvSpPr>
        <p:spPr/>
        <p:txBody>
          <a:bodyPr/>
          <a:lstStyle/>
          <a:p>
            <a:r>
              <a:rPr lang="en-US"/>
              <a:t>How to Qualify </a:t>
            </a:r>
            <a:r>
              <a:rPr lang="en-US" sz="3600" i="1"/>
              <a:t>– Get Educated!</a:t>
            </a:r>
          </a:p>
        </p:txBody>
      </p:sp>
      <p:sp>
        <p:nvSpPr>
          <p:cNvPr id="2" name="TextBox 1">
            <a:extLst>
              <a:ext uri="{FF2B5EF4-FFF2-40B4-BE49-F238E27FC236}">
                <a16:creationId xmlns:a16="http://schemas.microsoft.com/office/drawing/2014/main" id="{48712B95-A751-2C4F-04D2-0850FC7E48BC}"/>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3" name="TextBox 2">
            <a:extLst>
              <a:ext uri="{FF2B5EF4-FFF2-40B4-BE49-F238E27FC236}">
                <a16:creationId xmlns:a16="http://schemas.microsoft.com/office/drawing/2014/main" id="{7EABEE21-A2B2-3CD4-6024-3A1459CBFA78}"/>
              </a:ext>
            </a:extLst>
          </p:cNvPr>
          <p:cNvSpPr txBox="1"/>
          <p:nvPr/>
        </p:nvSpPr>
        <p:spPr>
          <a:xfrm>
            <a:off x="835024" y="1303284"/>
            <a:ext cx="6962314" cy="5355312"/>
          </a:xfrm>
          <a:prstGeom prst="rect">
            <a:avLst/>
          </a:prstGeom>
          <a:noFill/>
        </p:spPr>
        <p:txBody>
          <a:bodyPr wrap="square" lIns="91440" tIns="45720" rIns="91440" bIns="45720" rtlCol="0" anchor="t">
            <a:spAutoFit/>
          </a:bodyPr>
          <a:lstStyle/>
          <a:p>
            <a:pPr marL="342900" indent="-342900">
              <a:spcBef>
                <a:spcPts val="600"/>
              </a:spcBef>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At least 1 borrower on the loan must complete a Homebuyer Education Course.</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schemeClr val="dk1">
                    <a:alpha val="40000"/>
                  </a:scheme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Homebuyer Education course must be HUD approved or meet National Industry Standards</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prstClr val="black">
                      <a:alpha val="40000"/>
                    </a:prstClr>
                  </a:outerShdw>
                </a:effectLst>
              </a:rPr>
              <a:t>A homeowner is 33% less likely to fall behind on their mortgage if they’ve taken a home buyer education course </a:t>
            </a:r>
            <a:br>
              <a:rPr lang="en-US" sz="2300" dirty="0">
                <a:ln w="0"/>
                <a:effectLst>
                  <a:outerShdw blurRad="38100" dist="19050" dir="2700000" algn="tl" rotWithShape="0">
                    <a:prstClr val="black">
                      <a:alpha val="40000"/>
                    </a:prstClr>
                  </a:outerShdw>
                </a:effectLst>
              </a:rPr>
            </a:br>
            <a:endParaRPr lang="en-US" sz="23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Education Certificates are valid for 1 whole year</a:t>
            </a:r>
            <a:br>
              <a:rPr lang="en-US" sz="2300" dirty="0">
                <a:ln w="0"/>
                <a:effectLst>
                  <a:outerShdw blurRad="38100" dist="19050" dir="2700000" algn="tl" rotWithShape="0">
                    <a:schemeClr val="dk1">
                      <a:alpha val="40000"/>
                    </a:schemeClr>
                  </a:outerShdw>
                </a:effectLst>
              </a:rPr>
            </a:br>
            <a:endParaRPr lang="en-US" sz="2300" dirty="0">
              <a:ln w="0"/>
              <a:effectLst>
                <a:outerShdw blurRad="38100" dist="19050" dir="2700000" algn="tl" rotWithShape="0">
                  <a:prstClr val="black">
                    <a:alpha val="40000"/>
                  </a:prstClr>
                </a:outerShdw>
              </a:effectLst>
            </a:endParaRPr>
          </a:p>
          <a:p>
            <a:pPr marL="342900" indent="-342900">
              <a:spcAft>
                <a:spcPts val="600"/>
              </a:spcAft>
              <a:buFont typeface="Arial" panose="020B0604020202020204" pitchFamily="34" charset="0"/>
              <a:buChar char="•"/>
              <a:defRPr/>
            </a:pPr>
            <a:r>
              <a:rPr lang="en-US" sz="2300" dirty="0">
                <a:ln w="0"/>
                <a:effectLst>
                  <a:outerShdw blurRad="38100" dist="19050" dir="2700000" algn="tl" rotWithShape="0">
                    <a:schemeClr val="dk1">
                      <a:alpha val="40000"/>
                    </a:schemeClr>
                  </a:outerShdw>
                </a:effectLst>
              </a:rPr>
              <a:t>In-person and Online options available; Some are FREE!</a:t>
            </a:r>
            <a:endParaRPr lang="en-US" sz="2300" dirty="0">
              <a:ln w="0"/>
              <a:effectLst>
                <a:outerShdw blurRad="38100" dist="19050" dir="2700000" algn="tl" rotWithShape="0">
                  <a:prstClr val="black">
                    <a:alpha val="40000"/>
                  </a:prstClr>
                </a:outerShdw>
              </a:effectLst>
            </a:endParaRPr>
          </a:p>
        </p:txBody>
      </p:sp>
      <p:pic>
        <p:nvPicPr>
          <p:cNvPr id="10" name="Picture 9">
            <a:extLst>
              <a:ext uri="{FF2B5EF4-FFF2-40B4-BE49-F238E27FC236}">
                <a16:creationId xmlns:a16="http://schemas.microsoft.com/office/drawing/2014/main" id="{3E1422B6-E75A-D18A-18B1-47A20F731C1B}"/>
              </a:ext>
            </a:extLst>
          </p:cNvPr>
          <p:cNvPicPr>
            <a:picLocks noChangeAspect="1"/>
          </p:cNvPicPr>
          <p:nvPr/>
        </p:nvPicPr>
        <p:blipFill>
          <a:blip r:embed="rId3"/>
          <a:stretch>
            <a:fillRect/>
          </a:stretch>
        </p:blipFill>
        <p:spPr>
          <a:xfrm>
            <a:off x="8242201" y="1398534"/>
            <a:ext cx="3110010" cy="1907105"/>
          </a:xfrm>
          <a:prstGeom prst="rect">
            <a:avLst/>
          </a:prstGeom>
          <a:effectLst>
            <a:glow rad="228600">
              <a:schemeClr val="accent2">
                <a:satMod val="175000"/>
                <a:alpha val="40000"/>
              </a:schemeClr>
            </a:glow>
          </a:effectLst>
        </p:spPr>
      </p:pic>
      <p:pic>
        <p:nvPicPr>
          <p:cNvPr id="18" name="Picture 17">
            <a:extLst>
              <a:ext uri="{FF2B5EF4-FFF2-40B4-BE49-F238E27FC236}">
                <a16:creationId xmlns:a16="http://schemas.microsoft.com/office/drawing/2014/main" id="{BB1818F7-5F3A-8AF8-0176-2F1D92DBFE10}"/>
              </a:ext>
            </a:extLst>
          </p:cNvPr>
          <p:cNvPicPr>
            <a:picLocks noChangeAspect="1"/>
          </p:cNvPicPr>
          <p:nvPr/>
        </p:nvPicPr>
        <p:blipFill>
          <a:blip r:embed="rId4"/>
          <a:stretch>
            <a:fillRect/>
          </a:stretch>
        </p:blipFill>
        <p:spPr>
          <a:xfrm>
            <a:off x="8242201" y="4388054"/>
            <a:ext cx="3110010" cy="1270419"/>
          </a:xfrm>
          <a:prstGeom prst="rect">
            <a:avLst/>
          </a:prstGeom>
          <a:effectLst>
            <a:glow rad="228600">
              <a:schemeClr val="accent2">
                <a:satMod val="175000"/>
                <a:alpha val="40000"/>
              </a:schemeClr>
            </a:glow>
          </a:effectLst>
        </p:spPr>
      </p:pic>
      <p:pic>
        <p:nvPicPr>
          <p:cNvPr id="20" name="Picture 19">
            <a:extLst>
              <a:ext uri="{FF2B5EF4-FFF2-40B4-BE49-F238E27FC236}">
                <a16:creationId xmlns:a16="http://schemas.microsoft.com/office/drawing/2014/main" id="{F50BD7DE-ACA3-E24C-B6A9-D07B7D61E357}"/>
              </a:ext>
            </a:extLst>
          </p:cNvPr>
          <p:cNvPicPr>
            <a:picLocks noChangeAspect="1"/>
          </p:cNvPicPr>
          <p:nvPr/>
        </p:nvPicPr>
        <p:blipFill>
          <a:blip r:embed="rId5"/>
          <a:stretch>
            <a:fillRect/>
          </a:stretch>
        </p:blipFill>
        <p:spPr>
          <a:xfrm>
            <a:off x="8242202" y="3578140"/>
            <a:ext cx="3110010" cy="790421"/>
          </a:xfrm>
          <a:prstGeom prst="rect">
            <a:avLst/>
          </a:prstGeom>
          <a:effectLst>
            <a:glow rad="228600">
              <a:schemeClr val="accent2">
                <a:satMod val="175000"/>
                <a:alpha val="40000"/>
              </a:schemeClr>
            </a:glow>
          </a:effectLst>
        </p:spPr>
      </p:pic>
    </p:spTree>
    <p:extLst>
      <p:ext uri="{BB962C8B-B14F-4D97-AF65-F5344CB8AC3E}">
        <p14:creationId xmlns:p14="http://schemas.microsoft.com/office/powerpoint/2010/main" val="1177934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C14A0-515D-CCC0-9E15-0DD094A05A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5114DB-7E2C-2517-9737-922753D5DED2}"/>
              </a:ext>
            </a:extLst>
          </p:cNvPr>
          <p:cNvSpPr>
            <a:spLocks noGrp="1"/>
          </p:cNvSpPr>
          <p:nvPr>
            <p:ph type="title"/>
          </p:nvPr>
        </p:nvSpPr>
        <p:spPr/>
        <p:txBody>
          <a:bodyPr/>
          <a:lstStyle/>
          <a:p>
            <a:r>
              <a:rPr lang="en-US"/>
              <a:t>How to Qualify</a:t>
            </a:r>
            <a:r>
              <a:rPr lang="en-US" dirty="0"/>
              <a:t> – </a:t>
            </a:r>
            <a:r>
              <a:rPr lang="en-US" sz="3600" i="1" dirty="0"/>
              <a:t>Find a Lender</a:t>
            </a:r>
          </a:p>
        </p:txBody>
      </p:sp>
      <p:sp>
        <p:nvSpPr>
          <p:cNvPr id="2" name="TextBox 1">
            <a:extLst>
              <a:ext uri="{FF2B5EF4-FFF2-40B4-BE49-F238E27FC236}">
                <a16:creationId xmlns:a16="http://schemas.microsoft.com/office/drawing/2014/main" id="{7B6A13F3-C530-0F4B-1EA5-078B517C5F0D}"/>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sp>
        <p:nvSpPr>
          <p:cNvPr id="3" name="TextBox 2">
            <a:extLst>
              <a:ext uri="{FF2B5EF4-FFF2-40B4-BE49-F238E27FC236}">
                <a16:creationId xmlns:a16="http://schemas.microsoft.com/office/drawing/2014/main" id="{8DED3B39-71A8-095F-4966-37661A43DE3F}"/>
              </a:ext>
            </a:extLst>
          </p:cNvPr>
          <p:cNvSpPr txBox="1"/>
          <p:nvPr/>
        </p:nvSpPr>
        <p:spPr>
          <a:xfrm>
            <a:off x="835024" y="1370938"/>
            <a:ext cx="9804399" cy="984885"/>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defRPr/>
            </a:pPr>
            <a:r>
              <a:rPr lang="en-US" sz="2400" dirty="0">
                <a:ln w="0"/>
              </a:rPr>
              <a:t>Your Mortgage Lender must be approved by TSAHC.</a:t>
            </a:r>
          </a:p>
          <a:p>
            <a:pPr marL="342900" indent="-342900">
              <a:spcBef>
                <a:spcPts val="600"/>
              </a:spcBef>
              <a:spcAft>
                <a:spcPts val="600"/>
              </a:spcAft>
              <a:buFont typeface="Arial" panose="020B0604020202020204" pitchFamily="34" charset="0"/>
              <a:buChar char="•"/>
              <a:defRPr/>
            </a:pPr>
            <a:r>
              <a:rPr lang="en-US" sz="2400" dirty="0">
                <a:ln w="0"/>
              </a:rPr>
              <a:t>Choose from our list of experience Loan Officers to help get started!</a:t>
            </a:r>
          </a:p>
        </p:txBody>
      </p:sp>
      <p:pic>
        <p:nvPicPr>
          <p:cNvPr id="5" name="Picture 2">
            <a:extLst>
              <a:ext uri="{FF2B5EF4-FFF2-40B4-BE49-F238E27FC236}">
                <a16:creationId xmlns:a16="http://schemas.microsoft.com/office/drawing/2014/main" id="{7D80BB70-355D-CD52-9E4E-0A503F3CC65A}"/>
              </a:ext>
            </a:extLst>
          </p:cNvPr>
          <p:cNvPicPr>
            <a:picLocks noChangeAspect="1" noChangeArrowheads="1"/>
          </p:cNvPicPr>
          <p:nvPr/>
        </p:nvPicPr>
        <p:blipFill rotWithShape="1">
          <a:blip r:embed="rId3"/>
          <a:srcRect l="19850" t="28284" r="39939" b="47712"/>
          <a:stretch/>
        </p:blipFill>
        <p:spPr bwMode="auto">
          <a:xfrm>
            <a:off x="1820315" y="2638926"/>
            <a:ext cx="8546605" cy="28700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a:extLst>
              <a:ext uri="{FF2B5EF4-FFF2-40B4-BE49-F238E27FC236}">
                <a16:creationId xmlns:a16="http://schemas.microsoft.com/office/drawing/2014/main" id="{7F70F4AC-662D-814D-FDEA-4D36C5AFF596}"/>
              </a:ext>
            </a:extLst>
          </p:cNvPr>
          <p:cNvPicPr>
            <a:picLocks noChangeAspect="1" noChangeArrowheads="1"/>
          </p:cNvPicPr>
          <p:nvPr/>
        </p:nvPicPr>
        <p:blipFill rotWithShape="1">
          <a:blip r:embed="rId3"/>
          <a:srcRect l="19237" t="73422" r="40506" b="4300"/>
          <a:stretch/>
        </p:blipFill>
        <p:spPr bwMode="auto">
          <a:xfrm>
            <a:off x="1820315" y="3508156"/>
            <a:ext cx="8546605" cy="27265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9068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4BAB4-A3BD-14EA-E4F1-81FE3C38E7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3FDAF2-337C-7F6E-1EDC-BA9701F77C2B}"/>
              </a:ext>
            </a:extLst>
          </p:cNvPr>
          <p:cNvSpPr>
            <a:spLocks noGrp="1"/>
          </p:cNvSpPr>
          <p:nvPr>
            <p:ph type="title"/>
          </p:nvPr>
        </p:nvSpPr>
        <p:spPr/>
        <p:txBody>
          <a:bodyPr/>
          <a:lstStyle/>
          <a:p>
            <a:r>
              <a:rPr lang="en-US"/>
              <a:t>How to Qualify</a:t>
            </a:r>
            <a:r>
              <a:rPr lang="en-US" sz="3600" i="1"/>
              <a:t> - Find a Realtor</a:t>
            </a:r>
          </a:p>
        </p:txBody>
      </p:sp>
      <p:sp>
        <p:nvSpPr>
          <p:cNvPr id="3" name="TextBox 2">
            <a:extLst>
              <a:ext uri="{FF2B5EF4-FFF2-40B4-BE49-F238E27FC236}">
                <a16:creationId xmlns:a16="http://schemas.microsoft.com/office/drawing/2014/main" id="{92A7BF8D-1693-15F8-C281-454870EA0693}"/>
              </a:ext>
            </a:extLst>
          </p:cNvPr>
          <p:cNvSpPr txBox="1"/>
          <p:nvPr/>
        </p:nvSpPr>
        <p:spPr>
          <a:xfrm>
            <a:off x="835024" y="1334032"/>
            <a:ext cx="9967755" cy="1354217"/>
          </a:xfrm>
          <a:prstGeom prst="rect">
            <a:avLst/>
          </a:prstGeom>
          <a:noFill/>
        </p:spPr>
        <p:txBody>
          <a:bodyPr wrap="square" rtlCol="0">
            <a:spAutoFit/>
          </a:bodyPr>
          <a:lstStyle/>
          <a:p>
            <a:pPr marL="457200" indent="-457200">
              <a:spcBef>
                <a:spcPts val="600"/>
              </a:spcBef>
              <a:spcAft>
                <a:spcPts val="600"/>
              </a:spcAft>
              <a:buFont typeface="Arial" panose="020B0604020202020204" pitchFamily="34" charset="0"/>
              <a:buChar char="•"/>
              <a:defRPr/>
            </a:pPr>
            <a:r>
              <a:rPr lang="en-US" sz="2400" dirty="0">
                <a:ln w="0"/>
              </a:rPr>
              <a:t>Any Texas Realtor can represent a homebuyer using TSAHC!</a:t>
            </a:r>
          </a:p>
          <a:p>
            <a:pPr marL="457200" indent="-457200">
              <a:spcBef>
                <a:spcPts val="600"/>
              </a:spcBef>
              <a:spcAft>
                <a:spcPts val="600"/>
              </a:spcAft>
              <a:buFont typeface="Arial" panose="020B0604020202020204" pitchFamily="34" charset="0"/>
              <a:buChar char="•"/>
              <a:defRPr/>
            </a:pPr>
            <a:r>
              <a:rPr lang="en-US" sz="2400" dirty="0">
                <a:ln w="0"/>
              </a:rPr>
              <a:t>Our </a:t>
            </a:r>
            <a:r>
              <a:rPr lang="en-US" sz="2400" i="1" dirty="0">
                <a:ln w="0"/>
              </a:rPr>
              <a:t>Find a Realtor </a:t>
            </a:r>
            <a:r>
              <a:rPr lang="en-US" sz="2400" dirty="0">
                <a:ln w="0"/>
              </a:rPr>
              <a:t>page is full of Realtors that have taken a TSAHC Realtor CE training within the last year!</a:t>
            </a:r>
          </a:p>
        </p:txBody>
      </p:sp>
      <p:pic>
        <p:nvPicPr>
          <p:cNvPr id="7" name="Picture 6">
            <a:extLst>
              <a:ext uri="{FF2B5EF4-FFF2-40B4-BE49-F238E27FC236}">
                <a16:creationId xmlns:a16="http://schemas.microsoft.com/office/drawing/2014/main" id="{4800EBE8-9836-8120-D6F1-CE3B61C5E041}"/>
              </a:ext>
            </a:extLst>
          </p:cNvPr>
          <p:cNvPicPr>
            <a:picLocks noChangeAspect="1"/>
          </p:cNvPicPr>
          <p:nvPr/>
        </p:nvPicPr>
        <p:blipFill>
          <a:blip r:embed="rId3"/>
          <a:stretch>
            <a:fillRect/>
          </a:stretch>
        </p:blipFill>
        <p:spPr>
          <a:xfrm>
            <a:off x="2307887" y="3200400"/>
            <a:ext cx="7022028" cy="3032811"/>
          </a:xfrm>
          <a:prstGeom prst="rect">
            <a:avLst/>
          </a:prstGeom>
        </p:spPr>
      </p:pic>
    </p:spTree>
    <p:extLst>
      <p:ext uri="{BB962C8B-B14F-4D97-AF65-F5344CB8AC3E}">
        <p14:creationId xmlns:p14="http://schemas.microsoft.com/office/powerpoint/2010/main" val="196583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14FD5-244E-896B-11F1-A34D9B72A6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95286B0-FEB3-0141-B80C-E7442C91ED9E}"/>
              </a:ext>
            </a:extLst>
          </p:cNvPr>
          <p:cNvSpPr>
            <a:spLocks noGrp="1"/>
          </p:cNvSpPr>
          <p:nvPr>
            <p:ph type="title"/>
          </p:nvPr>
        </p:nvSpPr>
        <p:spPr/>
        <p:txBody>
          <a:bodyPr/>
          <a:lstStyle/>
          <a:p>
            <a:r>
              <a:rPr lang="en-US"/>
              <a:t>Important Takeaways</a:t>
            </a:r>
          </a:p>
        </p:txBody>
      </p:sp>
      <p:sp>
        <p:nvSpPr>
          <p:cNvPr id="6" name="Freeform: Shape 5">
            <a:extLst>
              <a:ext uri="{FF2B5EF4-FFF2-40B4-BE49-F238E27FC236}">
                <a16:creationId xmlns:a16="http://schemas.microsoft.com/office/drawing/2014/main" id="{687945C6-EB80-2A0A-34E5-96C3518F263C}"/>
              </a:ext>
            </a:extLst>
          </p:cNvPr>
          <p:cNvSpPr/>
          <p:nvPr/>
        </p:nvSpPr>
        <p:spPr>
          <a:xfrm>
            <a:off x="1767817" y="1467116"/>
            <a:ext cx="8656366" cy="621299"/>
          </a:xfrm>
          <a:custGeom>
            <a:avLst/>
            <a:gdLst>
              <a:gd name="connsiteX0" fmla="*/ 0 w 9660190"/>
              <a:gd name="connsiteY0" fmla="*/ 0 h 778077"/>
              <a:gd name="connsiteX1" fmla="*/ 9271152 w 9660190"/>
              <a:gd name="connsiteY1" fmla="*/ 0 h 778077"/>
              <a:gd name="connsiteX2" fmla="*/ 9660190 w 9660190"/>
              <a:gd name="connsiteY2" fmla="*/ 389039 h 778077"/>
              <a:gd name="connsiteX3" fmla="*/ 9271152 w 9660190"/>
              <a:gd name="connsiteY3" fmla="*/ 778077 h 778077"/>
              <a:gd name="connsiteX4" fmla="*/ 0 w 9660190"/>
              <a:gd name="connsiteY4" fmla="*/ 778077 h 778077"/>
              <a:gd name="connsiteX5" fmla="*/ 0 w 9660190"/>
              <a:gd name="connsiteY5" fmla="*/ 0 h 778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0190" h="778077">
                <a:moveTo>
                  <a:pt x="9660190" y="778076"/>
                </a:moveTo>
                <a:lnTo>
                  <a:pt x="389038" y="778076"/>
                </a:lnTo>
                <a:lnTo>
                  <a:pt x="0" y="389038"/>
                </a:lnTo>
                <a:lnTo>
                  <a:pt x="389038" y="1"/>
                </a:lnTo>
                <a:lnTo>
                  <a:pt x="9660190" y="1"/>
                </a:lnTo>
                <a:lnTo>
                  <a:pt x="9660190" y="77807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03391" tIns="91441" rIns="170688" bIns="91441" numCol="1" spcCol="1270" anchor="ctr" anchorCtr="0">
            <a:noAutofit/>
          </a:bodyPr>
          <a:lstStyle/>
          <a:p>
            <a:pPr marL="0" lvl="0" indent="0" algn="ctr" defTabSz="1066800" rtl="0">
              <a:lnSpc>
                <a:spcPct val="90000"/>
              </a:lnSpc>
              <a:spcBef>
                <a:spcPct val="0"/>
              </a:spcBef>
              <a:spcAft>
                <a:spcPct val="35000"/>
              </a:spcAft>
              <a:buNone/>
            </a:pPr>
            <a:r>
              <a:rPr lang="en-US" sz="2000" b="1" kern="1200">
                <a:ea typeface="+mn-ea"/>
                <a:cs typeface="+mn-cs"/>
              </a:rPr>
              <a:t>No need to be a first-time buyer to use DPA</a:t>
            </a:r>
          </a:p>
        </p:txBody>
      </p:sp>
      <p:sp>
        <p:nvSpPr>
          <p:cNvPr id="7" name="Freeform: Shape 6">
            <a:extLst>
              <a:ext uri="{FF2B5EF4-FFF2-40B4-BE49-F238E27FC236}">
                <a16:creationId xmlns:a16="http://schemas.microsoft.com/office/drawing/2014/main" id="{711EB31A-059F-DB53-BEEB-84F7D0C325D6}"/>
              </a:ext>
            </a:extLst>
          </p:cNvPr>
          <p:cNvSpPr/>
          <p:nvPr/>
        </p:nvSpPr>
        <p:spPr>
          <a:xfrm>
            <a:off x="1718651" y="2224011"/>
            <a:ext cx="8700869" cy="629853"/>
          </a:xfrm>
          <a:custGeom>
            <a:avLst/>
            <a:gdLst>
              <a:gd name="connsiteX0" fmla="*/ 0 w 9709854"/>
              <a:gd name="connsiteY0" fmla="*/ 0 h 736069"/>
              <a:gd name="connsiteX1" fmla="*/ 9341820 w 9709854"/>
              <a:gd name="connsiteY1" fmla="*/ 0 h 736069"/>
              <a:gd name="connsiteX2" fmla="*/ 9709854 w 9709854"/>
              <a:gd name="connsiteY2" fmla="*/ 368035 h 736069"/>
              <a:gd name="connsiteX3" fmla="*/ 9341820 w 9709854"/>
              <a:gd name="connsiteY3" fmla="*/ 736069 h 736069"/>
              <a:gd name="connsiteX4" fmla="*/ 0 w 9709854"/>
              <a:gd name="connsiteY4" fmla="*/ 736069 h 736069"/>
              <a:gd name="connsiteX5" fmla="*/ 0 w 9709854"/>
              <a:gd name="connsiteY5" fmla="*/ 0 h 736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36069">
                <a:moveTo>
                  <a:pt x="9709854" y="736068"/>
                </a:moveTo>
                <a:lnTo>
                  <a:pt x="368034" y="736068"/>
                </a:lnTo>
                <a:lnTo>
                  <a:pt x="0" y="368034"/>
                </a:lnTo>
                <a:lnTo>
                  <a:pt x="368034" y="1"/>
                </a:lnTo>
                <a:lnTo>
                  <a:pt x="9709854" y="1"/>
                </a:lnTo>
                <a:lnTo>
                  <a:pt x="9709854" y="7360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92889" tIns="91441" rIns="170688" bIns="91441" numCol="1" spcCol="1270" anchor="ctr" anchorCtr="0">
            <a:noAutofit/>
          </a:bodyPr>
          <a:lstStyle/>
          <a:p>
            <a:pPr marL="0" lvl="0" indent="0" algn="ctr" defTabSz="1066800" rtl="0">
              <a:lnSpc>
                <a:spcPct val="100000"/>
              </a:lnSpc>
              <a:spcBef>
                <a:spcPct val="0"/>
              </a:spcBef>
              <a:spcAft>
                <a:spcPts val="0"/>
              </a:spcAft>
              <a:buNone/>
            </a:pPr>
            <a:r>
              <a:rPr lang="en-US" sz="2000" b="1" kern="1200">
                <a:ea typeface="+mn-ea"/>
                <a:cs typeface="+mn-cs"/>
              </a:rPr>
              <a:t>2 DPA Options: Grant</a:t>
            </a:r>
            <a:r>
              <a:rPr lang="en-US" sz="2000" b="1"/>
              <a:t> or</a:t>
            </a:r>
            <a:r>
              <a:rPr lang="en-US" sz="2000" b="1" kern="1200">
                <a:ea typeface="+mn-ea"/>
                <a:cs typeface="+mn-cs"/>
              </a:rPr>
              <a:t> </a:t>
            </a:r>
            <a:r>
              <a:rPr lang="en-US" sz="2000" b="1" u="none" kern="1200">
                <a:ea typeface="+mn-ea"/>
                <a:cs typeface="+mn-cs"/>
              </a:rPr>
              <a:t>3-year Deferred Forgivable 2</a:t>
            </a:r>
            <a:r>
              <a:rPr lang="en-US" sz="2000" b="1" u="none" kern="1200" baseline="30000">
                <a:ea typeface="+mn-ea"/>
                <a:cs typeface="+mn-cs"/>
              </a:rPr>
              <a:t>nd</a:t>
            </a:r>
            <a:r>
              <a:rPr lang="en-US" sz="2000" b="1" u="none" kern="1200">
                <a:ea typeface="+mn-ea"/>
                <a:cs typeface="+mn-cs"/>
              </a:rPr>
              <a:t> lien</a:t>
            </a:r>
            <a:endParaRPr lang="en-US" sz="2000" b="1" kern="1200">
              <a:ea typeface="+mn-ea"/>
              <a:cs typeface="+mn-cs"/>
            </a:endParaRPr>
          </a:p>
        </p:txBody>
      </p:sp>
      <p:sp>
        <p:nvSpPr>
          <p:cNvPr id="8" name="Freeform: Shape 7">
            <a:extLst>
              <a:ext uri="{FF2B5EF4-FFF2-40B4-BE49-F238E27FC236}">
                <a16:creationId xmlns:a16="http://schemas.microsoft.com/office/drawing/2014/main" id="{2E05DA10-1BCC-9DD4-F2E3-E54C3B46F14C}"/>
              </a:ext>
            </a:extLst>
          </p:cNvPr>
          <p:cNvSpPr/>
          <p:nvPr/>
        </p:nvSpPr>
        <p:spPr>
          <a:xfrm>
            <a:off x="1718651" y="2997643"/>
            <a:ext cx="8700869" cy="667093"/>
          </a:xfrm>
          <a:custGeom>
            <a:avLst/>
            <a:gdLst>
              <a:gd name="connsiteX0" fmla="*/ 0 w 9709854"/>
              <a:gd name="connsiteY0" fmla="*/ 0 h 745184"/>
              <a:gd name="connsiteX1" fmla="*/ 9337262 w 9709854"/>
              <a:gd name="connsiteY1" fmla="*/ 0 h 745184"/>
              <a:gd name="connsiteX2" fmla="*/ 9709854 w 9709854"/>
              <a:gd name="connsiteY2" fmla="*/ 372592 h 745184"/>
              <a:gd name="connsiteX3" fmla="*/ 9337262 w 9709854"/>
              <a:gd name="connsiteY3" fmla="*/ 745184 h 745184"/>
              <a:gd name="connsiteX4" fmla="*/ 0 w 9709854"/>
              <a:gd name="connsiteY4" fmla="*/ 745184 h 745184"/>
              <a:gd name="connsiteX5" fmla="*/ 0 w 9709854"/>
              <a:gd name="connsiteY5" fmla="*/ 0 h 74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45184">
                <a:moveTo>
                  <a:pt x="9709854" y="745183"/>
                </a:moveTo>
                <a:lnTo>
                  <a:pt x="372592" y="745183"/>
                </a:lnTo>
                <a:lnTo>
                  <a:pt x="0" y="372592"/>
                </a:lnTo>
                <a:lnTo>
                  <a:pt x="372592" y="1"/>
                </a:lnTo>
                <a:lnTo>
                  <a:pt x="9709854" y="1"/>
                </a:lnTo>
                <a:lnTo>
                  <a:pt x="9709854" y="7451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95168" tIns="91441" rIns="170688" bIns="91441" numCol="1" spcCol="1270" anchor="ctr" anchorCtr="0">
            <a:noAutofit/>
          </a:bodyPr>
          <a:lstStyle/>
          <a:p>
            <a:pPr marL="0" lvl="0" indent="0" algn="ctr" defTabSz="1066800" rtl="0">
              <a:lnSpc>
                <a:spcPct val="90000"/>
              </a:lnSpc>
              <a:spcBef>
                <a:spcPct val="0"/>
              </a:spcBef>
              <a:spcAft>
                <a:spcPct val="35000"/>
              </a:spcAft>
              <a:buNone/>
            </a:pPr>
            <a:r>
              <a:rPr lang="en-US" sz="2000" b="1" dirty="0"/>
              <a:t>Ca</a:t>
            </a:r>
            <a:r>
              <a:rPr lang="en-US" sz="2000" b="1" kern="1200" dirty="0">
                <a:ea typeface="+mn-ea"/>
                <a:cs typeface="+mn-cs"/>
              </a:rPr>
              <a:t>n purchase anywhere in Texas – even if moving from out of state</a:t>
            </a:r>
          </a:p>
        </p:txBody>
      </p:sp>
      <p:sp>
        <p:nvSpPr>
          <p:cNvPr id="9" name="Freeform: Shape 8">
            <a:extLst>
              <a:ext uri="{FF2B5EF4-FFF2-40B4-BE49-F238E27FC236}">
                <a16:creationId xmlns:a16="http://schemas.microsoft.com/office/drawing/2014/main" id="{F98182D7-7213-A777-B7E5-7909278692AF}"/>
              </a:ext>
            </a:extLst>
          </p:cNvPr>
          <p:cNvSpPr/>
          <p:nvPr/>
        </p:nvSpPr>
        <p:spPr>
          <a:xfrm>
            <a:off x="1718651" y="3806440"/>
            <a:ext cx="8700869" cy="675649"/>
          </a:xfrm>
          <a:custGeom>
            <a:avLst/>
            <a:gdLst>
              <a:gd name="connsiteX0" fmla="*/ 0 w 9709854"/>
              <a:gd name="connsiteY0" fmla="*/ 0 h 745184"/>
              <a:gd name="connsiteX1" fmla="*/ 9337262 w 9709854"/>
              <a:gd name="connsiteY1" fmla="*/ 0 h 745184"/>
              <a:gd name="connsiteX2" fmla="*/ 9709854 w 9709854"/>
              <a:gd name="connsiteY2" fmla="*/ 372592 h 745184"/>
              <a:gd name="connsiteX3" fmla="*/ 9337262 w 9709854"/>
              <a:gd name="connsiteY3" fmla="*/ 745184 h 745184"/>
              <a:gd name="connsiteX4" fmla="*/ 0 w 9709854"/>
              <a:gd name="connsiteY4" fmla="*/ 745184 h 745184"/>
              <a:gd name="connsiteX5" fmla="*/ 0 w 9709854"/>
              <a:gd name="connsiteY5" fmla="*/ 0 h 74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45184">
                <a:moveTo>
                  <a:pt x="9709854" y="745183"/>
                </a:moveTo>
                <a:lnTo>
                  <a:pt x="372592" y="745183"/>
                </a:lnTo>
                <a:lnTo>
                  <a:pt x="0" y="372592"/>
                </a:lnTo>
                <a:lnTo>
                  <a:pt x="372592" y="1"/>
                </a:lnTo>
                <a:lnTo>
                  <a:pt x="9709854" y="1"/>
                </a:lnTo>
                <a:lnTo>
                  <a:pt x="9709854" y="745183"/>
                </a:lnTo>
                <a:close/>
              </a:path>
            </a:pathLst>
          </a:custGeom>
          <a:solidFill>
            <a:srgbClr val="96BD5F"/>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95168" tIns="91441" rIns="170688" bIns="91441" numCol="1" spcCol="1270" anchor="ctr" anchorCtr="0">
            <a:noAutofit/>
          </a:bodyPr>
          <a:lstStyle/>
          <a:p>
            <a:pPr marL="0" lvl="0" indent="0" algn="ctr" defTabSz="1066800" rtl="0">
              <a:lnSpc>
                <a:spcPct val="90000"/>
              </a:lnSpc>
              <a:spcBef>
                <a:spcPct val="0"/>
              </a:spcBef>
              <a:spcAft>
                <a:spcPct val="35000"/>
              </a:spcAft>
              <a:buNone/>
            </a:pPr>
            <a:r>
              <a:rPr lang="en-US" sz="2000" b="1"/>
              <a:t>MCC </a:t>
            </a:r>
            <a:r>
              <a:rPr lang="en-US" sz="2000" b="1" kern="1200">
                <a:ea typeface="+mn-ea"/>
                <a:cs typeface="+mn-cs"/>
              </a:rPr>
              <a:t>program provides a 15% discount on the mortgage interest</a:t>
            </a:r>
          </a:p>
        </p:txBody>
      </p:sp>
      <p:sp>
        <p:nvSpPr>
          <p:cNvPr id="12" name="Freeform: Shape 11">
            <a:extLst>
              <a:ext uri="{FF2B5EF4-FFF2-40B4-BE49-F238E27FC236}">
                <a16:creationId xmlns:a16="http://schemas.microsoft.com/office/drawing/2014/main" id="{1A1DBBAB-F4BC-C06E-A494-40746AD8B17A}"/>
              </a:ext>
            </a:extLst>
          </p:cNvPr>
          <p:cNvSpPr/>
          <p:nvPr/>
        </p:nvSpPr>
        <p:spPr>
          <a:xfrm>
            <a:off x="1743183" y="4623793"/>
            <a:ext cx="8700869" cy="713328"/>
          </a:xfrm>
          <a:custGeom>
            <a:avLst/>
            <a:gdLst>
              <a:gd name="connsiteX0" fmla="*/ 0 w 9709854"/>
              <a:gd name="connsiteY0" fmla="*/ 0 h 777855"/>
              <a:gd name="connsiteX1" fmla="*/ 9320927 w 9709854"/>
              <a:gd name="connsiteY1" fmla="*/ 0 h 777855"/>
              <a:gd name="connsiteX2" fmla="*/ 9709854 w 9709854"/>
              <a:gd name="connsiteY2" fmla="*/ 388928 h 777855"/>
              <a:gd name="connsiteX3" fmla="*/ 9320927 w 9709854"/>
              <a:gd name="connsiteY3" fmla="*/ 777855 h 777855"/>
              <a:gd name="connsiteX4" fmla="*/ 0 w 9709854"/>
              <a:gd name="connsiteY4" fmla="*/ 777855 h 777855"/>
              <a:gd name="connsiteX5" fmla="*/ 0 w 9709854"/>
              <a:gd name="connsiteY5" fmla="*/ 0 h 777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777855">
                <a:moveTo>
                  <a:pt x="9709854" y="777854"/>
                </a:moveTo>
                <a:lnTo>
                  <a:pt x="388927" y="777854"/>
                </a:lnTo>
                <a:lnTo>
                  <a:pt x="0" y="388927"/>
                </a:lnTo>
                <a:lnTo>
                  <a:pt x="388927" y="1"/>
                </a:lnTo>
                <a:lnTo>
                  <a:pt x="9709854" y="1"/>
                </a:lnTo>
                <a:lnTo>
                  <a:pt x="9709854" y="777854"/>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03336" tIns="91441" rIns="170688" bIns="91441" numCol="1" spcCol="1270" anchor="ctr" anchorCtr="0">
            <a:noAutofit/>
          </a:bodyPr>
          <a:lstStyle/>
          <a:p>
            <a:pPr algn="ctr" defTabSz="1066800">
              <a:spcBef>
                <a:spcPct val="0"/>
              </a:spcBef>
            </a:pPr>
            <a:endParaRPr lang="en-US" sz="2000" b="1" dirty="0"/>
          </a:p>
          <a:p>
            <a:pPr algn="ctr" defTabSz="1066800">
              <a:spcBef>
                <a:spcPct val="0"/>
              </a:spcBef>
            </a:pPr>
            <a:r>
              <a:rPr lang="en-US" sz="2000" b="1" dirty="0"/>
              <a:t>A</a:t>
            </a:r>
            <a:r>
              <a:rPr lang="en-US" sz="2000" b="1" kern="1200" dirty="0">
                <a:ea typeface="+mn-ea"/>
                <a:cs typeface="+mn-cs"/>
              </a:rPr>
              <a:t>nyone at </a:t>
            </a:r>
            <a:r>
              <a:rPr lang="en-US" sz="2000" b="1" kern="1200">
                <a:ea typeface="+mn-ea"/>
                <a:cs typeface="+mn-cs"/>
              </a:rPr>
              <a:t>or below our </a:t>
            </a:r>
            <a:r>
              <a:rPr lang="en-US" sz="2000" b="1" kern="1200" dirty="0">
                <a:ea typeface="+mn-ea"/>
                <a:cs typeface="+mn-cs"/>
              </a:rPr>
              <a:t>income limits may be eligible.</a:t>
            </a:r>
          </a:p>
          <a:p>
            <a:pPr algn="ctr" defTabSz="1066800">
              <a:spcBef>
                <a:spcPct val="0"/>
              </a:spcBef>
            </a:pPr>
            <a:r>
              <a:rPr lang="en-US" sz="2000" b="1" dirty="0"/>
              <a:t>However, Texas Heroes have higher income limits!</a:t>
            </a:r>
          </a:p>
          <a:p>
            <a:pPr marL="0" lvl="0" indent="0" algn="ctr" defTabSz="1066800" rtl="0">
              <a:lnSpc>
                <a:spcPct val="100000"/>
              </a:lnSpc>
              <a:spcBef>
                <a:spcPct val="0"/>
              </a:spcBef>
              <a:spcAft>
                <a:spcPts val="0"/>
              </a:spcAft>
              <a:buNone/>
            </a:pPr>
            <a:endParaRPr lang="en-US" sz="2000" b="1" kern="1200" dirty="0">
              <a:ea typeface="+mn-ea"/>
              <a:cs typeface="+mn-cs"/>
            </a:endParaRPr>
          </a:p>
        </p:txBody>
      </p:sp>
      <p:sp>
        <p:nvSpPr>
          <p:cNvPr id="14" name="Freeform: Shape 13">
            <a:extLst>
              <a:ext uri="{FF2B5EF4-FFF2-40B4-BE49-F238E27FC236}">
                <a16:creationId xmlns:a16="http://schemas.microsoft.com/office/drawing/2014/main" id="{5ABC8747-F920-B145-9473-B84966C99D9C}"/>
              </a:ext>
            </a:extLst>
          </p:cNvPr>
          <p:cNvSpPr/>
          <p:nvPr/>
        </p:nvSpPr>
        <p:spPr>
          <a:xfrm>
            <a:off x="1718651" y="5478827"/>
            <a:ext cx="8700869" cy="760516"/>
          </a:xfrm>
          <a:custGeom>
            <a:avLst/>
            <a:gdLst>
              <a:gd name="connsiteX0" fmla="*/ 0 w 9709854"/>
              <a:gd name="connsiteY0" fmla="*/ 0 h 825273"/>
              <a:gd name="connsiteX1" fmla="*/ 9297218 w 9709854"/>
              <a:gd name="connsiteY1" fmla="*/ 0 h 825273"/>
              <a:gd name="connsiteX2" fmla="*/ 9709854 w 9709854"/>
              <a:gd name="connsiteY2" fmla="*/ 412637 h 825273"/>
              <a:gd name="connsiteX3" fmla="*/ 9297218 w 9709854"/>
              <a:gd name="connsiteY3" fmla="*/ 825273 h 825273"/>
              <a:gd name="connsiteX4" fmla="*/ 0 w 9709854"/>
              <a:gd name="connsiteY4" fmla="*/ 825273 h 825273"/>
              <a:gd name="connsiteX5" fmla="*/ 0 w 9709854"/>
              <a:gd name="connsiteY5" fmla="*/ 0 h 825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09854" h="825273">
                <a:moveTo>
                  <a:pt x="9709854" y="825272"/>
                </a:moveTo>
                <a:lnTo>
                  <a:pt x="412636" y="825272"/>
                </a:lnTo>
                <a:lnTo>
                  <a:pt x="0" y="412636"/>
                </a:lnTo>
                <a:lnTo>
                  <a:pt x="412636" y="1"/>
                </a:lnTo>
                <a:lnTo>
                  <a:pt x="9709854" y="1"/>
                </a:lnTo>
                <a:lnTo>
                  <a:pt x="9709854" y="8252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15190" tIns="91441" rIns="170688" bIns="91440" numCol="1" spcCol="1270" anchor="ctr" anchorCtr="0">
            <a:noAutofit/>
          </a:bodyPr>
          <a:lstStyle/>
          <a:p>
            <a:pPr marL="0" lvl="0" indent="0" algn="ctr" defTabSz="1066800" rtl="0">
              <a:lnSpc>
                <a:spcPct val="90000"/>
              </a:lnSpc>
              <a:spcBef>
                <a:spcPct val="0"/>
              </a:spcBef>
              <a:spcAft>
                <a:spcPts val="0"/>
              </a:spcAft>
              <a:buNone/>
            </a:pPr>
            <a:r>
              <a:rPr lang="en-US" sz="2000" b="1" kern="1200" dirty="0">
                <a:ea typeface="+mn-ea"/>
                <a:cs typeface="+mn-cs"/>
              </a:rPr>
              <a:t>Turnaround times are fast! </a:t>
            </a:r>
          </a:p>
          <a:p>
            <a:pPr marL="0" lvl="0" indent="0" algn="ctr" defTabSz="1066800" rtl="0">
              <a:lnSpc>
                <a:spcPct val="90000"/>
              </a:lnSpc>
              <a:spcBef>
                <a:spcPct val="0"/>
              </a:spcBef>
              <a:spcAft>
                <a:spcPts val="0"/>
              </a:spcAft>
              <a:buNone/>
            </a:pPr>
            <a:r>
              <a:rPr lang="en-US" sz="2000" b="1" kern="1200" dirty="0">
                <a:ea typeface="+mn-ea"/>
                <a:cs typeface="+mn-cs"/>
              </a:rPr>
              <a:t>On average, TSAHC loans close within 30 days.</a:t>
            </a:r>
          </a:p>
        </p:txBody>
      </p:sp>
    </p:spTree>
    <p:extLst>
      <p:ext uri="{BB962C8B-B14F-4D97-AF65-F5344CB8AC3E}">
        <p14:creationId xmlns:p14="http://schemas.microsoft.com/office/powerpoint/2010/main" val="1902294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E333A-2283-9806-4330-AC2688FE37E5}"/>
            </a:ext>
          </a:extLst>
        </p:cNvPr>
        <p:cNvGrpSpPr/>
        <p:nvPr/>
      </p:nvGrpSpPr>
      <p:grpSpPr>
        <a:xfrm>
          <a:off x="0" y="0"/>
          <a:ext cx="0" cy="0"/>
          <a:chOff x="0" y="0"/>
          <a:chExt cx="0" cy="0"/>
        </a:xfrm>
      </p:grpSpPr>
      <p:pic>
        <p:nvPicPr>
          <p:cNvPr id="5" name="Picture 4" descr="A qr code with black squares&#10;&#10;AI-generated content may be incorrect.">
            <a:extLst>
              <a:ext uri="{FF2B5EF4-FFF2-40B4-BE49-F238E27FC236}">
                <a16:creationId xmlns:a16="http://schemas.microsoft.com/office/drawing/2014/main" id="{20A1DC1B-7F80-EBAA-8BF8-0ACCB8507C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7726" y="2280911"/>
            <a:ext cx="2782832" cy="2782832"/>
          </a:xfrm>
          <a:prstGeom prst="rect">
            <a:avLst/>
          </a:prstGeom>
        </p:spPr>
      </p:pic>
      <p:sp>
        <p:nvSpPr>
          <p:cNvPr id="3" name="TextBox 2">
            <a:extLst>
              <a:ext uri="{FF2B5EF4-FFF2-40B4-BE49-F238E27FC236}">
                <a16:creationId xmlns:a16="http://schemas.microsoft.com/office/drawing/2014/main" id="{919683C6-DE61-3168-EB5D-F1C1DE0E0549}"/>
              </a:ext>
            </a:extLst>
          </p:cNvPr>
          <p:cNvSpPr txBox="1"/>
          <p:nvPr/>
        </p:nvSpPr>
        <p:spPr>
          <a:xfrm>
            <a:off x="0" y="5971595"/>
            <a:ext cx="12192000" cy="584775"/>
          </a:xfrm>
          <a:prstGeom prst="rect">
            <a:avLst/>
          </a:prstGeom>
          <a:noFill/>
        </p:spPr>
        <p:txBody>
          <a:bodyPr wrap="square" rtlCol="0">
            <a:spAutoFit/>
          </a:bodyPr>
          <a:lstStyle/>
          <a:p>
            <a:pPr algn="ctr"/>
            <a:r>
              <a:rPr lang="en-US" sz="3200" dirty="0">
                <a:ln w="0"/>
                <a:solidFill>
                  <a:schemeClr val="accent1"/>
                </a:solidFill>
                <a:effectLst>
                  <a:outerShdw blurRad="38100" dist="25400" dir="5400000" algn="ctr" rotWithShape="0">
                    <a:srgbClr val="6E747A">
                      <a:alpha val="43000"/>
                    </a:srgbClr>
                  </a:outerShdw>
                </a:effectLst>
              </a:rPr>
              <a:t>Your 10 steps to buying a home!</a:t>
            </a:r>
          </a:p>
        </p:txBody>
      </p:sp>
      <p:sp>
        <p:nvSpPr>
          <p:cNvPr id="4" name="Title 3">
            <a:extLst>
              <a:ext uri="{FF2B5EF4-FFF2-40B4-BE49-F238E27FC236}">
                <a16:creationId xmlns:a16="http://schemas.microsoft.com/office/drawing/2014/main" id="{477DD9FC-C1CE-1A04-DB00-B2F7A094065A}"/>
              </a:ext>
            </a:extLst>
          </p:cNvPr>
          <p:cNvSpPr>
            <a:spLocks noGrp="1"/>
          </p:cNvSpPr>
          <p:nvPr>
            <p:ph type="title"/>
          </p:nvPr>
        </p:nvSpPr>
        <p:spPr/>
        <p:txBody>
          <a:bodyPr/>
          <a:lstStyle/>
          <a:p>
            <a:r>
              <a:rPr lang="en-US"/>
              <a:t>Stay Informed! Watch our webinar!</a:t>
            </a:r>
            <a:endParaRPr lang="en-US" sz="2800" i="1">
              <a:latin typeface="+mn-lt"/>
            </a:endParaRPr>
          </a:p>
        </p:txBody>
      </p:sp>
      <p:sp>
        <p:nvSpPr>
          <p:cNvPr id="2" name="TextBox 1">
            <a:extLst>
              <a:ext uri="{FF2B5EF4-FFF2-40B4-BE49-F238E27FC236}">
                <a16:creationId xmlns:a16="http://schemas.microsoft.com/office/drawing/2014/main" id="{66B29E51-740C-C9FA-D72E-1C882733F5F9}"/>
              </a:ext>
            </a:extLst>
          </p:cNvPr>
          <p:cNvSpPr txBox="1"/>
          <p:nvPr/>
        </p:nvSpPr>
        <p:spPr>
          <a:xfrm>
            <a:off x="0" y="1241123"/>
            <a:ext cx="12192000" cy="461665"/>
          </a:xfrm>
          <a:prstGeom prst="rect">
            <a:avLst/>
          </a:prstGeom>
          <a:noFill/>
        </p:spPr>
        <p:txBody>
          <a:bodyPr wrap="square" rtlCol="0">
            <a:spAutoFit/>
          </a:bodyPr>
          <a:lstStyle/>
          <a:p>
            <a:pPr algn="ctr"/>
            <a:r>
              <a:rPr lang="en-US" sz="2400" dirty="0">
                <a:hlinkClick r:id="rId4"/>
              </a:rPr>
              <a:t>https://tinyurl.com/32dhtzv</a:t>
            </a:r>
            <a:r>
              <a:rPr lang="en-US" sz="2400" dirty="0"/>
              <a:t> </a:t>
            </a:r>
          </a:p>
        </p:txBody>
      </p:sp>
      <p:pic>
        <p:nvPicPr>
          <p:cNvPr id="7" name="Picture 6">
            <a:extLst>
              <a:ext uri="{FF2B5EF4-FFF2-40B4-BE49-F238E27FC236}">
                <a16:creationId xmlns:a16="http://schemas.microsoft.com/office/drawing/2014/main" id="{178CE255-B407-8055-79CC-0335BC9E9C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6956" y="1808704"/>
            <a:ext cx="5250202" cy="4056974"/>
          </a:xfrm>
          <a:prstGeom prst="rect">
            <a:avLst/>
          </a:prstGeom>
        </p:spPr>
      </p:pic>
    </p:spTree>
    <p:extLst>
      <p:ext uri="{BB962C8B-B14F-4D97-AF65-F5344CB8AC3E}">
        <p14:creationId xmlns:p14="http://schemas.microsoft.com/office/powerpoint/2010/main" val="48969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fade">
                                      <p:cBhvr>
                                        <p:cTn id="28" dur="1000"/>
                                        <p:tgtEl>
                                          <p:spTgt spid="2">
                                            <p:txEl>
                                              <p:pRg st="0" end="0"/>
                                            </p:txEl>
                                          </p:spTgt>
                                        </p:tgtEl>
                                      </p:cBhvr>
                                    </p:animEffect>
                                    <p:anim calcmode="lin" valueType="num">
                                      <p:cBhvr>
                                        <p:cTn id="2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41AF895-3E74-9650-E9FC-2C1761441F2C}"/>
              </a:ext>
            </a:extLst>
          </p:cNvPr>
          <p:cNvSpPr>
            <a:spLocks noGrp="1"/>
          </p:cNvSpPr>
          <p:nvPr>
            <p:ph type="title"/>
          </p:nvPr>
        </p:nvSpPr>
        <p:spPr/>
        <p:txBody>
          <a:bodyPr/>
          <a:lstStyle/>
          <a:p>
            <a:r>
              <a:rPr lang="en-US"/>
              <a:t>Agenda</a:t>
            </a:r>
          </a:p>
        </p:txBody>
      </p:sp>
      <p:sp>
        <p:nvSpPr>
          <p:cNvPr id="3" name="Freeform: Shape 2">
            <a:extLst>
              <a:ext uri="{FF2B5EF4-FFF2-40B4-BE49-F238E27FC236}">
                <a16:creationId xmlns:a16="http://schemas.microsoft.com/office/drawing/2014/main" id="{3C24B526-F7AE-3D00-42A6-221D85C230D9}"/>
              </a:ext>
            </a:extLst>
          </p:cNvPr>
          <p:cNvSpPr/>
          <p:nvPr/>
        </p:nvSpPr>
        <p:spPr>
          <a:xfrm>
            <a:off x="1458040" y="1796257"/>
            <a:ext cx="1402756" cy="1868810"/>
          </a:xfrm>
          <a:custGeom>
            <a:avLst/>
            <a:gdLst>
              <a:gd name="connsiteX0" fmla="*/ 0 w 1868810"/>
              <a:gd name="connsiteY0" fmla="*/ 0 h 1308167"/>
              <a:gd name="connsiteX1" fmla="*/ 1214727 w 1868810"/>
              <a:gd name="connsiteY1" fmla="*/ 0 h 1308167"/>
              <a:gd name="connsiteX2" fmla="*/ 1868810 w 1868810"/>
              <a:gd name="connsiteY2" fmla="*/ 654084 h 1308167"/>
              <a:gd name="connsiteX3" fmla="*/ 1214727 w 1868810"/>
              <a:gd name="connsiteY3" fmla="*/ 1308167 h 1308167"/>
              <a:gd name="connsiteX4" fmla="*/ 0 w 1868810"/>
              <a:gd name="connsiteY4" fmla="*/ 1308167 h 1308167"/>
              <a:gd name="connsiteX5" fmla="*/ 654084 w 1868810"/>
              <a:gd name="connsiteY5" fmla="*/ 654084 h 1308167"/>
              <a:gd name="connsiteX6" fmla="*/ 0 w 1868810"/>
              <a:gd name="connsiteY6" fmla="*/ 0 h 130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810" h="1308167">
                <a:moveTo>
                  <a:pt x="1868809" y="0"/>
                </a:moveTo>
                <a:lnTo>
                  <a:pt x="1868809" y="850309"/>
                </a:lnTo>
                <a:lnTo>
                  <a:pt x="934404" y="1308167"/>
                </a:lnTo>
                <a:lnTo>
                  <a:pt x="1" y="850309"/>
                </a:lnTo>
                <a:lnTo>
                  <a:pt x="1" y="0"/>
                </a:lnTo>
                <a:lnTo>
                  <a:pt x="934404" y="457859"/>
                </a:lnTo>
                <a:lnTo>
                  <a:pt x="1868809"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241" tIns="669325" rIns="15240" bIns="669323" numCol="1" spcCol="1270" anchor="ctr" anchorCtr="0">
            <a:noAutofit/>
          </a:bodyPr>
          <a:lstStyle/>
          <a:p>
            <a:pPr marL="0" lvl="0" indent="0" algn="ctr" defTabSz="1066800">
              <a:lnSpc>
                <a:spcPct val="90000"/>
              </a:lnSpc>
              <a:spcBef>
                <a:spcPct val="0"/>
              </a:spcBef>
              <a:spcAft>
                <a:spcPct val="35000"/>
              </a:spcAft>
              <a:buNone/>
            </a:pPr>
            <a:r>
              <a:rPr lang="en-US" sz="2400" kern="1200"/>
              <a:t>About TSAHC</a:t>
            </a:r>
          </a:p>
        </p:txBody>
      </p:sp>
      <p:sp>
        <p:nvSpPr>
          <p:cNvPr id="6" name="Freeform: Shape 5">
            <a:extLst>
              <a:ext uri="{FF2B5EF4-FFF2-40B4-BE49-F238E27FC236}">
                <a16:creationId xmlns:a16="http://schemas.microsoft.com/office/drawing/2014/main" id="{5D6F1C21-B791-486E-3B1A-4A195B7112D0}"/>
              </a:ext>
            </a:extLst>
          </p:cNvPr>
          <p:cNvSpPr/>
          <p:nvPr/>
        </p:nvSpPr>
        <p:spPr>
          <a:xfrm>
            <a:off x="2860796" y="1796257"/>
            <a:ext cx="7850559" cy="1215366"/>
          </a:xfrm>
          <a:custGeom>
            <a:avLst/>
            <a:gdLst>
              <a:gd name="connsiteX0" fmla="*/ 202565 w 1215365"/>
              <a:gd name="connsiteY0" fmla="*/ 0 h 7850558"/>
              <a:gd name="connsiteX1" fmla="*/ 1012800 w 1215365"/>
              <a:gd name="connsiteY1" fmla="*/ 0 h 7850558"/>
              <a:gd name="connsiteX2" fmla="*/ 1215365 w 1215365"/>
              <a:gd name="connsiteY2" fmla="*/ 202565 h 7850558"/>
              <a:gd name="connsiteX3" fmla="*/ 1215365 w 1215365"/>
              <a:gd name="connsiteY3" fmla="*/ 7850558 h 7850558"/>
              <a:gd name="connsiteX4" fmla="*/ 1215365 w 1215365"/>
              <a:gd name="connsiteY4" fmla="*/ 7850558 h 7850558"/>
              <a:gd name="connsiteX5" fmla="*/ 0 w 1215365"/>
              <a:gd name="connsiteY5" fmla="*/ 7850558 h 7850558"/>
              <a:gd name="connsiteX6" fmla="*/ 0 w 1215365"/>
              <a:gd name="connsiteY6" fmla="*/ 7850558 h 7850558"/>
              <a:gd name="connsiteX7" fmla="*/ 0 w 1215365"/>
              <a:gd name="connsiteY7" fmla="*/ 202565 h 7850558"/>
              <a:gd name="connsiteX8" fmla="*/ 202565 w 1215365"/>
              <a:gd name="connsiteY8" fmla="*/ 0 h 785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5365" h="7850558">
                <a:moveTo>
                  <a:pt x="1215365" y="1308455"/>
                </a:moveTo>
                <a:lnTo>
                  <a:pt x="1215365" y="6542103"/>
                </a:lnTo>
                <a:cubicBezTo>
                  <a:pt x="1215365" y="7264744"/>
                  <a:pt x="1201325" y="7850555"/>
                  <a:pt x="1184005" y="7850555"/>
                </a:cubicBezTo>
                <a:lnTo>
                  <a:pt x="0" y="7850555"/>
                </a:lnTo>
                <a:lnTo>
                  <a:pt x="0" y="7850555"/>
                </a:lnTo>
                <a:lnTo>
                  <a:pt x="0" y="3"/>
                </a:lnTo>
                <a:lnTo>
                  <a:pt x="0" y="3"/>
                </a:lnTo>
                <a:lnTo>
                  <a:pt x="1184005" y="3"/>
                </a:lnTo>
                <a:cubicBezTo>
                  <a:pt x="1201325" y="3"/>
                  <a:pt x="1215365" y="585814"/>
                  <a:pt x="1215365" y="1308455"/>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74569" rIns="74569" bIns="74570" numCol="1" spcCol="1270" anchor="ctr" anchorCtr="0">
            <a:noAutofit/>
          </a:bodyPr>
          <a:lstStyle/>
          <a:p>
            <a:pPr marL="228600" lvl="1" indent="-228600" algn="l" defTabSz="1066800">
              <a:lnSpc>
                <a:spcPct val="90000"/>
              </a:lnSpc>
              <a:spcBef>
                <a:spcPct val="0"/>
              </a:spcBef>
              <a:spcAft>
                <a:spcPct val="15000"/>
              </a:spcAft>
              <a:buChar char="•"/>
            </a:pPr>
            <a:r>
              <a:rPr lang="en-US" sz="2400" kern="1200"/>
              <a:t>Mission</a:t>
            </a:r>
          </a:p>
          <a:p>
            <a:pPr marL="228600" lvl="1" indent="-228600" algn="l" defTabSz="1066800">
              <a:lnSpc>
                <a:spcPct val="90000"/>
              </a:lnSpc>
              <a:spcBef>
                <a:spcPct val="0"/>
              </a:spcBef>
              <a:spcAft>
                <a:spcPct val="15000"/>
              </a:spcAft>
              <a:buChar char="•"/>
            </a:pPr>
            <a:r>
              <a:rPr lang="en-US" sz="2400" kern="1200"/>
              <a:t>Vision</a:t>
            </a:r>
          </a:p>
        </p:txBody>
      </p:sp>
      <p:sp>
        <p:nvSpPr>
          <p:cNvPr id="7" name="Freeform: Shape 6">
            <a:extLst>
              <a:ext uri="{FF2B5EF4-FFF2-40B4-BE49-F238E27FC236}">
                <a16:creationId xmlns:a16="http://schemas.microsoft.com/office/drawing/2014/main" id="{8825872E-2838-E48A-5979-6D82396AF57B}"/>
              </a:ext>
            </a:extLst>
          </p:cNvPr>
          <p:cNvSpPr/>
          <p:nvPr/>
        </p:nvSpPr>
        <p:spPr>
          <a:xfrm>
            <a:off x="1458041" y="3865598"/>
            <a:ext cx="1402756" cy="2045506"/>
          </a:xfrm>
          <a:custGeom>
            <a:avLst/>
            <a:gdLst>
              <a:gd name="connsiteX0" fmla="*/ 0 w 1868810"/>
              <a:gd name="connsiteY0" fmla="*/ 0 h 1308167"/>
              <a:gd name="connsiteX1" fmla="*/ 1214727 w 1868810"/>
              <a:gd name="connsiteY1" fmla="*/ 0 h 1308167"/>
              <a:gd name="connsiteX2" fmla="*/ 1868810 w 1868810"/>
              <a:gd name="connsiteY2" fmla="*/ 654084 h 1308167"/>
              <a:gd name="connsiteX3" fmla="*/ 1214727 w 1868810"/>
              <a:gd name="connsiteY3" fmla="*/ 1308167 h 1308167"/>
              <a:gd name="connsiteX4" fmla="*/ 0 w 1868810"/>
              <a:gd name="connsiteY4" fmla="*/ 1308167 h 1308167"/>
              <a:gd name="connsiteX5" fmla="*/ 654084 w 1868810"/>
              <a:gd name="connsiteY5" fmla="*/ 654084 h 1308167"/>
              <a:gd name="connsiteX6" fmla="*/ 0 w 1868810"/>
              <a:gd name="connsiteY6" fmla="*/ 0 h 130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8810" h="1308167">
                <a:moveTo>
                  <a:pt x="1868809" y="0"/>
                </a:moveTo>
                <a:lnTo>
                  <a:pt x="1868809" y="850309"/>
                </a:lnTo>
                <a:lnTo>
                  <a:pt x="934404" y="1308167"/>
                </a:lnTo>
                <a:lnTo>
                  <a:pt x="1" y="850309"/>
                </a:lnTo>
                <a:lnTo>
                  <a:pt x="1" y="0"/>
                </a:lnTo>
                <a:lnTo>
                  <a:pt x="934404" y="457859"/>
                </a:lnTo>
                <a:lnTo>
                  <a:pt x="1868809"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5241" tIns="669325" rIns="15240" bIns="669323" numCol="1" spcCol="1270" anchor="ctr" anchorCtr="0">
            <a:noAutofit/>
          </a:bodyPr>
          <a:lstStyle/>
          <a:p>
            <a:pPr marL="0" lvl="0" indent="0" algn="ctr" defTabSz="1066800">
              <a:lnSpc>
                <a:spcPct val="90000"/>
              </a:lnSpc>
              <a:spcBef>
                <a:spcPct val="0"/>
              </a:spcBef>
              <a:spcAft>
                <a:spcPct val="35000"/>
              </a:spcAft>
              <a:buNone/>
            </a:pPr>
            <a:r>
              <a:rPr lang="en-US" sz="2400" kern="1200"/>
              <a:t>Programs</a:t>
            </a:r>
          </a:p>
        </p:txBody>
      </p:sp>
      <p:sp>
        <p:nvSpPr>
          <p:cNvPr id="8" name="Freeform: Shape 7">
            <a:extLst>
              <a:ext uri="{FF2B5EF4-FFF2-40B4-BE49-F238E27FC236}">
                <a16:creationId xmlns:a16="http://schemas.microsoft.com/office/drawing/2014/main" id="{41B8A825-BFEB-F5E6-F65B-177903992CAF}"/>
              </a:ext>
            </a:extLst>
          </p:cNvPr>
          <p:cNvSpPr/>
          <p:nvPr/>
        </p:nvSpPr>
        <p:spPr>
          <a:xfrm>
            <a:off x="2860797" y="3849985"/>
            <a:ext cx="7850558" cy="1639154"/>
          </a:xfrm>
          <a:custGeom>
            <a:avLst/>
            <a:gdLst>
              <a:gd name="connsiteX0" fmla="*/ 288552 w 1731277"/>
              <a:gd name="connsiteY0" fmla="*/ 0 h 7850558"/>
              <a:gd name="connsiteX1" fmla="*/ 1442725 w 1731277"/>
              <a:gd name="connsiteY1" fmla="*/ 0 h 7850558"/>
              <a:gd name="connsiteX2" fmla="*/ 1731277 w 1731277"/>
              <a:gd name="connsiteY2" fmla="*/ 288552 h 7850558"/>
              <a:gd name="connsiteX3" fmla="*/ 1731277 w 1731277"/>
              <a:gd name="connsiteY3" fmla="*/ 7850558 h 7850558"/>
              <a:gd name="connsiteX4" fmla="*/ 1731277 w 1731277"/>
              <a:gd name="connsiteY4" fmla="*/ 7850558 h 7850558"/>
              <a:gd name="connsiteX5" fmla="*/ 0 w 1731277"/>
              <a:gd name="connsiteY5" fmla="*/ 7850558 h 7850558"/>
              <a:gd name="connsiteX6" fmla="*/ 0 w 1731277"/>
              <a:gd name="connsiteY6" fmla="*/ 7850558 h 7850558"/>
              <a:gd name="connsiteX7" fmla="*/ 0 w 1731277"/>
              <a:gd name="connsiteY7" fmla="*/ 288552 h 7850558"/>
              <a:gd name="connsiteX8" fmla="*/ 288552 w 1731277"/>
              <a:gd name="connsiteY8" fmla="*/ 0 h 785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31277" h="7850558">
                <a:moveTo>
                  <a:pt x="1731277" y="1308454"/>
                </a:moveTo>
                <a:lnTo>
                  <a:pt x="1731277" y="6542104"/>
                </a:lnTo>
                <a:cubicBezTo>
                  <a:pt x="1731277" y="7264742"/>
                  <a:pt x="1702787" y="7850556"/>
                  <a:pt x="1667643" y="7850556"/>
                </a:cubicBezTo>
                <a:lnTo>
                  <a:pt x="0" y="7850556"/>
                </a:lnTo>
                <a:lnTo>
                  <a:pt x="0" y="7850556"/>
                </a:lnTo>
                <a:lnTo>
                  <a:pt x="0" y="2"/>
                </a:lnTo>
                <a:lnTo>
                  <a:pt x="0" y="2"/>
                </a:lnTo>
                <a:lnTo>
                  <a:pt x="1667643" y="2"/>
                </a:lnTo>
                <a:cubicBezTo>
                  <a:pt x="1702787" y="2"/>
                  <a:pt x="1731277" y="585816"/>
                  <a:pt x="1731277" y="1308454"/>
                </a:cubicBez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0689" tIns="99754" rIns="99754" bIns="9975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Down Payment Assistance</a:t>
            </a:r>
          </a:p>
          <a:p>
            <a:pPr marL="228600" lvl="1" indent="-228600" algn="l" defTabSz="1066800">
              <a:lnSpc>
                <a:spcPct val="90000"/>
              </a:lnSpc>
              <a:spcBef>
                <a:spcPct val="0"/>
              </a:spcBef>
              <a:spcAft>
                <a:spcPct val="15000"/>
              </a:spcAft>
              <a:buChar char="•"/>
            </a:pPr>
            <a:r>
              <a:rPr lang="en-US" sz="2400" kern="1200" dirty="0"/>
              <a:t>Mortgage Credit Certificates</a:t>
            </a:r>
          </a:p>
          <a:p>
            <a:pPr marL="228600" lvl="1" indent="-228600" algn="l" defTabSz="1066800">
              <a:lnSpc>
                <a:spcPct val="90000"/>
              </a:lnSpc>
              <a:spcBef>
                <a:spcPct val="0"/>
              </a:spcBef>
              <a:spcAft>
                <a:spcPct val="15000"/>
              </a:spcAft>
              <a:buChar char="•"/>
            </a:pPr>
            <a:r>
              <a:rPr lang="en-US" sz="2400" kern="1200" dirty="0"/>
              <a:t>How Does One Qualify?</a:t>
            </a:r>
          </a:p>
        </p:txBody>
      </p:sp>
    </p:spTree>
    <p:extLst>
      <p:ext uri="{BB962C8B-B14F-4D97-AF65-F5344CB8AC3E}">
        <p14:creationId xmlns:p14="http://schemas.microsoft.com/office/powerpoint/2010/main" val="416704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2CEFF-BBC3-BF72-9797-09C0B5678D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C42ED4-E137-C306-077A-012D2C754A0B}"/>
              </a:ext>
            </a:extLst>
          </p:cNvPr>
          <p:cNvSpPr>
            <a:spLocks noGrp="1"/>
          </p:cNvSpPr>
          <p:nvPr>
            <p:ph type="title"/>
          </p:nvPr>
        </p:nvSpPr>
        <p:spPr/>
        <p:txBody>
          <a:bodyPr>
            <a:normAutofit/>
          </a:bodyPr>
          <a:lstStyle/>
          <a:p>
            <a:r>
              <a:rPr lang="en-US" dirty="0">
                <a:latin typeface="+mn-lt"/>
              </a:rPr>
              <a:t>Follow Us!</a:t>
            </a:r>
          </a:p>
        </p:txBody>
      </p:sp>
      <p:sp>
        <p:nvSpPr>
          <p:cNvPr id="2" name="TextBox 1">
            <a:extLst>
              <a:ext uri="{FF2B5EF4-FFF2-40B4-BE49-F238E27FC236}">
                <a16:creationId xmlns:a16="http://schemas.microsoft.com/office/drawing/2014/main" id="{A3183B7F-0192-B534-E587-8160FB8E5A34}"/>
              </a:ext>
            </a:extLst>
          </p:cNvPr>
          <p:cNvSpPr txBox="1"/>
          <p:nvPr/>
        </p:nvSpPr>
        <p:spPr>
          <a:xfrm>
            <a:off x="835024" y="1303284"/>
            <a:ext cx="8981638" cy="461665"/>
          </a:xfrm>
          <a:prstGeom prst="rect">
            <a:avLst/>
          </a:prstGeom>
          <a:noFill/>
        </p:spPr>
        <p:txBody>
          <a:bodyPr wrap="square" rtlCol="0">
            <a:spAutoFit/>
          </a:bodyPr>
          <a:lstStyle/>
          <a:p>
            <a:r>
              <a:rPr lang="en-US" sz="2400"/>
              <a:t>	</a:t>
            </a:r>
          </a:p>
        </p:txBody>
      </p:sp>
      <p:pic>
        <p:nvPicPr>
          <p:cNvPr id="11" name="Picture 10">
            <a:extLst>
              <a:ext uri="{FF2B5EF4-FFF2-40B4-BE49-F238E27FC236}">
                <a16:creationId xmlns:a16="http://schemas.microsoft.com/office/drawing/2014/main" id="{3CA4CA7B-E3C8-613C-CF92-CA06BF1A75B9}"/>
              </a:ext>
            </a:extLst>
          </p:cNvPr>
          <p:cNvPicPr>
            <a:picLocks noChangeAspect="1"/>
          </p:cNvPicPr>
          <p:nvPr/>
        </p:nvPicPr>
        <p:blipFill>
          <a:blip r:embed="rId3"/>
          <a:stretch>
            <a:fillRect/>
          </a:stretch>
        </p:blipFill>
        <p:spPr>
          <a:xfrm>
            <a:off x="1741134" y="1658014"/>
            <a:ext cx="1143879" cy="956079"/>
          </a:xfrm>
          <a:prstGeom prst="rect">
            <a:avLst/>
          </a:prstGeom>
        </p:spPr>
      </p:pic>
      <p:pic>
        <p:nvPicPr>
          <p:cNvPr id="12" name="Picture 11">
            <a:extLst>
              <a:ext uri="{FF2B5EF4-FFF2-40B4-BE49-F238E27FC236}">
                <a16:creationId xmlns:a16="http://schemas.microsoft.com/office/drawing/2014/main" id="{2CFCDF34-4005-8542-8254-41FCA3C3B053}"/>
              </a:ext>
            </a:extLst>
          </p:cNvPr>
          <p:cNvPicPr>
            <a:picLocks noChangeAspect="1"/>
          </p:cNvPicPr>
          <p:nvPr/>
        </p:nvPicPr>
        <p:blipFill rotWithShape="1">
          <a:blip r:embed="rId4"/>
          <a:srcRect l="15708"/>
          <a:stretch/>
        </p:blipFill>
        <p:spPr>
          <a:xfrm>
            <a:off x="5413453" y="1689079"/>
            <a:ext cx="901543" cy="925014"/>
          </a:xfrm>
          <a:prstGeom prst="rect">
            <a:avLst/>
          </a:prstGeom>
        </p:spPr>
      </p:pic>
      <p:pic>
        <p:nvPicPr>
          <p:cNvPr id="13" name="Picture 12">
            <a:extLst>
              <a:ext uri="{FF2B5EF4-FFF2-40B4-BE49-F238E27FC236}">
                <a16:creationId xmlns:a16="http://schemas.microsoft.com/office/drawing/2014/main" id="{3D0F60D6-DC2C-3819-A3C7-F7588DE2C284}"/>
              </a:ext>
            </a:extLst>
          </p:cNvPr>
          <p:cNvPicPr>
            <a:picLocks noChangeAspect="1"/>
          </p:cNvPicPr>
          <p:nvPr/>
        </p:nvPicPr>
        <p:blipFill>
          <a:blip r:embed="rId5"/>
          <a:stretch>
            <a:fillRect/>
          </a:stretch>
        </p:blipFill>
        <p:spPr>
          <a:xfrm>
            <a:off x="9007292" y="1764949"/>
            <a:ext cx="929931" cy="919933"/>
          </a:xfrm>
          <a:prstGeom prst="rect">
            <a:avLst/>
          </a:prstGeom>
        </p:spPr>
      </p:pic>
      <p:pic>
        <p:nvPicPr>
          <p:cNvPr id="3" name="Picture 2">
            <a:extLst>
              <a:ext uri="{FF2B5EF4-FFF2-40B4-BE49-F238E27FC236}">
                <a16:creationId xmlns:a16="http://schemas.microsoft.com/office/drawing/2014/main" id="{E39B3A5E-9685-514F-22D8-4240CC5494CE}"/>
              </a:ext>
            </a:extLst>
          </p:cNvPr>
          <p:cNvPicPr>
            <a:picLocks noChangeAspect="1"/>
          </p:cNvPicPr>
          <p:nvPr/>
        </p:nvPicPr>
        <p:blipFill>
          <a:blip r:embed="rId6"/>
          <a:stretch>
            <a:fillRect/>
          </a:stretch>
        </p:blipFill>
        <p:spPr>
          <a:xfrm>
            <a:off x="1225581" y="2848687"/>
            <a:ext cx="2381250" cy="2381250"/>
          </a:xfrm>
          <a:prstGeom prst="rect">
            <a:avLst/>
          </a:prstGeom>
        </p:spPr>
      </p:pic>
      <p:pic>
        <p:nvPicPr>
          <p:cNvPr id="5" name="Picture 4">
            <a:extLst>
              <a:ext uri="{FF2B5EF4-FFF2-40B4-BE49-F238E27FC236}">
                <a16:creationId xmlns:a16="http://schemas.microsoft.com/office/drawing/2014/main" id="{47432BA1-C61C-CC5B-1D4F-5C1310335619}"/>
              </a:ext>
            </a:extLst>
          </p:cNvPr>
          <p:cNvPicPr>
            <a:picLocks noChangeAspect="1"/>
          </p:cNvPicPr>
          <p:nvPr/>
        </p:nvPicPr>
        <p:blipFill>
          <a:blip r:embed="rId6"/>
          <a:stretch>
            <a:fillRect/>
          </a:stretch>
        </p:blipFill>
        <p:spPr>
          <a:xfrm>
            <a:off x="1225581" y="2848687"/>
            <a:ext cx="2381250" cy="2381250"/>
          </a:xfrm>
          <a:prstGeom prst="rect">
            <a:avLst/>
          </a:prstGeom>
        </p:spPr>
      </p:pic>
      <p:pic>
        <p:nvPicPr>
          <p:cNvPr id="7" name="Picture 6">
            <a:extLst>
              <a:ext uri="{FF2B5EF4-FFF2-40B4-BE49-F238E27FC236}">
                <a16:creationId xmlns:a16="http://schemas.microsoft.com/office/drawing/2014/main" id="{8BEC1A4C-8670-904D-5649-0173E20148E5}"/>
              </a:ext>
            </a:extLst>
          </p:cNvPr>
          <p:cNvPicPr>
            <a:picLocks noChangeAspect="1"/>
          </p:cNvPicPr>
          <p:nvPr/>
        </p:nvPicPr>
        <p:blipFill>
          <a:blip r:embed="rId7"/>
          <a:stretch>
            <a:fillRect/>
          </a:stretch>
        </p:blipFill>
        <p:spPr>
          <a:xfrm>
            <a:off x="4673600" y="2787718"/>
            <a:ext cx="2381250" cy="2381250"/>
          </a:xfrm>
          <a:prstGeom prst="rect">
            <a:avLst/>
          </a:prstGeom>
        </p:spPr>
      </p:pic>
      <p:pic>
        <p:nvPicPr>
          <p:cNvPr id="8" name="Picture 7">
            <a:extLst>
              <a:ext uri="{FF2B5EF4-FFF2-40B4-BE49-F238E27FC236}">
                <a16:creationId xmlns:a16="http://schemas.microsoft.com/office/drawing/2014/main" id="{A00CF3F2-BC09-608D-46C5-6142168C8F7E}"/>
              </a:ext>
            </a:extLst>
          </p:cNvPr>
          <p:cNvPicPr>
            <a:picLocks noChangeAspect="1"/>
          </p:cNvPicPr>
          <p:nvPr/>
        </p:nvPicPr>
        <p:blipFill>
          <a:blip r:embed="rId6"/>
          <a:stretch>
            <a:fillRect/>
          </a:stretch>
        </p:blipFill>
        <p:spPr>
          <a:xfrm>
            <a:off x="1225581" y="2809674"/>
            <a:ext cx="2381250" cy="2381250"/>
          </a:xfrm>
          <a:prstGeom prst="rect">
            <a:avLst/>
          </a:prstGeom>
        </p:spPr>
      </p:pic>
      <p:pic>
        <p:nvPicPr>
          <p:cNvPr id="9" name="Picture 8">
            <a:extLst>
              <a:ext uri="{FF2B5EF4-FFF2-40B4-BE49-F238E27FC236}">
                <a16:creationId xmlns:a16="http://schemas.microsoft.com/office/drawing/2014/main" id="{6418C853-9C41-FD06-FFCF-8BEA242B82CE}"/>
              </a:ext>
            </a:extLst>
          </p:cNvPr>
          <p:cNvPicPr>
            <a:picLocks noChangeAspect="1"/>
          </p:cNvPicPr>
          <p:nvPr/>
        </p:nvPicPr>
        <p:blipFill>
          <a:blip r:embed="rId7"/>
          <a:stretch>
            <a:fillRect/>
          </a:stretch>
        </p:blipFill>
        <p:spPr>
          <a:xfrm>
            <a:off x="4738365" y="2848687"/>
            <a:ext cx="2381250" cy="2381250"/>
          </a:xfrm>
          <a:prstGeom prst="rect">
            <a:avLst/>
          </a:prstGeom>
        </p:spPr>
      </p:pic>
      <p:pic>
        <p:nvPicPr>
          <p:cNvPr id="10" name="Picture 9">
            <a:extLst>
              <a:ext uri="{FF2B5EF4-FFF2-40B4-BE49-F238E27FC236}">
                <a16:creationId xmlns:a16="http://schemas.microsoft.com/office/drawing/2014/main" id="{6CAB720E-0F0A-7A9A-2703-0F6551528F7B}"/>
              </a:ext>
            </a:extLst>
          </p:cNvPr>
          <p:cNvPicPr>
            <a:picLocks noChangeAspect="1"/>
          </p:cNvPicPr>
          <p:nvPr/>
        </p:nvPicPr>
        <p:blipFill>
          <a:blip r:embed="rId8"/>
          <a:stretch>
            <a:fillRect/>
          </a:stretch>
        </p:blipFill>
        <p:spPr>
          <a:xfrm>
            <a:off x="8251149" y="2790745"/>
            <a:ext cx="2442219" cy="2442219"/>
          </a:xfrm>
          <a:prstGeom prst="rect">
            <a:avLst/>
          </a:prstGeom>
        </p:spPr>
      </p:pic>
    </p:spTree>
    <p:extLst>
      <p:ext uri="{BB962C8B-B14F-4D97-AF65-F5344CB8AC3E}">
        <p14:creationId xmlns:p14="http://schemas.microsoft.com/office/powerpoint/2010/main" val="3080300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50CAE-A41B-62EC-823A-55F506D53A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41F59C1-06E2-4297-951B-2095C1E7180B}"/>
              </a:ext>
            </a:extLst>
          </p:cNvPr>
          <p:cNvSpPr>
            <a:spLocks noGrp="1"/>
          </p:cNvSpPr>
          <p:nvPr>
            <p:ph type="title"/>
          </p:nvPr>
        </p:nvSpPr>
        <p:spPr/>
        <p:txBody>
          <a:bodyPr/>
          <a:lstStyle/>
          <a:p>
            <a:r>
              <a:rPr lang="en-US"/>
              <a:t>Contact Us</a:t>
            </a:r>
            <a:endParaRPr lang="en-US" sz="2800" i="1">
              <a:latin typeface="+mn-lt"/>
            </a:endParaRPr>
          </a:p>
        </p:txBody>
      </p:sp>
      <p:sp>
        <p:nvSpPr>
          <p:cNvPr id="5" name="Rectangle 1">
            <a:extLst>
              <a:ext uri="{FF2B5EF4-FFF2-40B4-BE49-F238E27FC236}">
                <a16:creationId xmlns:a16="http://schemas.microsoft.com/office/drawing/2014/main" id="{92F7A02A-8B10-7100-7814-68951AE4490B}"/>
              </a:ext>
            </a:extLst>
          </p:cNvPr>
          <p:cNvSpPr>
            <a:spLocks noChangeArrowheads="1"/>
          </p:cNvSpPr>
          <p:nvPr/>
        </p:nvSpPr>
        <p:spPr bwMode="auto">
          <a:xfrm>
            <a:off x="721518" y="1967318"/>
            <a:ext cx="10831286" cy="538417"/>
          </a:xfrm>
          <a:prstGeom prst="rect">
            <a:avLst/>
          </a:prstGeom>
          <a:solidFill>
            <a:srgbClr val="9EC46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eaLnBrk="1" hangingPunct="1">
              <a:lnSpc>
                <a:spcPct val="90000"/>
              </a:lnSpc>
            </a:pPr>
            <a:r>
              <a:rPr lang="en-US" altLang="en-US" sz="3200" b="1">
                <a:solidFill>
                  <a:schemeClr val="bg1"/>
                </a:solidFill>
                <a:latin typeface="+mn-lt"/>
                <a:cs typeface="Calibri" panose="020F0502020204030204" pitchFamily="34" charset="0"/>
              </a:rPr>
              <a:t>Homeownership Hotline: (877) 508-4611</a:t>
            </a:r>
          </a:p>
        </p:txBody>
      </p:sp>
      <p:sp>
        <p:nvSpPr>
          <p:cNvPr id="6" name="TextBox 12">
            <a:extLst>
              <a:ext uri="{FF2B5EF4-FFF2-40B4-BE49-F238E27FC236}">
                <a16:creationId xmlns:a16="http://schemas.microsoft.com/office/drawing/2014/main" id="{45720C71-16DA-8E15-4BCF-F90F220051A4}"/>
              </a:ext>
            </a:extLst>
          </p:cNvPr>
          <p:cNvSpPr txBox="1">
            <a:spLocks noChangeArrowheads="1"/>
          </p:cNvSpPr>
          <p:nvPr/>
        </p:nvSpPr>
        <p:spPr bwMode="auto">
          <a:xfrm>
            <a:off x="677975" y="3301904"/>
            <a:ext cx="10831286" cy="1538883"/>
          </a:xfrm>
          <a:prstGeom prst="rect">
            <a:avLst/>
          </a:prstGeom>
          <a:noFill/>
          <a:ln w="9525">
            <a:solidFill>
              <a:srgbClr val="339933"/>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en-US" altLang="en-US" sz="3200" b="1" dirty="0">
                <a:solidFill>
                  <a:srgbClr val="000000"/>
                </a:solidFill>
                <a:latin typeface="+mn-lt"/>
              </a:rPr>
              <a:t>General Questions:</a:t>
            </a:r>
          </a:p>
          <a:p>
            <a:pPr algn="ctr"/>
            <a:r>
              <a:rPr lang="en-US" altLang="en-US" sz="3200" b="1" dirty="0">
                <a:solidFill>
                  <a:srgbClr val="000000"/>
                </a:solidFill>
                <a:latin typeface="+mn-lt"/>
              </a:rPr>
              <a:t>Email: </a:t>
            </a:r>
            <a:r>
              <a:rPr lang="en-US" altLang="en-US" sz="3200" b="1" dirty="0">
                <a:solidFill>
                  <a:srgbClr val="E87224"/>
                </a:solidFill>
                <a:latin typeface="+mn-lt"/>
                <a:hlinkClick r:id="rId3">
                  <a:extLst>
                    <a:ext uri="{A12FA001-AC4F-418D-AE19-62706E023703}">
                      <ahyp:hlinkClr xmlns:ahyp="http://schemas.microsoft.com/office/drawing/2018/hyperlinkcolor" val="tx"/>
                    </a:ext>
                  </a:extLst>
                </a:hlinkClick>
              </a:rPr>
              <a:t>homeownership@tsahc.org</a:t>
            </a:r>
            <a:r>
              <a:rPr lang="en-US" altLang="en-US" sz="3200" b="1" dirty="0">
                <a:solidFill>
                  <a:srgbClr val="E87224"/>
                </a:solidFill>
                <a:latin typeface="+mn-lt"/>
              </a:rPr>
              <a:t> </a:t>
            </a:r>
          </a:p>
          <a:p>
            <a:endParaRPr lang="en-US" altLang="en-US" sz="1800" dirty="0">
              <a:solidFill>
                <a:srgbClr val="000000"/>
              </a:solidFill>
              <a:latin typeface="Cambria" panose="02040503050406030204" pitchFamily="18" charset="0"/>
            </a:endParaRPr>
          </a:p>
          <a:p>
            <a:endParaRPr lang="en-US" altLang="en-US" sz="1200" dirty="0">
              <a:solidFill>
                <a:srgbClr val="000000"/>
              </a:solidFill>
              <a:latin typeface="Cambria" panose="02040503050406030204" pitchFamily="18" charset="0"/>
            </a:endParaRPr>
          </a:p>
        </p:txBody>
      </p:sp>
    </p:spTree>
    <p:extLst>
      <p:ext uri="{BB962C8B-B14F-4D97-AF65-F5344CB8AC3E}">
        <p14:creationId xmlns:p14="http://schemas.microsoft.com/office/powerpoint/2010/main" val="7207038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4A89C-7BA6-11B2-48D5-B112212DE8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FA8CFDE-BD3F-F422-FBFC-9B436F3FA786}"/>
              </a:ext>
            </a:extLst>
          </p:cNvPr>
          <p:cNvSpPr>
            <a:spLocks noGrp="1"/>
          </p:cNvSpPr>
          <p:nvPr>
            <p:ph type="title"/>
          </p:nvPr>
        </p:nvSpPr>
        <p:spPr/>
        <p:txBody>
          <a:bodyPr/>
          <a:lstStyle/>
          <a:p>
            <a:r>
              <a:rPr lang="en-US" dirty="0"/>
              <a:t>Contact Me</a:t>
            </a:r>
          </a:p>
        </p:txBody>
      </p:sp>
      <p:sp>
        <p:nvSpPr>
          <p:cNvPr id="8" name="TextBox 7">
            <a:extLst>
              <a:ext uri="{FF2B5EF4-FFF2-40B4-BE49-F238E27FC236}">
                <a16:creationId xmlns:a16="http://schemas.microsoft.com/office/drawing/2014/main" id="{B9CDA758-9A36-6283-CE73-0A816DD6375B}"/>
              </a:ext>
            </a:extLst>
          </p:cNvPr>
          <p:cNvSpPr txBox="1"/>
          <p:nvPr/>
        </p:nvSpPr>
        <p:spPr>
          <a:xfrm>
            <a:off x="470522" y="5307506"/>
            <a:ext cx="9650022" cy="738664"/>
          </a:xfrm>
          <a:prstGeom prst="rect">
            <a:avLst/>
          </a:prstGeom>
          <a:noFill/>
        </p:spPr>
        <p:txBody>
          <a:bodyPr wrap="square" rtlCol="0">
            <a:spAutoFit/>
          </a:bodyPr>
          <a:lstStyle/>
          <a:p>
            <a:pPr marL="285750" indent="-285750">
              <a:buFont typeface="Arial" panose="020B0604020202020204" pitchFamily="34" charset="0"/>
              <a:buChar char="•"/>
            </a:pPr>
            <a:endParaRPr lang="en-US" dirty="0"/>
          </a:p>
          <a:p>
            <a:endParaRPr lang="en-US" sz="2400" b="1" dirty="0"/>
          </a:p>
        </p:txBody>
      </p:sp>
    </p:spTree>
    <p:extLst>
      <p:ext uri="{BB962C8B-B14F-4D97-AF65-F5344CB8AC3E}">
        <p14:creationId xmlns:p14="http://schemas.microsoft.com/office/powerpoint/2010/main" val="1224370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40DBC0-3D76-1F56-8813-255ACFCCA4F8}"/>
              </a:ext>
            </a:extLst>
          </p:cNvPr>
          <p:cNvSpPr>
            <a:spLocks noGrp="1"/>
          </p:cNvSpPr>
          <p:nvPr>
            <p:ph type="title"/>
          </p:nvPr>
        </p:nvSpPr>
        <p:spPr/>
        <p:txBody>
          <a:bodyPr/>
          <a:lstStyle/>
          <a:p>
            <a:r>
              <a:rPr lang="en-US"/>
              <a:t>About TSAHC</a:t>
            </a:r>
          </a:p>
        </p:txBody>
      </p:sp>
      <p:sp>
        <p:nvSpPr>
          <p:cNvPr id="6" name="Oval 5">
            <a:extLst>
              <a:ext uri="{FF2B5EF4-FFF2-40B4-BE49-F238E27FC236}">
                <a16:creationId xmlns:a16="http://schemas.microsoft.com/office/drawing/2014/main" id="{E6854662-386F-04BA-15F0-10DBB318350A}"/>
              </a:ext>
            </a:extLst>
          </p:cNvPr>
          <p:cNvSpPr/>
          <p:nvPr/>
        </p:nvSpPr>
        <p:spPr>
          <a:xfrm>
            <a:off x="456407" y="2074333"/>
            <a:ext cx="3470620" cy="35487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dirty="0">
                <a:solidFill>
                  <a:schemeClr val="bg1"/>
                </a:solidFill>
                <a:cs typeface="Calibri" panose="020F0502020204030204" pitchFamily="34" charset="0"/>
              </a:rPr>
              <a:t>TSAHC is a 501(c)3 nonprofit organization.</a:t>
            </a:r>
            <a:endParaRPr lang="en-US" sz="2400" dirty="0">
              <a:solidFill>
                <a:schemeClr val="bg1"/>
              </a:solidFill>
            </a:endParaRPr>
          </a:p>
        </p:txBody>
      </p:sp>
      <p:sp>
        <p:nvSpPr>
          <p:cNvPr id="7" name="Oval 6">
            <a:extLst>
              <a:ext uri="{FF2B5EF4-FFF2-40B4-BE49-F238E27FC236}">
                <a16:creationId xmlns:a16="http://schemas.microsoft.com/office/drawing/2014/main" id="{69B0B2B1-5D65-DDC9-F573-2509522F567E}"/>
              </a:ext>
            </a:extLst>
          </p:cNvPr>
          <p:cNvSpPr/>
          <p:nvPr/>
        </p:nvSpPr>
        <p:spPr>
          <a:xfrm>
            <a:off x="4189786" y="2074331"/>
            <a:ext cx="3638915" cy="3548701"/>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2400" dirty="0">
                <a:solidFill>
                  <a:schemeClr val="bg1"/>
                </a:solidFill>
                <a:cs typeface="Calibri" panose="020F0502020204030204" pitchFamily="34" charset="0"/>
              </a:rPr>
              <a:t>Our </a:t>
            </a:r>
            <a:r>
              <a:rPr lang="en-US" altLang="en-US" sz="2400" dirty="0">
                <a:solidFill>
                  <a:schemeClr val="bg1"/>
                </a:solidFill>
                <a:ea typeface="Cambria" panose="02040503050406030204" pitchFamily="18" charset="0"/>
                <a:cs typeface="Calibri" panose="020F0502020204030204" pitchFamily="34" charset="0"/>
              </a:rPr>
              <a:t>mission is to</a:t>
            </a:r>
            <a:r>
              <a:rPr lang="en-US" sz="2400" b="0" i="0" dirty="0">
                <a:solidFill>
                  <a:schemeClr val="bg1"/>
                </a:solidFill>
                <a:effectLst/>
                <a:ea typeface="Cambria" panose="02040503050406030204" pitchFamily="18" charset="0"/>
              </a:rPr>
              <a:t> facilitate, preserve, and expand affordable housing opportunities for Texans.</a:t>
            </a:r>
            <a:endParaRPr lang="en-US" sz="2400" dirty="0">
              <a:solidFill>
                <a:schemeClr val="bg1"/>
              </a:solidFill>
            </a:endParaRPr>
          </a:p>
        </p:txBody>
      </p:sp>
      <p:sp>
        <p:nvSpPr>
          <p:cNvPr id="10" name="Oval 9">
            <a:extLst>
              <a:ext uri="{FF2B5EF4-FFF2-40B4-BE49-F238E27FC236}">
                <a16:creationId xmlns:a16="http://schemas.microsoft.com/office/drawing/2014/main" id="{44348A2C-9F35-CFE8-995D-5E6578BFCD55}"/>
              </a:ext>
            </a:extLst>
          </p:cNvPr>
          <p:cNvSpPr/>
          <p:nvPr/>
        </p:nvSpPr>
        <p:spPr>
          <a:xfrm>
            <a:off x="8091914" y="2074333"/>
            <a:ext cx="3638915" cy="3548700"/>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ct val="0"/>
              </a:spcBef>
              <a:buFontTx/>
              <a:buNone/>
            </a:pPr>
            <a:r>
              <a:rPr lang="en-US" sz="2400" b="0" i="0" dirty="0">
                <a:effectLst/>
                <a:ea typeface="Cambria" panose="02040503050406030204" pitchFamily="18" charset="0"/>
              </a:rPr>
              <a:t>Our vision is that every Texan will have a place to call home. </a:t>
            </a:r>
          </a:p>
        </p:txBody>
      </p:sp>
    </p:spTree>
    <p:extLst>
      <p:ext uri="{BB962C8B-B14F-4D97-AF65-F5344CB8AC3E}">
        <p14:creationId xmlns:p14="http://schemas.microsoft.com/office/powerpoint/2010/main" val="98669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31" presetClass="entr" presetSubtype="0" fill="hold" grpId="0" nodeType="afterEffect">
                                  <p:stCondLst>
                                    <p:cond delay="25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2250"/>
                            </p:stCondLst>
                            <p:childTnLst>
                              <p:par>
                                <p:cTn id="19" presetID="31" presetClass="entr" presetSubtype="0" fill="hold" grpId="0" nodeType="afterEffect">
                                  <p:stCondLst>
                                    <p:cond delay="250"/>
                                  </p:stCondLst>
                                  <p:childTnLst>
                                    <p:set>
                                      <p:cBhvr>
                                        <p:cTn id="20" dur="1" fill="hold">
                                          <p:stCondLst>
                                            <p:cond delay="0"/>
                                          </p:stCondLst>
                                        </p:cTn>
                                        <p:tgtEl>
                                          <p:spTgt spid="10"/>
                                        </p:tgtEl>
                                        <p:attrNameLst>
                                          <p:attrName>style.visibility</p:attrName>
                                        </p:attrNameLst>
                                      </p:cBhvr>
                                      <p:to>
                                        <p:strVal val="visible"/>
                                      </p:to>
                                    </p:set>
                                    <p:anim calcmode="lin" valueType="num">
                                      <p:cBhvr>
                                        <p:cTn id="21" dur="1000" fill="hold"/>
                                        <p:tgtEl>
                                          <p:spTgt spid="10"/>
                                        </p:tgtEl>
                                        <p:attrNameLst>
                                          <p:attrName>ppt_w</p:attrName>
                                        </p:attrNameLst>
                                      </p:cBhvr>
                                      <p:tavLst>
                                        <p:tav tm="0">
                                          <p:val>
                                            <p:fltVal val="0"/>
                                          </p:val>
                                        </p:tav>
                                        <p:tav tm="100000">
                                          <p:val>
                                            <p:strVal val="#ppt_w"/>
                                          </p:val>
                                        </p:tav>
                                      </p:tavLst>
                                    </p:anim>
                                    <p:anim calcmode="lin" valueType="num">
                                      <p:cBhvr>
                                        <p:cTn id="22" dur="1000" fill="hold"/>
                                        <p:tgtEl>
                                          <p:spTgt spid="10"/>
                                        </p:tgtEl>
                                        <p:attrNameLst>
                                          <p:attrName>ppt_h</p:attrName>
                                        </p:attrNameLst>
                                      </p:cBhvr>
                                      <p:tavLst>
                                        <p:tav tm="0">
                                          <p:val>
                                            <p:fltVal val="0"/>
                                          </p:val>
                                        </p:tav>
                                        <p:tav tm="100000">
                                          <p:val>
                                            <p:strVal val="#ppt_h"/>
                                          </p:val>
                                        </p:tav>
                                      </p:tavLst>
                                    </p:anim>
                                    <p:anim calcmode="lin" valueType="num">
                                      <p:cBhvr>
                                        <p:cTn id="23" dur="1000" fill="hold"/>
                                        <p:tgtEl>
                                          <p:spTgt spid="10"/>
                                        </p:tgtEl>
                                        <p:attrNameLst>
                                          <p:attrName>style.rotation</p:attrName>
                                        </p:attrNameLst>
                                      </p:cBhvr>
                                      <p:tavLst>
                                        <p:tav tm="0">
                                          <p:val>
                                            <p:fltVal val="90"/>
                                          </p:val>
                                        </p:tav>
                                        <p:tav tm="100000">
                                          <p:val>
                                            <p:fltVal val="0"/>
                                          </p:val>
                                        </p:tav>
                                      </p:tavLst>
                                    </p:anim>
                                    <p:animEffect transition="in" filter="fade">
                                      <p:cBhvr>
                                        <p:cTn id="2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28F09-5125-7972-D7A6-F9BB1EEAC0E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79F8EF-D886-DF65-1369-A7EB227D23FC}"/>
              </a:ext>
            </a:extLst>
          </p:cNvPr>
          <p:cNvSpPr>
            <a:spLocks noGrp="1"/>
          </p:cNvSpPr>
          <p:nvPr>
            <p:ph type="title"/>
          </p:nvPr>
        </p:nvSpPr>
        <p:spPr/>
        <p:txBody>
          <a:bodyPr/>
          <a:lstStyle/>
          <a:p>
            <a:r>
              <a:rPr lang="en-US"/>
              <a:t>About TSAHC</a:t>
            </a:r>
          </a:p>
        </p:txBody>
      </p:sp>
      <p:sp>
        <p:nvSpPr>
          <p:cNvPr id="6" name="Oval 5">
            <a:extLst>
              <a:ext uri="{FF2B5EF4-FFF2-40B4-BE49-F238E27FC236}">
                <a16:creationId xmlns:a16="http://schemas.microsoft.com/office/drawing/2014/main" id="{3C82B399-290E-4C38-7DCA-F1F257CDCAF0}"/>
              </a:ext>
            </a:extLst>
          </p:cNvPr>
          <p:cNvSpPr/>
          <p:nvPr/>
        </p:nvSpPr>
        <p:spPr>
          <a:xfrm>
            <a:off x="126124" y="1845733"/>
            <a:ext cx="3634989" cy="351458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en-US" sz="2400" b="1">
                <a:solidFill>
                  <a:schemeClr val="bg1"/>
                </a:solidFill>
                <a:cs typeface="Calibri" panose="020F0502020204030204" pitchFamily="34" charset="0"/>
              </a:rPr>
              <a:t>Build:</a:t>
            </a:r>
          </a:p>
          <a:p>
            <a:r>
              <a:rPr lang="en-US" sz="2000">
                <a:solidFill>
                  <a:schemeClr val="bg1"/>
                </a:solidFill>
                <a:cs typeface="Calibri" panose="020F0502020204030204" pitchFamily="34" charset="0"/>
              </a:rPr>
              <a:t>Programs for Developers</a:t>
            </a:r>
          </a:p>
          <a:p>
            <a:endParaRPr lang="en-US" sz="2000" i="1">
              <a:solidFill>
                <a:schemeClr val="bg1"/>
              </a:solidFill>
              <a:cs typeface="Calibri" panose="020F0502020204030204" pitchFamily="34" charset="0"/>
            </a:endParaRPr>
          </a:p>
          <a:p>
            <a:r>
              <a:rPr lang="en-US" sz="2000" i="1">
                <a:solidFill>
                  <a:schemeClr val="bg1"/>
                </a:solidFill>
                <a:cs typeface="Calibri" panose="020F0502020204030204" pitchFamily="34" charset="0"/>
              </a:rPr>
              <a:t>Helping developers build affordable housing</a:t>
            </a:r>
            <a:endParaRPr lang="en-US" sz="2000" i="1">
              <a:solidFill>
                <a:schemeClr val="bg1"/>
              </a:solidFill>
            </a:endParaRPr>
          </a:p>
        </p:txBody>
      </p:sp>
      <p:sp>
        <p:nvSpPr>
          <p:cNvPr id="7" name="Oval 6">
            <a:extLst>
              <a:ext uri="{FF2B5EF4-FFF2-40B4-BE49-F238E27FC236}">
                <a16:creationId xmlns:a16="http://schemas.microsoft.com/office/drawing/2014/main" id="{9BB26D1D-2B40-7487-4794-C9FEE4ED2354}"/>
              </a:ext>
            </a:extLst>
          </p:cNvPr>
          <p:cNvSpPr/>
          <p:nvPr/>
        </p:nvSpPr>
        <p:spPr>
          <a:xfrm>
            <a:off x="4198753" y="1845733"/>
            <a:ext cx="3650885" cy="3632784"/>
          </a:xfrm>
          <a:prstGeom prst="ellipse">
            <a:avLst/>
          </a:prstGeom>
          <a:solidFill>
            <a:srgbClr val="E872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en-US" sz="2400" b="1">
                <a:solidFill>
                  <a:schemeClr val="bg1"/>
                </a:solidFill>
                <a:cs typeface="Calibri" panose="020F0502020204030204" pitchFamily="34" charset="0"/>
              </a:rPr>
              <a:t>Buy:</a:t>
            </a:r>
          </a:p>
          <a:p>
            <a:r>
              <a:rPr lang="en-US" sz="2000">
                <a:solidFill>
                  <a:schemeClr val="bg1"/>
                </a:solidFill>
                <a:cs typeface="Calibri" panose="020F0502020204030204" pitchFamily="34" charset="0"/>
              </a:rPr>
              <a:t>Programs for Homebuyers, Lenders, and Realtors</a:t>
            </a:r>
          </a:p>
          <a:p>
            <a:endParaRPr lang="en-US" sz="2000">
              <a:solidFill>
                <a:schemeClr val="bg1"/>
              </a:solidFill>
              <a:cs typeface="Calibri" panose="020F0502020204030204" pitchFamily="34" charset="0"/>
            </a:endParaRPr>
          </a:p>
          <a:p>
            <a:r>
              <a:rPr lang="en-US" sz="2000" i="1">
                <a:solidFill>
                  <a:schemeClr val="bg1"/>
                </a:solidFill>
                <a:cs typeface="Calibri" panose="020F0502020204030204" pitchFamily="34" charset="0"/>
              </a:rPr>
              <a:t>Helping homebuyers achieve their dream of homeownership</a:t>
            </a:r>
            <a:endParaRPr lang="en-US" sz="2000" i="1">
              <a:solidFill>
                <a:schemeClr val="bg1"/>
              </a:solidFill>
            </a:endParaRPr>
          </a:p>
        </p:txBody>
      </p:sp>
      <p:sp>
        <p:nvSpPr>
          <p:cNvPr id="10" name="Oval 9">
            <a:extLst>
              <a:ext uri="{FF2B5EF4-FFF2-40B4-BE49-F238E27FC236}">
                <a16:creationId xmlns:a16="http://schemas.microsoft.com/office/drawing/2014/main" id="{EBECE4F6-7D6F-132C-B479-ABAC45E7457C}"/>
              </a:ext>
            </a:extLst>
          </p:cNvPr>
          <p:cNvSpPr/>
          <p:nvPr/>
        </p:nvSpPr>
        <p:spPr>
          <a:xfrm>
            <a:off x="8287278" y="1845733"/>
            <a:ext cx="3778598" cy="3758908"/>
          </a:xfrm>
          <a:prstGeom prst="ellipse">
            <a:avLst/>
          </a:prstGeom>
          <a:solidFill>
            <a:srgbClr val="96BD5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ct val="0"/>
              </a:spcBef>
              <a:buFontTx/>
              <a:buNone/>
            </a:pPr>
            <a:r>
              <a:rPr lang="en-US" sz="2400" b="1" i="0">
                <a:effectLst/>
                <a:ea typeface="Cambria" panose="02040503050406030204" pitchFamily="18" charset="0"/>
              </a:rPr>
              <a:t>Stay:</a:t>
            </a:r>
          </a:p>
          <a:p>
            <a:pPr>
              <a:spcBef>
                <a:spcPct val="0"/>
              </a:spcBef>
              <a:buFontTx/>
              <a:buNone/>
            </a:pPr>
            <a:r>
              <a:rPr lang="en-US" sz="2000">
                <a:ea typeface="Cambria" panose="02040503050406030204" pitchFamily="18" charset="0"/>
              </a:rPr>
              <a:t>Programs for Homeowners and Housing Counselors</a:t>
            </a:r>
          </a:p>
          <a:p>
            <a:pPr>
              <a:spcBef>
                <a:spcPct val="0"/>
              </a:spcBef>
              <a:buFontTx/>
              <a:buNone/>
            </a:pPr>
            <a:endParaRPr lang="en-US" sz="2000" b="0" i="0">
              <a:effectLst/>
              <a:ea typeface="Cambria" panose="02040503050406030204" pitchFamily="18" charset="0"/>
            </a:endParaRPr>
          </a:p>
          <a:p>
            <a:pPr>
              <a:spcBef>
                <a:spcPct val="0"/>
              </a:spcBef>
              <a:buFontTx/>
              <a:buNone/>
            </a:pPr>
            <a:r>
              <a:rPr lang="en-US" sz="2000" i="1">
                <a:ea typeface="Cambria" panose="02040503050406030204" pitchFamily="18" charset="0"/>
              </a:rPr>
              <a:t>Helping homeowners sustain homeownership and improve their finances</a:t>
            </a:r>
            <a:endParaRPr lang="en-US" sz="2000" b="0" i="1">
              <a:effectLst/>
              <a:ea typeface="Cambria" panose="02040503050406030204" pitchFamily="18" charset="0"/>
            </a:endParaRPr>
          </a:p>
        </p:txBody>
      </p:sp>
      <p:sp>
        <p:nvSpPr>
          <p:cNvPr id="2" name="Arrow: Curved Up 1">
            <a:extLst>
              <a:ext uri="{FF2B5EF4-FFF2-40B4-BE49-F238E27FC236}">
                <a16:creationId xmlns:a16="http://schemas.microsoft.com/office/drawing/2014/main" id="{FEB925FA-D5F8-BEA4-DECD-2240C9FA7686}"/>
              </a:ext>
            </a:extLst>
          </p:cNvPr>
          <p:cNvSpPr/>
          <p:nvPr/>
        </p:nvSpPr>
        <p:spPr>
          <a:xfrm rot="21318207">
            <a:off x="2892888" y="5077152"/>
            <a:ext cx="2023670" cy="785460"/>
          </a:xfrm>
          <a:prstGeom prst="curvedUpArrow">
            <a:avLst>
              <a:gd name="adj1" fmla="val 25000"/>
              <a:gd name="adj2" fmla="val 50000"/>
              <a:gd name="adj3" fmla="val 35193"/>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Arrow: Curved Up 2">
            <a:extLst>
              <a:ext uri="{FF2B5EF4-FFF2-40B4-BE49-F238E27FC236}">
                <a16:creationId xmlns:a16="http://schemas.microsoft.com/office/drawing/2014/main" id="{6D20879B-1DBD-3816-1159-7767CDA0245A}"/>
              </a:ext>
            </a:extLst>
          </p:cNvPr>
          <p:cNvSpPr/>
          <p:nvPr/>
        </p:nvSpPr>
        <p:spPr>
          <a:xfrm rot="21318207">
            <a:off x="6990269" y="5171745"/>
            <a:ext cx="2023670" cy="785460"/>
          </a:xfrm>
          <a:prstGeom prst="curvedUpArrow">
            <a:avLst>
              <a:gd name="adj1" fmla="val 25000"/>
              <a:gd name="adj2" fmla="val 50000"/>
              <a:gd name="adj3" fmla="val 35193"/>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8358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80">
                                          <p:stCondLst>
                                            <p:cond delay="0"/>
                                          </p:stCondLst>
                                        </p:cTn>
                                        <p:tgtEl>
                                          <p:spTgt spid="7"/>
                                        </p:tgtEl>
                                      </p:cBhvr>
                                    </p:animEffect>
                                    <p:anim calcmode="lin" valueType="num">
                                      <p:cBhvr>
                                        <p:cTn id="31"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6" dur="26">
                                          <p:stCondLst>
                                            <p:cond delay="650"/>
                                          </p:stCondLst>
                                        </p:cTn>
                                        <p:tgtEl>
                                          <p:spTgt spid="7"/>
                                        </p:tgtEl>
                                      </p:cBhvr>
                                      <p:to x="100000" y="60000"/>
                                    </p:animScale>
                                    <p:animScale>
                                      <p:cBhvr>
                                        <p:cTn id="37" dur="166" decel="50000">
                                          <p:stCondLst>
                                            <p:cond delay="676"/>
                                          </p:stCondLst>
                                        </p:cTn>
                                        <p:tgtEl>
                                          <p:spTgt spid="7"/>
                                        </p:tgtEl>
                                      </p:cBhvr>
                                      <p:to x="100000" y="100000"/>
                                    </p:animScale>
                                    <p:animScale>
                                      <p:cBhvr>
                                        <p:cTn id="38" dur="26">
                                          <p:stCondLst>
                                            <p:cond delay="1312"/>
                                          </p:stCondLst>
                                        </p:cTn>
                                        <p:tgtEl>
                                          <p:spTgt spid="7"/>
                                        </p:tgtEl>
                                      </p:cBhvr>
                                      <p:to x="100000" y="80000"/>
                                    </p:animScale>
                                    <p:animScale>
                                      <p:cBhvr>
                                        <p:cTn id="39" dur="166" decel="50000">
                                          <p:stCondLst>
                                            <p:cond delay="1338"/>
                                          </p:stCondLst>
                                        </p:cTn>
                                        <p:tgtEl>
                                          <p:spTgt spid="7"/>
                                        </p:tgtEl>
                                      </p:cBhvr>
                                      <p:to x="100000" y="100000"/>
                                    </p:animScale>
                                    <p:animScale>
                                      <p:cBhvr>
                                        <p:cTn id="40" dur="26">
                                          <p:stCondLst>
                                            <p:cond delay="1642"/>
                                          </p:stCondLst>
                                        </p:cTn>
                                        <p:tgtEl>
                                          <p:spTgt spid="7"/>
                                        </p:tgtEl>
                                      </p:cBhvr>
                                      <p:to x="100000" y="90000"/>
                                    </p:animScale>
                                    <p:animScale>
                                      <p:cBhvr>
                                        <p:cTn id="41" dur="166" decel="50000">
                                          <p:stCondLst>
                                            <p:cond delay="1668"/>
                                          </p:stCondLst>
                                        </p:cTn>
                                        <p:tgtEl>
                                          <p:spTgt spid="7"/>
                                        </p:tgtEl>
                                      </p:cBhvr>
                                      <p:to x="100000" y="100000"/>
                                    </p:animScale>
                                    <p:animScale>
                                      <p:cBhvr>
                                        <p:cTn id="42" dur="26">
                                          <p:stCondLst>
                                            <p:cond delay="1808"/>
                                          </p:stCondLst>
                                        </p:cTn>
                                        <p:tgtEl>
                                          <p:spTgt spid="7"/>
                                        </p:tgtEl>
                                      </p:cBhvr>
                                      <p:to x="100000" y="95000"/>
                                    </p:animScale>
                                    <p:animScale>
                                      <p:cBhvr>
                                        <p:cTn id="43" dur="166" decel="50000">
                                          <p:stCondLst>
                                            <p:cond delay="1834"/>
                                          </p:stCondLst>
                                        </p:cTn>
                                        <p:tgtEl>
                                          <p:spTgt spid="7"/>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gtEl>
                                        <p:attrNameLst>
                                          <p:attrName>style.visibility</p:attrName>
                                        </p:attrNameLst>
                                      </p:cBhvr>
                                      <p:to>
                                        <p:strVal val="visible"/>
                                      </p:to>
                                    </p:set>
                                    <p:animEffect transition="in" filter="fade">
                                      <p:cBhvr>
                                        <p:cTn id="48" dur="500"/>
                                        <p:tgtEl>
                                          <p:spTgt spid="3"/>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down)">
                                      <p:cBhvr>
                                        <p:cTn id="53" dur="580">
                                          <p:stCondLst>
                                            <p:cond delay="0"/>
                                          </p:stCondLst>
                                        </p:cTn>
                                        <p:tgtEl>
                                          <p:spTgt spid="10"/>
                                        </p:tgtEl>
                                      </p:cBhvr>
                                    </p:animEffect>
                                    <p:anim calcmode="lin" valueType="num">
                                      <p:cBhvr>
                                        <p:cTn id="5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59" dur="26">
                                          <p:stCondLst>
                                            <p:cond delay="650"/>
                                          </p:stCondLst>
                                        </p:cTn>
                                        <p:tgtEl>
                                          <p:spTgt spid="10"/>
                                        </p:tgtEl>
                                      </p:cBhvr>
                                      <p:to x="100000" y="60000"/>
                                    </p:animScale>
                                    <p:animScale>
                                      <p:cBhvr>
                                        <p:cTn id="60" dur="166" decel="50000">
                                          <p:stCondLst>
                                            <p:cond delay="676"/>
                                          </p:stCondLst>
                                        </p:cTn>
                                        <p:tgtEl>
                                          <p:spTgt spid="10"/>
                                        </p:tgtEl>
                                      </p:cBhvr>
                                      <p:to x="100000" y="100000"/>
                                    </p:animScale>
                                    <p:animScale>
                                      <p:cBhvr>
                                        <p:cTn id="61" dur="26">
                                          <p:stCondLst>
                                            <p:cond delay="1312"/>
                                          </p:stCondLst>
                                        </p:cTn>
                                        <p:tgtEl>
                                          <p:spTgt spid="10"/>
                                        </p:tgtEl>
                                      </p:cBhvr>
                                      <p:to x="100000" y="80000"/>
                                    </p:animScale>
                                    <p:animScale>
                                      <p:cBhvr>
                                        <p:cTn id="62" dur="166" decel="50000">
                                          <p:stCondLst>
                                            <p:cond delay="1338"/>
                                          </p:stCondLst>
                                        </p:cTn>
                                        <p:tgtEl>
                                          <p:spTgt spid="10"/>
                                        </p:tgtEl>
                                      </p:cBhvr>
                                      <p:to x="100000" y="100000"/>
                                    </p:animScale>
                                    <p:animScale>
                                      <p:cBhvr>
                                        <p:cTn id="63" dur="26">
                                          <p:stCondLst>
                                            <p:cond delay="1642"/>
                                          </p:stCondLst>
                                        </p:cTn>
                                        <p:tgtEl>
                                          <p:spTgt spid="10"/>
                                        </p:tgtEl>
                                      </p:cBhvr>
                                      <p:to x="100000" y="90000"/>
                                    </p:animScale>
                                    <p:animScale>
                                      <p:cBhvr>
                                        <p:cTn id="64" dur="166" decel="50000">
                                          <p:stCondLst>
                                            <p:cond delay="1668"/>
                                          </p:stCondLst>
                                        </p:cTn>
                                        <p:tgtEl>
                                          <p:spTgt spid="10"/>
                                        </p:tgtEl>
                                      </p:cBhvr>
                                      <p:to x="100000" y="100000"/>
                                    </p:animScale>
                                    <p:animScale>
                                      <p:cBhvr>
                                        <p:cTn id="65" dur="26">
                                          <p:stCondLst>
                                            <p:cond delay="1808"/>
                                          </p:stCondLst>
                                        </p:cTn>
                                        <p:tgtEl>
                                          <p:spTgt spid="10"/>
                                        </p:tgtEl>
                                      </p:cBhvr>
                                      <p:to x="100000" y="95000"/>
                                    </p:animScale>
                                    <p:animScale>
                                      <p:cBhvr>
                                        <p:cTn id="66"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3">
            <a:extLst>
              <a:ext uri="{FF2B5EF4-FFF2-40B4-BE49-F238E27FC236}">
                <a16:creationId xmlns:a16="http://schemas.microsoft.com/office/drawing/2014/main" id="{08935729-96B5-750D-677F-649089B7D596}"/>
              </a:ext>
            </a:extLst>
          </p:cNvPr>
          <p:cNvSpPr>
            <a:spLocks noGrp="1"/>
          </p:cNvSpPr>
          <p:nvPr>
            <p:ph type="title"/>
          </p:nvPr>
        </p:nvSpPr>
        <p:spPr>
          <a:xfrm>
            <a:off x="836612" y="-48946"/>
            <a:ext cx="10517188" cy="1325563"/>
          </a:xfrm>
        </p:spPr>
        <p:txBody>
          <a:bodyPr/>
          <a:lstStyle/>
          <a:p>
            <a:r>
              <a:rPr lang="en-US" altLang="en-US" dirty="0"/>
              <a:t>Reasons to Buy a Home</a:t>
            </a:r>
            <a:endParaRPr lang="en-US" dirty="0"/>
          </a:p>
        </p:txBody>
      </p:sp>
      <p:graphicFrame>
        <p:nvGraphicFramePr>
          <p:cNvPr id="6" name="Text Placeholder 2">
            <a:extLst>
              <a:ext uri="{FF2B5EF4-FFF2-40B4-BE49-F238E27FC236}">
                <a16:creationId xmlns:a16="http://schemas.microsoft.com/office/drawing/2014/main" id="{4E4A67AF-D220-88A4-6423-FA39551A9021}"/>
              </a:ext>
            </a:extLst>
          </p:cNvPr>
          <p:cNvGraphicFramePr/>
          <p:nvPr>
            <p:extLst>
              <p:ext uri="{D42A27DB-BD31-4B8C-83A1-F6EECF244321}">
                <p14:modId xmlns:p14="http://schemas.microsoft.com/office/powerpoint/2010/main" val="798879087"/>
              </p:ext>
            </p:extLst>
          </p:nvPr>
        </p:nvGraphicFramePr>
        <p:xfrm>
          <a:off x="495146" y="1486167"/>
          <a:ext cx="10517188" cy="4627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42642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34C2E-A070-5529-410F-70C5457234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56BC0A-0B17-9F4C-D093-88299302B898}"/>
              </a:ext>
            </a:extLst>
          </p:cNvPr>
          <p:cNvSpPr>
            <a:spLocks noGrp="1"/>
          </p:cNvSpPr>
          <p:nvPr>
            <p:ph type="title"/>
          </p:nvPr>
        </p:nvSpPr>
        <p:spPr/>
        <p:txBody>
          <a:bodyPr/>
          <a:lstStyle/>
          <a:p>
            <a:r>
              <a:rPr lang="en-US" dirty="0"/>
              <a:t>About TSAHC</a:t>
            </a:r>
          </a:p>
        </p:txBody>
      </p:sp>
      <p:pic>
        <p:nvPicPr>
          <p:cNvPr id="5" name="Picture 4">
            <a:extLst>
              <a:ext uri="{FF2B5EF4-FFF2-40B4-BE49-F238E27FC236}">
                <a16:creationId xmlns:a16="http://schemas.microsoft.com/office/drawing/2014/main" id="{05826C96-25FE-F141-254B-A79C97DBA095}"/>
              </a:ext>
            </a:extLst>
          </p:cNvPr>
          <p:cNvPicPr>
            <a:picLocks noChangeAspect="1"/>
          </p:cNvPicPr>
          <p:nvPr/>
        </p:nvPicPr>
        <p:blipFill>
          <a:blip r:embed="rId3">
            <a:extLst>
              <a:ext uri="{28A0092B-C50C-407E-A947-70E740481C1C}">
                <a14:useLocalDpi xmlns:a14="http://schemas.microsoft.com/office/drawing/2010/main" val="0"/>
              </a:ext>
            </a:extLst>
          </a:blip>
          <a:srcRect l="11221" t="159" r="26026" b="-159"/>
          <a:stretch>
            <a:fillRect/>
          </a:stretch>
        </p:blipFill>
        <p:spPr>
          <a:xfrm>
            <a:off x="6291788" y="1631939"/>
            <a:ext cx="2394172" cy="2543503"/>
          </a:xfrm>
          <a:prstGeom prst="rect">
            <a:avLst/>
          </a:prstGeom>
        </p:spPr>
      </p:pic>
      <p:pic>
        <p:nvPicPr>
          <p:cNvPr id="9" name="Picture 8">
            <a:extLst>
              <a:ext uri="{FF2B5EF4-FFF2-40B4-BE49-F238E27FC236}">
                <a16:creationId xmlns:a16="http://schemas.microsoft.com/office/drawing/2014/main" id="{4C9EA40B-05B9-3E1E-9C66-86B7D5F6AC72}"/>
              </a:ext>
            </a:extLst>
          </p:cNvPr>
          <p:cNvPicPr>
            <a:picLocks noChangeAspect="1"/>
          </p:cNvPicPr>
          <p:nvPr/>
        </p:nvPicPr>
        <p:blipFill>
          <a:blip r:embed="rId4">
            <a:extLst>
              <a:ext uri="{28A0092B-C50C-407E-A947-70E740481C1C}">
                <a14:useLocalDpi xmlns:a14="http://schemas.microsoft.com/office/drawing/2010/main" val="0"/>
              </a:ext>
            </a:extLst>
          </a:blip>
          <a:srcRect l="12528" r="23420"/>
          <a:stretch>
            <a:fillRect/>
          </a:stretch>
        </p:blipFill>
        <p:spPr>
          <a:xfrm>
            <a:off x="3546270" y="1629915"/>
            <a:ext cx="2439168" cy="2541479"/>
          </a:xfrm>
          <a:prstGeom prst="rect">
            <a:avLst/>
          </a:prstGeom>
        </p:spPr>
      </p:pic>
      <p:pic>
        <p:nvPicPr>
          <p:cNvPr id="12" name="Picture 11">
            <a:extLst>
              <a:ext uri="{FF2B5EF4-FFF2-40B4-BE49-F238E27FC236}">
                <a16:creationId xmlns:a16="http://schemas.microsoft.com/office/drawing/2014/main" id="{AE68A612-DEA9-7FA3-AFD9-496E1C1B72D3}"/>
              </a:ext>
            </a:extLst>
          </p:cNvPr>
          <p:cNvPicPr>
            <a:picLocks noChangeAspect="1"/>
          </p:cNvPicPr>
          <p:nvPr/>
        </p:nvPicPr>
        <p:blipFill>
          <a:blip r:embed="rId5">
            <a:extLst>
              <a:ext uri="{28A0092B-C50C-407E-A947-70E740481C1C}">
                <a14:useLocalDpi xmlns:a14="http://schemas.microsoft.com/office/drawing/2010/main" val="0"/>
              </a:ext>
            </a:extLst>
          </a:blip>
          <a:srcRect l="11859" t="3756" r="36342" b="15278"/>
          <a:stretch>
            <a:fillRect/>
          </a:stretch>
        </p:blipFill>
        <p:spPr>
          <a:xfrm>
            <a:off x="800754" y="1629914"/>
            <a:ext cx="2439166" cy="2541479"/>
          </a:xfrm>
          <a:prstGeom prst="rect">
            <a:avLst/>
          </a:prstGeom>
        </p:spPr>
      </p:pic>
      <p:pic>
        <p:nvPicPr>
          <p:cNvPr id="14" name="Picture 13">
            <a:extLst>
              <a:ext uri="{FF2B5EF4-FFF2-40B4-BE49-F238E27FC236}">
                <a16:creationId xmlns:a16="http://schemas.microsoft.com/office/drawing/2014/main" id="{00B15C74-B5AD-13C0-A9A8-D52C4F7A2D1F}"/>
              </a:ext>
            </a:extLst>
          </p:cNvPr>
          <p:cNvPicPr>
            <a:picLocks noChangeAspect="1"/>
          </p:cNvPicPr>
          <p:nvPr/>
        </p:nvPicPr>
        <p:blipFill>
          <a:blip r:embed="rId6">
            <a:extLst>
              <a:ext uri="{28A0092B-C50C-407E-A947-70E740481C1C}">
                <a14:useLocalDpi xmlns:a14="http://schemas.microsoft.com/office/drawing/2010/main" val="0"/>
              </a:ext>
            </a:extLst>
          </a:blip>
          <a:srcRect l="29240" r="8085"/>
          <a:stretch>
            <a:fillRect/>
          </a:stretch>
        </p:blipFill>
        <p:spPr>
          <a:xfrm>
            <a:off x="8992310" y="1629915"/>
            <a:ext cx="2394172" cy="2541478"/>
          </a:xfrm>
          <a:prstGeom prst="rect">
            <a:avLst/>
          </a:prstGeom>
        </p:spPr>
      </p:pic>
      <p:graphicFrame>
        <p:nvGraphicFramePr>
          <p:cNvPr id="2" name="Diagram 1">
            <a:extLst>
              <a:ext uri="{FF2B5EF4-FFF2-40B4-BE49-F238E27FC236}">
                <a16:creationId xmlns:a16="http://schemas.microsoft.com/office/drawing/2014/main" id="{AA1D0A8F-8831-B168-501F-A204A4735EEE}"/>
              </a:ext>
            </a:extLst>
          </p:cNvPr>
          <p:cNvGraphicFramePr/>
          <p:nvPr/>
        </p:nvGraphicFramePr>
        <p:xfrm>
          <a:off x="1007619" y="4489091"/>
          <a:ext cx="10171998" cy="185006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4592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500DB-0E26-C7F7-5077-3C59A75098F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5615EF7-6193-33EB-F160-61E751678BDD}"/>
              </a:ext>
            </a:extLst>
          </p:cNvPr>
          <p:cNvSpPr>
            <a:spLocks noGrp="1"/>
          </p:cNvSpPr>
          <p:nvPr>
            <p:ph type="title"/>
          </p:nvPr>
        </p:nvSpPr>
        <p:spPr/>
        <p:txBody>
          <a:bodyPr/>
          <a:lstStyle/>
          <a:p>
            <a:r>
              <a:rPr lang="en-US" dirty="0"/>
              <a:t>About TSAHC</a:t>
            </a:r>
          </a:p>
        </p:txBody>
      </p:sp>
      <p:pic>
        <p:nvPicPr>
          <p:cNvPr id="2" name="Picture 2">
            <a:extLst>
              <a:ext uri="{FF2B5EF4-FFF2-40B4-BE49-F238E27FC236}">
                <a16:creationId xmlns:a16="http://schemas.microsoft.com/office/drawing/2014/main" id="{28DE58AB-0D96-5BC2-7D0E-46361EA771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0212" y="1380013"/>
            <a:ext cx="8726812" cy="5194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842120"/>
      </p:ext>
    </p:extLst>
  </p:cSld>
  <p:clrMapOvr>
    <a:masterClrMapping/>
  </p:clrMapOvr>
</p:sld>
</file>

<file path=ppt/theme/theme1.xml><?xml version="1.0" encoding="utf-8"?>
<a:theme xmlns:a="http://schemas.openxmlformats.org/drawingml/2006/main" name="Office Theme">
  <a:themeElements>
    <a:clrScheme name="TSAHC colors">
      <a:dk1>
        <a:sysClr val="windowText" lastClr="000000"/>
      </a:dk1>
      <a:lt1>
        <a:sysClr val="window" lastClr="FFFFFF"/>
      </a:lt1>
      <a:dk2>
        <a:srgbClr val="262626"/>
      </a:dk2>
      <a:lt2>
        <a:srgbClr val="F2F2F2"/>
      </a:lt2>
      <a:accent1>
        <a:srgbClr val="4A5E7F"/>
      </a:accent1>
      <a:accent2>
        <a:srgbClr val="96BC5F"/>
      </a:accent2>
      <a:accent3>
        <a:srgbClr val="E67025"/>
      </a:accent3>
      <a:accent4>
        <a:srgbClr val="708DB8"/>
      </a:accent4>
      <a:accent5>
        <a:srgbClr val="E5EDD6"/>
      </a:accent5>
      <a:accent6>
        <a:srgbClr val="296098"/>
      </a:accent6>
      <a:hlink>
        <a:srgbClr val="E31B23"/>
      </a:hlink>
      <a:folHlink>
        <a:srgbClr val="296098"/>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183FF8D668AEF45BF67FACDE9C22BF7" ma:contentTypeVersion="17" ma:contentTypeDescription="Create a new document." ma:contentTypeScope="" ma:versionID="6a8bde5cffc764a2576e803b22c77381">
  <xsd:schema xmlns:xsd="http://www.w3.org/2001/XMLSchema" xmlns:xs="http://www.w3.org/2001/XMLSchema" xmlns:p="http://schemas.microsoft.com/office/2006/metadata/properties" xmlns:ns2="11a782af-9e0e-4b5a-af03-abc5a1376acc" xmlns:ns3="89c6d0cd-38fb-4fb8-bbc6-055447a03202" xmlns:ns4="http://schemas.microsoft.com/sharepoint/v3/fields" targetNamespace="http://schemas.microsoft.com/office/2006/metadata/properties" ma:root="true" ma:fieldsID="f25091d0c85186e70e1b8381c6584df1" ns2:_="" ns3:_="" ns4:_="">
    <xsd:import namespace="11a782af-9e0e-4b5a-af03-abc5a1376acc"/>
    <xsd:import namespace="89c6d0cd-38fb-4fb8-bbc6-055447a03202"/>
    <xsd:import namespace="http://schemas.microsoft.com/sharepoint/v3/fields"/>
    <xsd:element name="properties">
      <xsd:complexType>
        <xsd:sequence>
          <xsd:element name="documentManagement">
            <xsd:complexType>
              <xsd:all>
                <xsd:element ref="ns2:MediaServiceMetadata" minOccurs="0"/>
                <xsd:element ref="ns2:MediaServiceFastMetadata"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4:_Format"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a782af-9e0e-4b5a-af03-abc5a1376a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dcbebc85-8818-4581-a6af-5284848a6631"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c6d0cd-38fb-4fb8-bbc6-055447a0320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b5807e7-3080-4322-bc3e-c96de451ba93}" ma:internalName="TaxCatchAll" ma:showField="CatchAllData" ma:web="89c6d0cd-38fb-4fb8-bbc6-055447a03202">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Format" ma:index="23" nillable="true" ma:displayName="Format" ma:description="Media-type, file format or dimensions" ma:internalName="_Forma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1a782af-9e0e-4b5a-af03-abc5a1376acc">
      <Terms xmlns="http://schemas.microsoft.com/office/infopath/2007/PartnerControls"/>
    </lcf76f155ced4ddcb4097134ff3c332f>
    <TaxCatchAll xmlns="89c6d0cd-38fb-4fb8-bbc6-055447a03202" xsi:nil="true"/>
    <_Format xmlns="http://schemas.microsoft.com/sharepoint/v3/fields" xsi:nil="true"/>
  </documentManagement>
</p:properties>
</file>

<file path=customXml/itemProps1.xml><?xml version="1.0" encoding="utf-8"?>
<ds:datastoreItem xmlns:ds="http://schemas.openxmlformats.org/officeDocument/2006/customXml" ds:itemID="{9B37E45A-C306-4713-8BCD-4685D52B5569}">
  <ds:schemaRefs>
    <ds:schemaRef ds:uri="http://schemas.microsoft.com/sharepoint/v3/contenttype/forms"/>
  </ds:schemaRefs>
</ds:datastoreItem>
</file>

<file path=customXml/itemProps2.xml><?xml version="1.0" encoding="utf-8"?>
<ds:datastoreItem xmlns:ds="http://schemas.openxmlformats.org/officeDocument/2006/customXml" ds:itemID="{5EC84731-DAA0-4B77-8AAF-856C1BC195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1a782af-9e0e-4b5a-af03-abc5a1376acc"/>
    <ds:schemaRef ds:uri="89c6d0cd-38fb-4fb8-bbc6-055447a03202"/>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C262DF5-D397-449D-ACC4-C6DDA2D24467}">
  <ds:schemaRefs>
    <ds:schemaRef ds:uri="http://schemas.microsoft.com/office/2006/metadata/properties"/>
    <ds:schemaRef ds:uri="http://schemas.microsoft.com/sharepoint/v3/fields"/>
    <ds:schemaRef ds:uri="http://www.w3.org/XML/1998/namespace"/>
    <ds:schemaRef ds:uri="http://schemas.microsoft.com/office/infopath/2007/PartnerControls"/>
    <ds:schemaRef ds:uri="11a782af-9e0e-4b5a-af03-abc5a1376acc"/>
    <ds:schemaRef ds:uri="http://purl.org/dc/elements/1.1/"/>
    <ds:schemaRef ds:uri="http://schemas.microsoft.com/office/2006/documentManagement/types"/>
    <ds:schemaRef ds:uri="http://purl.org/dc/dcmitype/"/>
    <ds:schemaRef ds:uri="http://schemas.openxmlformats.org/package/2006/metadata/core-properties"/>
    <ds:schemaRef ds:uri="89c6d0cd-38fb-4fb8-bbc6-055447a03202"/>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2808</TotalTime>
  <Words>4733</Words>
  <Application>Microsoft Office PowerPoint</Application>
  <PresentationFormat>Widescreen</PresentationFormat>
  <Paragraphs>471</Paragraphs>
  <Slides>42</Slides>
  <Notes>41</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42</vt:i4>
      </vt:variant>
    </vt:vector>
  </HeadingPairs>
  <TitlesOfParts>
    <vt:vector size="53" baseType="lpstr">
      <vt:lpstr>Aptos</vt:lpstr>
      <vt:lpstr>Aptos Display</vt:lpstr>
      <vt:lpstr>Arial</vt:lpstr>
      <vt:lpstr>Calibri</vt:lpstr>
      <vt:lpstr>Cambria</vt:lpstr>
      <vt:lpstr>Courier New</vt:lpstr>
      <vt:lpstr>Museo Slab 500</vt:lpstr>
      <vt:lpstr>Source Sans Pro</vt:lpstr>
      <vt:lpstr>Times</vt:lpstr>
      <vt:lpstr>Wingdings</vt:lpstr>
      <vt:lpstr>Office Theme</vt:lpstr>
      <vt:lpstr>PowerPoint Presentation</vt:lpstr>
      <vt:lpstr>Personal Introduction</vt:lpstr>
      <vt:lpstr>Objectives</vt:lpstr>
      <vt:lpstr>Agenda</vt:lpstr>
      <vt:lpstr>About TSAHC</vt:lpstr>
      <vt:lpstr>About TSAHC</vt:lpstr>
      <vt:lpstr>Reasons to Buy a Home</vt:lpstr>
      <vt:lpstr>About TSAHC</vt:lpstr>
      <vt:lpstr>About TSAHC</vt:lpstr>
      <vt:lpstr>Who Qualifies?</vt:lpstr>
      <vt:lpstr>Who Qualifies?</vt:lpstr>
      <vt:lpstr>Who Qualifies?</vt:lpstr>
      <vt:lpstr>Who Qualifies?</vt:lpstr>
      <vt:lpstr>Who Qualifies?</vt:lpstr>
      <vt:lpstr>About TSAHC</vt:lpstr>
      <vt:lpstr>Down Payment Assistance</vt:lpstr>
      <vt:lpstr>Down Payment Assistance</vt:lpstr>
      <vt:lpstr>Down Payment Assistance</vt:lpstr>
      <vt:lpstr>Eligible Properties – Primary Residence only!</vt:lpstr>
      <vt:lpstr>Story Time</vt:lpstr>
      <vt:lpstr>Mortgage Credit Certificate </vt:lpstr>
      <vt:lpstr>Mortgage Credit Certificate </vt:lpstr>
      <vt:lpstr>Mortgage Credit Certificate</vt:lpstr>
      <vt:lpstr>Mortgage Credit Certificate</vt:lpstr>
      <vt:lpstr>Mortgage Credit Certificate</vt:lpstr>
      <vt:lpstr>Mortgage Credit Certificate</vt:lpstr>
      <vt:lpstr>Mortgage Credit Certificate</vt:lpstr>
      <vt:lpstr>Mortgage Credit Certificate</vt:lpstr>
      <vt:lpstr>Mortgage Credit Certificate</vt:lpstr>
      <vt:lpstr>Story Time</vt:lpstr>
      <vt:lpstr>How to Qualify – Who is a Texas Hero?</vt:lpstr>
      <vt:lpstr>How to Qualify – who is a Texas Hero?</vt:lpstr>
      <vt:lpstr>How to Qualify</vt:lpstr>
      <vt:lpstr>How to Qualify – Review results for next steps!</vt:lpstr>
      <vt:lpstr>How to Qualify – Get Educated!</vt:lpstr>
      <vt:lpstr>How to Qualify – Find a Lender</vt:lpstr>
      <vt:lpstr>How to Qualify - Find a Realtor</vt:lpstr>
      <vt:lpstr>Important Takeaways</vt:lpstr>
      <vt:lpstr>Stay Informed! Watch our webinar!</vt:lpstr>
      <vt:lpstr>Follow Us!</vt:lpstr>
      <vt:lpstr>Contact Us</vt:lpstr>
      <vt:lpstr>Contact 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Shelby Holmes</dc:creator>
  <cp:lastModifiedBy>Laura J. Ross</cp:lastModifiedBy>
  <cp:revision>6</cp:revision>
  <dcterms:created xsi:type="dcterms:W3CDTF">2024-09-13T19:13:51Z</dcterms:created>
  <dcterms:modified xsi:type="dcterms:W3CDTF">2026-06-15T20:58:17Z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0x0101002183FF8D668AEF45BF67FACDE9C22BF7</vt:lpwstr>
  </property>
</Properties>
</file>