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omments/modernComment_145_8972CAE3.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comments/modernComment_146_8D970BE9.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48_92BA84EF.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120_D28A5E0F.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5E_7E50F2B.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44"/>
  </p:notesMasterIdLst>
  <p:sldIdLst>
    <p:sldId id="372" r:id="rId6"/>
    <p:sldId id="344" r:id="rId7"/>
    <p:sldId id="268" r:id="rId8"/>
    <p:sldId id="269" r:id="rId9"/>
    <p:sldId id="375" r:id="rId10"/>
    <p:sldId id="369" r:id="rId11"/>
    <p:sldId id="325" r:id="rId12"/>
    <p:sldId id="326" r:id="rId13"/>
    <p:sldId id="361" r:id="rId14"/>
    <p:sldId id="328" r:id="rId15"/>
    <p:sldId id="336" r:id="rId16"/>
    <p:sldId id="364" r:id="rId17"/>
    <p:sldId id="281" r:id="rId18"/>
    <p:sldId id="296" r:id="rId19"/>
    <p:sldId id="332" r:id="rId20"/>
    <p:sldId id="384" r:id="rId21"/>
    <p:sldId id="385" r:id="rId22"/>
    <p:sldId id="390" r:id="rId23"/>
    <p:sldId id="391" r:id="rId24"/>
    <p:sldId id="288" r:id="rId25"/>
    <p:sldId id="373" r:id="rId26"/>
    <p:sldId id="374" r:id="rId27"/>
    <p:sldId id="347" r:id="rId28"/>
    <p:sldId id="297" r:id="rId29"/>
    <p:sldId id="357" r:id="rId30"/>
    <p:sldId id="392" r:id="rId31"/>
    <p:sldId id="396" r:id="rId32"/>
    <p:sldId id="394" r:id="rId33"/>
    <p:sldId id="350" r:id="rId34"/>
    <p:sldId id="376" r:id="rId35"/>
    <p:sldId id="339" r:id="rId36"/>
    <p:sldId id="393" r:id="rId37"/>
    <p:sldId id="305" r:id="rId38"/>
    <p:sldId id="306" r:id="rId39"/>
    <p:sldId id="307" r:id="rId40"/>
    <p:sldId id="310" r:id="rId41"/>
    <p:sldId id="313" r:id="rId42"/>
    <p:sldId id="36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7C74B4-39E7-3FA1-8607-2196BD36A265}" name="Sarah Ellinor" initials="SE" userId="S::sellinor@tsahc.org::d4a51b00-f559-45ec-84ba-3a54ec1fdf2e" providerId="AD"/>
  <p188:author id="{6B463FD1-3D97-5C0B-5170-298158AD2D8A}" name="Kayla Gillaspy" initials="KG" userId="S::kgillaspy@tsahc.org::eb30fbdd-d2ae-494b-bbdc-f1862929a334" providerId="AD"/>
  <p188:author id="{6E0331D4-A7C6-9FF0-D123-1E0145C74549}" name="Joniel LeVecque" initials="JL" userId="S::jlevecque@tsahc.org::3c630717-906c-4aeb-8f19-fd141c03495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6BC5F"/>
    <a:srgbClr val="708DB8"/>
    <a:srgbClr val="E670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8D9C9F-B02B-4E97-904C-FC2CCEAE1A2C}" v="2" dt="2026-06-15T19:31:52.0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87843" autoAdjust="0"/>
  </p:normalViewPr>
  <p:slideViewPr>
    <p:cSldViewPr snapToGrid="0">
      <p:cViewPr varScale="1">
        <p:scale>
          <a:sx n="82" d="100"/>
          <a:sy n="82" d="100"/>
        </p:scale>
        <p:origin x="55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modernComment_120_D28A5E0F.xml><?xml version="1.0" encoding="utf-8"?>
<p188:cmLst xmlns:a="http://schemas.openxmlformats.org/drawingml/2006/main" xmlns:r="http://schemas.openxmlformats.org/officeDocument/2006/relationships" xmlns:p188="http://schemas.microsoft.com/office/powerpoint/2018/8/main">
  <p188:cm id="{85A546FE-D1CD-4AE3-A559-102B1DDCC842}" authorId="{6E0331D4-A7C6-9FF0-D123-1E0145C74549}" status="resolved" created="2025-10-14T15:40:33.198">
    <ac:deMkLst xmlns:ac="http://schemas.microsoft.com/office/drawing/2013/main/command">
      <pc:docMk xmlns:pc="http://schemas.microsoft.com/office/powerpoint/2013/main/command"/>
      <pc:sldMk xmlns:pc="http://schemas.microsoft.com/office/powerpoint/2013/main/command" cId="3532283407" sldId="288"/>
      <ac:spMk id="3" creationId="{BDF4EFA7-A08F-E587-E7FF-0E20BD807205}"/>
    </ac:deMkLst>
    <p188:txBody>
      <a:bodyPr/>
      <a:lstStyle/>
      <a:p>
        <a:r>
          <a:rPr lang="en-US"/>
          <a:t>good place to add sending an annual reminder early January to homeowners that closed with and MCC!</a:t>
        </a:r>
      </a:p>
    </p188:txBody>
  </p188:cm>
</p188:cmLst>
</file>

<file path=ppt/comments/modernComment_145_8972CAE3.xml><?xml version="1.0" encoding="utf-8"?>
<p188:cmLst xmlns:a="http://schemas.openxmlformats.org/drawingml/2006/main" xmlns:r="http://schemas.openxmlformats.org/officeDocument/2006/relationships" xmlns:p188="http://schemas.microsoft.com/office/powerpoint/2018/8/main">
  <p188:cm id="{B707ED71-43D9-4E88-B675-BDA6E4927ECD}" authorId="{6E0331D4-A7C6-9FF0-D123-1E0145C74549}" status="resolved" created="2025-10-14T15:37:21.052">
    <ac:deMkLst xmlns:ac="http://schemas.microsoft.com/office/drawing/2013/main/command">
      <pc:docMk xmlns:pc="http://schemas.microsoft.com/office/powerpoint/2013/main/command"/>
      <pc:sldMk xmlns:pc="http://schemas.microsoft.com/office/powerpoint/2013/main/command" cId="2306001635" sldId="325"/>
      <ac:spMk id="2" creationId="{60CBBFBC-5A23-CB81-678D-20AEAE4A20E4}"/>
    </ac:deMkLst>
    <p188:replyLst>
      <p188:reply id="{543E5A0D-C51C-4FC0-8F46-52825B4A50FE}" authorId="{6B463FD1-3D97-5C0B-5170-298158AD2D8A}" created="2025-10-14T16:19:11.859">
        <p188:txBody>
          <a:bodyPr/>
          <a:lstStyle/>
          <a:p>
            <a:r>
              <a:rPr lang="en-US"/>
              <a:t>add ending slide w/ No DPA that states "All these options can be combined with the MCC program"</a:t>
            </a:r>
          </a:p>
        </p188:txBody>
      </p188:reply>
    </p188:replyLst>
    <p188:txBody>
      <a:bodyPr/>
      <a:lstStyle/>
      <a:p>
        <a:r>
          <a:rPr lang="en-US"/>
          <a:t>no DPA option is an opportunity to obtain and MCC!</a:t>
        </a:r>
      </a:p>
    </p188:txBody>
  </p188:cm>
</p188:cmLst>
</file>

<file path=ppt/comments/modernComment_146_8D970BE9.xml><?xml version="1.0" encoding="utf-8"?>
<p188:cmLst xmlns:a="http://schemas.openxmlformats.org/drawingml/2006/main" xmlns:r="http://schemas.openxmlformats.org/officeDocument/2006/relationships" xmlns:p188="http://schemas.microsoft.com/office/powerpoint/2018/8/main">
  <p188:cm id="{E9F4B572-7C36-46BD-A639-A0DAF0D1210D}" authorId="{6E0331D4-A7C6-9FF0-D123-1E0145C74549}" created="2025-10-14T15:25:08.774">
    <ac:deMkLst xmlns:ac="http://schemas.microsoft.com/office/drawing/2013/main/command">
      <pc:docMk xmlns:pc="http://schemas.microsoft.com/office/powerpoint/2013/main/command"/>
      <pc:sldMk xmlns:pc="http://schemas.microsoft.com/office/powerpoint/2013/main/command" cId="2375486441" sldId="326"/>
      <ac:spMk id="6" creationId="{502CCD5A-6257-7146-0D18-BC5B153FAC46}"/>
    </ac:deMkLst>
    <p188:replyLst>
      <p188:reply id="{38331BEA-FF0A-4093-8C0A-1715F852B42E}" authorId="{6B463FD1-3D97-5C0B-5170-298158AD2D8A}" created="2025-10-14T16:26:35.405">
        <p188:txBody>
          <a:bodyPr/>
          <a:lstStyle/>
          <a:p>
            <a:r>
              <a:rPr lang="en-US"/>
              <a:t>keep for now, update when repayable is released</a:t>
            </a:r>
          </a:p>
        </p188:txBody>
      </p188:reply>
    </p188:replyLst>
    <p188:txBody>
      <a:bodyPr/>
      <a:lstStyle/>
      <a:p>
        <a:r>
          <a:rPr lang="en-US"/>
          <a:t>we are likely eliminating this product in upcoming months. should we leave it for now or go ahead and not include it in the training?</a:t>
        </a:r>
      </a:p>
    </p188:txBody>
  </p188:cm>
  <p188:cm id="{710CD284-9F63-470E-A53B-C5C7067952EE}" authorId="{6E0331D4-A7C6-9FF0-D123-1E0145C74549}" created="2025-10-14T15:30:41.592">
    <ac:deMkLst xmlns:ac="http://schemas.microsoft.com/office/drawing/2013/main/command">
      <pc:docMk xmlns:pc="http://schemas.microsoft.com/office/powerpoint/2013/main/command"/>
      <pc:sldMk xmlns:pc="http://schemas.microsoft.com/office/powerpoint/2013/main/command" cId="2375486441" sldId="326"/>
      <ac:spMk id="8" creationId="{2F995018-8349-2E09-46CA-3A84DC1F04F6}"/>
    </ac:deMkLst>
    <p188:txBody>
      <a:bodyPr/>
      <a:lstStyle/>
      <a:p>
        <a:r>
          <a:rPr lang="en-US"/>
          <a:t>with this being a deeper dive, include details on 2nd lien forgiveness requirements.</a:t>
        </a:r>
      </a:p>
    </p188:txBody>
  </p188:cm>
</p188:cmLst>
</file>

<file path=ppt/comments/modernComment_148_92BA84EF.xml><?xml version="1.0" encoding="utf-8"?>
<p188:cmLst xmlns:a="http://schemas.openxmlformats.org/drawingml/2006/main" xmlns:r="http://schemas.openxmlformats.org/officeDocument/2006/relationships" xmlns:p188="http://schemas.microsoft.com/office/powerpoint/2018/8/main">
  <p188:cm id="{DD43F8D0-4008-4469-B4A4-3A85FA219488}" authorId="{6E0331D4-A7C6-9FF0-D123-1E0145C74549}" status="resolved" created="2025-10-14T15:29:36.543">
    <ac:deMkLst xmlns:ac="http://schemas.microsoft.com/office/drawing/2013/main/command">
      <pc:docMk xmlns:pc="http://schemas.microsoft.com/office/powerpoint/2013/main/command"/>
      <pc:sldMk xmlns:pc="http://schemas.microsoft.com/office/powerpoint/2013/main/command" cId="2461697263" sldId="328"/>
      <ac:spMk id="2" creationId="{2E65E03E-D17C-7DAA-AF45-2FBDC1FE0AB7}"/>
    </ac:deMkLst>
    <p188:txBody>
      <a:bodyPr/>
      <a:lstStyle/>
      <a:p>
        <a:r>
          <a:rPr lang="en-US"/>
          <a:t>if this is a deeper dive than our module trainings, should we give more details on manufactured requirements?</a:t>
        </a:r>
      </a:p>
    </p188:txBody>
  </p188:cm>
  <p188:cm id="{D4DD40A5-CCDF-4636-A560-20BBCCCFF763}" authorId="{6B463FD1-3D97-5C0B-5170-298158AD2D8A}" status="resolved" created="2025-10-14T16:37:46.013">
    <pc:sldMkLst xmlns:pc="http://schemas.microsoft.com/office/powerpoint/2013/main/command">
      <pc:docMk/>
      <pc:sldMk cId="2461697263" sldId="328"/>
    </pc:sldMkLst>
    <p188:replyLst>
      <p188:reply id="{B736824F-D75A-4A1C-A1DB-419ED7DCD3A2}" authorId="{6B463FD1-3D97-5C0B-5170-298158AD2D8A}" created="2025-10-14T16:38:11.810">
        <p188:txBody>
          <a:bodyPr/>
          <a:lstStyle/>
          <a:p>
            <a:r>
              <a:rPr lang="en-US"/>
              <a:t>640 FICO minimum</a:t>
            </a:r>
          </a:p>
        </p188:txBody>
      </p188:reply>
    </p188:replyLst>
    <p188:txBody>
      <a:bodyPr/>
      <a:lstStyle/>
      <a:p>
        <a:r>
          <a:rPr lang="en-US"/>
          <a:t>Note: In addition to the foregoing requirements, all manufactured homes must: • be affixed to land and constitute “real property” under Texas law, and • have at least 400 square feet of living space and a minimum width in excess of 102 inches, and TSAHC Program Guidelines for Homeownership Programs Revised 8.20.2025 Texas State Affordable Housing Corporation Page 17 of 35 • which is customarily used at a fixed location, and • must not have been constructed prior to 1994, and • must be doublewide or greater. </a:t>
        </a:r>
      </a:p>
    </p188:txBody>
  </p188:cm>
</p188:cmLst>
</file>

<file path=ppt/comments/modernComment_15E_7E50F2B.xml><?xml version="1.0" encoding="utf-8"?>
<p188:cmLst xmlns:a="http://schemas.openxmlformats.org/drawingml/2006/main" xmlns:r="http://schemas.openxmlformats.org/officeDocument/2006/relationships" xmlns:p188="http://schemas.microsoft.com/office/powerpoint/2018/8/main">
  <p188:cm id="{0637438D-1B3D-4A7F-8752-DDC125A7B085}" authorId="{6E0331D4-A7C6-9FF0-D123-1E0145C74549}" status="resolved" created="2025-10-14T15:49:32.006">
    <ac:deMkLst xmlns:ac="http://schemas.microsoft.com/office/drawing/2013/main/command">
      <pc:docMk xmlns:pc="http://schemas.microsoft.com/office/powerpoint/2013/main/command"/>
      <pc:sldMk xmlns:pc="http://schemas.microsoft.com/office/powerpoint/2013/main/command" cId="132452139" sldId="350"/>
      <ac:graphicFrameMk id="9" creationId="{CEEEFA0E-220B-D5FA-8ADB-8B17DCE3C0E8}"/>
    </ac:deMkLst>
    <p188:txBody>
      <a:bodyPr/>
      <a:lstStyle/>
      <a:p>
        <a:r>
          <a:rPr lang="en-US"/>
          <a:t>add minimum FICO for manual underwrite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FA677-FE20-4658-8D72-AFB074EC453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US"/>
        </a:p>
      </dgm:t>
    </dgm:pt>
    <dgm:pt modelId="{1E3F781E-532D-41F0-B5EF-FC37A6E76FF8}">
      <dgm:prSet custT="1"/>
      <dgm:spPr/>
      <dgm:t>
        <a:bodyPr/>
        <a:lstStyle/>
        <a:p>
          <a:r>
            <a:rPr lang="en-US" sz="2800" dirty="0"/>
            <a:t>Home Sweet Texas Home Loan Program</a:t>
          </a:r>
        </a:p>
      </dgm:t>
    </dgm:pt>
    <dgm:pt modelId="{190EB0D5-851D-4F43-9E51-3ADDBF8CFCD0}" type="parTrans" cxnId="{3382C799-1E80-4AD9-AE4C-5D5579210EE3}">
      <dgm:prSet/>
      <dgm:spPr/>
      <dgm:t>
        <a:bodyPr/>
        <a:lstStyle/>
        <a:p>
          <a:endParaRPr lang="en-US"/>
        </a:p>
      </dgm:t>
    </dgm:pt>
    <dgm:pt modelId="{2EF1F139-FE93-470B-855D-2D85B50790E8}" type="sibTrans" cxnId="{3382C799-1E80-4AD9-AE4C-5D5579210EE3}">
      <dgm:prSet/>
      <dgm:spPr/>
      <dgm:t>
        <a:bodyPr/>
        <a:lstStyle/>
        <a:p>
          <a:endParaRPr lang="en-US"/>
        </a:p>
      </dgm:t>
    </dgm:pt>
    <dgm:pt modelId="{7345D18E-3C8F-4511-AA10-7443A5F3A376}">
      <dgm:prSet custT="1"/>
      <dgm:spPr/>
      <dgm:t>
        <a:bodyPr/>
        <a:lstStyle/>
        <a:p>
          <a:r>
            <a:rPr lang="en-US" sz="2800" dirty="0"/>
            <a:t>Homes for Texas Heroes Home Loan Program</a:t>
          </a:r>
        </a:p>
      </dgm:t>
    </dgm:pt>
    <dgm:pt modelId="{DC66B872-28FA-4686-A974-0BBD5129F817}" type="parTrans" cxnId="{51B68A34-64FB-4733-970C-779040EBBADF}">
      <dgm:prSet/>
      <dgm:spPr/>
      <dgm:t>
        <a:bodyPr/>
        <a:lstStyle/>
        <a:p>
          <a:endParaRPr lang="en-US"/>
        </a:p>
      </dgm:t>
    </dgm:pt>
    <dgm:pt modelId="{797C5AF8-0077-4E4C-881F-AFCF40C55A16}" type="sibTrans" cxnId="{51B68A34-64FB-4733-970C-779040EBBADF}">
      <dgm:prSet/>
      <dgm:spPr/>
      <dgm:t>
        <a:bodyPr/>
        <a:lstStyle/>
        <a:p>
          <a:endParaRPr lang="en-US"/>
        </a:p>
      </dgm:t>
    </dgm:pt>
    <dgm:pt modelId="{5A66BCF9-AB24-4D5F-B6C3-C5E0F861EB94}" type="pres">
      <dgm:prSet presAssocID="{762FA677-FE20-4658-8D72-AFB074EC4537}" presName="compositeShape" presStyleCnt="0">
        <dgm:presLayoutVars>
          <dgm:chMax val="2"/>
          <dgm:dir/>
          <dgm:resizeHandles val="exact"/>
        </dgm:presLayoutVars>
      </dgm:prSet>
      <dgm:spPr/>
    </dgm:pt>
    <dgm:pt modelId="{33F58CFB-2BB6-47FF-A598-0D58AE63C13D}" type="pres">
      <dgm:prSet presAssocID="{762FA677-FE20-4658-8D72-AFB074EC4537}" presName="ribbon" presStyleLbl="node1" presStyleIdx="0" presStyleCnt="1" custScaleX="201179" custLinFactNeighborX="-51" custLinFactNeighborY="-1149"/>
      <dgm:spPr>
        <a:effectLst>
          <a:glow rad="139700">
            <a:schemeClr val="accent3">
              <a:satMod val="175000"/>
              <a:alpha val="40000"/>
            </a:schemeClr>
          </a:glow>
        </a:effectLst>
      </dgm:spPr>
    </dgm:pt>
    <dgm:pt modelId="{72B75B04-6F83-4976-BAFC-524837181670}" type="pres">
      <dgm:prSet presAssocID="{762FA677-FE20-4658-8D72-AFB074EC4537}" presName="leftArrowText" presStyleLbl="node1" presStyleIdx="0" presStyleCnt="1" custScaleX="226845" custScaleY="49074" custLinFactNeighborX="-73193" custLinFactNeighborY="9">
        <dgm:presLayoutVars>
          <dgm:chMax val="0"/>
          <dgm:bulletEnabled val="1"/>
        </dgm:presLayoutVars>
      </dgm:prSet>
      <dgm:spPr/>
    </dgm:pt>
    <dgm:pt modelId="{953786D3-983F-4C2B-8D72-45D5D65FB9E8}" type="pres">
      <dgm:prSet presAssocID="{762FA677-FE20-4658-8D72-AFB074EC4537}" presName="rightArrowText" presStyleLbl="node1" presStyleIdx="0" presStyleCnt="1" custScaleX="253290" custLinFactNeighborX="61215" custLinFactNeighborY="1417">
        <dgm:presLayoutVars>
          <dgm:chMax val="0"/>
          <dgm:bulletEnabled val="1"/>
        </dgm:presLayoutVars>
      </dgm:prSet>
      <dgm:spPr/>
    </dgm:pt>
  </dgm:ptLst>
  <dgm:cxnLst>
    <dgm:cxn modelId="{51B68A34-64FB-4733-970C-779040EBBADF}" srcId="{762FA677-FE20-4658-8D72-AFB074EC4537}" destId="{7345D18E-3C8F-4511-AA10-7443A5F3A376}" srcOrd="1" destOrd="0" parTransId="{DC66B872-28FA-4686-A974-0BBD5129F817}" sibTransId="{797C5AF8-0077-4E4C-881F-AFCF40C55A16}"/>
    <dgm:cxn modelId="{3382C799-1E80-4AD9-AE4C-5D5579210EE3}" srcId="{762FA677-FE20-4658-8D72-AFB074EC4537}" destId="{1E3F781E-532D-41F0-B5EF-FC37A6E76FF8}" srcOrd="0" destOrd="0" parTransId="{190EB0D5-851D-4F43-9E51-3ADDBF8CFCD0}" sibTransId="{2EF1F139-FE93-470B-855D-2D85B50790E8}"/>
    <dgm:cxn modelId="{AE629BAF-B572-47CE-A3F7-23F75FC55F22}" type="presOf" srcId="{7345D18E-3C8F-4511-AA10-7443A5F3A376}" destId="{953786D3-983F-4C2B-8D72-45D5D65FB9E8}" srcOrd="0" destOrd="0" presId="urn:microsoft.com/office/officeart/2005/8/layout/arrow6"/>
    <dgm:cxn modelId="{8ED10CC5-EA2D-4774-A381-E11CBED0389E}" type="presOf" srcId="{1E3F781E-532D-41F0-B5EF-FC37A6E76FF8}" destId="{72B75B04-6F83-4976-BAFC-524837181670}" srcOrd="0" destOrd="0" presId="urn:microsoft.com/office/officeart/2005/8/layout/arrow6"/>
    <dgm:cxn modelId="{0A1B38E6-4780-41D4-B79A-98409EC5DACF}" type="presOf" srcId="{762FA677-FE20-4658-8D72-AFB074EC4537}" destId="{5A66BCF9-AB24-4D5F-B6C3-C5E0F861EB94}" srcOrd="0" destOrd="0" presId="urn:microsoft.com/office/officeart/2005/8/layout/arrow6"/>
    <dgm:cxn modelId="{31826F69-56A0-4F52-912A-AA21CA397682}" type="presParOf" srcId="{5A66BCF9-AB24-4D5F-B6C3-C5E0F861EB94}" destId="{33F58CFB-2BB6-47FF-A598-0D58AE63C13D}" srcOrd="0" destOrd="0" presId="urn:microsoft.com/office/officeart/2005/8/layout/arrow6"/>
    <dgm:cxn modelId="{0FDDE954-F38F-4727-B8BB-769FBDED1AD6}" type="presParOf" srcId="{5A66BCF9-AB24-4D5F-B6C3-C5E0F861EB94}" destId="{72B75B04-6F83-4976-BAFC-524837181670}" srcOrd="1" destOrd="0" presId="urn:microsoft.com/office/officeart/2005/8/layout/arrow6"/>
    <dgm:cxn modelId="{7BB465ED-8E9D-40D8-AC7F-62124091B0E7}" type="presParOf" srcId="{5A66BCF9-AB24-4D5F-B6C3-C5E0F861EB94}" destId="{953786D3-983F-4C2B-8D72-45D5D65FB9E8}"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3CDDF73-ECF2-4BCC-A6DC-13806398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932F48C-DEBA-48F7-A24C-28E1B8FE16B6}">
      <dgm:prSet/>
      <dgm:spPr>
        <a:solidFill>
          <a:schemeClr val="accent3">
            <a:lumMod val="75000"/>
          </a:schemeClr>
        </a:solidFill>
      </dgm:spPr>
      <dgm:t>
        <a:bodyPr/>
        <a:lstStyle/>
        <a:p>
          <a:r>
            <a:rPr lang="en-US" u="sng" dirty="0"/>
            <a:t>Conventional Loans (HFA Preferred/HFA Advantage:</a:t>
          </a:r>
          <a:endParaRPr lang="en-US" dirty="0"/>
        </a:p>
      </dgm:t>
    </dgm:pt>
    <dgm:pt modelId="{AEFEB4C5-F3F8-4F79-AFF4-B8FBFDC4D6F7}" type="parTrans" cxnId="{768AF768-D9AA-4666-A50B-150E95BA233F}">
      <dgm:prSet/>
      <dgm:spPr/>
      <dgm:t>
        <a:bodyPr/>
        <a:lstStyle/>
        <a:p>
          <a:endParaRPr lang="en-US"/>
        </a:p>
      </dgm:t>
    </dgm:pt>
    <dgm:pt modelId="{FAEBD425-DE36-4F56-A6AB-1370F0EDA625}" type="sibTrans" cxnId="{768AF768-D9AA-4666-A50B-150E95BA233F}">
      <dgm:prSet/>
      <dgm:spPr/>
      <dgm:t>
        <a:bodyPr/>
        <a:lstStyle/>
        <a:p>
          <a:endParaRPr lang="en-US"/>
        </a:p>
      </dgm:t>
    </dgm:pt>
    <dgm:pt modelId="{D983FB51-F72E-4E27-9C24-4B34484C67BF}">
      <dgm:prSet custT="1"/>
      <dgm:spPr/>
      <dgm:t>
        <a:bodyPr/>
        <a:lstStyle/>
        <a:p>
          <a:r>
            <a:rPr lang="en-US" sz="2400"/>
            <a:t>Minimum 640 FICO score</a:t>
          </a:r>
        </a:p>
      </dgm:t>
    </dgm:pt>
    <dgm:pt modelId="{96457FE6-E68E-42C2-B5E7-EC2572EC26CF}" type="parTrans" cxnId="{0C0EB738-FA43-4766-9C56-755FC68CB518}">
      <dgm:prSet/>
      <dgm:spPr/>
      <dgm:t>
        <a:bodyPr/>
        <a:lstStyle/>
        <a:p>
          <a:endParaRPr lang="en-US"/>
        </a:p>
      </dgm:t>
    </dgm:pt>
    <dgm:pt modelId="{2E31D1AE-32B1-4488-90D2-D31B5ED80BB7}" type="sibTrans" cxnId="{0C0EB738-FA43-4766-9C56-755FC68CB518}">
      <dgm:prSet/>
      <dgm:spPr/>
      <dgm:t>
        <a:bodyPr/>
        <a:lstStyle/>
        <a:p>
          <a:endParaRPr lang="en-US"/>
        </a:p>
      </dgm:t>
    </dgm:pt>
    <dgm:pt modelId="{5E645C5F-B225-4F16-8870-6EDF9497A9E0}">
      <dgm:prSet custT="1"/>
      <dgm:spPr/>
      <dgm:t>
        <a:bodyPr/>
        <a:lstStyle/>
        <a:p>
          <a:r>
            <a:rPr lang="en-US" sz="2400"/>
            <a:t>Manual Underwriting not allowed</a:t>
          </a:r>
        </a:p>
      </dgm:t>
    </dgm:pt>
    <dgm:pt modelId="{D0B67DA8-67CA-42CD-A5D6-BA1979813865}" type="parTrans" cxnId="{9D53758D-AE14-483D-9B14-266A4C02C4F1}">
      <dgm:prSet/>
      <dgm:spPr/>
      <dgm:t>
        <a:bodyPr/>
        <a:lstStyle/>
        <a:p>
          <a:endParaRPr lang="en-US"/>
        </a:p>
      </dgm:t>
    </dgm:pt>
    <dgm:pt modelId="{3B9A717E-2EF9-4CAD-B059-A670C21E5912}" type="sibTrans" cxnId="{9D53758D-AE14-483D-9B14-266A4C02C4F1}">
      <dgm:prSet/>
      <dgm:spPr/>
      <dgm:t>
        <a:bodyPr/>
        <a:lstStyle/>
        <a:p>
          <a:endParaRPr lang="en-US"/>
        </a:p>
      </dgm:t>
    </dgm:pt>
    <dgm:pt modelId="{A3A4D873-882B-44F0-9D77-69721382459D}">
      <dgm:prSet custT="1"/>
      <dgm:spPr/>
      <dgm:t>
        <a:bodyPr/>
        <a:lstStyle/>
        <a:p>
          <a:r>
            <a:rPr lang="en-US" sz="2400"/>
            <a:t>Borrower without a score can still be eligible </a:t>
          </a:r>
          <a:r>
            <a:rPr lang="en-US" sz="2400" i="1"/>
            <a:t>if another borrower meets 640 FICO requirement</a:t>
          </a:r>
        </a:p>
      </dgm:t>
    </dgm:pt>
    <dgm:pt modelId="{DA22C90E-0F7F-4F02-962B-A4375B93F463}" type="parTrans" cxnId="{BCE8A8F0-0CF4-4844-896C-87D3A28443D1}">
      <dgm:prSet/>
      <dgm:spPr/>
      <dgm:t>
        <a:bodyPr/>
        <a:lstStyle/>
        <a:p>
          <a:endParaRPr lang="en-US"/>
        </a:p>
      </dgm:t>
    </dgm:pt>
    <dgm:pt modelId="{88F7C8B6-902A-45BF-98E5-BA6367F9248D}" type="sibTrans" cxnId="{BCE8A8F0-0CF4-4844-896C-87D3A28443D1}">
      <dgm:prSet/>
      <dgm:spPr/>
      <dgm:t>
        <a:bodyPr/>
        <a:lstStyle/>
        <a:p>
          <a:endParaRPr lang="en-US"/>
        </a:p>
      </dgm:t>
    </dgm:pt>
    <dgm:pt modelId="{22E0E942-6F9E-44D9-B706-7BB5FD8894FC}" type="pres">
      <dgm:prSet presAssocID="{73CDDF73-ECF2-4BCC-A6DC-13806398552A}" presName="linear" presStyleCnt="0">
        <dgm:presLayoutVars>
          <dgm:animLvl val="lvl"/>
          <dgm:resizeHandles val="exact"/>
        </dgm:presLayoutVars>
      </dgm:prSet>
      <dgm:spPr/>
    </dgm:pt>
    <dgm:pt modelId="{A7D05053-AEAF-492A-9CE2-D54B2210E701}" type="pres">
      <dgm:prSet presAssocID="{3932F48C-DEBA-48F7-A24C-28E1B8FE16B6}" presName="parentText" presStyleLbl="node1" presStyleIdx="0" presStyleCnt="1">
        <dgm:presLayoutVars>
          <dgm:chMax val="0"/>
          <dgm:bulletEnabled val="1"/>
        </dgm:presLayoutVars>
      </dgm:prSet>
      <dgm:spPr/>
    </dgm:pt>
    <dgm:pt modelId="{5F078651-035A-451F-9419-157F8CC80CE3}" type="pres">
      <dgm:prSet presAssocID="{3932F48C-DEBA-48F7-A24C-28E1B8FE16B6}" presName="childText" presStyleLbl="revTx" presStyleIdx="0" presStyleCnt="1">
        <dgm:presLayoutVars>
          <dgm:bulletEnabled val="1"/>
        </dgm:presLayoutVars>
      </dgm:prSet>
      <dgm:spPr/>
    </dgm:pt>
  </dgm:ptLst>
  <dgm:cxnLst>
    <dgm:cxn modelId="{0C0EB738-FA43-4766-9C56-755FC68CB518}" srcId="{3932F48C-DEBA-48F7-A24C-28E1B8FE16B6}" destId="{D983FB51-F72E-4E27-9C24-4B34484C67BF}" srcOrd="0" destOrd="0" parTransId="{96457FE6-E68E-42C2-B5E7-EC2572EC26CF}" sibTransId="{2E31D1AE-32B1-4488-90D2-D31B5ED80BB7}"/>
    <dgm:cxn modelId="{FD7A4F5E-57A7-432D-929D-748C819D75FE}" type="presOf" srcId="{73CDDF73-ECF2-4BCC-A6DC-13806398552A}" destId="{22E0E942-6F9E-44D9-B706-7BB5FD8894FC}" srcOrd="0" destOrd="0" presId="urn:microsoft.com/office/officeart/2005/8/layout/vList2"/>
    <dgm:cxn modelId="{768AF768-D9AA-4666-A50B-150E95BA233F}" srcId="{73CDDF73-ECF2-4BCC-A6DC-13806398552A}" destId="{3932F48C-DEBA-48F7-A24C-28E1B8FE16B6}" srcOrd="0" destOrd="0" parTransId="{AEFEB4C5-F3F8-4F79-AFF4-B8FBFDC4D6F7}" sibTransId="{FAEBD425-DE36-4F56-A6AB-1370F0EDA625}"/>
    <dgm:cxn modelId="{A394F27C-9DB1-4396-88F1-C29C417182BF}" type="presOf" srcId="{5E645C5F-B225-4F16-8870-6EDF9497A9E0}" destId="{5F078651-035A-451F-9419-157F8CC80CE3}" srcOrd="0" destOrd="1" presId="urn:microsoft.com/office/officeart/2005/8/layout/vList2"/>
    <dgm:cxn modelId="{9D53758D-AE14-483D-9B14-266A4C02C4F1}" srcId="{3932F48C-DEBA-48F7-A24C-28E1B8FE16B6}" destId="{5E645C5F-B225-4F16-8870-6EDF9497A9E0}" srcOrd="1" destOrd="0" parTransId="{D0B67DA8-67CA-42CD-A5D6-BA1979813865}" sibTransId="{3B9A717E-2EF9-4CAD-B059-A670C21E5912}"/>
    <dgm:cxn modelId="{33DF14AD-0ED5-4EC8-ACF7-5E506612E499}" type="presOf" srcId="{3932F48C-DEBA-48F7-A24C-28E1B8FE16B6}" destId="{A7D05053-AEAF-492A-9CE2-D54B2210E701}" srcOrd="0" destOrd="0" presId="urn:microsoft.com/office/officeart/2005/8/layout/vList2"/>
    <dgm:cxn modelId="{33913EE3-7B5F-4999-9A92-76DAAB295D70}" type="presOf" srcId="{A3A4D873-882B-44F0-9D77-69721382459D}" destId="{5F078651-035A-451F-9419-157F8CC80CE3}" srcOrd="0" destOrd="2" presId="urn:microsoft.com/office/officeart/2005/8/layout/vList2"/>
    <dgm:cxn modelId="{BCE8A8F0-0CF4-4844-896C-87D3A28443D1}" srcId="{3932F48C-DEBA-48F7-A24C-28E1B8FE16B6}" destId="{A3A4D873-882B-44F0-9D77-69721382459D}" srcOrd="2" destOrd="0" parTransId="{DA22C90E-0F7F-4F02-962B-A4375B93F463}" sibTransId="{88F7C8B6-902A-45BF-98E5-BA6367F9248D}"/>
    <dgm:cxn modelId="{FC7B44F2-2959-4E93-A96D-68FF4BFA1309}" type="presOf" srcId="{D983FB51-F72E-4E27-9C24-4B34484C67BF}" destId="{5F078651-035A-451F-9419-157F8CC80CE3}" srcOrd="0" destOrd="0" presId="urn:microsoft.com/office/officeart/2005/8/layout/vList2"/>
    <dgm:cxn modelId="{4D6115B5-0E0A-4336-8314-8970AE17CF66}" type="presParOf" srcId="{22E0E942-6F9E-44D9-B706-7BB5FD8894FC}" destId="{A7D05053-AEAF-492A-9CE2-D54B2210E701}" srcOrd="0" destOrd="0" presId="urn:microsoft.com/office/officeart/2005/8/layout/vList2"/>
    <dgm:cxn modelId="{F890047A-007B-4662-BD27-FC6D0E602553}" type="presParOf" srcId="{22E0E942-6F9E-44D9-B706-7BB5FD8894FC}" destId="{5F078651-035A-451F-9419-157F8CC80CE3}" srcOrd="1"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19DB54-B5F9-4B2A-A5D0-C7A8CEACB6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06337F0-F6B1-493A-8880-7601C859C92D}">
      <dgm:prSet/>
      <dgm:spPr>
        <a:effectLst>
          <a:glow rad="101600">
            <a:schemeClr val="accent2">
              <a:satMod val="175000"/>
              <a:alpha val="40000"/>
            </a:schemeClr>
          </a:glow>
        </a:effectLst>
        <a:scene3d>
          <a:camera prst="orthographicFront"/>
          <a:lightRig rig="threePt" dir="t"/>
        </a:scene3d>
        <a:sp3d>
          <a:bevelT/>
        </a:sp3d>
      </dgm:spPr>
      <dgm:t>
        <a:bodyPr/>
        <a:lstStyle/>
        <a:p>
          <a:r>
            <a:rPr lang="en-US" b="1"/>
            <a:t>Both programs are offered STATEWIDE (even if moving from out of state) </a:t>
          </a:r>
          <a:endParaRPr lang="en-US"/>
        </a:p>
      </dgm:t>
    </dgm:pt>
    <dgm:pt modelId="{F3955908-DF9C-4B74-B1E7-E8EDDB8204CF}" type="parTrans" cxnId="{C8BF27BE-D822-4752-B1AD-9AC4BC95594F}">
      <dgm:prSet/>
      <dgm:spPr/>
      <dgm:t>
        <a:bodyPr/>
        <a:lstStyle/>
        <a:p>
          <a:endParaRPr lang="en-US"/>
        </a:p>
      </dgm:t>
    </dgm:pt>
    <dgm:pt modelId="{B8ED0EC0-8186-4211-97BA-E05D7FF54C7A}" type="sibTrans" cxnId="{C8BF27BE-D822-4752-B1AD-9AC4BC95594F}">
      <dgm:prSet/>
      <dgm:spPr/>
      <dgm:t>
        <a:bodyPr/>
        <a:lstStyle/>
        <a:p>
          <a:endParaRPr lang="en-US"/>
        </a:p>
      </dgm:t>
    </dgm:pt>
    <dgm:pt modelId="{E43258FC-8956-4EC7-9806-D3D7B3FF357A}">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Down Payment Assistance</a:t>
          </a:r>
        </a:p>
      </dgm:t>
    </dgm:pt>
    <dgm:pt modelId="{9BD0314B-6C69-4A93-9DCF-48565976219A}" type="parTrans" cxnId="{60BA65EA-0A04-4AB8-B2B7-460456B1D716}">
      <dgm:prSet/>
      <dgm:spPr/>
      <dgm:t>
        <a:bodyPr/>
        <a:lstStyle/>
        <a:p>
          <a:endParaRPr lang="en-US"/>
        </a:p>
      </dgm:t>
    </dgm:pt>
    <dgm:pt modelId="{E0CD753F-1593-42CF-A480-F47016FB4E41}" type="sibTrans" cxnId="{60BA65EA-0A04-4AB8-B2B7-460456B1D716}">
      <dgm:prSet/>
      <dgm:spPr/>
      <dgm:t>
        <a:bodyPr/>
        <a:lstStyle/>
        <a:p>
          <a:endParaRPr lang="en-US"/>
        </a:p>
      </dgm:t>
    </dgm:pt>
    <dgm:pt modelId="{2F521696-1BC1-4FEA-8376-BCFA47311C32}">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Mortgage Credit Certificate</a:t>
          </a:r>
        </a:p>
      </dgm:t>
    </dgm:pt>
    <dgm:pt modelId="{D66F7B35-5502-44E9-B1F7-649FD5792ADD}" type="parTrans" cxnId="{DD0C5FAB-E311-4E35-994E-9F238DBA577B}">
      <dgm:prSet/>
      <dgm:spPr/>
      <dgm:t>
        <a:bodyPr/>
        <a:lstStyle/>
        <a:p>
          <a:endParaRPr lang="en-US"/>
        </a:p>
      </dgm:t>
    </dgm:pt>
    <dgm:pt modelId="{E33587E4-928D-4983-B712-BE5E24DE04EE}" type="sibTrans" cxnId="{DD0C5FAB-E311-4E35-994E-9F238DBA577B}">
      <dgm:prSet/>
      <dgm:spPr/>
      <dgm:t>
        <a:bodyPr/>
        <a:lstStyle/>
        <a:p>
          <a:endParaRPr lang="en-US"/>
        </a:p>
      </dgm:t>
    </dgm:pt>
    <dgm:pt modelId="{E83C8026-04DA-4EBD-9717-9D5E27802255}" type="pres">
      <dgm:prSet presAssocID="{4219DB54-B5F9-4B2A-A5D0-C7A8CEACB6C5}" presName="Name0" presStyleCnt="0">
        <dgm:presLayoutVars>
          <dgm:dir/>
          <dgm:animLvl val="lvl"/>
          <dgm:resizeHandles val="exact"/>
        </dgm:presLayoutVars>
      </dgm:prSet>
      <dgm:spPr/>
    </dgm:pt>
    <dgm:pt modelId="{A26BC351-F55D-433D-8D25-72980A16A88E}" type="pres">
      <dgm:prSet presAssocID="{106337F0-F6B1-493A-8880-7601C859C92D}" presName="linNode" presStyleCnt="0"/>
      <dgm:spPr>
        <a:scene3d>
          <a:camera prst="orthographicFront"/>
          <a:lightRig rig="threePt" dir="t"/>
        </a:scene3d>
        <a:sp3d>
          <a:bevelT/>
        </a:sp3d>
      </dgm:spPr>
    </dgm:pt>
    <dgm:pt modelId="{1B85B973-A6FC-43E0-9D90-E2F5E451EC03}" type="pres">
      <dgm:prSet presAssocID="{106337F0-F6B1-493A-8880-7601C859C92D}" presName="parentText" presStyleLbl="node1" presStyleIdx="0" presStyleCnt="1">
        <dgm:presLayoutVars>
          <dgm:chMax val="1"/>
          <dgm:bulletEnabled val="1"/>
        </dgm:presLayoutVars>
      </dgm:prSet>
      <dgm:spPr/>
    </dgm:pt>
    <dgm:pt modelId="{69517EBB-9D8A-40EA-9EE1-8C17EC4AA14C}" type="pres">
      <dgm:prSet presAssocID="{106337F0-F6B1-493A-8880-7601C859C92D}" presName="descendantText" presStyleLbl="alignAccFollowNode1" presStyleIdx="0" presStyleCnt="1">
        <dgm:presLayoutVars>
          <dgm:bulletEnabled val="1"/>
        </dgm:presLayoutVars>
      </dgm:prSet>
      <dgm:spPr/>
    </dgm:pt>
  </dgm:ptLst>
  <dgm:cxnLst>
    <dgm:cxn modelId="{74A6C350-9510-4EDC-9F6B-41BD284D93F1}" type="presOf" srcId="{E43258FC-8956-4EC7-9806-D3D7B3FF357A}" destId="{69517EBB-9D8A-40EA-9EE1-8C17EC4AA14C}" srcOrd="0" destOrd="0" presId="urn:microsoft.com/office/officeart/2005/8/layout/vList5"/>
    <dgm:cxn modelId="{46D1C27F-0930-4EA8-A137-46800D255CF8}" type="presOf" srcId="{106337F0-F6B1-493A-8880-7601C859C92D}" destId="{1B85B973-A6FC-43E0-9D90-E2F5E451EC03}" srcOrd="0" destOrd="0" presId="urn:microsoft.com/office/officeart/2005/8/layout/vList5"/>
    <dgm:cxn modelId="{5C708897-67FF-431E-9A25-DD612CCA8439}" type="presOf" srcId="{2F521696-1BC1-4FEA-8376-BCFA47311C32}" destId="{69517EBB-9D8A-40EA-9EE1-8C17EC4AA14C}" srcOrd="0" destOrd="1" presId="urn:microsoft.com/office/officeart/2005/8/layout/vList5"/>
    <dgm:cxn modelId="{DD0C5FAB-E311-4E35-994E-9F238DBA577B}" srcId="{106337F0-F6B1-493A-8880-7601C859C92D}" destId="{2F521696-1BC1-4FEA-8376-BCFA47311C32}" srcOrd="1" destOrd="0" parTransId="{D66F7B35-5502-44E9-B1F7-649FD5792ADD}" sibTransId="{E33587E4-928D-4983-B712-BE5E24DE04EE}"/>
    <dgm:cxn modelId="{D1F56CB8-8E0C-460B-ABEA-B84C77C06C03}" type="presOf" srcId="{4219DB54-B5F9-4B2A-A5D0-C7A8CEACB6C5}" destId="{E83C8026-04DA-4EBD-9717-9D5E27802255}" srcOrd="0" destOrd="0" presId="urn:microsoft.com/office/officeart/2005/8/layout/vList5"/>
    <dgm:cxn modelId="{C8BF27BE-D822-4752-B1AD-9AC4BC95594F}" srcId="{4219DB54-B5F9-4B2A-A5D0-C7A8CEACB6C5}" destId="{106337F0-F6B1-493A-8880-7601C859C92D}" srcOrd="0" destOrd="0" parTransId="{F3955908-DF9C-4B74-B1E7-E8EDDB8204CF}" sibTransId="{B8ED0EC0-8186-4211-97BA-E05D7FF54C7A}"/>
    <dgm:cxn modelId="{60BA65EA-0A04-4AB8-B2B7-460456B1D716}" srcId="{106337F0-F6B1-493A-8880-7601C859C92D}" destId="{E43258FC-8956-4EC7-9806-D3D7B3FF357A}" srcOrd="0" destOrd="0" parTransId="{9BD0314B-6C69-4A93-9DCF-48565976219A}" sibTransId="{E0CD753F-1593-42CF-A480-F47016FB4E41}"/>
    <dgm:cxn modelId="{885769C1-AD8D-404A-B0FA-5572AADB17A7}" type="presParOf" srcId="{E83C8026-04DA-4EBD-9717-9D5E27802255}" destId="{A26BC351-F55D-433D-8D25-72980A16A88E}" srcOrd="0" destOrd="0" presId="urn:microsoft.com/office/officeart/2005/8/layout/vList5"/>
    <dgm:cxn modelId="{A0CA1261-F0C6-47D2-B2F4-F7FF79422D58}" type="presParOf" srcId="{A26BC351-F55D-433D-8D25-72980A16A88E}" destId="{1B85B973-A6FC-43E0-9D90-E2F5E451EC03}" srcOrd="0" destOrd="0" presId="urn:microsoft.com/office/officeart/2005/8/layout/vList5"/>
    <dgm:cxn modelId="{17F85CE2-DE7B-408C-A1BB-D413C7505D03}" type="presParOf" srcId="{A26BC351-F55D-433D-8D25-72980A16A88E}" destId="{69517EBB-9D8A-40EA-9EE1-8C17EC4AA14C}"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DB0C3F-BEBF-43BC-B9A9-5D9BAAC7DE8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550A2E90-48F1-4E5C-9EF2-1A5B3F7AC39E}">
      <dgm:prSet/>
      <dgm:spPr>
        <a:effectLst>
          <a:glow rad="63500">
            <a:schemeClr val="accent3">
              <a:satMod val="175000"/>
              <a:alpha val="40000"/>
            </a:schemeClr>
          </a:glow>
        </a:effectLst>
      </dgm:spPr>
      <dgm:t>
        <a:bodyPr/>
        <a:lstStyle/>
        <a:p>
          <a:r>
            <a:rPr lang="en-US"/>
            <a:t>No First-time home buyer requirement for Non-Bond DPA</a:t>
          </a:r>
        </a:p>
      </dgm:t>
    </dgm:pt>
    <dgm:pt modelId="{4389B47E-DCE7-453A-AE18-A8474BD40E18}" type="parTrans" cxnId="{6BA32488-63CD-434E-802A-568CFBDB6A61}">
      <dgm:prSet/>
      <dgm:spPr/>
      <dgm:t>
        <a:bodyPr/>
        <a:lstStyle/>
        <a:p>
          <a:endParaRPr lang="en-US"/>
        </a:p>
      </dgm:t>
    </dgm:pt>
    <dgm:pt modelId="{0533FCD3-EB9F-4D7E-A52C-C85774A4A85E}" type="sibTrans" cxnId="{6BA32488-63CD-434E-802A-568CFBDB6A61}">
      <dgm:prSet/>
      <dgm:spPr/>
      <dgm:t>
        <a:bodyPr/>
        <a:lstStyle/>
        <a:p>
          <a:endParaRPr lang="en-US"/>
        </a:p>
      </dgm:t>
    </dgm:pt>
    <dgm:pt modelId="{985BA98B-9072-4483-8EFF-320A98A337C8}">
      <dgm:prSet/>
      <dgm:spPr>
        <a:effectLst>
          <a:glow rad="63500">
            <a:schemeClr val="accent3">
              <a:satMod val="175000"/>
              <a:alpha val="40000"/>
            </a:schemeClr>
          </a:glow>
        </a:effectLst>
      </dgm:spPr>
      <dgm:t>
        <a:bodyPr/>
        <a:lstStyle/>
        <a:p>
          <a:r>
            <a:rPr lang="en-US"/>
            <a:t>Can be used to cover down payment AND/OR closing costs</a:t>
          </a:r>
        </a:p>
      </dgm:t>
    </dgm:pt>
    <dgm:pt modelId="{02F567A1-E967-4B84-8946-830B55D92C0D}" type="parTrans" cxnId="{BAD27F47-2C89-45D8-A437-64BCD114CA2B}">
      <dgm:prSet/>
      <dgm:spPr/>
      <dgm:t>
        <a:bodyPr/>
        <a:lstStyle/>
        <a:p>
          <a:endParaRPr lang="en-US"/>
        </a:p>
      </dgm:t>
    </dgm:pt>
    <dgm:pt modelId="{91DD7FE1-2586-4A68-9941-8595B6CA69F4}" type="sibTrans" cxnId="{BAD27F47-2C89-45D8-A437-64BCD114CA2B}">
      <dgm:prSet/>
      <dgm:spPr/>
      <dgm:t>
        <a:bodyPr/>
        <a:lstStyle/>
        <a:p>
          <a:endParaRPr lang="en-US"/>
        </a:p>
      </dgm:t>
    </dgm:pt>
    <dgm:pt modelId="{B0602BAD-1465-446D-B906-4250999174EF}" type="pres">
      <dgm:prSet presAssocID="{36DB0C3F-BEBF-43BC-B9A9-5D9BAAC7DE8A}" presName="Name0" presStyleCnt="0">
        <dgm:presLayoutVars>
          <dgm:dir/>
          <dgm:resizeHandles val="exact"/>
        </dgm:presLayoutVars>
      </dgm:prSet>
      <dgm:spPr/>
    </dgm:pt>
    <dgm:pt modelId="{CDB4F892-EBEB-44E1-8954-5F516FD6AC7E}" type="pres">
      <dgm:prSet presAssocID="{550A2E90-48F1-4E5C-9EF2-1A5B3F7AC39E}" presName="node" presStyleLbl="node1" presStyleIdx="0" presStyleCnt="2">
        <dgm:presLayoutVars>
          <dgm:bulletEnabled val="1"/>
        </dgm:presLayoutVars>
      </dgm:prSet>
      <dgm:spPr/>
    </dgm:pt>
    <dgm:pt modelId="{DA6B7931-7835-46E8-8EA2-CDB069F1FDE0}" type="pres">
      <dgm:prSet presAssocID="{0533FCD3-EB9F-4D7E-A52C-C85774A4A85E}" presName="sibTrans" presStyleLbl="sibTrans2D1" presStyleIdx="0" presStyleCnt="1"/>
      <dgm:spPr/>
    </dgm:pt>
    <dgm:pt modelId="{90BC2768-93D5-4CE7-BB68-C3D902AD844B}" type="pres">
      <dgm:prSet presAssocID="{0533FCD3-EB9F-4D7E-A52C-C85774A4A85E}" presName="connectorText" presStyleLbl="sibTrans2D1" presStyleIdx="0" presStyleCnt="1"/>
      <dgm:spPr/>
    </dgm:pt>
    <dgm:pt modelId="{3CE48898-F902-4C06-B00F-23075BDDF331}" type="pres">
      <dgm:prSet presAssocID="{985BA98B-9072-4483-8EFF-320A98A337C8}" presName="node" presStyleLbl="node1" presStyleIdx="1" presStyleCnt="2">
        <dgm:presLayoutVars>
          <dgm:bulletEnabled val="1"/>
        </dgm:presLayoutVars>
      </dgm:prSet>
      <dgm:spPr/>
    </dgm:pt>
  </dgm:ptLst>
  <dgm:cxnLst>
    <dgm:cxn modelId="{A4FC4A04-38A5-423B-B98A-A4141960CC9F}" type="presOf" srcId="{550A2E90-48F1-4E5C-9EF2-1A5B3F7AC39E}" destId="{CDB4F892-EBEB-44E1-8954-5F516FD6AC7E}" srcOrd="0" destOrd="0" presId="urn:microsoft.com/office/officeart/2005/8/layout/process1"/>
    <dgm:cxn modelId="{BAD27F47-2C89-45D8-A437-64BCD114CA2B}" srcId="{36DB0C3F-BEBF-43BC-B9A9-5D9BAAC7DE8A}" destId="{985BA98B-9072-4483-8EFF-320A98A337C8}" srcOrd="1" destOrd="0" parTransId="{02F567A1-E967-4B84-8946-830B55D92C0D}" sibTransId="{91DD7FE1-2586-4A68-9941-8595B6CA69F4}"/>
    <dgm:cxn modelId="{6BA32488-63CD-434E-802A-568CFBDB6A61}" srcId="{36DB0C3F-BEBF-43BC-B9A9-5D9BAAC7DE8A}" destId="{550A2E90-48F1-4E5C-9EF2-1A5B3F7AC39E}" srcOrd="0" destOrd="0" parTransId="{4389B47E-DCE7-453A-AE18-A8474BD40E18}" sibTransId="{0533FCD3-EB9F-4D7E-A52C-C85774A4A85E}"/>
    <dgm:cxn modelId="{EDF6598B-A3D4-44B9-A1F9-1AD4DEF5BDBF}" type="presOf" srcId="{985BA98B-9072-4483-8EFF-320A98A337C8}" destId="{3CE48898-F902-4C06-B00F-23075BDDF331}" srcOrd="0" destOrd="0" presId="urn:microsoft.com/office/officeart/2005/8/layout/process1"/>
    <dgm:cxn modelId="{4CFE42B6-97A3-4BB6-A182-81EEAFFD49E5}" type="presOf" srcId="{0533FCD3-EB9F-4D7E-A52C-C85774A4A85E}" destId="{DA6B7931-7835-46E8-8EA2-CDB069F1FDE0}" srcOrd="0" destOrd="0" presId="urn:microsoft.com/office/officeart/2005/8/layout/process1"/>
    <dgm:cxn modelId="{574AC2C2-BF40-4735-8679-F1FE7940DBB0}" type="presOf" srcId="{0533FCD3-EB9F-4D7E-A52C-C85774A4A85E}" destId="{90BC2768-93D5-4CE7-BB68-C3D902AD844B}" srcOrd="1" destOrd="0" presId="urn:microsoft.com/office/officeart/2005/8/layout/process1"/>
    <dgm:cxn modelId="{075D9BE8-E708-42F3-A75E-48410B63626D}" type="presOf" srcId="{36DB0C3F-BEBF-43BC-B9A9-5D9BAAC7DE8A}" destId="{B0602BAD-1465-446D-B906-4250999174EF}" srcOrd="0" destOrd="0" presId="urn:microsoft.com/office/officeart/2005/8/layout/process1"/>
    <dgm:cxn modelId="{E85FF754-44D3-4405-AFD9-B4385820D721}" type="presParOf" srcId="{B0602BAD-1465-446D-B906-4250999174EF}" destId="{CDB4F892-EBEB-44E1-8954-5F516FD6AC7E}" srcOrd="0" destOrd="0" presId="urn:microsoft.com/office/officeart/2005/8/layout/process1"/>
    <dgm:cxn modelId="{D01F9E1F-310C-42F6-B352-07F86BCBFF28}" type="presParOf" srcId="{B0602BAD-1465-446D-B906-4250999174EF}" destId="{DA6B7931-7835-46E8-8EA2-CDB069F1FDE0}" srcOrd="1" destOrd="0" presId="urn:microsoft.com/office/officeart/2005/8/layout/process1"/>
    <dgm:cxn modelId="{5284BADE-0D9E-430E-8994-31D2A73EA228}" type="presParOf" srcId="{DA6B7931-7835-46E8-8EA2-CDB069F1FDE0}" destId="{90BC2768-93D5-4CE7-BB68-C3D902AD844B}" srcOrd="0" destOrd="0" presId="urn:microsoft.com/office/officeart/2005/8/layout/process1"/>
    <dgm:cxn modelId="{E4B8024D-2A70-442A-9657-2D2771B8350A}" type="presParOf" srcId="{B0602BAD-1465-446D-B906-4250999174EF}" destId="{3CE48898-F902-4C06-B00F-23075BDDF331}" srcOrd="2" destOrd="0" presId="urn:microsoft.com/office/officeart/2005/8/layout/process1"/>
  </dgm:cxnLst>
  <dgm:bg>
    <a:effectLst>
      <a:glow rad="63500">
        <a:schemeClr val="accent3">
          <a:satMod val="175000"/>
          <a:alpha val="40000"/>
        </a:schemeClr>
      </a:glo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C8A605-ECB6-4687-A2A5-426F438DCA4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E0D8B9EF-9548-4333-A057-37B8062A5794}">
      <dgm:prSet/>
      <dgm:spPr>
        <a:solidFill>
          <a:schemeClr val="accent3"/>
        </a:solidFill>
        <a:effectLst>
          <a:glow rad="228600">
            <a:schemeClr val="accent2">
              <a:satMod val="175000"/>
              <a:alpha val="40000"/>
            </a:schemeClr>
          </a:glow>
        </a:effectLst>
      </dgm:spPr>
      <dgm:t>
        <a:bodyPr/>
        <a:lstStyle/>
        <a:p>
          <a:r>
            <a:rPr lang="en-US" dirty="0"/>
            <a:t>Note: Homes located in Targeted Areas allow for higher income limits</a:t>
          </a:r>
        </a:p>
      </dgm:t>
    </dgm:pt>
    <dgm:pt modelId="{E240EE9E-BB43-42EC-B00C-15CA5E3637FF}" type="parTrans" cxnId="{36FED028-455D-43E3-BCFB-FD68CE0A0FDF}">
      <dgm:prSet/>
      <dgm:spPr/>
      <dgm:t>
        <a:bodyPr/>
        <a:lstStyle/>
        <a:p>
          <a:endParaRPr lang="en-US"/>
        </a:p>
      </dgm:t>
    </dgm:pt>
    <dgm:pt modelId="{40E4A1D9-AD58-4C98-975A-3FF30CF622D8}" type="sibTrans" cxnId="{36FED028-455D-43E3-BCFB-FD68CE0A0FDF}">
      <dgm:prSet/>
      <dgm:spPr/>
      <dgm:t>
        <a:bodyPr/>
        <a:lstStyle/>
        <a:p>
          <a:endParaRPr lang="en-US"/>
        </a:p>
      </dgm:t>
    </dgm:pt>
    <dgm:pt modelId="{617F7BE7-A25D-4EDE-95E9-B600EE1D8B9E}" type="pres">
      <dgm:prSet presAssocID="{01C8A605-ECB6-4687-A2A5-426F438DCA4E}" presName="Name0" presStyleCnt="0">
        <dgm:presLayoutVars>
          <dgm:dir/>
          <dgm:resizeHandles val="exact"/>
        </dgm:presLayoutVars>
      </dgm:prSet>
      <dgm:spPr/>
    </dgm:pt>
    <dgm:pt modelId="{80C49628-D5CF-429C-B41D-66596303EBB6}" type="pres">
      <dgm:prSet presAssocID="{E0D8B9EF-9548-4333-A057-37B8062A5794}" presName="node" presStyleLbl="node1" presStyleIdx="0" presStyleCnt="1" custLinFactNeighborX="11674" custLinFactNeighborY="8679">
        <dgm:presLayoutVars>
          <dgm:bulletEnabled val="1"/>
        </dgm:presLayoutVars>
      </dgm:prSet>
      <dgm:spPr/>
    </dgm:pt>
  </dgm:ptLst>
  <dgm:cxnLst>
    <dgm:cxn modelId="{36FED028-455D-43E3-BCFB-FD68CE0A0FDF}" srcId="{01C8A605-ECB6-4687-A2A5-426F438DCA4E}" destId="{E0D8B9EF-9548-4333-A057-37B8062A5794}" srcOrd="0" destOrd="0" parTransId="{E240EE9E-BB43-42EC-B00C-15CA5E3637FF}" sibTransId="{40E4A1D9-AD58-4C98-975A-3FF30CF622D8}"/>
    <dgm:cxn modelId="{8247842D-1A8F-4A17-9B70-E8E510C35C09}" type="presOf" srcId="{E0D8B9EF-9548-4333-A057-37B8062A5794}" destId="{80C49628-D5CF-429C-B41D-66596303EBB6}" srcOrd="0" destOrd="0" presId="urn:microsoft.com/office/officeart/2005/8/layout/process1"/>
    <dgm:cxn modelId="{915409BA-679B-4C80-BCF6-A35ED0D06C6F}" type="presOf" srcId="{01C8A605-ECB6-4687-A2A5-426F438DCA4E}" destId="{617F7BE7-A25D-4EDE-95E9-B600EE1D8B9E}" srcOrd="0" destOrd="0" presId="urn:microsoft.com/office/officeart/2005/8/layout/process1"/>
    <dgm:cxn modelId="{D6A367B5-83D6-401E-A1AD-686692C9BB98}" type="presParOf" srcId="{617F7BE7-A25D-4EDE-95E9-B600EE1D8B9E}" destId="{80C49628-D5CF-429C-B41D-66596303EBB6}" srcOrd="0" destOrd="0" presId="urn:microsoft.com/office/officeart/2005/8/layout/process1"/>
  </dgm:cxnLst>
  <dgm:bg>
    <a:effectLst>
      <a:glow rad="228600">
        <a:schemeClr val="accent2">
          <a:satMod val="175000"/>
          <a:alpha val="40000"/>
        </a:schemeClr>
      </a:glow>
    </a:effect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DB051F-F6A3-4B53-A14D-C60B4485BFD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1DC83CE-E4F8-445B-B7FD-124CF4104CB3}">
      <dgm:prSet/>
      <dgm:spPr/>
      <dgm:t>
        <a:bodyPr/>
        <a:lstStyle/>
        <a:p>
          <a:r>
            <a:rPr lang="en-US"/>
            <a:t>New and existing SF homes</a:t>
          </a:r>
        </a:p>
      </dgm:t>
    </dgm:pt>
    <dgm:pt modelId="{F4837326-BF0B-487B-87B2-C980FBD3C89F}" type="parTrans" cxnId="{14FCA1FC-7952-41E4-B455-3EF56CC8D784}">
      <dgm:prSet/>
      <dgm:spPr/>
      <dgm:t>
        <a:bodyPr/>
        <a:lstStyle/>
        <a:p>
          <a:endParaRPr lang="en-US"/>
        </a:p>
      </dgm:t>
    </dgm:pt>
    <dgm:pt modelId="{9642A920-BAB8-46B3-939A-A46B3AB71BE7}" type="sibTrans" cxnId="{14FCA1FC-7952-41E4-B455-3EF56CC8D784}">
      <dgm:prSet/>
      <dgm:spPr/>
      <dgm:t>
        <a:bodyPr/>
        <a:lstStyle/>
        <a:p>
          <a:endParaRPr lang="en-US"/>
        </a:p>
      </dgm:t>
    </dgm:pt>
    <dgm:pt modelId="{8E78174C-1CBF-4FFD-9D19-4DE74AAF88C5}">
      <dgm:prSet/>
      <dgm:spPr/>
      <dgm:t>
        <a:bodyPr/>
        <a:lstStyle/>
        <a:p>
          <a:r>
            <a:rPr lang="en-US"/>
            <a:t>Condos and Townhomes</a:t>
          </a:r>
        </a:p>
      </dgm:t>
    </dgm:pt>
    <dgm:pt modelId="{068DBFA1-8844-49BF-A7E1-6EA03228FC28}" type="parTrans" cxnId="{1B31726C-733C-4C98-BAA9-B725E7FA6A04}">
      <dgm:prSet/>
      <dgm:spPr/>
      <dgm:t>
        <a:bodyPr/>
        <a:lstStyle/>
        <a:p>
          <a:endParaRPr lang="en-US"/>
        </a:p>
      </dgm:t>
    </dgm:pt>
    <dgm:pt modelId="{E076791B-765B-4A9A-8376-1FE4FD3983A9}" type="sibTrans" cxnId="{1B31726C-733C-4C98-BAA9-B725E7FA6A04}">
      <dgm:prSet/>
      <dgm:spPr/>
      <dgm:t>
        <a:bodyPr/>
        <a:lstStyle/>
        <a:p>
          <a:endParaRPr lang="en-US"/>
        </a:p>
      </dgm:t>
    </dgm:pt>
    <dgm:pt modelId="{11608AF1-9F77-4DBA-86AF-4171A76AC990}">
      <dgm:prSet/>
      <dgm:spPr/>
      <dgm:t>
        <a:bodyPr/>
        <a:lstStyle/>
        <a:p>
          <a:r>
            <a:rPr lang="en-US"/>
            <a:t>2-4 unit properties</a:t>
          </a:r>
        </a:p>
      </dgm:t>
    </dgm:pt>
    <dgm:pt modelId="{70198855-B023-4D9B-997C-141DBCAEE7F2}" type="parTrans" cxnId="{BAFD358D-AA97-49F2-88E6-FBEDD84B64DA}">
      <dgm:prSet/>
      <dgm:spPr/>
      <dgm:t>
        <a:bodyPr/>
        <a:lstStyle/>
        <a:p>
          <a:endParaRPr lang="en-US"/>
        </a:p>
      </dgm:t>
    </dgm:pt>
    <dgm:pt modelId="{B4D383AF-5B83-4D5D-BCDE-443B23770081}" type="sibTrans" cxnId="{BAFD358D-AA97-49F2-88E6-FBEDD84B64DA}">
      <dgm:prSet/>
      <dgm:spPr/>
      <dgm:t>
        <a:bodyPr/>
        <a:lstStyle/>
        <a:p>
          <a:endParaRPr lang="en-US"/>
        </a:p>
      </dgm:t>
    </dgm:pt>
    <dgm:pt modelId="{5FE74F62-B47D-44B7-80E6-9B6093718338}">
      <dgm:prSet/>
      <dgm:spPr/>
      <dgm:t>
        <a:bodyPr/>
        <a:lstStyle/>
        <a:p>
          <a:r>
            <a:rPr lang="en-US"/>
            <a:t>Manufactured Homes</a:t>
          </a:r>
        </a:p>
      </dgm:t>
    </dgm:pt>
    <dgm:pt modelId="{718151FA-B1DD-4F2B-9B39-B566D43DFF4E}" type="parTrans" cxnId="{273C549A-AF57-459E-9366-AFABA5CD4726}">
      <dgm:prSet/>
      <dgm:spPr/>
      <dgm:t>
        <a:bodyPr/>
        <a:lstStyle/>
        <a:p>
          <a:endParaRPr lang="en-US"/>
        </a:p>
      </dgm:t>
    </dgm:pt>
    <dgm:pt modelId="{ACFC4CA4-41B1-461B-B9BD-48B146BCE36F}" type="sibTrans" cxnId="{273C549A-AF57-459E-9366-AFABA5CD4726}">
      <dgm:prSet/>
      <dgm:spPr/>
      <dgm:t>
        <a:bodyPr/>
        <a:lstStyle/>
        <a:p>
          <a:endParaRPr lang="en-US"/>
        </a:p>
      </dgm:t>
    </dgm:pt>
    <dgm:pt modelId="{05DABFB6-39E0-4336-918B-60AAE910442F}">
      <dgm:prSet/>
      <dgm:spPr/>
      <dgm:t>
        <a:bodyPr/>
        <a:lstStyle/>
        <a:p>
          <a:r>
            <a:rPr lang="en-US"/>
            <a:t>Meets HUD requirements</a:t>
          </a:r>
        </a:p>
      </dgm:t>
    </dgm:pt>
    <dgm:pt modelId="{303D96BA-0098-43B6-820F-15056B2951F9}" type="parTrans" cxnId="{D463A125-EF7F-488C-803C-EF03F9D9AD4C}">
      <dgm:prSet/>
      <dgm:spPr/>
      <dgm:t>
        <a:bodyPr/>
        <a:lstStyle/>
        <a:p>
          <a:endParaRPr lang="en-US"/>
        </a:p>
      </dgm:t>
    </dgm:pt>
    <dgm:pt modelId="{E76E509F-9F0C-4C0A-B283-2F5D0256673C}" type="sibTrans" cxnId="{D463A125-EF7F-488C-803C-EF03F9D9AD4C}">
      <dgm:prSet/>
      <dgm:spPr/>
      <dgm:t>
        <a:bodyPr/>
        <a:lstStyle/>
        <a:p>
          <a:endParaRPr lang="en-US"/>
        </a:p>
      </dgm:t>
    </dgm:pt>
    <dgm:pt modelId="{A28C69B5-ABCE-4F80-9DFC-B46490BA81E5}">
      <dgm:prSet/>
      <dgm:spPr/>
      <dgm:t>
        <a:bodyPr/>
        <a:lstStyle/>
        <a:p>
          <a:r>
            <a:rPr lang="en-US"/>
            <a:t>Double Wide or greater</a:t>
          </a:r>
        </a:p>
      </dgm:t>
    </dgm:pt>
    <dgm:pt modelId="{9B3D0DB8-58EA-41DA-A533-7BB1EF594254}" type="parTrans" cxnId="{AFA86C3B-5228-41BA-8554-26704B102F1F}">
      <dgm:prSet/>
      <dgm:spPr/>
      <dgm:t>
        <a:bodyPr/>
        <a:lstStyle/>
        <a:p>
          <a:endParaRPr lang="en-US"/>
        </a:p>
      </dgm:t>
    </dgm:pt>
    <dgm:pt modelId="{7610BFC5-1BC9-4976-B936-D503A389AC86}" type="sibTrans" cxnId="{AFA86C3B-5228-41BA-8554-26704B102F1F}">
      <dgm:prSet/>
      <dgm:spPr/>
      <dgm:t>
        <a:bodyPr/>
        <a:lstStyle/>
        <a:p>
          <a:endParaRPr lang="en-US"/>
        </a:p>
      </dgm:t>
    </dgm:pt>
    <dgm:pt modelId="{66A3BD4D-F60E-4B8E-B3A6-31F8F9DE8AB8}">
      <dgm:prSet/>
      <dgm:spPr/>
      <dgm:t>
        <a:bodyPr/>
        <a:lstStyle/>
        <a:p>
          <a:r>
            <a:rPr lang="en-US"/>
            <a:t>Not constructed prior to 1994</a:t>
          </a:r>
        </a:p>
      </dgm:t>
    </dgm:pt>
    <dgm:pt modelId="{CB9CAB38-FE1E-45A6-AA97-FD7BEC36DC80}" type="parTrans" cxnId="{CDEB4A56-221A-4CB7-8AD0-D31C3AEBFBE8}">
      <dgm:prSet/>
      <dgm:spPr/>
      <dgm:t>
        <a:bodyPr/>
        <a:lstStyle/>
        <a:p>
          <a:endParaRPr lang="en-US"/>
        </a:p>
      </dgm:t>
    </dgm:pt>
    <dgm:pt modelId="{A90542AD-0700-4EE8-B884-50BE2CAAF855}" type="sibTrans" cxnId="{CDEB4A56-221A-4CB7-8AD0-D31C3AEBFBE8}">
      <dgm:prSet/>
      <dgm:spPr/>
      <dgm:t>
        <a:bodyPr/>
        <a:lstStyle/>
        <a:p>
          <a:endParaRPr lang="en-US"/>
        </a:p>
      </dgm:t>
    </dgm:pt>
    <dgm:pt modelId="{EA80E886-5250-41B8-9097-B1EE880F1A4C}">
      <dgm:prSet/>
      <dgm:spPr/>
      <dgm:t>
        <a:bodyPr/>
        <a:lstStyle/>
        <a:p>
          <a:r>
            <a:rPr lang="en-US"/>
            <a:t>Minimum 640 FICO</a:t>
          </a:r>
        </a:p>
      </dgm:t>
    </dgm:pt>
    <dgm:pt modelId="{D5A73CA6-9EF2-4C41-8B0C-05E05C18FE87}" type="parTrans" cxnId="{A204FC4D-98D6-442B-938E-C0ADD88B7BE8}">
      <dgm:prSet/>
      <dgm:spPr/>
      <dgm:t>
        <a:bodyPr/>
        <a:lstStyle/>
        <a:p>
          <a:endParaRPr lang="en-US"/>
        </a:p>
      </dgm:t>
    </dgm:pt>
    <dgm:pt modelId="{FD65ADEF-A521-4695-B86D-4B6C7A0D7AAB}" type="sibTrans" cxnId="{A204FC4D-98D6-442B-938E-C0ADD88B7BE8}">
      <dgm:prSet/>
      <dgm:spPr/>
      <dgm:t>
        <a:bodyPr/>
        <a:lstStyle/>
        <a:p>
          <a:endParaRPr lang="en-US"/>
        </a:p>
      </dgm:t>
    </dgm:pt>
    <dgm:pt modelId="{9B2F562B-63C1-448B-A15B-EA0E4D9564F4}">
      <dgm:prSet/>
      <dgm:spPr/>
      <dgm:t>
        <a:bodyPr/>
        <a:lstStyle/>
        <a:p>
          <a:r>
            <a:rPr lang="en-US"/>
            <a:t>No leaseholds</a:t>
          </a:r>
        </a:p>
      </dgm:t>
    </dgm:pt>
    <dgm:pt modelId="{791AC5AE-E86B-42DA-8E54-EC0BF015392D}" type="parTrans" cxnId="{C98A9BD2-67BC-4EF1-BED3-D20FF4DFEE2D}">
      <dgm:prSet/>
      <dgm:spPr/>
      <dgm:t>
        <a:bodyPr/>
        <a:lstStyle/>
        <a:p>
          <a:endParaRPr lang="en-US"/>
        </a:p>
      </dgm:t>
    </dgm:pt>
    <dgm:pt modelId="{A4C722E2-0044-4DD9-B6F7-912847782EB3}" type="sibTrans" cxnId="{C98A9BD2-67BC-4EF1-BED3-D20FF4DFEE2D}">
      <dgm:prSet/>
      <dgm:spPr/>
      <dgm:t>
        <a:bodyPr/>
        <a:lstStyle/>
        <a:p>
          <a:endParaRPr lang="en-US"/>
        </a:p>
      </dgm:t>
    </dgm:pt>
    <dgm:pt modelId="{A8D2FB56-3773-499E-A606-889E3636ED36}">
      <dgm:prSet custT="1"/>
      <dgm:spPr/>
      <dgm:t>
        <a:bodyPr/>
        <a:lstStyle/>
        <a:p>
          <a:r>
            <a:rPr lang="en-US" sz="1600"/>
            <a:t>One unit must be owner occupied. </a:t>
          </a:r>
        </a:p>
      </dgm:t>
    </dgm:pt>
    <dgm:pt modelId="{D90A5BC3-FBB4-4349-A374-273A6418D3E9}" type="parTrans" cxnId="{64A68EE7-703F-4DA2-B3CB-3DE2322F1467}">
      <dgm:prSet/>
      <dgm:spPr/>
      <dgm:t>
        <a:bodyPr/>
        <a:lstStyle/>
        <a:p>
          <a:endParaRPr lang="en-US"/>
        </a:p>
      </dgm:t>
    </dgm:pt>
    <dgm:pt modelId="{5F0F76C9-F4C0-43BB-B8A6-C0967DD4CC46}" type="sibTrans" cxnId="{64A68EE7-703F-4DA2-B3CB-3DE2322F1467}">
      <dgm:prSet/>
      <dgm:spPr/>
      <dgm:t>
        <a:bodyPr/>
        <a:lstStyle/>
        <a:p>
          <a:endParaRPr lang="en-US"/>
        </a:p>
      </dgm:t>
    </dgm:pt>
    <dgm:pt modelId="{03E0780E-A642-4ED2-A4CD-866EE0A26D47}">
      <dgm:prSet custT="1"/>
      <dgm:spPr/>
      <dgm:t>
        <a:bodyPr/>
        <a:lstStyle/>
        <a:p>
          <a:r>
            <a:rPr lang="en-US" sz="1600"/>
            <a:t>Net rental income used to qualify will count against the income limit</a:t>
          </a:r>
          <a:r>
            <a:rPr lang="en-US" sz="1500"/>
            <a:t>. </a:t>
          </a:r>
        </a:p>
      </dgm:t>
    </dgm:pt>
    <dgm:pt modelId="{8CAC7F3B-DAAA-4C5F-ABDF-5409E1A0AD75}" type="parTrans" cxnId="{E08EDC5E-D7DA-43A3-A54A-078679021525}">
      <dgm:prSet/>
      <dgm:spPr/>
      <dgm:t>
        <a:bodyPr/>
        <a:lstStyle/>
        <a:p>
          <a:endParaRPr lang="en-US"/>
        </a:p>
      </dgm:t>
    </dgm:pt>
    <dgm:pt modelId="{4CE101A6-9EB8-45CF-A892-E090FCED703D}" type="sibTrans" cxnId="{E08EDC5E-D7DA-43A3-A54A-078679021525}">
      <dgm:prSet/>
      <dgm:spPr/>
      <dgm:t>
        <a:bodyPr/>
        <a:lstStyle/>
        <a:p>
          <a:endParaRPr lang="en-US"/>
        </a:p>
      </dgm:t>
    </dgm:pt>
    <dgm:pt modelId="{3BD7DAC0-8966-467E-A20A-EA520FE2D6FE}">
      <dgm:prSet custT="1"/>
      <dgm:spPr/>
      <dgm:t>
        <a:bodyPr/>
        <a:lstStyle/>
        <a:p>
          <a:r>
            <a:rPr lang="en-US" sz="1600"/>
            <a:t>Condos must have proper approval by HUD/FHA, VA, or Fannie/Freddie.</a:t>
          </a:r>
        </a:p>
      </dgm:t>
    </dgm:pt>
    <dgm:pt modelId="{9C86336F-1403-45B1-A56E-7CD6986FF23C}" type="parTrans" cxnId="{B033B26E-BF9D-4F42-B696-A3D326EB0447}">
      <dgm:prSet/>
      <dgm:spPr/>
      <dgm:t>
        <a:bodyPr/>
        <a:lstStyle/>
        <a:p>
          <a:endParaRPr lang="en-US"/>
        </a:p>
      </dgm:t>
    </dgm:pt>
    <dgm:pt modelId="{311DB726-98A3-471B-9585-5D61EC2D4B5D}" type="sibTrans" cxnId="{B033B26E-BF9D-4F42-B696-A3D326EB0447}">
      <dgm:prSet/>
      <dgm:spPr/>
      <dgm:t>
        <a:bodyPr/>
        <a:lstStyle/>
        <a:p>
          <a:endParaRPr lang="en-US"/>
        </a:p>
      </dgm:t>
    </dgm:pt>
    <dgm:pt modelId="{997EFC75-F8E3-4904-85FB-34856E3A0768}">
      <dgm:prSet/>
      <dgm:spPr/>
      <dgm:t>
        <a:bodyPr/>
        <a:lstStyle/>
        <a:p>
          <a:endParaRPr lang="en-US" sz="1500"/>
        </a:p>
      </dgm:t>
    </dgm:pt>
    <dgm:pt modelId="{2D035540-6A01-47B7-8E69-DC0EBB6DC800}" type="parTrans" cxnId="{876BC8F1-BD6B-41CC-BB76-04E5E7426FD8}">
      <dgm:prSet/>
      <dgm:spPr/>
      <dgm:t>
        <a:bodyPr/>
        <a:lstStyle/>
        <a:p>
          <a:endParaRPr lang="en-US"/>
        </a:p>
      </dgm:t>
    </dgm:pt>
    <dgm:pt modelId="{2CD0DD89-6735-4C11-9949-387821C39E71}" type="sibTrans" cxnId="{876BC8F1-BD6B-41CC-BB76-04E5E7426FD8}">
      <dgm:prSet/>
      <dgm:spPr/>
      <dgm:t>
        <a:bodyPr/>
        <a:lstStyle/>
        <a:p>
          <a:endParaRPr lang="en-US"/>
        </a:p>
      </dgm:t>
    </dgm:pt>
    <dgm:pt modelId="{DD1B1CFD-9402-4CE5-AF02-5947A19A3527}">
      <dgm:prSet custT="1"/>
      <dgm:spPr/>
      <dgm:t>
        <a:bodyPr/>
        <a:lstStyle/>
        <a:p>
          <a:r>
            <a:rPr lang="en-US" sz="1600"/>
            <a:t>Homes defined as standard single-family homes by appraisal</a:t>
          </a:r>
        </a:p>
      </dgm:t>
    </dgm:pt>
    <dgm:pt modelId="{12B46105-AAE8-4417-827B-4DFBBC8CBC84}" type="parTrans" cxnId="{A2029B4E-2072-4C1A-91EC-583B5355CE4B}">
      <dgm:prSet/>
      <dgm:spPr/>
      <dgm:t>
        <a:bodyPr/>
        <a:lstStyle/>
        <a:p>
          <a:endParaRPr lang="en-US"/>
        </a:p>
      </dgm:t>
    </dgm:pt>
    <dgm:pt modelId="{78FAA685-98A5-4399-8C51-39F7A225E327}" type="sibTrans" cxnId="{A2029B4E-2072-4C1A-91EC-583B5355CE4B}">
      <dgm:prSet/>
      <dgm:spPr/>
      <dgm:t>
        <a:bodyPr/>
        <a:lstStyle/>
        <a:p>
          <a:endParaRPr lang="en-US"/>
        </a:p>
      </dgm:t>
    </dgm:pt>
    <dgm:pt modelId="{27C2AC85-953D-471F-90B2-9D10A8714F75}">
      <dgm:prSet custT="1"/>
      <dgm:spPr/>
      <dgm:t>
        <a:bodyPr/>
        <a:lstStyle/>
        <a:p>
          <a:r>
            <a:rPr lang="en-US" sz="1600"/>
            <a:t>One-time close construction loans are not eligible</a:t>
          </a:r>
        </a:p>
      </dgm:t>
    </dgm:pt>
    <dgm:pt modelId="{2D222071-663F-40B0-A2BC-76645D5B21B2}" type="parTrans" cxnId="{E7407588-5ED9-40B3-976A-601F7FA4C274}">
      <dgm:prSet/>
      <dgm:spPr/>
      <dgm:t>
        <a:bodyPr/>
        <a:lstStyle/>
        <a:p>
          <a:endParaRPr lang="en-US"/>
        </a:p>
      </dgm:t>
    </dgm:pt>
    <dgm:pt modelId="{2CBD87CB-D90A-4878-BE33-51BDDE8487A4}" type="sibTrans" cxnId="{E7407588-5ED9-40B3-976A-601F7FA4C274}">
      <dgm:prSet/>
      <dgm:spPr/>
      <dgm:t>
        <a:bodyPr/>
        <a:lstStyle/>
        <a:p>
          <a:endParaRPr lang="en-US"/>
        </a:p>
      </dgm:t>
    </dgm:pt>
    <dgm:pt modelId="{1A3DFA9D-9FC7-43B2-AFE9-133A64ADD0E0}" type="pres">
      <dgm:prSet presAssocID="{6FDB051F-F6A3-4B53-A14D-C60B4485BFD4}" presName="Name0" presStyleCnt="0">
        <dgm:presLayoutVars>
          <dgm:dir/>
          <dgm:animLvl val="lvl"/>
          <dgm:resizeHandles val="exact"/>
        </dgm:presLayoutVars>
      </dgm:prSet>
      <dgm:spPr/>
    </dgm:pt>
    <dgm:pt modelId="{0EFB9127-9838-46B5-A879-81FE39CD66DB}" type="pres">
      <dgm:prSet presAssocID="{51DC83CE-E4F8-445B-B7FD-124CF4104CB3}" presName="composite" presStyleCnt="0"/>
      <dgm:spPr/>
    </dgm:pt>
    <dgm:pt modelId="{2A624B1B-739A-4321-8FF4-B7EBA3E6F955}" type="pres">
      <dgm:prSet presAssocID="{51DC83CE-E4F8-445B-B7FD-124CF4104CB3}" presName="parTx" presStyleLbl="alignNode1" presStyleIdx="0" presStyleCnt="4">
        <dgm:presLayoutVars>
          <dgm:chMax val="0"/>
          <dgm:chPref val="0"/>
          <dgm:bulletEnabled val="1"/>
        </dgm:presLayoutVars>
      </dgm:prSet>
      <dgm:spPr/>
    </dgm:pt>
    <dgm:pt modelId="{54CB7CD8-332D-4076-9C16-350327865C5F}" type="pres">
      <dgm:prSet presAssocID="{51DC83CE-E4F8-445B-B7FD-124CF4104CB3}" presName="desTx" presStyleLbl="alignAccFollowNode1" presStyleIdx="0" presStyleCnt="4">
        <dgm:presLayoutVars>
          <dgm:bulletEnabled val="1"/>
        </dgm:presLayoutVars>
      </dgm:prSet>
      <dgm:spPr/>
    </dgm:pt>
    <dgm:pt modelId="{FC841904-E7DC-4385-925B-A6158FE84745}" type="pres">
      <dgm:prSet presAssocID="{9642A920-BAB8-46B3-939A-A46B3AB71BE7}" presName="space" presStyleCnt="0"/>
      <dgm:spPr/>
    </dgm:pt>
    <dgm:pt modelId="{B64D0934-E61B-47D8-9A08-D07F045A2430}" type="pres">
      <dgm:prSet presAssocID="{8E78174C-1CBF-4FFD-9D19-4DE74AAF88C5}" presName="composite" presStyleCnt="0"/>
      <dgm:spPr/>
    </dgm:pt>
    <dgm:pt modelId="{D0104374-978F-4D14-A6AD-1185D774FD92}" type="pres">
      <dgm:prSet presAssocID="{8E78174C-1CBF-4FFD-9D19-4DE74AAF88C5}" presName="parTx" presStyleLbl="alignNode1" presStyleIdx="1" presStyleCnt="4">
        <dgm:presLayoutVars>
          <dgm:chMax val="0"/>
          <dgm:chPref val="0"/>
          <dgm:bulletEnabled val="1"/>
        </dgm:presLayoutVars>
      </dgm:prSet>
      <dgm:spPr/>
    </dgm:pt>
    <dgm:pt modelId="{63FF94DE-7A4D-4467-8683-7500067AC838}" type="pres">
      <dgm:prSet presAssocID="{8E78174C-1CBF-4FFD-9D19-4DE74AAF88C5}" presName="desTx" presStyleLbl="alignAccFollowNode1" presStyleIdx="1" presStyleCnt="4">
        <dgm:presLayoutVars>
          <dgm:bulletEnabled val="1"/>
        </dgm:presLayoutVars>
      </dgm:prSet>
      <dgm:spPr/>
    </dgm:pt>
    <dgm:pt modelId="{75AD3606-CA5C-4CAA-8D06-E559DFC2387E}" type="pres">
      <dgm:prSet presAssocID="{E076791B-765B-4A9A-8376-1FE4FD3983A9}" presName="space" presStyleCnt="0"/>
      <dgm:spPr/>
    </dgm:pt>
    <dgm:pt modelId="{53DF5037-4E33-45EB-A719-A3CB61683E91}" type="pres">
      <dgm:prSet presAssocID="{11608AF1-9F77-4DBA-86AF-4171A76AC990}" presName="composite" presStyleCnt="0"/>
      <dgm:spPr/>
    </dgm:pt>
    <dgm:pt modelId="{85D7789A-DD19-45C0-8DDE-91CADDDDEA1F}" type="pres">
      <dgm:prSet presAssocID="{11608AF1-9F77-4DBA-86AF-4171A76AC990}" presName="parTx" presStyleLbl="alignNode1" presStyleIdx="2" presStyleCnt="4">
        <dgm:presLayoutVars>
          <dgm:chMax val="0"/>
          <dgm:chPref val="0"/>
          <dgm:bulletEnabled val="1"/>
        </dgm:presLayoutVars>
      </dgm:prSet>
      <dgm:spPr/>
    </dgm:pt>
    <dgm:pt modelId="{BB932257-D532-4330-BA62-95E475C0048F}" type="pres">
      <dgm:prSet presAssocID="{11608AF1-9F77-4DBA-86AF-4171A76AC990}" presName="desTx" presStyleLbl="alignAccFollowNode1" presStyleIdx="2" presStyleCnt="4">
        <dgm:presLayoutVars>
          <dgm:bulletEnabled val="1"/>
        </dgm:presLayoutVars>
      </dgm:prSet>
      <dgm:spPr/>
    </dgm:pt>
    <dgm:pt modelId="{F0A233C5-FE78-409A-9A19-E75B33FB4D0E}" type="pres">
      <dgm:prSet presAssocID="{B4D383AF-5B83-4D5D-BCDE-443B23770081}" presName="space" presStyleCnt="0"/>
      <dgm:spPr/>
    </dgm:pt>
    <dgm:pt modelId="{B11708C0-F6EE-4964-9697-BF230EDD84A1}" type="pres">
      <dgm:prSet presAssocID="{5FE74F62-B47D-44B7-80E6-9B6093718338}" presName="composite" presStyleCnt="0"/>
      <dgm:spPr/>
    </dgm:pt>
    <dgm:pt modelId="{E7750AE5-F5BF-4171-8E0D-0358D65E9746}" type="pres">
      <dgm:prSet presAssocID="{5FE74F62-B47D-44B7-80E6-9B6093718338}" presName="parTx" presStyleLbl="alignNode1" presStyleIdx="3" presStyleCnt="4">
        <dgm:presLayoutVars>
          <dgm:chMax val="0"/>
          <dgm:chPref val="0"/>
          <dgm:bulletEnabled val="1"/>
        </dgm:presLayoutVars>
      </dgm:prSet>
      <dgm:spPr/>
    </dgm:pt>
    <dgm:pt modelId="{13F73473-AF03-44DB-9295-476C3AEA1C31}" type="pres">
      <dgm:prSet presAssocID="{5FE74F62-B47D-44B7-80E6-9B6093718338}" presName="desTx" presStyleLbl="alignAccFollowNode1" presStyleIdx="3" presStyleCnt="4">
        <dgm:presLayoutVars>
          <dgm:bulletEnabled val="1"/>
        </dgm:presLayoutVars>
      </dgm:prSet>
      <dgm:spPr/>
    </dgm:pt>
  </dgm:ptLst>
  <dgm:cxnLst>
    <dgm:cxn modelId="{96354B02-5CFC-4BEF-A8DE-D30AD732F36C}" type="presOf" srcId="{11608AF1-9F77-4DBA-86AF-4171A76AC990}" destId="{85D7789A-DD19-45C0-8DDE-91CADDDDEA1F}" srcOrd="0" destOrd="0" presId="urn:microsoft.com/office/officeart/2005/8/layout/hList1"/>
    <dgm:cxn modelId="{1E493907-6730-4911-95A3-9936B102110A}" type="presOf" srcId="{DD1B1CFD-9402-4CE5-AF02-5947A19A3527}" destId="{54CB7CD8-332D-4076-9C16-350327865C5F}" srcOrd="0" destOrd="0" presId="urn:microsoft.com/office/officeart/2005/8/layout/hList1"/>
    <dgm:cxn modelId="{7B123620-24C3-4E58-B6B0-0915ED2A8E7B}" type="presOf" srcId="{A28C69B5-ABCE-4F80-9DFC-B46490BA81E5}" destId="{13F73473-AF03-44DB-9295-476C3AEA1C31}" srcOrd="0" destOrd="1" presId="urn:microsoft.com/office/officeart/2005/8/layout/hList1"/>
    <dgm:cxn modelId="{26313F23-F72E-40AC-847F-B1AC8BE55B4E}" type="presOf" srcId="{997EFC75-F8E3-4904-85FB-34856E3A0768}" destId="{63FF94DE-7A4D-4467-8683-7500067AC838}" srcOrd="0" destOrd="1" presId="urn:microsoft.com/office/officeart/2005/8/layout/hList1"/>
    <dgm:cxn modelId="{D463A125-EF7F-488C-803C-EF03F9D9AD4C}" srcId="{5FE74F62-B47D-44B7-80E6-9B6093718338}" destId="{05DABFB6-39E0-4336-918B-60AAE910442F}" srcOrd="0" destOrd="0" parTransId="{303D96BA-0098-43B6-820F-15056B2951F9}" sibTransId="{E76E509F-9F0C-4C0A-B283-2F5D0256673C}"/>
    <dgm:cxn modelId="{4D0CA637-4CEE-4BB3-9C42-6D9370FD33CA}" type="presOf" srcId="{6FDB051F-F6A3-4B53-A14D-C60B4485BFD4}" destId="{1A3DFA9D-9FC7-43B2-AFE9-133A64ADD0E0}" srcOrd="0" destOrd="0" presId="urn:microsoft.com/office/officeart/2005/8/layout/hList1"/>
    <dgm:cxn modelId="{AFA86C3B-5228-41BA-8554-26704B102F1F}" srcId="{5FE74F62-B47D-44B7-80E6-9B6093718338}" destId="{A28C69B5-ABCE-4F80-9DFC-B46490BA81E5}" srcOrd="1" destOrd="0" parTransId="{9B3D0DB8-58EA-41DA-A533-7BB1EF594254}" sibTransId="{7610BFC5-1BC9-4976-B936-D503A389AC86}"/>
    <dgm:cxn modelId="{E08EDC5E-D7DA-43A3-A54A-078679021525}" srcId="{11608AF1-9F77-4DBA-86AF-4171A76AC990}" destId="{03E0780E-A642-4ED2-A4CD-866EE0A26D47}" srcOrd="1" destOrd="0" parTransId="{8CAC7F3B-DAAA-4C5F-ABDF-5409E1A0AD75}" sibTransId="{4CE101A6-9EB8-45CF-A892-E090FCED703D}"/>
    <dgm:cxn modelId="{FCA24C48-C864-4D36-BAEF-36A7CB7525B0}" type="presOf" srcId="{A8D2FB56-3773-499E-A606-889E3636ED36}" destId="{BB932257-D532-4330-BA62-95E475C0048F}" srcOrd="0" destOrd="0" presId="urn:microsoft.com/office/officeart/2005/8/layout/hList1"/>
    <dgm:cxn modelId="{1B31726C-733C-4C98-BAA9-B725E7FA6A04}" srcId="{6FDB051F-F6A3-4B53-A14D-C60B4485BFD4}" destId="{8E78174C-1CBF-4FFD-9D19-4DE74AAF88C5}" srcOrd="1" destOrd="0" parTransId="{068DBFA1-8844-49BF-A7E1-6EA03228FC28}" sibTransId="{E076791B-765B-4A9A-8376-1FE4FD3983A9}"/>
    <dgm:cxn modelId="{A204FC4D-98D6-442B-938E-C0ADD88B7BE8}" srcId="{5FE74F62-B47D-44B7-80E6-9B6093718338}" destId="{EA80E886-5250-41B8-9097-B1EE880F1A4C}" srcOrd="3" destOrd="0" parTransId="{D5A73CA6-9EF2-4C41-8B0C-05E05C18FE87}" sibTransId="{FD65ADEF-A521-4695-B86D-4B6C7A0D7AAB}"/>
    <dgm:cxn modelId="{A2029B4E-2072-4C1A-91EC-583B5355CE4B}" srcId="{51DC83CE-E4F8-445B-B7FD-124CF4104CB3}" destId="{DD1B1CFD-9402-4CE5-AF02-5947A19A3527}" srcOrd="0" destOrd="0" parTransId="{12B46105-AAE8-4417-827B-4DFBBC8CBC84}" sibTransId="{78FAA685-98A5-4399-8C51-39F7A225E327}"/>
    <dgm:cxn modelId="{B033B26E-BF9D-4F42-B696-A3D326EB0447}" srcId="{8E78174C-1CBF-4FFD-9D19-4DE74AAF88C5}" destId="{3BD7DAC0-8966-467E-A20A-EA520FE2D6FE}" srcOrd="0" destOrd="0" parTransId="{9C86336F-1403-45B1-A56E-7CD6986FF23C}" sibTransId="{311DB726-98A3-471B-9585-5D61EC2D4B5D}"/>
    <dgm:cxn modelId="{28821254-60C4-485F-983C-3181FBE58B56}" type="presOf" srcId="{03E0780E-A642-4ED2-A4CD-866EE0A26D47}" destId="{BB932257-D532-4330-BA62-95E475C0048F}" srcOrd="0" destOrd="1" presId="urn:microsoft.com/office/officeart/2005/8/layout/hList1"/>
    <dgm:cxn modelId="{CDEB4A56-221A-4CB7-8AD0-D31C3AEBFBE8}" srcId="{5FE74F62-B47D-44B7-80E6-9B6093718338}" destId="{66A3BD4D-F60E-4B8E-B3A6-31F8F9DE8AB8}" srcOrd="2" destOrd="0" parTransId="{CB9CAB38-FE1E-45A6-AA97-FD7BEC36DC80}" sibTransId="{A90542AD-0700-4EE8-B884-50BE2CAAF855}"/>
    <dgm:cxn modelId="{CE8C8386-2EE9-4372-AA98-DAE110AD98EE}" type="presOf" srcId="{51DC83CE-E4F8-445B-B7FD-124CF4104CB3}" destId="{2A624B1B-739A-4321-8FF4-B7EBA3E6F955}" srcOrd="0" destOrd="0" presId="urn:microsoft.com/office/officeart/2005/8/layout/hList1"/>
    <dgm:cxn modelId="{E7407588-5ED9-40B3-976A-601F7FA4C274}" srcId="{51DC83CE-E4F8-445B-B7FD-124CF4104CB3}" destId="{27C2AC85-953D-471F-90B2-9D10A8714F75}" srcOrd="1" destOrd="0" parTransId="{2D222071-663F-40B0-A2BC-76645D5B21B2}" sibTransId="{2CBD87CB-D90A-4878-BE33-51BDDE8487A4}"/>
    <dgm:cxn modelId="{BAFD358D-AA97-49F2-88E6-FBEDD84B64DA}" srcId="{6FDB051F-F6A3-4B53-A14D-C60B4485BFD4}" destId="{11608AF1-9F77-4DBA-86AF-4171A76AC990}" srcOrd="2" destOrd="0" parTransId="{70198855-B023-4D9B-997C-141DBCAEE7F2}" sibTransId="{B4D383AF-5B83-4D5D-BCDE-443B23770081}"/>
    <dgm:cxn modelId="{273C549A-AF57-459E-9366-AFABA5CD4726}" srcId="{6FDB051F-F6A3-4B53-A14D-C60B4485BFD4}" destId="{5FE74F62-B47D-44B7-80E6-9B6093718338}" srcOrd="3" destOrd="0" parTransId="{718151FA-B1DD-4F2B-9B39-B566D43DFF4E}" sibTransId="{ACFC4CA4-41B1-461B-B9BD-48B146BCE36F}"/>
    <dgm:cxn modelId="{FD0EE7A4-7C80-4344-BD0F-40BF2FFFF627}" type="presOf" srcId="{27C2AC85-953D-471F-90B2-9D10A8714F75}" destId="{54CB7CD8-332D-4076-9C16-350327865C5F}" srcOrd="0" destOrd="1" presId="urn:microsoft.com/office/officeart/2005/8/layout/hList1"/>
    <dgm:cxn modelId="{0494E8A5-E8C3-418A-A013-9B0E50B9212E}" type="presOf" srcId="{9B2F562B-63C1-448B-A15B-EA0E4D9564F4}" destId="{13F73473-AF03-44DB-9295-476C3AEA1C31}" srcOrd="0" destOrd="4" presId="urn:microsoft.com/office/officeart/2005/8/layout/hList1"/>
    <dgm:cxn modelId="{0D0BFCAE-AEA9-493E-B3BD-5E5324612585}" type="presOf" srcId="{66A3BD4D-F60E-4B8E-B3A6-31F8F9DE8AB8}" destId="{13F73473-AF03-44DB-9295-476C3AEA1C31}" srcOrd="0" destOrd="2" presId="urn:microsoft.com/office/officeart/2005/8/layout/hList1"/>
    <dgm:cxn modelId="{C09E19B8-28B2-47EB-A5C9-EF3BA7AACF0D}" type="presOf" srcId="{05DABFB6-39E0-4336-918B-60AAE910442F}" destId="{13F73473-AF03-44DB-9295-476C3AEA1C31}" srcOrd="0" destOrd="0" presId="urn:microsoft.com/office/officeart/2005/8/layout/hList1"/>
    <dgm:cxn modelId="{6ACEC5B9-1C56-478D-9EE0-7954C96F69A9}" type="presOf" srcId="{8E78174C-1CBF-4FFD-9D19-4DE74AAF88C5}" destId="{D0104374-978F-4D14-A6AD-1185D774FD92}" srcOrd="0" destOrd="0" presId="urn:microsoft.com/office/officeart/2005/8/layout/hList1"/>
    <dgm:cxn modelId="{C98A9BD2-67BC-4EF1-BED3-D20FF4DFEE2D}" srcId="{5FE74F62-B47D-44B7-80E6-9B6093718338}" destId="{9B2F562B-63C1-448B-A15B-EA0E4D9564F4}" srcOrd="4" destOrd="0" parTransId="{791AC5AE-E86B-42DA-8E54-EC0BF015392D}" sibTransId="{A4C722E2-0044-4DD9-B6F7-912847782EB3}"/>
    <dgm:cxn modelId="{56E6FBDE-FD53-4BBB-B2D8-6DDF55F3898E}" type="presOf" srcId="{5FE74F62-B47D-44B7-80E6-9B6093718338}" destId="{E7750AE5-F5BF-4171-8E0D-0358D65E9746}" srcOrd="0" destOrd="0" presId="urn:microsoft.com/office/officeart/2005/8/layout/hList1"/>
    <dgm:cxn modelId="{64A68EE7-703F-4DA2-B3CB-3DE2322F1467}" srcId="{11608AF1-9F77-4DBA-86AF-4171A76AC990}" destId="{A8D2FB56-3773-499E-A606-889E3636ED36}" srcOrd="0" destOrd="0" parTransId="{D90A5BC3-FBB4-4349-A374-273A6418D3E9}" sibTransId="{5F0F76C9-F4C0-43BB-B8A6-C0967DD4CC46}"/>
    <dgm:cxn modelId="{7C7253F0-C887-4E46-A381-09739A37B238}" type="presOf" srcId="{3BD7DAC0-8966-467E-A20A-EA520FE2D6FE}" destId="{63FF94DE-7A4D-4467-8683-7500067AC838}" srcOrd="0" destOrd="0" presId="urn:microsoft.com/office/officeart/2005/8/layout/hList1"/>
    <dgm:cxn modelId="{8280B2F1-9C98-4C18-A503-96CBF60D2D76}" type="presOf" srcId="{EA80E886-5250-41B8-9097-B1EE880F1A4C}" destId="{13F73473-AF03-44DB-9295-476C3AEA1C31}" srcOrd="0" destOrd="3" presId="urn:microsoft.com/office/officeart/2005/8/layout/hList1"/>
    <dgm:cxn modelId="{876BC8F1-BD6B-41CC-BB76-04E5E7426FD8}" srcId="{8E78174C-1CBF-4FFD-9D19-4DE74AAF88C5}" destId="{997EFC75-F8E3-4904-85FB-34856E3A0768}" srcOrd="1" destOrd="0" parTransId="{2D035540-6A01-47B7-8E69-DC0EBB6DC800}" sibTransId="{2CD0DD89-6735-4C11-9949-387821C39E71}"/>
    <dgm:cxn modelId="{14FCA1FC-7952-41E4-B455-3EF56CC8D784}" srcId="{6FDB051F-F6A3-4B53-A14D-C60B4485BFD4}" destId="{51DC83CE-E4F8-445B-B7FD-124CF4104CB3}" srcOrd="0" destOrd="0" parTransId="{F4837326-BF0B-487B-87B2-C980FBD3C89F}" sibTransId="{9642A920-BAB8-46B3-939A-A46B3AB71BE7}"/>
    <dgm:cxn modelId="{71A1D9EC-0C14-4352-AF2E-F1EBBA36C308}" type="presParOf" srcId="{1A3DFA9D-9FC7-43B2-AFE9-133A64ADD0E0}" destId="{0EFB9127-9838-46B5-A879-81FE39CD66DB}" srcOrd="0" destOrd="0" presId="urn:microsoft.com/office/officeart/2005/8/layout/hList1"/>
    <dgm:cxn modelId="{4A5AF7A5-43D5-4E45-9AD6-9E59C4CF3091}" type="presParOf" srcId="{0EFB9127-9838-46B5-A879-81FE39CD66DB}" destId="{2A624B1B-739A-4321-8FF4-B7EBA3E6F955}" srcOrd="0" destOrd="0" presId="urn:microsoft.com/office/officeart/2005/8/layout/hList1"/>
    <dgm:cxn modelId="{65C55245-E681-417B-849A-3DA701E03B98}" type="presParOf" srcId="{0EFB9127-9838-46B5-A879-81FE39CD66DB}" destId="{54CB7CD8-332D-4076-9C16-350327865C5F}" srcOrd="1" destOrd="0" presId="urn:microsoft.com/office/officeart/2005/8/layout/hList1"/>
    <dgm:cxn modelId="{4C2A8C7F-BAFB-4C5C-A124-A4C47A7483F9}" type="presParOf" srcId="{1A3DFA9D-9FC7-43B2-AFE9-133A64ADD0E0}" destId="{FC841904-E7DC-4385-925B-A6158FE84745}" srcOrd="1" destOrd="0" presId="urn:microsoft.com/office/officeart/2005/8/layout/hList1"/>
    <dgm:cxn modelId="{1C01BC55-39C9-4D1C-AC05-650DA894BB8E}" type="presParOf" srcId="{1A3DFA9D-9FC7-43B2-AFE9-133A64ADD0E0}" destId="{B64D0934-E61B-47D8-9A08-D07F045A2430}" srcOrd="2" destOrd="0" presId="urn:microsoft.com/office/officeart/2005/8/layout/hList1"/>
    <dgm:cxn modelId="{CC72A544-3722-472F-AEA2-B1843F234427}" type="presParOf" srcId="{B64D0934-E61B-47D8-9A08-D07F045A2430}" destId="{D0104374-978F-4D14-A6AD-1185D774FD92}" srcOrd="0" destOrd="0" presId="urn:microsoft.com/office/officeart/2005/8/layout/hList1"/>
    <dgm:cxn modelId="{E1AB6652-E079-4C70-936A-4BD720D61D35}" type="presParOf" srcId="{B64D0934-E61B-47D8-9A08-D07F045A2430}" destId="{63FF94DE-7A4D-4467-8683-7500067AC838}" srcOrd="1" destOrd="0" presId="urn:microsoft.com/office/officeart/2005/8/layout/hList1"/>
    <dgm:cxn modelId="{C2C7659A-8AA7-45C4-814D-A7627DE2F606}" type="presParOf" srcId="{1A3DFA9D-9FC7-43B2-AFE9-133A64ADD0E0}" destId="{75AD3606-CA5C-4CAA-8D06-E559DFC2387E}" srcOrd="3" destOrd="0" presId="urn:microsoft.com/office/officeart/2005/8/layout/hList1"/>
    <dgm:cxn modelId="{3A736CEF-16A7-44B2-8516-E8DDD4C8465A}" type="presParOf" srcId="{1A3DFA9D-9FC7-43B2-AFE9-133A64ADD0E0}" destId="{53DF5037-4E33-45EB-A719-A3CB61683E91}" srcOrd="4" destOrd="0" presId="urn:microsoft.com/office/officeart/2005/8/layout/hList1"/>
    <dgm:cxn modelId="{830BC4A8-7CA5-4A14-999C-E4AFAB4C4F8B}" type="presParOf" srcId="{53DF5037-4E33-45EB-A719-A3CB61683E91}" destId="{85D7789A-DD19-45C0-8DDE-91CADDDDEA1F}" srcOrd="0" destOrd="0" presId="urn:microsoft.com/office/officeart/2005/8/layout/hList1"/>
    <dgm:cxn modelId="{E70C1640-B60C-40D6-9B3C-D4314C122CD0}" type="presParOf" srcId="{53DF5037-4E33-45EB-A719-A3CB61683E91}" destId="{BB932257-D532-4330-BA62-95E475C0048F}" srcOrd="1" destOrd="0" presId="urn:microsoft.com/office/officeart/2005/8/layout/hList1"/>
    <dgm:cxn modelId="{5CC64974-44BE-4642-A2C8-B102699041FE}" type="presParOf" srcId="{1A3DFA9D-9FC7-43B2-AFE9-133A64ADD0E0}" destId="{F0A233C5-FE78-409A-9A19-E75B33FB4D0E}" srcOrd="5" destOrd="0" presId="urn:microsoft.com/office/officeart/2005/8/layout/hList1"/>
    <dgm:cxn modelId="{902A9337-E0AD-4360-BFAF-7F06C4FC2898}" type="presParOf" srcId="{1A3DFA9D-9FC7-43B2-AFE9-133A64ADD0E0}" destId="{B11708C0-F6EE-4964-9697-BF230EDD84A1}" srcOrd="6" destOrd="0" presId="urn:microsoft.com/office/officeart/2005/8/layout/hList1"/>
    <dgm:cxn modelId="{D668A3E7-C098-4DAF-B256-4EED33C2DDF5}" type="presParOf" srcId="{B11708C0-F6EE-4964-9697-BF230EDD84A1}" destId="{E7750AE5-F5BF-4171-8E0D-0358D65E9746}" srcOrd="0" destOrd="0" presId="urn:microsoft.com/office/officeart/2005/8/layout/hList1"/>
    <dgm:cxn modelId="{E68F21CA-2D91-4CF4-B03C-06443E0B7390}" type="presParOf" srcId="{B11708C0-F6EE-4964-9697-BF230EDD84A1}" destId="{13F73473-AF03-44DB-9295-476C3AEA1C31}" srcOrd="1" destOrd="0" presId="urn:microsoft.com/office/officeart/2005/8/layout/h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F85AFE-906D-482A-A950-C0A27F6D44D6}" type="doc">
      <dgm:prSet loTypeId="urn:microsoft.com/office/officeart/2011/layout/ConvergingText" loCatId="officeonline" qsTypeId="urn:microsoft.com/office/officeart/2005/8/quickstyle/simple1" qsCatId="simple" csTypeId="urn:microsoft.com/office/officeart/2005/8/colors/accent1_2" csCatId="accent1" phldr="1"/>
      <dgm:spPr/>
      <dgm:t>
        <a:bodyPr/>
        <a:lstStyle/>
        <a:p>
          <a:endParaRPr lang="en-US"/>
        </a:p>
      </dgm:t>
    </dgm:pt>
    <dgm:pt modelId="{12FC185F-4E33-47DE-A19A-2CB1FDB2D816}">
      <dgm:prSet/>
      <dgm:spPr>
        <a:effectLst>
          <a:outerShdw blurRad="76200" dir="13500000" sy="23000" kx="1200000" algn="br" rotWithShape="0">
            <a:prstClr val="black">
              <a:alpha val="20000"/>
            </a:prstClr>
          </a:outerShdw>
        </a:effectLst>
      </dgm:spPr>
      <dgm:t>
        <a:bodyPr/>
        <a:lstStyle/>
        <a:p>
          <a:r>
            <a:rPr lang="en-US" b="1" cap="none" spc="0" dirty="0">
              <a:ln w="6600">
                <a:solidFill>
                  <a:schemeClr val="accent2"/>
                </a:solidFill>
                <a:prstDash val="solid"/>
              </a:ln>
              <a:solidFill>
                <a:srgbClr val="FFFFFF"/>
              </a:solidFill>
              <a:effectLst>
                <a:outerShdw dist="38100" dir="2700000" algn="tl" rotWithShape="0">
                  <a:schemeClr val="accent2"/>
                </a:outerShdw>
              </a:effectLst>
            </a:rPr>
            <a:t>DOES MY CLIENT QUALIFY?</a:t>
          </a:r>
        </a:p>
      </dgm:t>
    </dgm:pt>
    <dgm:pt modelId="{303EC0A7-BC7D-4D12-8C8D-75038658B61E}" type="parTrans" cxnId="{7F187D0C-069F-4DD0-A853-CE9568A02DC0}">
      <dgm:prSet/>
      <dgm:spPr/>
      <dgm:t>
        <a:bodyPr/>
        <a:lstStyle/>
        <a:p>
          <a:endParaRPr lang="en-US"/>
        </a:p>
      </dgm:t>
    </dgm:pt>
    <dgm:pt modelId="{31C106C4-E1F7-471C-9076-74E07684AC53}" type="sibTrans" cxnId="{7F187D0C-069F-4DD0-A853-CE9568A02DC0}">
      <dgm:prSet/>
      <dgm:spPr/>
      <dgm:t>
        <a:bodyPr/>
        <a:lstStyle/>
        <a:p>
          <a:endParaRPr lang="en-US"/>
        </a:p>
      </dgm:t>
    </dgm:pt>
    <dgm:pt modelId="{5EFF850B-FFEE-4FE6-84BA-23AB184C3AA8}" type="pres">
      <dgm:prSet presAssocID="{76F85AFE-906D-482A-A950-C0A27F6D44D6}" presName="Name0" presStyleCnt="0">
        <dgm:presLayoutVars>
          <dgm:chMax/>
          <dgm:chPref val="1"/>
          <dgm:dir/>
          <dgm:animOne val="branch"/>
          <dgm:animLvl val="lvl"/>
          <dgm:resizeHandles/>
        </dgm:presLayoutVars>
      </dgm:prSet>
      <dgm:spPr/>
    </dgm:pt>
    <dgm:pt modelId="{8D54941F-C5F1-451D-9E34-DE161347FDD2}" type="pres">
      <dgm:prSet presAssocID="{12FC185F-4E33-47DE-A19A-2CB1FDB2D816}" presName="composite" presStyleCnt="0"/>
      <dgm:spPr/>
    </dgm:pt>
    <dgm:pt modelId="{153E7730-8229-478C-B76E-51BACF4A6778}" type="pres">
      <dgm:prSet presAssocID="{12FC185F-4E33-47DE-A19A-2CB1FDB2D816}" presName="ParentAccent1" presStyleLbl="alignNode1" presStyleIdx="0" presStyleCnt="11"/>
      <dgm:spPr/>
    </dgm:pt>
    <dgm:pt modelId="{C08176B9-35F2-419B-BF62-4633814076FC}" type="pres">
      <dgm:prSet presAssocID="{12FC185F-4E33-47DE-A19A-2CB1FDB2D816}" presName="ParentAccent2" presStyleLbl="alignNode1" presStyleIdx="1" presStyleCnt="11"/>
      <dgm:spPr/>
    </dgm:pt>
    <dgm:pt modelId="{6B6113D1-F985-4DA2-9432-BE52FFFE8D67}" type="pres">
      <dgm:prSet presAssocID="{12FC185F-4E33-47DE-A19A-2CB1FDB2D816}" presName="ParentAccent3" presStyleLbl="alignNode1" presStyleIdx="2" presStyleCnt="11"/>
      <dgm:spPr/>
    </dgm:pt>
    <dgm:pt modelId="{71F5B72C-BB7F-4C64-92D5-F35CD065DF06}" type="pres">
      <dgm:prSet presAssocID="{12FC185F-4E33-47DE-A19A-2CB1FDB2D816}" presName="ParentAccent4" presStyleLbl="alignNode1" presStyleIdx="3" presStyleCnt="11"/>
      <dgm:spPr/>
    </dgm:pt>
    <dgm:pt modelId="{CBB8DCF1-4051-46FD-9B55-D84F1BD45C71}" type="pres">
      <dgm:prSet presAssocID="{12FC185F-4E33-47DE-A19A-2CB1FDB2D816}" presName="ParentAccent5" presStyleLbl="alignNode1" presStyleIdx="4" presStyleCnt="11"/>
      <dgm:spPr/>
    </dgm:pt>
    <dgm:pt modelId="{2CBF79F0-0D47-4500-BE0B-00E234F2F8D8}" type="pres">
      <dgm:prSet presAssocID="{12FC185F-4E33-47DE-A19A-2CB1FDB2D816}" presName="ParentAccent6" presStyleLbl="alignNode1" presStyleIdx="5" presStyleCnt="11"/>
      <dgm:spPr/>
    </dgm:pt>
    <dgm:pt modelId="{B3914C1A-DE02-423E-9E7A-3A796DE0D67A}" type="pres">
      <dgm:prSet presAssocID="{12FC185F-4E33-47DE-A19A-2CB1FDB2D816}" presName="ParentAccent7" presStyleLbl="alignNode1" presStyleIdx="6" presStyleCnt="11"/>
      <dgm:spPr/>
    </dgm:pt>
    <dgm:pt modelId="{E64609BE-DFA6-4277-915C-CEB1E87E7774}" type="pres">
      <dgm:prSet presAssocID="{12FC185F-4E33-47DE-A19A-2CB1FDB2D816}" presName="ParentAccent8" presStyleLbl="alignNode1" presStyleIdx="7" presStyleCnt="11"/>
      <dgm:spPr/>
    </dgm:pt>
    <dgm:pt modelId="{4D46C3AA-AFAF-4BF0-954B-63472C00DCE2}" type="pres">
      <dgm:prSet presAssocID="{12FC185F-4E33-47DE-A19A-2CB1FDB2D816}" presName="ParentAccent9" presStyleLbl="alignNode1" presStyleIdx="8" presStyleCnt="11"/>
      <dgm:spPr/>
    </dgm:pt>
    <dgm:pt modelId="{65A5C6A1-97DF-43AA-96F8-EB7A0D59A5CE}" type="pres">
      <dgm:prSet presAssocID="{12FC185F-4E33-47DE-A19A-2CB1FDB2D816}" presName="ParentAccent10" presStyleLbl="alignNode1" presStyleIdx="9" presStyleCnt="11"/>
      <dgm:spPr/>
    </dgm:pt>
    <dgm:pt modelId="{A7D3A851-BE05-4690-A48D-390D867425DE}" type="pres">
      <dgm:prSet presAssocID="{12FC185F-4E33-47DE-A19A-2CB1FDB2D816}" presName="Parent" presStyleLbl="alignNode1" presStyleIdx="10" presStyleCnt="11" custLinFactNeighborX="-18335" custLinFactNeighborY="0">
        <dgm:presLayoutVars>
          <dgm:chMax val="5"/>
          <dgm:chPref val="3"/>
          <dgm:bulletEnabled val="1"/>
        </dgm:presLayoutVars>
      </dgm:prSet>
      <dgm:spPr/>
    </dgm:pt>
  </dgm:ptLst>
  <dgm:cxnLst>
    <dgm:cxn modelId="{7F187D0C-069F-4DD0-A853-CE9568A02DC0}" srcId="{76F85AFE-906D-482A-A950-C0A27F6D44D6}" destId="{12FC185F-4E33-47DE-A19A-2CB1FDB2D816}" srcOrd="0" destOrd="0" parTransId="{303EC0A7-BC7D-4D12-8C8D-75038658B61E}" sibTransId="{31C106C4-E1F7-471C-9076-74E07684AC53}"/>
    <dgm:cxn modelId="{FE054816-E35E-475F-A399-887562378832}" type="presOf" srcId="{76F85AFE-906D-482A-A950-C0A27F6D44D6}" destId="{5EFF850B-FFEE-4FE6-84BA-23AB184C3AA8}" srcOrd="0" destOrd="0" presId="urn:microsoft.com/office/officeart/2011/layout/ConvergingText"/>
    <dgm:cxn modelId="{EE2E293A-3297-41C5-A996-815E72CD55F0}" type="presOf" srcId="{12FC185F-4E33-47DE-A19A-2CB1FDB2D816}" destId="{A7D3A851-BE05-4690-A48D-390D867425DE}" srcOrd="0" destOrd="0" presId="urn:microsoft.com/office/officeart/2011/layout/ConvergingText"/>
    <dgm:cxn modelId="{2E234A5E-DB29-4B4F-B12D-173176574E17}" type="presParOf" srcId="{5EFF850B-FFEE-4FE6-84BA-23AB184C3AA8}" destId="{8D54941F-C5F1-451D-9E34-DE161347FDD2}" srcOrd="0" destOrd="0" presId="urn:microsoft.com/office/officeart/2011/layout/ConvergingText"/>
    <dgm:cxn modelId="{CF0FC458-2B37-4E41-9028-87B20DB790C4}" type="presParOf" srcId="{8D54941F-C5F1-451D-9E34-DE161347FDD2}" destId="{153E7730-8229-478C-B76E-51BACF4A6778}" srcOrd="0" destOrd="0" presId="urn:microsoft.com/office/officeart/2011/layout/ConvergingText"/>
    <dgm:cxn modelId="{8DDB0E9D-14E1-4F15-B351-9CE370DFF51C}" type="presParOf" srcId="{8D54941F-C5F1-451D-9E34-DE161347FDD2}" destId="{C08176B9-35F2-419B-BF62-4633814076FC}" srcOrd="1" destOrd="0" presId="urn:microsoft.com/office/officeart/2011/layout/ConvergingText"/>
    <dgm:cxn modelId="{A0A07E43-F3EA-416A-8E6B-61A7EB037B2C}" type="presParOf" srcId="{8D54941F-C5F1-451D-9E34-DE161347FDD2}" destId="{6B6113D1-F985-4DA2-9432-BE52FFFE8D67}" srcOrd="2" destOrd="0" presId="urn:microsoft.com/office/officeart/2011/layout/ConvergingText"/>
    <dgm:cxn modelId="{A01986A5-A915-46F1-B465-F7B9B2AE1730}" type="presParOf" srcId="{8D54941F-C5F1-451D-9E34-DE161347FDD2}" destId="{71F5B72C-BB7F-4C64-92D5-F35CD065DF06}" srcOrd="3" destOrd="0" presId="urn:microsoft.com/office/officeart/2011/layout/ConvergingText"/>
    <dgm:cxn modelId="{8A3A2CBE-45D7-40F9-A7AF-338BE68B5161}" type="presParOf" srcId="{8D54941F-C5F1-451D-9E34-DE161347FDD2}" destId="{CBB8DCF1-4051-46FD-9B55-D84F1BD45C71}" srcOrd="4" destOrd="0" presId="urn:microsoft.com/office/officeart/2011/layout/ConvergingText"/>
    <dgm:cxn modelId="{90474673-DA2F-44C0-BDBE-E42DFC686CDD}" type="presParOf" srcId="{8D54941F-C5F1-451D-9E34-DE161347FDD2}" destId="{2CBF79F0-0D47-4500-BE0B-00E234F2F8D8}" srcOrd="5" destOrd="0" presId="urn:microsoft.com/office/officeart/2011/layout/ConvergingText"/>
    <dgm:cxn modelId="{507462FE-CCD1-4043-A586-F35338FA2D08}" type="presParOf" srcId="{8D54941F-C5F1-451D-9E34-DE161347FDD2}" destId="{B3914C1A-DE02-423E-9E7A-3A796DE0D67A}" srcOrd="6" destOrd="0" presId="urn:microsoft.com/office/officeart/2011/layout/ConvergingText"/>
    <dgm:cxn modelId="{90C30DBB-5CA9-4532-8122-4B27B9D4EB70}" type="presParOf" srcId="{8D54941F-C5F1-451D-9E34-DE161347FDD2}" destId="{E64609BE-DFA6-4277-915C-CEB1E87E7774}" srcOrd="7" destOrd="0" presId="urn:microsoft.com/office/officeart/2011/layout/ConvergingText"/>
    <dgm:cxn modelId="{E549ED8B-8CFC-4028-9814-47E7DBD92876}" type="presParOf" srcId="{8D54941F-C5F1-451D-9E34-DE161347FDD2}" destId="{4D46C3AA-AFAF-4BF0-954B-63472C00DCE2}" srcOrd="8" destOrd="0" presId="urn:microsoft.com/office/officeart/2011/layout/ConvergingText"/>
    <dgm:cxn modelId="{0F408578-D611-4A33-9833-E6B2ADEED554}" type="presParOf" srcId="{8D54941F-C5F1-451D-9E34-DE161347FDD2}" destId="{65A5C6A1-97DF-43AA-96F8-EB7A0D59A5CE}" srcOrd="9" destOrd="0" presId="urn:microsoft.com/office/officeart/2011/layout/ConvergingText"/>
    <dgm:cxn modelId="{91B42E56-AC7D-4404-8BD0-CD8484BF04D6}" type="presParOf" srcId="{8D54941F-C5F1-451D-9E34-DE161347FDD2}" destId="{A7D3A851-BE05-4690-A48D-390D867425DE}" srcOrd="10" destOrd="0" presId="urn:microsoft.com/office/officeart/2011/layout/Converging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6BAC71-05F8-4EE1-B598-C839F4E5BE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DA0071A-E3BE-4011-AB89-83AEE6CA642E}">
      <dgm:prSet/>
      <dgm:spPr/>
      <dgm:t>
        <a:bodyPr/>
        <a:lstStyle/>
        <a:p>
          <a:r>
            <a:rPr lang="en-US" b="1" u="sng" dirty="0"/>
            <a:t>Homes for Texas Heroes:</a:t>
          </a:r>
          <a:r>
            <a:rPr lang="en-US" b="1" dirty="0"/>
            <a:t> </a:t>
          </a:r>
          <a:r>
            <a:rPr lang="en-US" dirty="0"/>
            <a:t>specific professions providing a great target audience for marketing.</a:t>
          </a:r>
        </a:p>
      </dgm:t>
    </dgm:pt>
    <dgm:pt modelId="{95089D58-80CE-4BE9-922E-8B224FDD7C3B}" type="parTrans" cxnId="{7C9ED4F1-42D0-413A-8467-D4B0175D34AF}">
      <dgm:prSet/>
      <dgm:spPr/>
      <dgm:t>
        <a:bodyPr/>
        <a:lstStyle/>
        <a:p>
          <a:endParaRPr lang="en-US"/>
        </a:p>
      </dgm:t>
    </dgm:pt>
    <dgm:pt modelId="{2624148E-0E0A-4320-A095-90ED2FFF2D62}" type="sibTrans" cxnId="{7C9ED4F1-42D0-413A-8467-D4B0175D34AF}">
      <dgm:prSet/>
      <dgm:spPr/>
      <dgm:t>
        <a:bodyPr/>
        <a:lstStyle/>
        <a:p>
          <a:endParaRPr lang="en-US"/>
        </a:p>
      </dgm:t>
    </dgm:pt>
    <dgm:pt modelId="{C4105B5E-0742-41FA-BA21-F42182804E09}">
      <dgm:prSet/>
      <dgm:spPr/>
      <dgm:t>
        <a:bodyPr/>
        <a:lstStyle/>
        <a:p>
          <a:r>
            <a:rPr lang="en-US" b="1" u="sng"/>
            <a:t>Home Sweet Texas:</a:t>
          </a:r>
          <a:r>
            <a:rPr lang="en-US" b="1"/>
            <a:t> </a:t>
          </a:r>
          <a:r>
            <a:rPr lang="en-US" b="1" i="1"/>
            <a:t>Anyone</a:t>
          </a:r>
          <a:r>
            <a:rPr lang="en-US"/>
            <a:t> that meets our income and credit score limits can apply.</a:t>
          </a:r>
        </a:p>
      </dgm:t>
    </dgm:pt>
    <dgm:pt modelId="{DC7CF46D-8492-4542-B7A5-32B4365FBD31}" type="parTrans" cxnId="{CCA68CCF-994E-4335-BE78-CBDAF2EDDA33}">
      <dgm:prSet/>
      <dgm:spPr/>
      <dgm:t>
        <a:bodyPr/>
        <a:lstStyle/>
        <a:p>
          <a:endParaRPr lang="en-US"/>
        </a:p>
      </dgm:t>
    </dgm:pt>
    <dgm:pt modelId="{71881422-190F-4A53-9DA9-80C28EFFDFB6}" type="sibTrans" cxnId="{CCA68CCF-994E-4335-BE78-CBDAF2EDDA33}">
      <dgm:prSet/>
      <dgm:spPr/>
      <dgm:t>
        <a:bodyPr/>
        <a:lstStyle/>
        <a:p>
          <a:endParaRPr lang="en-US"/>
        </a:p>
      </dgm:t>
    </dgm:pt>
    <dgm:pt modelId="{EA93BBD2-B373-4810-8125-F47184935804}" type="pres">
      <dgm:prSet presAssocID="{F06BAC71-05F8-4EE1-B598-C839F4E5BE1D}" presName="linear" presStyleCnt="0">
        <dgm:presLayoutVars>
          <dgm:animLvl val="lvl"/>
          <dgm:resizeHandles val="exact"/>
        </dgm:presLayoutVars>
      </dgm:prSet>
      <dgm:spPr/>
    </dgm:pt>
    <dgm:pt modelId="{5C0CA090-044E-42F5-AD75-0547997DC29D}" type="pres">
      <dgm:prSet presAssocID="{2DA0071A-E3BE-4011-AB89-83AEE6CA642E}" presName="parentText" presStyleLbl="node1" presStyleIdx="0" presStyleCnt="2" custLinFactNeighborX="4903">
        <dgm:presLayoutVars>
          <dgm:chMax val="0"/>
          <dgm:bulletEnabled val="1"/>
        </dgm:presLayoutVars>
      </dgm:prSet>
      <dgm:spPr/>
    </dgm:pt>
    <dgm:pt modelId="{24CB8DC9-67E8-4996-97D8-937CEF3C6A26}" type="pres">
      <dgm:prSet presAssocID="{2624148E-0E0A-4320-A095-90ED2FFF2D62}" presName="spacer" presStyleCnt="0"/>
      <dgm:spPr/>
    </dgm:pt>
    <dgm:pt modelId="{8A27C1E3-BAC8-4FAF-B92E-B2EA935A1360}" type="pres">
      <dgm:prSet presAssocID="{C4105B5E-0742-41FA-BA21-F42182804E09}" presName="parentText" presStyleLbl="node1" presStyleIdx="1" presStyleCnt="2" custLinFactY="-1313" custLinFactNeighborY="-100000">
        <dgm:presLayoutVars>
          <dgm:chMax val="0"/>
          <dgm:bulletEnabled val="1"/>
        </dgm:presLayoutVars>
      </dgm:prSet>
      <dgm:spPr/>
    </dgm:pt>
  </dgm:ptLst>
  <dgm:cxnLst>
    <dgm:cxn modelId="{F7D10432-86BE-46EF-B951-D69788085587}" type="presOf" srcId="{C4105B5E-0742-41FA-BA21-F42182804E09}" destId="{8A27C1E3-BAC8-4FAF-B92E-B2EA935A1360}" srcOrd="0" destOrd="0" presId="urn:microsoft.com/office/officeart/2005/8/layout/vList2"/>
    <dgm:cxn modelId="{22A32753-1583-4315-A595-92601A66869F}" type="presOf" srcId="{F06BAC71-05F8-4EE1-B598-C839F4E5BE1D}" destId="{EA93BBD2-B373-4810-8125-F47184935804}" srcOrd="0" destOrd="0" presId="urn:microsoft.com/office/officeart/2005/8/layout/vList2"/>
    <dgm:cxn modelId="{CCA68CCF-994E-4335-BE78-CBDAF2EDDA33}" srcId="{F06BAC71-05F8-4EE1-B598-C839F4E5BE1D}" destId="{C4105B5E-0742-41FA-BA21-F42182804E09}" srcOrd="1" destOrd="0" parTransId="{DC7CF46D-8492-4542-B7A5-32B4365FBD31}" sibTransId="{71881422-190F-4A53-9DA9-80C28EFFDFB6}"/>
    <dgm:cxn modelId="{D4E46AED-23EB-47E9-A37D-C36BDB7C98EA}" type="presOf" srcId="{2DA0071A-E3BE-4011-AB89-83AEE6CA642E}" destId="{5C0CA090-044E-42F5-AD75-0547997DC29D}" srcOrd="0" destOrd="0" presId="urn:microsoft.com/office/officeart/2005/8/layout/vList2"/>
    <dgm:cxn modelId="{7C9ED4F1-42D0-413A-8467-D4B0175D34AF}" srcId="{F06BAC71-05F8-4EE1-B598-C839F4E5BE1D}" destId="{2DA0071A-E3BE-4011-AB89-83AEE6CA642E}" srcOrd="0" destOrd="0" parTransId="{95089D58-80CE-4BE9-922E-8B224FDD7C3B}" sibTransId="{2624148E-0E0A-4320-A095-90ED2FFF2D62}"/>
    <dgm:cxn modelId="{EC0191D9-AD16-41E5-B3CA-2D396D76527F}" type="presParOf" srcId="{EA93BBD2-B373-4810-8125-F47184935804}" destId="{5C0CA090-044E-42F5-AD75-0547997DC29D}" srcOrd="0" destOrd="0" presId="urn:microsoft.com/office/officeart/2005/8/layout/vList2"/>
    <dgm:cxn modelId="{2BF5359E-BCD4-45A4-B2C8-4AEACEA29914}" type="presParOf" srcId="{EA93BBD2-B373-4810-8125-F47184935804}" destId="{24CB8DC9-67E8-4996-97D8-937CEF3C6A26}" srcOrd="1" destOrd="0" presId="urn:microsoft.com/office/officeart/2005/8/layout/vList2"/>
    <dgm:cxn modelId="{56B147C5-FABB-40E6-AC63-E5610D603832}" type="presParOf" srcId="{EA93BBD2-B373-4810-8125-F47184935804}" destId="{8A27C1E3-BAC8-4FAF-B92E-B2EA935A1360}"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0F6223-E36F-49E3-91BC-2C37CECC1F4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281EEADF-60A0-40CE-BEE4-E29CC7B4A52B}">
      <dgm:prSet custT="1"/>
      <dgm:spPr>
        <a:solidFill>
          <a:schemeClr val="accent2"/>
        </a:solidFill>
      </dgm:spPr>
      <dgm:t>
        <a:bodyPr/>
        <a:lstStyle/>
        <a:p>
          <a:r>
            <a:rPr lang="en-US" sz="2400"/>
            <a:t>The Texas Legislature, through statute, defines who qualifies for TSAHC’s Texas Heroes program. </a:t>
          </a:r>
        </a:p>
      </dgm:t>
    </dgm:pt>
    <dgm:pt modelId="{492589A7-C46F-467E-91D5-67CAF40ED102}" type="parTrans" cxnId="{541A66CC-A59D-4170-BB8A-1CC4EFF586CD}">
      <dgm:prSet/>
      <dgm:spPr/>
      <dgm:t>
        <a:bodyPr/>
        <a:lstStyle/>
        <a:p>
          <a:endParaRPr lang="en-US"/>
        </a:p>
      </dgm:t>
    </dgm:pt>
    <dgm:pt modelId="{AB927B6A-CF5C-4AC6-9CC5-537D1AAF37D8}" type="sibTrans" cxnId="{541A66CC-A59D-4170-BB8A-1CC4EFF586CD}">
      <dgm:prSet/>
      <dgm:spPr/>
      <dgm:t>
        <a:bodyPr/>
        <a:lstStyle/>
        <a:p>
          <a:endParaRPr lang="en-US"/>
        </a:p>
      </dgm:t>
    </dgm:pt>
    <dgm:pt modelId="{2EE45025-0D4F-4287-8212-4AA5A722F9E2}">
      <dgm:prSet custT="1"/>
      <dgm:spPr/>
      <dgm:t>
        <a:bodyPr/>
        <a:lstStyle/>
        <a:p>
          <a:r>
            <a:rPr lang="en-US" sz="2400"/>
            <a:t>It’s not an open-ended “all public service jobs” list; it depends on how the law defines occupations.</a:t>
          </a:r>
        </a:p>
      </dgm:t>
    </dgm:pt>
    <dgm:pt modelId="{07193885-519B-4959-8914-D772AC7D9B33}" type="parTrans" cxnId="{759E208A-4B03-4155-9345-0D73B4C0308A}">
      <dgm:prSet/>
      <dgm:spPr/>
      <dgm:t>
        <a:bodyPr/>
        <a:lstStyle/>
        <a:p>
          <a:endParaRPr lang="en-US"/>
        </a:p>
      </dgm:t>
    </dgm:pt>
    <dgm:pt modelId="{A44752EB-20CF-4661-B9EE-C6A6D815E5B0}" type="sibTrans" cxnId="{759E208A-4B03-4155-9345-0D73B4C0308A}">
      <dgm:prSet/>
      <dgm:spPr/>
      <dgm:t>
        <a:bodyPr/>
        <a:lstStyle/>
        <a:p>
          <a:endParaRPr lang="en-US"/>
        </a:p>
      </dgm:t>
    </dgm:pt>
    <dgm:pt modelId="{41521A70-8229-4754-B712-2099EE55F046}">
      <dgm:prSet custT="1"/>
      <dgm:spPr>
        <a:solidFill>
          <a:schemeClr val="accent3"/>
        </a:solidFill>
      </dgm:spPr>
      <dgm:t>
        <a:bodyPr/>
        <a:lstStyle/>
        <a:p>
          <a:r>
            <a:rPr lang="en-US" sz="2000" b="1"/>
            <a:t>Registered nurses working in clinical/hospital settings</a:t>
          </a:r>
          <a:r>
            <a:rPr lang="en-US" sz="2000"/>
            <a:t> (or other nursing roles not defined in the statute) are </a:t>
          </a:r>
          <a:r>
            <a:rPr lang="en-US" sz="2000" i="1"/>
            <a:t>not listed</a:t>
          </a:r>
          <a:r>
            <a:rPr lang="en-US" sz="2000"/>
            <a:t> under the current eligible occupations.</a:t>
          </a:r>
        </a:p>
      </dgm:t>
    </dgm:pt>
    <dgm:pt modelId="{705A24C9-A9A4-4849-AAB5-81A48EDCF1BB}" type="parTrans" cxnId="{70B44DAF-F3DF-4995-A7EF-96C94CD47F86}">
      <dgm:prSet/>
      <dgm:spPr/>
      <dgm:t>
        <a:bodyPr/>
        <a:lstStyle/>
        <a:p>
          <a:endParaRPr lang="en-US"/>
        </a:p>
      </dgm:t>
    </dgm:pt>
    <dgm:pt modelId="{BBCEDC32-B3EE-4544-B973-BB8BCD247D73}" type="sibTrans" cxnId="{70B44DAF-F3DF-4995-A7EF-96C94CD47F86}">
      <dgm:prSet/>
      <dgm:spPr/>
      <dgm:t>
        <a:bodyPr/>
        <a:lstStyle/>
        <a:p>
          <a:endParaRPr lang="en-US"/>
        </a:p>
      </dgm:t>
    </dgm:pt>
    <dgm:pt modelId="{7BDA81AF-8D32-4B42-9EA3-C4E6D96C6679}" type="pres">
      <dgm:prSet presAssocID="{390F6223-E36F-49E3-91BC-2C37CECC1F44}" presName="Name0" presStyleCnt="0">
        <dgm:presLayoutVars>
          <dgm:dir/>
          <dgm:resizeHandles val="exact"/>
        </dgm:presLayoutVars>
      </dgm:prSet>
      <dgm:spPr/>
    </dgm:pt>
    <dgm:pt modelId="{FA5FDABF-C873-49FB-B285-FF5891EF2A1F}" type="pres">
      <dgm:prSet presAssocID="{281EEADF-60A0-40CE-BEE4-E29CC7B4A52B}" presName="node" presStyleLbl="node1" presStyleIdx="0" presStyleCnt="3">
        <dgm:presLayoutVars>
          <dgm:bulletEnabled val="1"/>
        </dgm:presLayoutVars>
      </dgm:prSet>
      <dgm:spPr/>
    </dgm:pt>
    <dgm:pt modelId="{DEC1EC1B-ADD7-42BE-A7F3-39EF71049FF9}" type="pres">
      <dgm:prSet presAssocID="{AB927B6A-CF5C-4AC6-9CC5-537D1AAF37D8}" presName="sibTrans" presStyleLbl="sibTrans2D1" presStyleIdx="0" presStyleCnt="2"/>
      <dgm:spPr/>
    </dgm:pt>
    <dgm:pt modelId="{80F13926-5080-4116-BD18-5AADD17FFC50}" type="pres">
      <dgm:prSet presAssocID="{AB927B6A-CF5C-4AC6-9CC5-537D1AAF37D8}" presName="connectorText" presStyleLbl="sibTrans2D1" presStyleIdx="0" presStyleCnt="2"/>
      <dgm:spPr/>
    </dgm:pt>
    <dgm:pt modelId="{AD79E1A3-242B-4618-B581-45A17687D100}" type="pres">
      <dgm:prSet presAssocID="{2EE45025-0D4F-4287-8212-4AA5A722F9E2}" presName="node" presStyleLbl="node1" presStyleIdx="1" presStyleCnt="3">
        <dgm:presLayoutVars>
          <dgm:bulletEnabled val="1"/>
        </dgm:presLayoutVars>
      </dgm:prSet>
      <dgm:spPr/>
    </dgm:pt>
    <dgm:pt modelId="{47EE2E96-BA34-47D0-B302-4F578D199EAD}" type="pres">
      <dgm:prSet presAssocID="{A44752EB-20CF-4661-B9EE-C6A6D815E5B0}" presName="sibTrans" presStyleLbl="sibTrans2D1" presStyleIdx="1" presStyleCnt="2"/>
      <dgm:spPr/>
    </dgm:pt>
    <dgm:pt modelId="{94B72278-6D5A-48C6-B035-77B66B978692}" type="pres">
      <dgm:prSet presAssocID="{A44752EB-20CF-4661-B9EE-C6A6D815E5B0}" presName="connectorText" presStyleLbl="sibTrans2D1" presStyleIdx="1" presStyleCnt="2"/>
      <dgm:spPr/>
    </dgm:pt>
    <dgm:pt modelId="{20522A48-A097-497F-A030-0668D064907C}" type="pres">
      <dgm:prSet presAssocID="{41521A70-8229-4754-B712-2099EE55F046}" presName="node" presStyleLbl="node1" presStyleIdx="2" presStyleCnt="3">
        <dgm:presLayoutVars>
          <dgm:bulletEnabled val="1"/>
        </dgm:presLayoutVars>
      </dgm:prSet>
      <dgm:spPr/>
    </dgm:pt>
  </dgm:ptLst>
  <dgm:cxnLst>
    <dgm:cxn modelId="{97226207-2B06-451B-A495-879387C4F011}" type="presOf" srcId="{A44752EB-20CF-4661-B9EE-C6A6D815E5B0}" destId="{94B72278-6D5A-48C6-B035-77B66B978692}" srcOrd="1" destOrd="0" presId="urn:microsoft.com/office/officeart/2005/8/layout/process1"/>
    <dgm:cxn modelId="{FB288E1F-5160-4AD3-9B24-2F4E05D6A7DF}" type="presOf" srcId="{390F6223-E36F-49E3-91BC-2C37CECC1F44}" destId="{7BDA81AF-8D32-4B42-9EA3-C4E6D96C6679}" srcOrd="0" destOrd="0" presId="urn:microsoft.com/office/officeart/2005/8/layout/process1"/>
    <dgm:cxn modelId="{AE191C30-4420-4314-AD07-1C52C5DFA130}" type="presOf" srcId="{AB927B6A-CF5C-4AC6-9CC5-537D1AAF37D8}" destId="{80F13926-5080-4116-BD18-5AADD17FFC50}" srcOrd="1" destOrd="0" presId="urn:microsoft.com/office/officeart/2005/8/layout/process1"/>
    <dgm:cxn modelId="{D3EF273A-8510-40A5-B12C-C3C58C538360}" type="presOf" srcId="{281EEADF-60A0-40CE-BEE4-E29CC7B4A52B}" destId="{FA5FDABF-C873-49FB-B285-FF5891EF2A1F}" srcOrd="0" destOrd="0" presId="urn:microsoft.com/office/officeart/2005/8/layout/process1"/>
    <dgm:cxn modelId="{759E208A-4B03-4155-9345-0D73B4C0308A}" srcId="{390F6223-E36F-49E3-91BC-2C37CECC1F44}" destId="{2EE45025-0D4F-4287-8212-4AA5A722F9E2}" srcOrd="1" destOrd="0" parTransId="{07193885-519B-4959-8914-D772AC7D9B33}" sibTransId="{A44752EB-20CF-4661-B9EE-C6A6D815E5B0}"/>
    <dgm:cxn modelId="{F12B498D-8511-409D-81D2-7E6CB8C33C6D}" type="presOf" srcId="{41521A70-8229-4754-B712-2099EE55F046}" destId="{20522A48-A097-497F-A030-0668D064907C}" srcOrd="0" destOrd="0" presId="urn:microsoft.com/office/officeart/2005/8/layout/process1"/>
    <dgm:cxn modelId="{70B44DAF-F3DF-4995-A7EF-96C94CD47F86}" srcId="{390F6223-E36F-49E3-91BC-2C37CECC1F44}" destId="{41521A70-8229-4754-B712-2099EE55F046}" srcOrd="2" destOrd="0" parTransId="{705A24C9-A9A4-4849-AAB5-81A48EDCF1BB}" sibTransId="{BBCEDC32-B3EE-4544-B973-BB8BCD247D73}"/>
    <dgm:cxn modelId="{B45C9CBF-6F54-4676-B21C-2FBBF91B1A01}" type="presOf" srcId="{A44752EB-20CF-4661-B9EE-C6A6D815E5B0}" destId="{47EE2E96-BA34-47D0-B302-4F578D199EAD}" srcOrd="0" destOrd="0" presId="urn:microsoft.com/office/officeart/2005/8/layout/process1"/>
    <dgm:cxn modelId="{541A66CC-A59D-4170-BB8A-1CC4EFF586CD}" srcId="{390F6223-E36F-49E3-91BC-2C37CECC1F44}" destId="{281EEADF-60A0-40CE-BEE4-E29CC7B4A52B}" srcOrd="0" destOrd="0" parTransId="{492589A7-C46F-467E-91D5-67CAF40ED102}" sibTransId="{AB927B6A-CF5C-4AC6-9CC5-537D1AAF37D8}"/>
    <dgm:cxn modelId="{FDBEF8D4-E477-430D-9964-0F9F03BF2788}" type="presOf" srcId="{2EE45025-0D4F-4287-8212-4AA5A722F9E2}" destId="{AD79E1A3-242B-4618-B581-45A17687D100}" srcOrd="0" destOrd="0" presId="urn:microsoft.com/office/officeart/2005/8/layout/process1"/>
    <dgm:cxn modelId="{9C2557E9-99EE-44BB-993B-C6A5AA3F2954}" type="presOf" srcId="{AB927B6A-CF5C-4AC6-9CC5-537D1AAF37D8}" destId="{DEC1EC1B-ADD7-42BE-A7F3-39EF71049FF9}" srcOrd="0" destOrd="0" presId="urn:microsoft.com/office/officeart/2005/8/layout/process1"/>
    <dgm:cxn modelId="{CDEDB2D3-B94E-4E1B-BA72-3CF63F74AB9B}" type="presParOf" srcId="{7BDA81AF-8D32-4B42-9EA3-C4E6D96C6679}" destId="{FA5FDABF-C873-49FB-B285-FF5891EF2A1F}" srcOrd="0" destOrd="0" presId="urn:microsoft.com/office/officeart/2005/8/layout/process1"/>
    <dgm:cxn modelId="{7C3737C8-79A9-40C0-A5ED-49E0459F331E}" type="presParOf" srcId="{7BDA81AF-8D32-4B42-9EA3-C4E6D96C6679}" destId="{DEC1EC1B-ADD7-42BE-A7F3-39EF71049FF9}" srcOrd="1" destOrd="0" presId="urn:microsoft.com/office/officeart/2005/8/layout/process1"/>
    <dgm:cxn modelId="{52F942FD-2E57-4EC7-A088-E19AC994CE5A}" type="presParOf" srcId="{DEC1EC1B-ADD7-42BE-A7F3-39EF71049FF9}" destId="{80F13926-5080-4116-BD18-5AADD17FFC50}" srcOrd="0" destOrd="0" presId="urn:microsoft.com/office/officeart/2005/8/layout/process1"/>
    <dgm:cxn modelId="{95C834D1-F97B-4990-A6CA-9A0CD43FF246}" type="presParOf" srcId="{7BDA81AF-8D32-4B42-9EA3-C4E6D96C6679}" destId="{AD79E1A3-242B-4618-B581-45A17687D100}" srcOrd="2" destOrd="0" presId="urn:microsoft.com/office/officeart/2005/8/layout/process1"/>
    <dgm:cxn modelId="{1F520B91-10E2-4997-88CE-0CBC3B054BB6}" type="presParOf" srcId="{7BDA81AF-8D32-4B42-9EA3-C4E6D96C6679}" destId="{47EE2E96-BA34-47D0-B302-4F578D199EAD}" srcOrd="3" destOrd="0" presId="urn:microsoft.com/office/officeart/2005/8/layout/process1"/>
    <dgm:cxn modelId="{C17EB0C9-C6EA-4468-A40E-25018423C4A2}" type="presParOf" srcId="{47EE2E96-BA34-47D0-B302-4F578D199EAD}" destId="{94B72278-6D5A-48C6-B035-77B66B978692}" srcOrd="0" destOrd="0" presId="urn:microsoft.com/office/officeart/2005/8/layout/process1"/>
    <dgm:cxn modelId="{D8F322A4-D5E2-43CA-BE21-CBDF8258CEDF}" type="presParOf" srcId="{7BDA81AF-8D32-4B42-9EA3-C4E6D96C6679}" destId="{20522A48-A097-497F-A030-0668D064907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25FD04-3CB4-4212-BC6E-F3F7DB68A5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1AE4514-FBB7-43F0-80FB-FB56521D27EF}">
      <dgm:prSet custT="1"/>
      <dgm:spPr>
        <a:solidFill>
          <a:schemeClr val="accent2">
            <a:lumMod val="75000"/>
          </a:schemeClr>
        </a:solidFill>
      </dgm:spPr>
      <dgm:t>
        <a:bodyPr/>
        <a:lstStyle/>
        <a:p>
          <a:r>
            <a:rPr lang="en-US" sz="3300" u="sng"/>
            <a:t>Government Loans (FHA, VA, USDA):</a:t>
          </a:r>
          <a:endParaRPr lang="en-US" sz="3300"/>
        </a:p>
      </dgm:t>
    </dgm:pt>
    <dgm:pt modelId="{ED104342-E2DE-4DA4-B24C-03BADAF4FC1E}" type="parTrans" cxnId="{9AAFA4C6-8F8F-439A-9F12-DE9EDF84F992}">
      <dgm:prSet/>
      <dgm:spPr/>
      <dgm:t>
        <a:bodyPr/>
        <a:lstStyle/>
        <a:p>
          <a:endParaRPr lang="en-US"/>
        </a:p>
      </dgm:t>
    </dgm:pt>
    <dgm:pt modelId="{A9F50D0D-3245-4CE8-AE9B-754ABD9D5106}" type="sibTrans" cxnId="{9AAFA4C6-8F8F-439A-9F12-DE9EDF84F992}">
      <dgm:prSet/>
      <dgm:spPr/>
      <dgm:t>
        <a:bodyPr/>
        <a:lstStyle/>
        <a:p>
          <a:endParaRPr lang="en-US"/>
        </a:p>
      </dgm:t>
    </dgm:pt>
    <dgm:pt modelId="{E9D357C8-3C28-4CCB-9C96-E2118E22AD26}">
      <dgm:prSet custT="1"/>
      <dgm:spPr/>
      <dgm:t>
        <a:bodyPr/>
        <a:lstStyle/>
        <a:p>
          <a:r>
            <a:rPr lang="en-US" sz="2400" dirty="0"/>
            <a:t>Minimum 620 FICO score</a:t>
          </a:r>
        </a:p>
      </dgm:t>
    </dgm:pt>
    <dgm:pt modelId="{1DC6C47C-CBDB-47AD-BE54-353D421838C6}" type="parTrans" cxnId="{B723870D-B688-4162-8F0A-F2D47B19FAB0}">
      <dgm:prSet/>
      <dgm:spPr/>
      <dgm:t>
        <a:bodyPr/>
        <a:lstStyle/>
        <a:p>
          <a:endParaRPr lang="en-US"/>
        </a:p>
      </dgm:t>
    </dgm:pt>
    <dgm:pt modelId="{9273D07A-76DF-41FD-8DCC-109F4D6CFA22}" type="sibTrans" cxnId="{B723870D-B688-4162-8F0A-F2D47B19FAB0}">
      <dgm:prSet/>
      <dgm:spPr/>
      <dgm:t>
        <a:bodyPr/>
        <a:lstStyle/>
        <a:p>
          <a:endParaRPr lang="en-US"/>
        </a:p>
      </dgm:t>
    </dgm:pt>
    <dgm:pt modelId="{E7AA8F06-BF93-46BE-8D49-676422E6A094}">
      <dgm:prSet custT="1"/>
      <dgm:spPr/>
      <dgm:t>
        <a:bodyPr/>
        <a:lstStyle/>
        <a:p>
          <a:pPr rtl="0"/>
          <a:r>
            <a:rPr lang="en-US" sz="2400" dirty="0"/>
            <a:t>Manual Underwriting is allowed</a:t>
          </a:r>
          <a:r>
            <a:rPr lang="en-US" sz="2400" dirty="0">
              <a:latin typeface="Aptos Display" panose="02110004020202020204"/>
            </a:rPr>
            <a:t>; </a:t>
          </a:r>
          <a:r>
            <a:rPr lang="en-US" sz="2400" b="1" dirty="0">
              <a:latin typeface="Aptos Display" panose="02110004020202020204"/>
            </a:rPr>
            <a:t>minimum 640 FICO</a:t>
          </a:r>
          <a:endParaRPr lang="en-US" sz="2400" b="1" dirty="0"/>
        </a:p>
      </dgm:t>
    </dgm:pt>
    <dgm:pt modelId="{EFF1B512-CC81-44F6-AF8F-C1702BFC839D}" type="parTrans" cxnId="{A192E061-8E4F-4179-A4F7-697181F7A16D}">
      <dgm:prSet/>
      <dgm:spPr/>
      <dgm:t>
        <a:bodyPr/>
        <a:lstStyle/>
        <a:p>
          <a:endParaRPr lang="en-US"/>
        </a:p>
      </dgm:t>
    </dgm:pt>
    <dgm:pt modelId="{1612C77D-2429-498D-A3C8-7415D52CC777}" type="sibTrans" cxnId="{A192E061-8E4F-4179-A4F7-697181F7A16D}">
      <dgm:prSet/>
      <dgm:spPr/>
      <dgm:t>
        <a:bodyPr/>
        <a:lstStyle/>
        <a:p>
          <a:endParaRPr lang="en-US"/>
        </a:p>
      </dgm:t>
    </dgm:pt>
    <dgm:pt modelId="{2FB1B10E-1AE5-45F6-937B-2B2049A609EC}">
      <dgm:prSet custT="1"/>
      <dgm:spPr/>
      <dgm:t>
        <a:bodyPr/>
        <a:lstStyle/>
        <a:p>
          <a:r>
            <a:rPr lang="en-US" sz="2400"/>
            <a:t>Borrower without a score can still be eligible</a:t>
          </a:r>
        </a:p>
      </dgm:t>
    </dgm:pt>
    <dgm:pt modelId="{0F42B8C0-BB3C-4B1B-8D5C-8B32CBECF110}" type="parTrans" cxnId="{9F3F2774-42FE-4767-8185-DE0EB30D9B29}">
      <dgm:prSet/>
      <dgm:spPr/>
      <dgm:t>
        <a:bodyPr/>
        <a:lstStyle/>
        <a:p>
          <a:endParaRPr lang="en-US"/>
        </a:p>
      </dgm:t>
    </dgm:pt>
    <dgm:pt modelId="{7767C413-2549-42AD-9FDE-B409C0BBAD94}" type="sibTrans" cxnId="{9F3F2774-42FE-4767-8185-DE0EB30D9B29}">
      <dgm:prSet/>
      <dgm:spPr/>
      <dgm:t>
        <a:bodyPr/>
        <a:lstStyle/>
        <a:p>
          <a:endParaRPr lang="en-US"/>
        </a:p>
      </dgm:t>
    </dgm:pt>
    <dgm:pt modelId="{334D1EBD-EE1C-4084-93F1-A48F84E7B4D1}">
      <dgm:prSet phldr="0" custT="1"/>
      <dgm:spPr/>
      <dgm:t>
        <a:bodyPr/>
        <a:lstStyle/>
        <a:p>
          <a:pPr rtl="0"/>
          <a:r>
            <a:rPr lang="en-US" sz="2400">
              <a:latin typeface="Aptos Display" panose="02110004020202020204"/>
            </a:rPr>
            <a:t>640 FICO required for Manufactured homes </a:t>
          </a:r>
        </a:p>
      </dgm:t>
    </dgm:pt>
    <dgm:pt modelId="{E01C9AEB-6E8C-48DA-96F8-B69FDC7CBB87}" type="parTrans" cxnId="{0BC30997-B73F-4C6F-B31B-BE127E3EA122}">
      <dgm:prSet/>
      <dgm:spPr/>
      <dgm:t>
        <a:bodyPr/>
        <a:lstStyle/>
        <a:p>
          <a:endParaRPr lang="en-US"/>
        </a:p>
      </dgm:t>
    </dgm:pt>
    <dgm:pt modelId="{1EE19951-43A8-4F94-B77A-B2CFF0A65858}" type="sibTrans" cxnId="{0BC30997-B73F-4C6F-B31B-BE127E3EA122}">
      <dgm:prSet/>
      <dgm:spPr/>
      <dgm:t>
        <a:bodyPr/>
        <a:lstStyle/>
        <a:p>
          <a:endParaRPr lang="en-US"/>
        </a:p>
      </dgm:t>
    </dgm:pt>
    <dgm:pt modelId="{5269B16A-3B86-40A1-9DF9-587478E09317}" type="pres">
      <dgm:prSet presAssocID="{3F25FD04-3CB4-4212-BC6E-F3F7DB68A519}" presName="linear" presStyleCnt="0">
        <dgm:presLayoutVars>
          <dgm:animLvl val="lvl"/>
          <dgm:resizeHandles val="exact"/>
        </dgm:presLayoutVars>
      </dgm:prSet>
      <dgm:spPr/>
    </dgm:pt>
    <dgm:pt modelId="{CE093562-A2B1-4FE3-8DB6-4DB0BB273C9A}" type="pres">
      <dgm:prSet presAssocID="{91AE4514-FBB7-43F0-80FB-FB56521D27EF}" presName="parentText" presStyleLbl="node1" presStyleIdx="0" presStyleCnt="1" custLinFactNeighborX="-374" custLinFactNeighborY="-3">
        <dgm:presLayoutVars>
          <dgm:chMax val="0"/>
          <dgm:bulletEnabled val="1"/>
        </dgm:presLayoutVars>
      </dgm:prSet>
      <dgm:spPr/>
    </dgm:pt>
    <dgm:pt modelId="{96E6B6F7-73D8-41BF-B5B1-658FDE04EF5C}" type="pres">
      <dgm:prSet presAssocID="{91AE4514-FBB7-43F0-80FB-FB56521D27EF}" presName="childText" presStyleLbl="revTx" presStyleIdx="0" presStyleCnt="1">
        <dgm:presLayoutVars>
          <dgm:bulletEnabled val="1"/>
        </dgm:presLayoutVars>
      </dgm:prSet>
      <dgm:spPr/>
    </dgm:pt>
  </dgm:ptLst>
  <dgm:cxnLst>
    <dgm:cxn modelId="{B723870D-B688-4162-8F0A-F2D47B19FAB0}" srcId="{91AE4514-FBB7-43F0-80FB-FB56521D27EF}" destId="{E9D357C8-3C28-4CCB-9C96-E2118E22AD26}" srcOrd="0" destOrd="0" parTransId="{1DC6C47C-CBDB-47AD-BE54-353D421838C6}" sibTransId="{9273D07A-76DF-41FD-8DCC-109F4D6CFA22}"/>
    <dgm:cxn modelId="{DBFFE60F-9B32-4237-931F-F3EB35FE9C45}" type="presOf" srcId="{91AE4514-FBB7-43F0-80FB-FB56521D27EF}" destId="{CE093562-A2B1-4FE3-8DB6-4DB0BB273C9A}" srcOrd="0" destOrd="0" presId="urn:microsoft.com/office/officeart/2005/8/layout/vList2"/>
    <dgm:cxn modelId="{F9EBA01E-A9EC-4B20-828F-2313F08DB274}" type="presOf" srcId="{E9D357C8-3C28-4CCB-9C96-E2118E22AD26}" destId="{96E6B6F7-73D8-41BF-B5B1-658FDE04EF5C}" srcOrd="0" destOrd="0" presId="urn:microsoft.com/office/officeart/2005/8/layout/vList2"/>
    <dgm:cxn modelId="{E469E535-BF09-4D21-93D4-B818EEFA89F8}" type="presOf" srcId="{334D1EBD-EE1C-4084-93F1-A48F84E7B4D1}" destId="{96E6B6F7-73D8-41BF-B5B1-658FDE04EF5C}" srcOrd="0" destOrd="3" presId="urn:microsoft.com/office/officeart/2005/8/layout/vList2"/>
    <dgm:cxn modelId="{A192E061-8E4F-4179-A4F7-697181F7A16D}" srcId="{91AE4514-FBB7-43F0-80FB-FB56521D27EF}" destId="{E7AA8F06-BF93-46BE-8D49-676422E6A094}" srcOrd="1" destOrd="0" parTransId="{EFF1B512-CC81-44F6-AF8F-C1702BFC839D}" sibTransId="{1612C77D-2429-498D-A3C8-7415D52CC777}"/>
    <dgm:cxn modelId="{D0951E6E-A78E-4AB2-B825-1EDA0184513F}" type="presOf" srcId="{E7AA8F06-BF93-46BE-8D49-676422E6A094}" destId="{96E6B6F7-73D8-41BF-B5B1-658FDE04EF5C}" srcOrd="0" destOrd="1" presId="urn:microsoft.com/office/officeart/2005/8/layout/vList2"/>
    <dgm:cxn modelId="{9F3F2774-42FE-4767-8185-DE0EB30D9B29}" srcId="{91AE4514-FBB7-43F0-80FB-FB56521D27EF}" destId="{2FB1B10E-1AE5-45F6-937B-2B2049A609EC}" srcOrd="2" destOrd="0" parTransId="{0F42B8C0-BB3C-4B1B-8D5C-8B32CBECF110}" sibTransId="{7767C413-2549-42AD-9FDE-B409C0BBAD94}"/>
    <dgm:cxn modelId="{0BC30997-B73F-4C6F-B31B-BE127E3EA122}" srcId="{91AE4514-FBB7-43F0-80FB-FB56521D27EF}" destId="{334D1EBD-EE1C-4084-93F1-A48F84E7B4D1}" srcOrd="3" destOrd="0" parTransId="{E01C9AEB-6E8C-48DA-96F8-B69FDC7CBB87}" sibTransId="{1EE19951-43A8-4F94-B77A-B2CFF0A65858}"/>
    <dgm:cxn modelId="{92A515A6-0598-4FEE-A937-851D65AE361B}" type="presOf" srcId="{3F25FD04-3CB4-4212-BC6E-F3F7DB68A519}" destId="{5269B16A-3B86-40A1-9DF9-587478E09317}" srcOrd="0" destOrd="0" presId="urn:microsoft.com/office/officeart/2005/8/layout/vList2"/>
    <dgm:cxn modelId="{9AAFA4C6-8F8F-439A-9F12-DE9EDF84F992}" srcId="{3F25FD04-3CB4-4212-BC6E-F3F7DB68A519}" destId="{91AE4514-FBB7-43F0-80FB-FB56521D27EF}" srcOrd="0" destOrd="0" parTransId="{ED104342-E2DE-4DA4-B24C-03BADAF4FC1E}" sibTransId="{A9F50D0D-3245-4CE8-AE9B-754ABD9D5106}"/>
    <dgm:cxn modelId="{B40EEDD9-3AE4-4EE6-BCD3-0A38CDB6D549}" type="presOf" srcId="{2FB1B10E-1AE5-45F6-937B-2B2049A609EC}" destId="{96E6B6F7-73D8-41BF-B5B1-658FDE04EF5C}" srcOrd="0" destOrd="2" presId="urn:microsoft.com/office/officeart/2005/8/layout/vList2"/>
    <dgm:cxn modelId="{4B903CD5-E448-47D7-80AD-D2A6A08B7046}" type="presParOf" srcId="{5269B16A-3B86-40A1-9DF9-587478E09317}" destId="{CE093562-A2B1-4FE3-8DB6-4DB0BB273C9A}" srcOrd="0" destOrd="0" presId="urn:microsoft.com/office/officeart/2005/8/layout/vList2"/>
    <dgm:cxn modelId="{29E015B7-9997-4FDA-A3D8-846F9CE3DE11}" type="presParOf" srcId="{5269B16A-3B86-40A1-9DF9-587478E09317}" destId="{96E6B6F7-73D8-41BF-B5B1-658FDE04EF5C}"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58CFB-2BB6-47FF-A598-0D58AE63C13D}">
      <dsp:nvSpPr>
        <dsp:cNvPr id="0" name=""/>
        <dsp:cNvSpPr/>
      </dsp:nvSpPr>
      <dsp:spPr>
        <a:xfrm>
          <a:off x="431214" y="0"/>
          <a:ext cx="9304850" cy="1850064"/>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397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sp>
    <dsp:sp modelId="{72B75B04-6F83-4976-BAFC-524837181670}">
      <dsp:nvSpPr>
        <dsp:cNvPr id="0" name=""/>
        <dsp:cNvSpPr/>
      </dsp:nvSpPr>
      <dsp:spPr>
        <a:xfrm>
          <a:off x="1243271" y="554672"/>
          <a:ext cx="3462341" cy="44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 Sweet Texas Home Loan Program</a:t>
          </a:r>
        </a:p>
      </dsp:txBody>
      <dsp:txXfrm>
        <a:off x="1243271" y="554672"/>
        <a:ext cx="3462341" cy="444871"/>
      </dsp:txXfrm>
    </dsp:sp>
    <dsp:sp modelId="{953786D3-983F-4C2B-8D72-45D5D65FB9E8}">
      <dsp:nvSpPr>
        <dsp:cNvPr id="0" name=""/>
        <dsp:cNvSpPr/>
      </dsp:nvSpPr>
      <dsp:spPr>
        <a:xfrm>
          <a:off x="4807670" y="632616"/>
          <a:ext cx="4568876" cy="90653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Homes for Texas Heroes Home Loan Program</a:t>
          </a:r>
        </a:p>
      </dsp:txBody>
      <dsp:txXfrm>
        <a:off x="4807670" y="632616"/>
        <a:ext cx="4568876" cy="9065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05053-AEAF-492A-9CE2-D54B2210E701}">
      <dsp:nvSpPr>
        <dsp:cNvPr id="0" name=""/>
        <dsp:cNvSpPr/>
      </dsp:nvSpPr>
      <dsp:spPr>
        <a:xfrm>
          <a:off x="0" y="172655"/>
          <a:ext cx="9852837" cy="810810"/>
        </a:xfrm>
        <a:prstGeom prst="round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u="sng" kern="1200" dirty="0"/>
            <a:t>Conventional Loans (HFA Preferred/HFA Advantage:</a:t>
          </a:r>
          <a:endParaRPr lang="en-US" sz="3300" kern="1200" dirty="0"/>
        </a:p>
      </dsp:txBody>
      <dsp:txXfrm>
        <a:off x="39580" y="212235"/>
        <a:ext cx="9773677" cy="731650"/>
      </dsp:txXfrm>
    </dsp:sp>
    <dsp:sp modelId="{5F078651-035A-451F-9419-157F8CC80CE3}">
      <dsp:nvSpPr>
        <dsp:cNvPr id="0" name=""/>
        <dsp:cNvSpPr/>
      </dsp:nvSpPr>
      <dsp:spPr>
        <a:xfrm>
          <a:off x="0" y="983465"/>
          <a:ext cx="9852837" cy="157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82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a:t>Minimum 640 FICO score</a:t>
          </a:r>
        </a:p>
        <a:p>
          <a:pPr marL="228600" lvl="1" indent="-228600" algn="l" defTabSz="1066800">
            <a:lnSpc>
              <a:spcPct val="90000"/>
            </a:lnSpc>
            <a:spcBef>
              <a:spcPct val="0"/>
            </a:spcBef>
            <a:spcAft>
              <a:spcPct val="20000"/>
            </a:spcAft>
            <a:buChar char="•"/>
          </a:pPr>
          <a:r>
            <a:rPr lang="en-US" sz="2400" kern="1200"/>
            <a:t>Manual Underwriting not allowed</a:t>
          </a:r>
        </a:p>
        <a:p>
          <a:pPr marL="228600" lvl="1" indent="-228600" algn="l" defTabSz="1066800">
            <a:lnSpc>
              <a:spcPct val="90000"/>
            </a:lnSpc>
            <a:spcBef>
              <a:spcPct val="0"/>
            </a:spcBef>
            <a:spcAft>
              <a:spcPct val="20000"/>
            </a:spcAft>
            <a:buChar char="•"/>
          </a:pPr>
          <a:r>
            <a:rPr lang="en-US" sz="2400" kern="1200"/>
            <a:t>Borrower without a score can still be eligible </a:t>
          </a:r>
          <a:r>
            <a:rPr lang="en-US" sz="2400" i="1" kern="1200"/>
            <a:t>if another borrower meets 640 FICO requirement</a:t>
          </a:r>
        </a:p>
      </dsp:txBody>
      <dsp:txXfrm>
        <a:off x="0" y="983465"/>
        <a:ext cx="9852837" cy="15711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17EBB-9D8A-40EA-9EE1-8C17EC4AA14C}">
      <dsp:nvSpPr>
        <dsp:cNvPr id="0" name=""/>
        <dsp:cNvSpPr/>
      </dsp:nvSpPr>
      <dsp:spPr>
        <a:xfrm rot="5400000">
          <a:off x="6649757" y="-2524788"/>
          <a:ext cx="1551193" cy="6988568"/>
        </a:xfrm>
        <a:prstGeom prst="round2SameRect">
          <a:avLst/>
        </a:prstGeom>
        <a:solidFill>
          <a:schemeClr val="accent1">
            <a:lumMod val="20000"/>
            <a:lumOff val="80000"/>
            <a:alpha val="90000"/>
          </a:schemeClr>
        </a:solidFill>
        <a:ln w="19050" cap="flat" cmpd="sng" algn="ctr">
          <a:solidFill>
            <a:schemeClr val="accent1">
              <a:alpha val="90000"/>
              <a:tint val="40000"/>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FontTx/>
            <a:buNone/>
          </a:pPr>
          <a:r>
            <a:rPr lang="en-US" sz="4100" kern="1200"/>
            <a:t>Down Payment Assistance</a:t>
          </a:r>
        </a:p>
        <a:p>
          <a:pPr marL="285750" lvl="1" indent="-285750" algn="l" defTabSz="1822450">
            <a:lnSpc>
              <a:spcPct val="90000"/>
            </a:lnSpc>
            <a:spcBef>
              <a:spcPct val="0"/>
            </a:spcBef>
            <a:spcAft>
              <a:spcPct val="15000"/>
            </a:spcAft>
            <a:buFontTx/>
            <a:buNone/>
          </a:pPr>
          <a:r>
            <a:rPr lang="en-US" sz="4100" kern="1200"/>
            <a:t>Mortgage Credit Certificate</a:t>
          </a:r>
        </a:p>
      </dsp:txBody>
      <dsp:txXfrm rot="-5400000">
        <a:off x="3931070" y="269622"/>
        <a:ext cx="6912845" cy="1399747"/>
      </dsp:txXfrm>
    </dsp:sp>
    <dsp:sp modelId="{1B85B973-A6FC-43E0-9D90-E2F5E451EC03}">
      <dsp:nvSpPr>
        <dsp:cNvPr id="0" name=""/>
        <dsp:cNvSpPr/>
      </dsp:nvSpPr>
      <dsp:spPr>
        <a:xfrm>
          <a:off x="0" y="0"/>
          <a:ext cx="3931069" cy="19389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1" kern="1200"/>
            <a:t>Both programs are offered STATEWIDE (even if moving from out of state) </a:t>
          </a:r>
          <a:endParaRPr lang="en-US" sz="2900" kern="1200"/>
        </a:p>
      </dsp:txBody>
      <dsp:txXfrm>
        <a:off x="94654" y="94654"/>
        <a:ext cx="3741761" cy="17496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4F892-EBEB-44E1-8954-5F516FD6AC7E}">
      <dsp:nvSpPr>
        <dsp:cNvPr id="0" name=""/>
        <dsp:cNvSpPr/>
      </dsp:nvSpPr>
      <dsp:spPr>
        <a:xfrm>
          <a:off x="1833"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No First-time home buyer requirement for Non-Bond DPA</a:t>
          </a:r>
        </a:p>
      </dsp:txBody>
      <dsp:txXfrm>
        <a:off x="47807" y="45974"/>
        <a:ext cx="3816957" cy="1477712"/>
      </dsp:txXfrm>
    </dsp:sp>
    <dsp:sp modelId="{DA6B7931-7835-46E8-8EA2-CDB069F1FDE0}">
      <dsp:nvSpPr>
        <dsp:cNvPr id="0" name=""/>
        <dsp:cNvSpPr/>
      </dsp:nvSpPr>
      <dsp:spPr>
        <a:xfrm>
          <a:off x="4301629" y="300125"/>
          <a:ext cx="828688" cy="9694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301629" y="494007"/>
        <a:ext cx="580082" cy="581644"/>
      </dsp:txXfrm>
    </dsp:sp>
    <dsp:sp modelId="{3CE48898-F902-4C06-B00F-23075BDDF331}">
      <dsp:nvSpPr>
        <dsp:cNvPr id="0" name=""/>
        <dsp:cNvSpPr/>
      </dsp:nvSpPr>
      <dsp:spPr>
        <a:xfrm>
          <a:off x="5474301"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Can be used to cover down payment AND/OR closing costs</a:t>
          </a:r>
        </a:p>
      </dsp:txBody>
      <dsp:txXfrm>
        <a:off x="5520275" y="45974"/>
        <a:ext cx="3816957" cy="1477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49628-D5CF-429C-B41D-66596303EBB6}">
      <dsp:nvSpPr>
        <dsp:cNvPr id="0" name=""/>
        <dsp:cNvSpPr/>
      </dsp:nvSpPr>
      <dsp:spPr>
        <a:xfrm>
          <a:off x="8328" y="0"/>
          <a:ext cx="8519722" cy="1325563"/>
        </a:xfrm>
        <a:prstGeom prst="roundRect">
          <a:avLst>
            <a:gd name="adj" fmla="val 10000"/>
          </a:avLst>
        </a:prstGeom>
        <a:solidFill>
          <a:schemeClr val="accent3"/>
        </a:solidFill>
        <a:ln w="19050" cap="flat" cmpd="sng" algn="ctr">
          <a:solidFill>
            <a:schemeClr val="lt1">
              <a:hueOff val="0"/>
              <a:satOff val="0"/>
              <a:lumOff val="0"/>
              <a:alphaOff val="0"/>
            </a:schemeClr>
          </a:solidFill>
          <a:prstDash val="solid"/>
          <a:miter lim="800000"/>
        </a:ln>
        <a:effectLst>
          <a:glow rad="228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Note: Homes located in Targeted Areas allow for higher income limits</a:t>
          </a:r>
        </a:p>
      </dsp:txBody>
      <dsp:txXfrm>
        <a:off x="47152" y="38824"/>
        <a:ext cx="8442074" cy="1247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24B1B-739A-4321-8FF4-B7EBA3E6F955}">
      <dsp:nvSpPr>
        <dsp:cNvPr id="0" name=""/>
        <dsp:cNvSpPr/>
      </dsp:nvSpPr>
      <dsp:spPr>
        <a:xfrm>
          <a:off x="3992" y="55666"/>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New and existing SF homes</a:t>
          </a:r>
        </a:p>
      </dsp:txBody>
      <dsp:txXfrm>
        <a:off x="3992" y="55666"/>
        <a:ext cx="2400682" cy="656485"/>
      </dsp:txXfrm>
    </dsp:sp>
    <dsp:sp modelId="{54CB7CD8-332D-4076-9C16-350327865C5F}">
      <dsp:nvSpPr>
        <dsp:cNvPr id="0" name=""/>
        <dsp:cNvSpPr/>
      </dsp:nvSpPr>
      <dsp:spPr>
        <a:xfrm>
          <a:off x="3992" y="712152"/>
          <a:ext cx="2400682" cy="24457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Homes defined as standard single-family homes by appraisal</a:t>
          </a:r>
        </a:p>
        <a:p>
          <a:pPr marL="171450" lvl="1" indent="-171450" algn="l" defTabSz="711200">
            <a:lnSpc>
              <a:spcPct val="90000"/>
            </a:lnSpc>
            <a:spcBef>
              <a:spcPct val="0"/>
            </a:spcBef>
            <a:spcAft>
              <a:spcPct val="15000"/>
            </a:spcAft>
            <a:buChar char="•"/>
          </a:pPr>
          <a:r>
            <a:rPr lang="en-US" sz="1600" kern="1200"/>
            <a:t>One-time close construction loans are not eligible</a:t>
          </a:r>
        </a:p>
      </dsp:txBody>
      <dsp:txXfrm>
        <a:off x="3992" y="712152"/>
        <a:ext cx="2400682" cy="2445794"/>
      </dsp:txXfrm>
    </dsp:sp>
    <dsp:sp modelId="{D0104374-978F-4D14-A6AD-1185D774FD92}">
      <dsp:nvSpPr>
        <dsp:cNvPr id="0" name=""/>
        <dsp:cNvSpPr/>
      </dsp:nvSpPr>
      <dsp:spPr>
        <a:xfrm>
          <a:off x="2740770" y="55666"/>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Condos and Townhomes</a:t>
          </a:r>
        </a:p>
      </dsp:txBody>
      <dsp:txXfrm>
        <a:off x="2740770" y="55666"/>
        <a:ext cx="2400682" cy="656485"/>
      </dsp:txXfrm>
    </dsp:sp>
    <dsp:sp modelId="{63FF94DE-7A4D-4467-8683-7500067AC838}">
      <dsp:nvSpPr>
        <dsp:cNvPr id="0" name=""/>
        <dsp:cNvSpPr/>
      </dsp:nvSpPr>
      <dsp:spPr>
        <a:xfrm>
          <a:off x="2740770" y="712152"/>
          <a:ext cx="2400682" cy="24457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Condos must have proper approval by HUD/FHA, VA, or Fannie/Freddie.</a:t>
          </a:r>
        </a:p>
        <a:p>
          <a:pPr marL="114300" lvl="1" indent="-114300" algn="l" defTabSz="666750">
            <a:lnSpc>
              <a:spcPct val="90000"/>
            </a:lnSpc>
            <a:spcBef>
              <a:spcPct val="0"/>
            </a:spcBef>
            <a:spcAft>
              <a:spcPct val="15000"/>
            </a:spcAft>
            <a:buChar char="•"/>
          </a:pPr>
          <a:endParaRPr lang="en-US" sz="1500" kern="1200"/>
        </a:p>
      </dsp:txBody>
      <dsp:txXfrm>
        <a:off x="2740770" y="712152"/>
        <a:ext cx="2400682" cy="2445794"/>
      </dsp:txXfrm>
    </dsp:sp>
    <dsp:sp modelId="{85D7789A-DD19-45C0-8DDE-91CADDDDEA1F}">
      <dsp:nvSpPr>
        <dsp:cNvPr id="0" name=""/>
        <dsp:cNvSpPr/>
      </dsp:nvSpPr>
      <dsp:spPr>
        <a:xfrm>
          <a:off x="5477547" y="55666"/>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2-4 unit properties</a:t>
          </a:r>
        </a:p>
      </dsp:txBody>
      <dsp:txXfrm>
        <a:off x="5477547" y="55666"/>
        <a:ext cx="2400682" cy="656485"/>
      </dsp:txXfrm>
    </dsp:sp>
    <dsp:sp modelId="{BB932257-D532-4330-BA62-95E475C0048F}">
      <dsp:nvSpPr>
        <dsp:cNvPr id="0" name=""/>
        <dsp:cNvSpPr/>
      </dsp:nvSpPr>
      <dsp:spPr>
        <a:xfrm>
          <a:off x="5477547" y="712152"/>
          <a:ext cx="2400682" cy="24457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One unit must be owner occupied. </a:t>
          </a:r>
        </a:p>
        <a:p>
          <a:pPr marL="171450" lvl="1" indent="-171450" algn="l" defTabSz="711200">
            <a:lnSpc>
              <a:spcPct val="90000"/>
            </a:lnSpc>
            <a:spcBef>
              <a:spcPct val="0"/>
            </a:spcBef>
            <a:spcAft>
              <a:spcPct val="15000"/>
            </a:spcAft>
            <a:buChar char="•"/>
          </a:pPr>
          <a:r>
            <a:rPr lang="en-US" sz="1600" kern="1200"/>
            <a:t>Net rental income used to qualify will count against the income limit</a:t>
          </a:r>
          <a:r>
            <a:rPr lang="en-US" sz="1500" kern="1200"/>
            <a:t>. </a:t>
          </a:r>
        </a:p>
      </dsp:txBody>
      <dsp:txXfrm>
        <a:off x="5477547" y="712152"/>
        <a:ext cx="2400682" cy="2445794"/>
      </dsp:txXfrm>
    </dsp:sp>
    <dsp:sp modelId="{E7750AE5-F5BF-4171-8E0D-0358D65E9746}">
      <dsp:nvSpPr>
        <dsp:cNvPr id="0" name=""/>
        <dsp:cNvSpPr/>
      </dsp:nvSpPr>
      <dsp:spPr>
        <a:xfrm>
          <a:off x="8214325" y="55666"/>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Manufactured Homes</a:t>
          </a:r>
        </a:p>
      </dsp:txBody>
      <dsp:txXfrm>
        <a:off x="8214325" y="55666"/>
        <a:ext cx="2400682" cy="656485"/>
      </dsp:txXfrm>
    </dsp:sp>
    <dsp:sp modelId="{13F73473-AF03-44DB-9295-476C3AEA1C31}">
      <dsp:nvSpPr>
        <dsp:cNvPr id="0" name=""/>
        <dsp:cNvSpPr/>
      </dsp:nvSpPr>
      <dsp:spPr>
        <a:xfrm>
          <a:off x="8214325" y="712152"/>
          <a:ext cx="2400682" cy="24457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Meets HUD requirements</a:t>
          </a:r>
        </a:p>
        <a:p>
          <a:pPr marL="171450" lvl="1" indent="-171450" algn="l" defTabSz="800100">
            <a:lnSpc>
              <a:spcPct val="90000"/>
            </a:lnSpc>
            <a:spcBef>
              <a:spcPct val="0"/>
            </a:spcBef>
            <a:spcAft>
              <a:spcPct val="15000"/>
            </a:spcAft>
            <a:buChar char="•"/>
          </a:pPr>
          <a:r>
            <a:rPr lang="en-US" sz="1800" kern="1200"/>
            <a:t>Double Wide or greater</a:t>
          </a:r>
        </a:p>
        <a:p>
          <a:pPr marL="171450" lvl="1" indent="-171450" algn="l" defTabSz="800100">
            <a:lnSpc>
              <a:spcPct val="90000"/>
            </a:lnSpc>
            <a:spcBef>
              <a:spcPct val="0"/>
            </a:spcBef>
            <a:spcAft>
              <a:spcPct val="15000"/>
            </a:spcAft>
            <a:buChar char="•"/>
          </a:pPr>
          <a:r>
            <a:rPr lang="en-US" sz="1800" kern="1200"/>
            <a:t>Not constructed prior to 1994</a:t>
          </a:r>
        </a:p>
        <a:p>
          <a:pPr marL="171450" lvl="1" indent="-171450" algn="l" defTabSz="800100">
            <a:lnSpc>
              <a:spcPct val="90000"/>
            </a:lnSpc>
            <a:spcBef>
              <a:spcPct val="0"/>
            </a:spcBef>
            <a:spcAft>
              <a:spcPct val="15000"/>
            </a:spcAft>
            <a:buChar char="•"/>
          </a:pPr>
          <a:r>
            <a:rPr lang="en-US" sz="1800" kern="1200"/>
            <a:t>Minimum 640 FICO</a:t>
          </a:r>
        </a:p>
        <a:p>
          <a:pPr marL="171450" lvl="1" indent="-171450" algn="l" defTabSz="800100">
            <a:lnSpc>
              <a:spcPct val="90000"/>
            </a:lnSpc>
            <a:spcBef>
              <a:spcPct val="0"/>
            </a:spcBef>
            <a:spcAft>
              <a:spcPct val="15000"/>
            </a:spcAft>
            <a:buChar char="•"/>
          </a:pPr>
          <a:r>
            <a:rPr lang="en-US" sz="1800" kern="1200"/>
            <a:t>No leaseholds</a:t>
          </a:r>
        </a:p>
      </dsp:txBody>
      <dsp:txXfrm>
        <a:off x="8214325" y="712152"/>
        <a:ext cx="2400682" cy="24457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E7730-8229-478C-B76E-51BACF4A6778}">
      <dsp:nvSpPr>
        <dsp:cNvPr id="0" name=""/>
        <dsp:cNvSpPr/>
      </dsp:nvSpPr>
      <dsp:spPr>
        <a:xfrm>
          <a:off x="7235598" y="239995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8176B9-35F2-419B-BF62-4633814076FC}">
      <dsp:nvSpPr>
        <dsp:cNvPr id="0" name=""/>
        <dsp:cNvSpPr/>
      </dsp:nvSpPr>
      <dsp:spPr>
        <a:xfrm>
          <a:off x="6630544" y="239995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113D1-F985-4DA2-9432-BE52FFFE8D67}">
      <dsp:nvSpPr>
        <dsp:cNvPr id="0" name=""/>
        <dsp:cNvSpPr/>
      </dsp:nvSpPr>
      <dsp:spPr>
        <a:xfrm>
          <a:off x="6025490" y="239995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F5B72C-BB7F-4C64-92D5-F35CD065DF06}">
      <dsp:nvSpPr>
        <dsp:cNvPr id="0" name=""/>
        <dsp:cNvSpPr/>
      </dsp:nvSpPr>
      <dsp:spPr>
        <a:xfrm>
          <a:off x="5420435" y="239995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B8DCF1-4051-46FD-9B55-D84F1BD45C71}">
      <dsp:nvSpPr>
        <dsp:cNvPr id="0" name=""/>
        <dsp:cNvSpPr/>
      </dsp:nvSpPr>
      <dsp:spPr>
        <a:xfrm>
          <a:off x="4815381" y="239995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BF79F0-0D47-4500-BE0B-00E234F2F8D8}">
      <dsp:nvSpPr>
        <dsp:cNvPr id="0" name=""/>
        <dsp:cNvSpPr/>
      </dsp:nvSpPr>
      <dsp:spPr>
        <a:xfrm>
          <a:off x="3853520" y="2221872"/>
          <a:ext cx="712855" cy="712336"/>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14C1A-DE02-423E-9E7A-3A796DE0D67A}">
      <dsp:nvSpPr>
        <dsp:cNvPr id="0" name=""/>
        <dsp:cNvSpPr/>
      </dsp:nvSpPr>
      <dsp:spPr>
        <a:xfrm>
          <a:off x="6654837" y="1664188"/>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4609BE-DFA6-4277-915C-CEB1E87E7774}">
      <dsp:nvSpPr>
        <dsp:cNvPr id="0" name=""/>
        <dsp:cNvSpPr/>
      </dsp:nvSpPr>
      <dsp:spPr>
        <a:xfrm>
          <a:off x="6654837" y="3141132"/>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46C3AA-AFAF-4BF0-954B-63472C00DCE2}">
      <dsp:nvSpPr>
        <dsp:cNvPr id="0" name=""/>
        <dsp:cNvSpPr/>
      </dsp:nvSpPr>
      <dsp:spPr>
        <a:xfrm>
          <a:off x="6972927" y="1984307"/>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A5C6A1-97DF-43AA-96F8-EB7A0D59A5CE}">
      <dsp:nvSpPr>
        <dsp:cNvPr id="0" name=""/>
        <dsp:cNvSpPr/>
      </dsp:nvSpPr>
      <dsp:spPr>
        <a:xfrm>
          <a:off x="6994184" y="2822816"/>
          <a:ext cx="356048" cy="35616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D3A851-BE05-4690-A48D-390D867425DE}">
      <dsp:nvSpPr>
        <dsp:cNvPr id="0" name=""/>
        <dsp:cNvSpPr/>
      </dsp:nvSpPr>
      <dsp:spPr>
        <a:xfrm>
          <a:off x="0" y="775570"/>
          <a:ext cx="3605273" cy="3604941"/>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76200" dir="13500000" sy="23000" kx="1200000" algn="br" rotWithShape="0">
            <a:prstClr val="black">
              <a:alpha val="2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US" sz="4200" b="1" kern="1200" cap="none" spc="0" dirty="0">
              <a:ln w="6600">
                <a:solidFill>
                  <a:schemeClr val="accent2"/>
                </a:solidFill>
                <a:prstDash val="solid"/>
              </a:ln>
              <a:solidFill>
                <a:srgbClr val="FFFFFF"/>
              </a:solidFill>
              <a:effectLst>
                <a:outerShdw dist="38100" dir="2700000" algn="tl" rotWithShape="0">
                  <a:schemeClr val="accent2"/>
                </a:outerShdw>
              </a:effectLst>
            </a:rPr>
            <a:t>DOES MY CLIENT QUALIFY?</a:t>
          </a:r>
        </a:p>
      </dsp:txBody>
      <dsp:txXfrm>
        <a:off x="527980" y="1303501"/>
        <a:ext cx="2549313" cy="25490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CA090-044E-42F5-AD75-0547997DC29D}">
      <dsp:nvSpPr>
        <dsp:cNvPr id="0" name=""/>
        <dsp:cNvSpPr/>
      </dsp:nvSpPr>
      <dsp:spPr>
        <a:xfrm>
          <a:off x="0" y="15940"/>
          <a:ext cx="8981638" cy="9945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u="sng" kern="1200" dirty="0"/>
            <a:t>Homes for Texas Heroes:</a:t>
          </a:r>
          <a:r>
            <a:rPr lang="en-US" sz="2500" b="1" kern="1200" dirty="0"/>
            <a:t> </a:t>
          </a:r>
          <a:r>
            <a:rPr lang="en-US" sz="2500" kern="1200" dirty="0"/>
            <a:t>specific professions providing a great target audience for marketing.</a:t>
          </a:r>
        </a:p>
      </dsp:txBody>
      <dsp:txXfrm>
        <a:off x="48547" y="64487"/>
        <a:ext cx="8884544" cy="897406"/>
      </dsp:txXfrm>
    </dsp:sp>
    <dsp:sp modelId="{8A27C1E3-BAC8-4FAF-B92E-B2EA935A1360}">
      <dsp:nvSpPr>
        <dsp:cNvPr id="0" name=""/>
        <dsp:cNvSpPr/>
      </dsp:nvSpPr>
      <dsp:spPr>
        <a:xfrm>
          <a:off x="0" y="997382"/>
          <a:ext cx="8981638" cy="9945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u="sng" kern="1200"/>
            <a:t>Home Sweet Texas:</a:t>
          </a:r>
          <a:r>
            <a:rPr lang="en-US" sz="2500" b="1" kern="1200"/>
            <a:t> </a:t>
          </a:r>
          <a:r>
            <a:rPr lang="en-US" sz="2500" b="1" i="1" kern="1200"/>
            <a:t>Anyone</a:t>
          </a:r>
          <a:r>
            <a:rPr lang="en-US" sz="2500" kern="1200"/>
            <a:t> that meets our income and credit score limits can apply.</a:t>
          </a:r>
        </a:p>
      </dsp:txBody>
      <dsp:txXfrm>
        <a:off x="48547" y="1045929"/>
        <a:ext cx="8884544" cy="897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FDABF-C873-49FB-B285-FF5891EF2A1F}">
      <dsp:nvSpPr>
        <dsp:cNvPr id="0" name=""/>
        <dsp:cNvSpPr/>
      </dsp:nvSpPr>
      <dsp:spPr>
        <a:xfrm>
          <a:off x="9573" y="747265"/>
          <a:ext cx="2861418" cy="285862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The Texas Legislature, through statute, defines who qualifies for TSAHC’s Texas Heroes program. </a:t>
          </a:r>
        </a:p>
      </dsp:txBody>
      <dsp:txXfrm>
        <a:off x="93299" y="830991"/>
        <a:ext cx="2693966" cy="2691171"/>
      </dsp:txXfrm>
    </dsp:sp>
    <dsp:sp modelId="{DEC1EC1B-ADD7-42BE-A7F3-39EF71049FF9}">
      <dsp:nvSpPr>
        <dsp:cNvPr id="0" name=""/>
        <dsp:cNvSpPr/>
      </dsp:nvSpPr>
      <dsp:spPr>
        <a:xfrm>
          <a:off x="3157133" y="1821761"/>
          <a:ext cx="606620" cy="7096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157133" y="1963687"/>
        <a:ext cx="424634" cy="425779"/>
      </dsp:txXfrm>
    </dsp:sp>
    <dsp:sp modelId="{AD79E1A3-242B-4618-B581-45A17687D100}">
      <dsp:nvSpPr>
        <dsp:cNvPr id="0" name=""/>
        <dsp:cNvSpPr/>
      </dsp:nvSpPr>
      <dsp:spPr>
        <a:xfrm>
          <a:off x="4015558" y="747265"/>
          <a:ext cx="2861418" cy="285862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It’s not an open-ended “all public service jobs” list; it depends on how the law defines occupations.</a:t>
          </a:r>
        </a:p>
      </dsp:txBody>
      <dsp:txXfrm>
        <a:off x="4099284" y="830991"/>
        <a:ext cx="2693966" cy="2691171"/>
      </dsp:txXfrm>
    </dsp:sp>
    <dsp:sp modelId="{47EE2E96-BA34-47D0-B302-4F578D199EAD}">
      <dsp:nvSpPr>
        <dsp:cNvPr id="0" name=""/>
        <dsp:cNvSpPr/>
      </dsp:nvSpPr>
      <dsp:spPr>
        <a:xfrm>
          <a:off x="7163118" y="1821761"/>
          <a:ext cx="606620" cy="7096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163118" y="1963687"/>
        <a:ext cx="424634" cy="425779"/>
      </dsp:txXfrm>
    </dsp:sp>
    <dsp:sp modelId="{20522A48-A097-497F-A030-0668D064907C}">
      <dsp:nvSpPr>
        <dsp:cNvPr id="0" name=""/>
        <dsp:cNvSpPr/>
      </dsp:nvSpPr>
      <dsp:spPr>
        <a:xfrm>
          <a:off x="8021544" y="747265"/>
          <a:ext cx="2861418" cy="2858623"/>
        </a:xfrm>
        <a:prstGeom prst="roundRect">
          <a:avLst>
            <a:gd name="adj" fmla="val 10000"/>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Registered nurses working in clinical/hospital settings</a:t>
          </a:r>
          <a:r>
            <a:rPr lang="en-US" sz="2000" kern="1200"/>
            <a:t> (or other nursing roles not defined in the statute) are </a:t>
          </a:r>
          <a:r>
            <a:rPr lang="en-US" sz="2000" i="1" kern="1200"/>
            <a:t>not listed</a:t>
          </a:r>
          <a:r>
            <a:rPr lang="en-US" sz="2000" kern="1200"/>
            <a:t> under the current eligible occupations.</a:t>
          </a:r>
        </a:p>
      </dsp:txBody>
      <dsp:txXfrm>
        <a:off x="8105270" y="830991"/>
        <a:ext cx="2693966" cy="26911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93562-A2B1-4FE3-8DB6-4DB0BB273C9A}">
      <dsp:nvSpPr>
        <dsp:cNvPr id="0" name=""/>
        <dsp:cNvSpPr/>
      </dsp:nvSpPr>
      <dsp:spPr>
        <a:xfrm>
          <a:off x="0" y="2282"/>
          <a:ext cx="8981638" cy="842400"/>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u="sng" kern="1200"/>
            <a:t>Government Loans (FHA, VA, USDA):</a:t>
          </a:r>
          <a:endParaRPr lang="en-US" sz="3300" kern="1200"/>
        </a:p>
      </dsp:txBody>
      <dsp:txXfrm>
        <a:off x="41123" y="43405"/>
        <a:ext cx="8899392" cy="760154"/>
      </dsp:txXfrm>
    </dsp:sp>
    <dsp:sp modelId="{96E6B6F7-73D8-41BF-B5B1-658FDE04EF5C}">
      <dsp:nvSpPr>
        <dsp:cNvPr id="0" name=""/>
        <dsp:cNvSpPr/>
      </dsp:nvSpPr>
      <dsp:spPr>
        <a:xfrm>
          <a:off x="0" y="844731"/>
          <a:ext cx="8981638" cy="163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167"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Minimum 620 FICO score</a:t>
          </a:r>
        </a:p>
        <a:p>
          <a:pPr marL="228600" lvl="1" indent="-228600" algn="l" defTabSz="1066800" rtl="0">
            <a:lnSpc>
              <a:spcPct val="90000"/>
            </a:lnSpc>
            <a:spcBef>
              <a:spcPct val="0"/>
            </a:spcBef>
            <a:spcAft>
              <a:spcPct val="20000"/>
            </a:spcAft>
            <a:buChar char="•"/>
          </a:pPr>
          <a:r>
            <a:rPr lang="en-US" sz="2400" kern="1200" dirty="0"/>
            <a:t>Manual Underwriting is allowed</a:t>
          </a:r>
          <a:r>
            <a:rPr lang="en-US" sz="2400" kern="1200" dirty="0">
              <a:latin typeface="Aptos Display" panose="02110004020202020204"/>
            </a:rPr>
            <a:t>; </a:t>
          </a:r>
          <a:r>
            <a:rPr lang="en-US" sz="2400" b="1" kern="1200" dirty="0">
              <a:latin typeface="Aptos Display" panose="02110004020202020204"/>
            </a:rPr>
            <a:t>minimum 640 FICO</a:t>
          </a:r>
          <a:endParaRPr lang="en-US" sz="2400" b="1" kern="1200" dirty="0"/>
        </a:p>
        <a:p>
          <a:pPr marL="228600" lvl="1" indent="-228600" algn="l" defTabSz="1066800">
            <a:lnSpc>
              <a:spcPct val="90000"/>
            </a:lnSpc>
            <a:spcBef>
              <a:spcPct val="0"/>
            </a:spcBef>
            <a:spcAft>
              <a:spcPct val="20000"/>
            </a:spcAft>
            <a:buChar char="•"/>
          </a:pPr>
          <a:r>
            <a:rPr lang="en-US" sz="2400" kern="1200"/>
            <a:t>Borrower without a score can still be eligible</a:t>
          </a:r>
        </a:p>
        <a:p>
          <a:pPr marL="228600" lvl="1" indent="-228600" algn="l" defTabSz="1066800" rtl="0">
            <a:lnSpc>
              <a:spcPct val="90000"/>
            </a:lnSpc>
            <a:spcBef>
              <a:spcPct val="0"/>
            </a:spcBef>
            <a:spcAft>
              <a:spcPct val="20000"/>
            </a:spcAft>
            <a:buChar char="•"/>
          </a:pPr>
          <a:r>
            <a:rPr lang="en-US" sz="2400" kern="1200">
              <a:latin typeface="Aptos Display" panose="02110004020202020204"/>
            </a:rPr>
            <a:t>640 FICO required for Manufactured homes </a:t>
          </a:r>
        </a:p>
      </dsp:txBody>
      <dsp:txXfrm>
        <a:off x="0" y="844731"/>
        <a:ext cx="8981638" cy="1630125"/>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F5C7E9-289A-4ED6-8F1C-BF37F582BB7A}"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93EC0-1E07-4EE9-970D-0AF5516D150E}" type="slidenum">
              <a:rPr lang="en-US" smtClean="0"/>
              <a:t>‹#›</a:t>
            </a:fld>
            <a:endParaRPr lang="en-US"/>
          </a:p>
        </p:txBody>
      </p:sp>
    </p:spTree>
    <p:extLst>
      <p:ext uri="{BB962C8B-B14F-4D97-AF65-F5344CB8AC3E}">
        <p14:creationId xmlns:p14="http://schemas.microsoft.com/office/powerpoint/2010/main" val="1278043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www.tsahc.org/homebuyers-renters/correctional-officer-home-loans" TargetMode="External"/><Relationship Id="rId3" Type="http://schemas.openxmlformats.org/officeDocument/2006/relationships/hyperlink" Target="https://www.tsahc.org/homebuyers-renters/teacher-home-loans" TargetMode="External"/><Relationship Id="rId7" Type="http://schemas.openxmlformats.org/officeDocument/2006/relationships/hyperlink" Target="https://www.tsahc.org/homebuyers-renters/veterans-home-loans"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tsahc.org/homebuyers-renters/ems-fire-fighter-home-loans" TargetMode="External"/><Relationship Id="rId5" Type="http://schemas.openxmlformats.org/officeDocument/2006/relationships/hyperlink" Target="https://www.tsahc.org/homebuyers-renters/police-officer-home-loans" TargetMode="External"/><Relationship Id="rId4" Type="http://schemas.openxmlformats.org/officeDocument/2006/relationships/hyperlink" Target="https://www.tsahc.org/homebuyers-renters/first-responders-home-loan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tsahc.org/homebuyers-renters/correctional-officer-home-loans" TargetMode="External"/><Relationship Id="rId3" Type="http://schemas.openxmlformats.org/officeDocument/2006/relationships/hyperlink" Target="https://www.tsahc.org/homebuyers-renters/teacher-home-loans" TargetMode="External"/><Relationship Id="rId7" Type="http://schemas.openxmlformats.org/officeDocument/2006/relationships/hyperlink" Target="https://www.tsahc.org/homebuyers-renters/veterans-home-loans"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tsahc.org/homebuyers-renters/ems-fire-fighter-home-loans" TargetMode="External"/><Relationship Id="rId5" Type="http://schemas.openxmlformats.org/officeDocument/2006/relationships/hyperlink" Target="https://www.tsahc.org/homebuyers-renters/police-officer-home-loans" TargetMode="External"/><Relationship Id="rId4" Type="http://schemas.openxmlformats.org/officeDocument/2006/relationships/hyperlink" Target="https://www.tsahc.org/homebuyers-renters/first-responders-home-loans"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texasfinancialtoolbox.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1</a:t>
            </a:fld>
            <a:endParaRPr lang="en-US"/>
          </a:p>
        </p:txBody>
      </p:sp>
    </p:spTree>
    <p:extLst>
      <p:ext uri="{BB962C8B-B14F-4D97-AF65-F5344CB8AC3E}">
        <p14:creationId xmlns:p14="http://schemas.microsoft.com/office/powerpoint/2010/main" val="2734455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B798-E5B8-FBCD-A659-ED78F2A93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98136-B7C7-26FC-643C-AD74D186B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768121-C3AB-5038-400F-42E213E50F2E}"/>
              </a:ext>
            </a:extLst>
          </p:cNvPr>
          <p:cNvSpPr>
            <a:spLocks noGrp="1"/>
          </p:cNvSpPr>
          <p:nvPr>
            <p:ph type="body" idx="1"/>
          </p:nvPr>
        </p:nvSpPr>
        <p:spPr/>
        <p:txBody>
          <a:bodyPr/>
          <a:lstStyle/>
          <a:p>
            <a:pPr marL="171450" indent="-171450">
              <a:buFont typeface="Arial" panose="020B0604020202020204" pitchFamily="34" charset="0"/>
              <a:buChar char="•"/>
            </a:pPr>
            <a:r>
              <a:rPr lang="en-US"/>
              <a:t>The home being purchased must be located in the State of Texas. We don’t really restrict much regarding property types – generally if the loan type accepts it, we will as well.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640+ credit required for manufactured homes</a:t>
            </a:r>
          </a:p>
        </p:txBody>
      </p:sp>
      <p:sp>
        <p:nvSpPr>
          <p:cNvPr id="4" name="Slide Number Placeholder 3">
            <a:extLst>
              <a:ext uri="{FF2B5EF4-FFF2-40B4-BE49-F238E27FC236}">
                <a16:creationId xmlns:a16="http://schemas.microsoft.com/office/drawing/2014/main" id="{98785B33-0CE3-93AE-488B-1CBE93563172}"/>
              </a:ext>
            </a:extLst>
          </p:cNvPr>
          <p:cNvSpPr>
            <a:spLocks noGrp="1"/>
          </p:cNvSpPr>
          <p:nvPr>
            <p:ph type="sldNum" sz="quarter" idx="5"/>
          </p:nvPr>
        </p:nvSpPr>
        <p:spPr/>
        <p:txBody>
          <a:bodyPr/>
          <a:lstStyle/>
          <a:p>
            <a:fld id="{14489A29-D03D-43C9-8B2A-67CF5B5D5B0A}" type="slidenum">
              <a:rPr lang="en-US" smtClean="0"/>
              <a:t>10</a:t>
            </a:fld>
            <a:endParaRPr lang="en-US"/>
          </a:p>
        </p:txBody>
      </p:sp>
    </p:spTree>
    <p:extLst>
      <p:ext uri="{BB962C8B-B14F-4D97-AF65-F5344CB8AC3E}">
        <p14:creationId xmlns:p14="http://schemas.microsoft.com/office/powerpoint/2010/main" val="911890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BC759-425D-F157-14C3-059C55393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3D782-735C-D045-DA54-FED63872E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0619C-5127-386B-DAB6-1F349C8C8685}"/>
              </a:ext>
            </a:extLst>
          </p:cNvPr>
          <p:cNvSpPr>
            <a:spLocks noGrp="1"/>
          </p:cNvSpPr>
          <p:nvPr>
            <p:ph type="body" idx="1"/>
          </p:nvPr>
        </p:nvSpPr>
        <p:spPr/>
        <p:txBody>
          <a:bodyPr/>
          <a:lstStyle/>
          <a:p>
            <a:pPr marL="0" indent="0">
              <a:buFont typeface="Arial" panose="020B0604020202020204" pitchFamily="34" charset="0"/>
              <a:buNone/>
            </a:pPr>
            <a:r>
              <a:rPr lang="en-US" dirty="0"/>
              <a:t>Visit our Targeted Areas Resources Page for more information! https://www.tsahc.org/homebuyers-renters/targeted-areas-resources</a:t>
            </a:r>
          </a:p>
          <a:p>
            <a:pPr marL="0" indent="0">
              <a:buFont typeface="Arial" panose="020B0604020202020204" pitchFamily="34" charset="0"/>
              <a:buNone/>
            </a:pPr>
            <a:endParaRPr lang="en-US" dirty="0"/>
          </a:p>
          <a:p>
            <a:pPr marL="457200" indent="-457200">
              <a:spcBef>
                <a:spcPts val="1200"/>
              </a:spcBef>
              <a:buFont typeface="Wingdings" panose="05000000000000000000" pitchFamily="2" charset="2"/>
              <a:buChar char="Ø"/>
            </a:pPr>
            <a:r>
              <a:rPr lang="en-US" sz="1200" dirty="0">
                <a:ln w="0"/>
                <a:solidFill>
                  <a:schemeClr val="accent6">
                    <a:lumMod val="50000"/>
                  </a:schemeClr>
                </a:solidFill>
              </a:rPr>
              <a:t>Targeted areas are specific census tracts within a county that are designated for economic revitalization</a:t>
            </a:r>
          </a:p>
          <a:p>
            <a:pPr marL="457200" indent="-457200">
              <a:spcBef>
                <a:spcPts val="1200"/>
              </a:spcBef>
              <a:buFont typeface="Wingdings" panose="05000000000000000000" pitchFamily="2" charset="2"/>
              <a:buChar char="Ø"/>
            </a:pPr>
            <a:endParaRPr lang="en-US" sz="1200" dirty="0">
              <a:ln w="0"/>
              <a:solidFill>
                <a:schemeClr val="accent6">
                  <a:lumMod val="50000"/>
                </a:schemeClr>
              </a:solidFill>
            </a:endParaRPr>
          </a:p>
          <a:p>
            <a:pPr marL="457200" indent="-457200">
              <a:spcBef>
                <a:spcPts val="1200"/>
              </a:spcBef>
              <a:buFont typeface="Wingdings" panose="05000000000000000000" pitchFamily="2" charset="2"/>
              <a:buChar char="Ø"/>
            </a:pPr>
            <a:r>
              <a:rPr lang="en-US" sz="1200" dirty="0">
                <a:ln w="0"/>
                <a:solidFill>
                  <a:schemeClr val="accent6">
                    <a:lumMod val="50000"/>
                  </a:schemeClr>
                </a:solidFill>
              </a:rPr>
              <a:t>Targeted Areas have higher income limits for the MCC program, and the first-time homebuyer requirement (if any) is waived!</a:t>
            </a:r>
          </a:p>
          <a:p>
            <a:pPr>
              <a:spcBef>
                <a:spcPts val="1200"/>
              </a:spcBef>
            </a:pPr>
            <a:endParaRPr lang="en-US" sz="1200" dirty="0">
              <a:ln w="0"/>
              <a:solidFill>
                <a:schemeClr val="accent6">
                  <a:lumMod val="50000"/>
                </a:schemeClr>
              </a:solidFill>
            </a:endParaRPr>
          </a:p>
          <a:p>
            <a:pPr marL="457200" indent="-457200">
              <a:spcBef>
                <a:spcPts val="1200"/>
              </a:spcBef>
              <a:buFont typeface="Wingdings" panose="05000000000000000000" pitchFamily="2" charset="2"/>
              <a:buChar char="Ø"/>
            </a:pPr>
            <a:r>
              <a:rPr lang="en-US" sz="1200" dirty="0">
                <a:ln w="0"/>
                <a:solidFill>
                  <a:schemeClr val="accent6">
                    <a:lumMod val="50000"/>
                  </a:schemeClr>
                </a:solidFill>
              </a:rPr>
              <a:t>TSAHC has a look up tool and an easy-to-use map that specifies Targeted Areas across Texas</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2C48202-98C1-B85E-4DA1-170125916ACD}"/>
              </a:ext>
            </a:extLst>
          </p:cNvPr>
          <p:cNvSpPr>
            <a:spLocks noGrp="1"/>
          </p:cNvSpPr>
          <p:nvPr>
            <p:ph type="sldNum" sz="quarter" idx="5"/>
          </p:nvPr>
        </p:nvSpPr>
        <p:spPr/>
        <p:txBody>
          <a:bodyPr/>
          <a:lstStyle/>
          <a:p>
            <a:fld id="{14489A29-D03D-43C9-8B2A-67CF5B5D5B0A}" type="slidenum">
              <a:rPr lang="en-US" smtClean="0"/>
              <a:t>11</a:t>
            </a:fld>
            <a:endParaRPr lang="en-US"/>
          </a:p>
        </p:txBody>
      </p:sp>
    </p:spTree>
    <p:extLst>
      <p:ext uri="{BB962C8B-B14F-4D97-AF65-F5344CB8AC3E}">
        <p14:creationId xmlns:p14="http://schemas.microsoft.com/office/powerpoint/2010/main" val="2998487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D2BE-2D89-CE1D-4A43-98DFC9E14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3A841-F0EB-D069-000B-6D88EAD67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0AAAC-BAE3-6195-BE44-1D0459C8F681}"/>
              </a:ext>
            </a:extLst>
          </p:cNvPr>
          <p:cNvSpPr>
            <a:spLocks noGrp="1"/>
          </p:cNvSpPr>
          <p:nvPr>
            <p:ph type="body" idx="1"/>
          </p:nvPr>
        </p:nvSpPr>
        <p:spPr/>
        <p:txBody>
          <a:bodyPr/>
          <a:lstStyle/>
          <a:p>
            <a:pPr marL="171450" indent="-171450">
              <a:buFont typeface="Arial" panose="020B0604020202020204" pitchFamily="34" charset="0"/>
              <a:buChar char="•"/>
            </a:pPr>
            <a:r>
              <a:rPr lang="en-US"/>
              <a:t>Our second program is the Mortgage Credit Certificate.</a:t>
            </a:r>
          </a:p>
          <a:p>
            <a:pPr marL="171450" indent="-171450">
              <a:buFont typeface="Arial" panose="020B0604020202020204" pitchFamily="34" charset="0"/>
              <a:buChar char="•"/>
            </a:pPr>
            <a:r>
              <a:rPr lang="en-US"/>
              <a:t>MCC available when added to any DPA options; FREE for Texas Heroes</a:t>
            </a:r>
          </a:p>
          <a:p>
            <a:pPr marL="171450" indent="-171450">
              <a:buFont typeface="Arial" panose="020B0604020202020204" pitchFamily="34" charset="0"/>
              <a:buChar char="•"/>
            </a:pPr>
            <a:r>
              <a:rPr lang="en-US"/>
              <a:t>It’s like a 15% discount on your mortgage interest rate</a:t>
            </a:r>
            <a:endParaRPr lang="en-US" altLang="en-US" sz="1200">
              <a:solidFill>
                <a:srgbClr val="000000"/>
              </a:solidFill>
              <a:latin typeface="Cambria" panose="02040503050406030204" pitchFamily="18" charset="0"/>
              <a:ea typeface="Calibri" pitchFamily="34" charset="0"/>
              <a:cs typeface="Calibri" pitchFamily="34" charset="0"/>
            </a:endParaRPr>
          </a:p>
          <a:p>
            <a:pPr marL="285750" indent="-285750" eaLnBrk="1" hangingPunct="1">
              <a:spcBef>
                <a:spcPts val="0"/>
              </a:spcBef>
              <a:buFont typeface="Arial" panose="020B0604020202020204" pitchFamily="34" charset="0"/>
              <a:buChar char="•"/>
              <a:defRPr/>
            </a:pPr>
            <a:r>
              <a:rPr lang="en-US" altLang="en-US" sz="1200">
                <a:solidFill>
                  <a:srgbClr val="000000"/>
                </a:solidFill>
                <a:latin typeface="Cambria" panose="02040503050406030204" pitchFamily="18" charset="0"/>
                <a:ea typeface="Calibri" pitchFamily="34" charset="0"/>
                <a:cs typeface="Calibri" pitchFamily="34" charset="0"/>
              </a:rPr>
              <a:t>First-time buyers only </a:t>
            </a:r>
            <a:r>
              <a:rPr lang="en-US" altLang="en-US" sz="1200" i="1">
                <a:solidFill>
                  <a:srgbClr val="000000"/>
                </a:solidFill>
                <a:latin typeface="Cambria" panose="02040503050406030204" pitchFamily="18" charset="0"/>
                <a:ea typeface="Calibri" pitchFamily="34" charset="0"/>
                <a:cs typeface="Calibri" pitchFamily="34" charset="0"/>
              </a:rPr>
              <a:t>(Waived for Qualified Veterans and Targeted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i="1">
                <a:solidFill>
                  <a:srgbClr val="000000"/>
                </a:solidFill>
                <a:latin typeface="Cambria" panose="02040503050406030204" pitchFamily="18" charset="0"/>
                <a:ea typeface="Calibri" pitchFamily="34" charset="0"/>
                <a:cs typeface="Calibri" pitchFamily="34" charset="0"/>
              </a:rPr>
              <a:t>First Time Homebuyer definition: Have not owned a primary residence in the last 3 years. </a:t>
            </a:r>
            <a:endParaRPr lang="en-US" altLang="en-US" sz="1200">
              <a:solidFill>
                <a:srgbClr val="000000"/>
              </a:solidFill>
              <a:latin typeface="Cambria" panose="02040503050406030204" pitchFamily="18" charset="0"/>
              <a:ea typeface="Calibri" pitchFamily="34" charset="0"/>
              <a:cs typeface="Calibri" pitchFamily="34" charset="0"/>
            </a:endParaRPr>
          </a:p>
          <a:p>
            <a:pPr marL="285750" indent="-285750" eaLnBrk="1" hangingPunct="1">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ea typeface="Calibri" pitchFamily="34" charset="0"/>
                <a:cs typeface="Calibri" pitchFamily="34" charset="0"/>
              </a:rPr>
              <a:t>Must occupy the home as principal residence</a:t>
            </a:r>
          </a:p>
          <a:p>
            <a:pPr marL="285750" indent="-285750">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rPr>
              <a:t>FREE for Texas Heroes</a:t>
            </a:r>
          </a:p>
          <a:p>
            <a:pPr marL="285750" indent="-285750">
              <a:spcAft>
                <a:spcPts val="600"/>
              </a:spcAft>
              <a:buFont typeface="Arial" panose="020B0604020202020204" pitchFamily="34" charset="0"/>
              <a:buChar char="•"/>
              <a:defRPr/>
            </a:pPr>
            <a:r>
              <a:rPr lang="en-US" altLang="en-US" sz="1200">
                <a:solidFill>
                  <a:srgbClr val="000000"/>
                </a:solidFill>
                <a:latin typeface="Cambria" panose="02040503050406030204" pitchFamily="18" charset="0"/>
              </a:rPr>
              <a:t>MCC is a Tax Credit, but you can still do standard Tax Deductions as a homeowner!</a:t>
            </a:r>
          </a:p>
          <a:p>
            <a:pPr marL="285750" indent="-285750">
              <a:spcAft>
                <a:spcPts val="600"/>
              </a:spcAft>
              <a:buFont typeface="Arial" panose="020B0604020202020204" pitchFamily="34" charset="0"/>
              <a:buChar char="•"/>
              <a:defRPr/>
            </a:pPr>
            <a:endParaRPr lang="en-US" sz="1200">
              <a:solidFill>
                <a:sysClr val="windowText" lastClr="000000">
                  <a:hueOff val="0"/>
                  <a:satOff val="0"/>
                  <a:lumOff val="0"/>
                  <a:alphaOff val="0"/>
                </a:sysClr>
              </a:solidFill>
              <a:latin typeface="Cambria" panose="02040503050406030204" pitchFamily="18" charset="0"/>
            </a:endParaRP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1A992F39-E77A-8CAD-B786-7810BCE897E1}"/>
              </a:ext>
            </a:extLst>
          </p:cNvPr>
          <p:cNvSpPr>
            <a:spLocks noGrp="1"/>
          </p:cNvSpPr>
          <p:nvPr>
            <p:ph type="sldNum" sz="quarter" idx="5"/>
          </p:nvPr>
        </p:nvSpPr>
        <p:spPr/>
        <p:txBody>
          <a:bodyPr/>
          <a:lstStyle/>
          <a:p>
            <a:fld id="{14489A29-D03D-43C9-8B2A-67CF5B5D5B0A}" type="slidenum">
              <a:rPr lang="en-US" smtClean="0"/>
              <a:t>12</a:t>
            </a:fld>
            <a:endParaRPr lang="en-US"/>
          </a:p>
        </p:txBody>
      </p:sp>
    </p:spTree>
    <p:extLst>
      <p:ext uri="{BB962C8B-B14F-4D97-AF65-F5344CB8AC3E}">
        <p14:creationId xmlns:p14="http://schemas.microsoft.com/office/powerpoint/2010/main" val="1902606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93A86-6A4B-4F22-A5AE-A25F66878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A2E3A-509B-D342-7F43-9C34BE37D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E2242-9953-C484-B6C0-1AB9333225AD}"/>
              </a:ext>
            </a:extLst>
          </p:cNvPr>
          <p:cNvSpPr>
            <a:spLocks noGrp="1"/>
          </p:cNvSpPr>
          <p:nvPr>
            <p:ph type="body" idx="1"/>
          </p:nvPr>
        </p:nvSpPr>
        <p:spPr/>
        <p:txBody>
          <a:bodyPr/>
          <a:lstStyle/>
          <a:p>
            <a:pPr marL="171450" indent="-171450">
              <a:buFont typeface="Arial" panose="020B0604020202020204" pitchFamily="34" charset="0"/>
              <a:buChar char="•"/>
            </a:pPr>
            <a:r>
              <a:rPr lang="en-US" dirty="0"/>
              <a:t>Claim this credit each year at tax time and get 15% back of the Mortgage Interest you paid last year.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It’s like a 15% discount on your mortgage interest rate</a:t>
            </a:r>
          </a:p>
        </p:txBody>
      </p:sp>
      <p:sp>
        <p:nvSpPr>
          <p:cNvPr id="4" name="Slide Number Placeholder 3">
            <a:extLst>
              <a:ext uri="{FF2B5EF4-FFF2-40B4-BE49-F238E27FC236}">
                <a16:creationId xmlns:a16="http://schemas.microsoft.com/office/drawing/2014/main" id="{D790EEA6-29D9-F8FF-2221-348B0965473D}"/>
              </a:ext>
            </a:extLst>
          </p:cNvPr>
          <p:cNvSpPr>
            <a:spLocks noGrp="1"/>
          </p:cNvSpPr>
          <p:nvPr>
            <p:ph type="sldNum" sz="quarter" idx="5"/>
          </p:nvPr>
        </p:nvSpPr>
        <p:spPr/>
        <p:txBody>
          <a:bodyPr/>
          <a:lstStyle/>
          <a:p>
            <a:fld id="{14489A29-D03D-43C9-8B2A-67CF5B5D5B0A}" type="slidenum">
              <a:rPr lang="en-US" smtClean="0"/>
              <a:t>13</a:t>
            </a:fld>
            <a:endParaRPr lang="en-US"/>
          </a:p>
        </p:txBody>
      </p:sp>
    </p:spTree>
    <p:extLst>
      <p:ext uri="{BB962C8B-B14F-4D97-AF65-F5344CB8AC3E}">
        <p14:creationId xmlns:p14="http://schemas.microsoft.com/office/powerpoint/2010/main" val="295027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DC1A7-1239-19AD-8BD7-D68A9AA09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BC5CB-7087-9234-E6ED-63E922BD8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DDCF8-1091-7F19-DDA6-08392FE54738}"/>
              </a:ext>
            </a:extLst>
          </p:cNvPr>
          <p:cNvSpPr>
            <a:spLocks noGrp="1"/>
          </p:cNvSpPr>
          <p:nvPr>
            <p:ph type="body" idx="1"/>
          </p:nvPr>
        </p:nvSpPr>
        <p:spPr/>
        <p:txBody>
          <a:bodyPr/>
          <a:lstStyle/>
          <a:p>
            <a:pPr marL="0" indent="0">
              <a:buFont typeface="Arial" panose="020B0604020202020204" pitchFamily="34" charset="0"/>
              <a:buNone/>
            </a:pPr>
            <a:r>
              <a:rPr lang="en-US"/>
              <a:t>TSAHC’s MCC calculator shows how much mortgage interest you can save year over year!</a:t>
            </a:r>
          </a:p>
          <a:p>
            <a:pPr marL="0" indent="0">
              <a:buFont typeface="Arial" panose="020B0604020202020204" pitchFamily="34" charset="0"/>
              <a:buNone/>
            </a:pPr>
            <a:r>
              <a:rPr lang="en-US"/>
              <a:t>As a homeowner, you will claim this MCC as long as you live in the home, for the first 30 years! </a:t>
            </a:r>
          </a:p>
          <a:p>
            <a:pPr marL="0" indent="0">
              <a:buFont typeface="Arial" panose="020B0604020202020204" pitchFamily="34" charset="0"/>
              <a:buNone/>
            </a:pPr>
            <a:r>
              <a:rPr lang="en-US"/>
              <a:t>Most homeowners will save TENS of THOUSANDS of dollars in mortgage interest year over year. </a:t>
            </a:r>
          </a:p>
        </p:txBody>
      </p:sp>
      <p:sp>
        <p:nvSpPr>
          <p:cNvPr id="4" name="Slide Number Placeholder 3">
            <a:extLst>
              <a:ext uri="{FF2B5EF4-FFF2-40B4-BE49-F238E27FC236}">
                <a16:creationId xmlns:a16="http://schemas.microsoft.com/office/drawing/2014/main" id="{B8B71B79-ED8D-A27A-A315-66B954E4B7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4982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B1769-F9B6-F82B-2A8F-9609E325F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8470B-1C6B-EDBB-AF2C-D3E33FC5C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26279-AA2E-E38C-5436-0D2927C375BD}"/>
              </a:ext>
            </a:extLst>
          </p:cNvPr>
          <p:cNvSpPr>
            <a:spLocks noGrp="1"/>
          </p:cNvSpPr>
          <p:nvPr>
            <p:ph type="body" idx="1"/>
          </p:nvPr>
        </p:nvSpPr>
        <p:spPr/>
        <p:txBody>
          <a:bodyPr/>
          <a:lstStyle/>
          <a:p>
            <a:pPr marL="171450" indent="-171450">
              <a:buFont typeface="Arial" panose="020B0604020202020204" pitchFamily="34" charset="0"/>
              <a:buChar char="•"/>
            </a:pPr>
            <a:r>
              <a:rPr lang="en-US"/>
              <a:t>Here is an example on how the MCC can impact your effective rate on the mortgage loan.</a:t>
            </a:r>
          </a:p>
          <a:p>
            <a:pPr marL="171450" indent="-171450">
              <a:buFont typeface="Arial" panose="020B0604020202020204" pitchFamily="34" charset="0"/>
              <a:buChar char="•"/>
            </a:pPr>
            <a:r>
              <a:rPr lang="en-US"/>
              <a:t>Payments will still be based on the 7% rate, but you will get 15% of the interest back, so effectively you are only paying a 5.95% rate on your mortgage loan!</a:t>
            </a:r>
          </a:p>
          <a:p>
            <a:pPr marL="171450" indent="-171450">
              <a:buFont typeface="Arial" panose="020B0604020202020204" pitchFamily="34" charset="0"/>
              <a:buChar char="•"/>
            </a:pPr>
            <a:r>
              <a:rPr lang="en-US"/>
              <a:t>The Note, Loan Approval and monthly payment will still reflect the higher rate; but this is a great way lower your rate – Add the MCC </a:t>
            </a:r>
          </a:p>
        </p:txBody>
      </p:sp>
      <p:sp>
        <p:nvSpPr>
          <p:cNvPr id="4" name="Slide Number Placeholder 3">
            <a:extLst>
              <a:ext uri="{FF2B5EF4-FFF2-40B4-BE49-F238E27FC236}">
                <a16:creationId xmlns:a16="http://schemas.microsoft.com/office/drawing/2014/main" id="{4CE7EFE0-1EF3-DD05-A391-395F390DD66A}"/>
              </a:ext>
            </a:extLst>
          </p:cNvPr>
          <p:cNvSpPr>
            <a:spLocks noGrp="1"/>
          </p:cNvSpPr>
          <p:nvPr>
            <p:ph type="sldNum" sz="quarter" idx="5"/>
          </p:nvPr>
        </p:nvSpPr>
        <p:spPr/>
        <p:txBody>
          <a:bodyPr/>
          <a:lstStyle/>
          <a:p>
            <a:fld id="{14489A29-D03D-43C9-8B2A-67CF5B5D5B0A}" type="slidenum">
              <a:rPr lang="en-US" smtClean="0"/>
              <a:t>15</a:t>
            </a:fld>
            <a:endParaRPr lang="en-US"/>
          </a:p>
        </p:txBody>
      </p:sp>
    </p:spTree>
    <p:extLst>
      <p:ext uri="{BB962C8B-B14F-4D97-AF65-F5344CB8AC3E}">
        <p14:creationId xmlns:p14="http://schemas.microsoft.com/office/powerpoint/2010/main" val="2670072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FE8E1-235B-45C2-4C46-3311DDD1D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C4E52-21F6-EF8C-54D1-CEA36573D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DC485-7107-EBF7-850A-180DA97D5567}"/>
              </a:ext>
            </a:extLst>
          </p:cNvPr>
          <p:cNvSpPr>
            <a:spLocks noGrp="1"/>
          </p:cNvSpPr>
          <p:nvPr>
            <p:ph type="body" idx="1"/>
          </p:nvPr>
        </p:nvSpPr>
        <p:spPr/>
        <p:txBody>
          <a:bodyPr/>
          <a:lstStyle/>
          <a:p>
            <a:pPr marL="171450" indent="-171450">
              <a:buFont typeface="Arial" panose="020B0604020202020204" pitchFamily="34" charset="0"/>
              <a:buChar char="•"/>
            </a:pPr>
            <a:r>
              <a:rPr lang="en-US" dirty="0"/>
              <a:t>Here is an example on how the Tax Credit is calculated. You can see that 15% of $19,500 is $2,925. This is how much the MCC is worth in that first year and it will be similar each year there after. Of course, as you pay less in interest, your credit will also be less. But over the 30 year life of the loan, you will save 10’s of thousands of dollars in interest with the MCC.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29C9862-F9AD-802E-0F9C-A5C7F3CD260C}"/>
              </a:ext>
            </a:extLst>
          </p:cNvPr>
          <p:cNvSpPr>
            <a:spLocks noGrp="1"/>
          </p:cNvSpPr>
          <p:nvPr>
            <p:ph type="sldNum" sz="quarter" idx="5"/>
          </p:nvPr>
        </p:nvSpPr>
        <p:spPr/>
        <p:txBody>
          <a:bodyPr/>
          <a:lstStyle/>
          <a:p>
            <a:fld id="{14489A29-D03D-43C9-8B2A-67CF5B5D5B0A}" type="slidenum">
              <a:rPr lang="en-US" smtClean="0"/>
              <a:t>16</a:t>
            </a:fld>
            <a:endParaRPr lang="en-US"/>
          </a:p>
        </p:txBody>
      </p:sp>
    </p:spTree>
    <p:extLst>
      <p:ext uri="{BB962C8B-B14F-4D97-AF65-F5344CB8AC3E}">
        <p14:creationId xmlns:p14="http://schemas.microsoft.com/office/powerpoint/2010/main" val="1995464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ED592-EBD8-D43C-73DB-CD6E23401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E50F0-2850-3C52-3AB4-032B1DAF8F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8B7932-66C7-E2DB-B3E5-71A345AE275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MCC can benefit your loan approval! Take the expected credit, divide by 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Lender can use this calculated credit as additional income on your loan application!</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7F0ABAF-61F7-2E04-57A2-7B303D96A117}"/>
              </a:ext>
            </a:extLst>
          </p:cNvPr>
          <p:cNvSpPr>
            <a:spLocks noGrp="1"/>
          </p:cNvSpPr>
          <p:nvPr>
            <p:ph type="sldNum" sz="quarter" idx="5"/>
          </p:nvPr>
        </p:nvSpPr>
        <p:spPr/>
        <p:txBody>
          <a:bodyPr/>
          <a:lstStyle/>
          <a:p>
            <a:fld id="{14489A29-D03D-43C9-8B2A-67CF5B5D5B0A}" type="slidenum">
              <a:rPr lang="en-US" smtClean="0"/>
              <a:t>17</a:t>
            </a:fld>
            <a:endParaRPr lang="en-US"/>
          </a:p>
        </p:txBody>
      </p:sp>
    </p:spTree>
    <p:extLst>
      <p:ext uri="{BB962C8B-B14F-4D97-AF65-F5344CB8AC3E}">
        <p14:creationId xmlns:p14="http://schemas.microsoft.com/office/powerpoint/2010/main" val="419791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7AB84-A50F-9BDB-1CD0-72FF0CA8C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45894-61C5-4A62-ADBE-0CD2C36A2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FC3B1-3075-99FF-CB00-4C22A6956E14}"/>
              </a:ext>
            </a:extLst>
          </p:cNvPr>
          <p:cNvSpPr>
            <a:spLocks noGrp="1"/>
          </p:cNvSpPr>
          <p:nvPr>
            <p:ph type="body" idx="1"/>
          </p:nvPr>
        </p:nvSpPr>
        <p:spPr/>
        <p:txBody>
          <a:bodyPr/>
          <a:lstStyle/>
          <a:p>
            <a:pPr marL="171450" indent="-171450">
              <a:buFont typeface="Arial" panose="020B0604020202020204" pitchFamily="34" charset="0"/>
              <a:buChar char="•"/>
            </a:pPr>
            <a:r>
              <a:rPr lang="en-US" dirty="0"/>
              <a:t>Sally has an annual tax liability of $10,000.</a:t>
            </a:r>
          </a:p>
          <a:p>
            <a:pPr marL="171450" indent="-171450">
              <a:buFont typeface="Arial" panose="020B0604020202020204" pitchFamily="34" charset="0"/>
              <a:buChar char="•"/>
            </a:pPr>
            <a:r>
              <a:rPr lang="en-US" dirty="0"/>
              <a:t>Her employer sets aside a designated amount, in hopes that they will get a refund!</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751FC8C-7EDA-CC0B-9FC1-BD8AF50C452A}"/>
              </a:ext>
            </a:extLst>
          </p:cNvPr>
          <p:cNvSpPr>
            <a:spLocks noGrp="1"/>
          </p:cNvSpPr>
          <p:nvPr>
            <p:ph type="sldNum" sz="quarter" idx="5"/>
          </p:nvPr>
        </p:nvSpPr>
        <p:spPr/>
        <p:txBody>
          <a:bodyPr/>
          <a:lstStyle/>
          <a:p>
            <a:fld id="{14489A29-D03D-43C9-8B2A-67CF5B5D5B0A}" type="slidenum">
              <a:rPr lang="en-US" smtClean="0"/>
              <a:t>18</a:t>
            </a:fld>
            <a:endParaRPr lang="en-US"/>
          </a:p>
        </p:txBody>
      </p:sp>
    </p:spTree>
    <p:extLst>
      <p:ext uri="{BB962C8B-B14F-4D97-AF65-F5344CB8AC3E}">
        <p14:creationId xmlns:p14="http://schemas.microsoft.com/office/powerpoint/2010/main" val="2472387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7BD3A-43D2-77F3-99E4-9A0961106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7686-645E-C57A-A971-F84452467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8AB9A-C2E9-D9F8-7FDB-A0DADD74279E}"/>
              </a:ext>
            </a:extLst>
          </p:cNvPr>
          <p:cNvSpPr>
            <a:spLocks noGrp="1"/>
          </p:cNvSpPr>
          <p:nvPr>
            <p:ph type="body" idx="1"/>
          </p:nvPr>
        </p:nvSpPr>
        <p:spPr/>
        <p:txBody>
          <a:bodyPr/>
          <a:lstStyle/>
          <a:p>
            <a:pPr marL="171450" indent="-171450">
              <a:buFont typeface="Arial" panose="020B0604020202020204" pitchFamily="34" charset="0"/>
              <a:buChar char="•"/>
            </a:pPr>
            <a:r>
              <a:rPr lang="en-US" dirty="0"/>
              <a:t>Sally has an annual tax liability of $10,000.</a:t>
            </a:r>
          </a:p>
          <a:p>
            <a:pPr marL="171450" indent="-171450">
              <a:buFont typeface="Arial" panose="020B0604020202020204" pitchFamily="34" charset="0"/>
              <a:buChar char="•"/>
            </a:pPr>
            <a:r>
              <a:rPr lang="en-US" dirty="0"/>
              <a:t>She bought a house and has an MCC! This will lower her Tax Liability! (using the same example as before!)</a:t>
            </a:r>
          </a:p>
          <a:p>
            <a:pPr marL="171450" indent="-171450">
              <a:buFont typeface="Arial" panose="020B0604020202020204" pitchFamily="34" charset="0"/>
              <a:buChar char="•"/>
            </a:pPr>
            <a:r>
              <a:rPr lang="en-US" dirty="0"/>
              <a:t>Her employer sets aside the same designated amount, and her tax refund increases by $2,940!</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BEA87F0-E6D9-AC8D-FDAB-B1AFDE018A54}"/>
              </a:ext>
            </a:extLst>
          </p:cNvPr>
          <p:cNvSpPr>
            <a:spLocks noGrp="1"/>
          </p:cNvSpPr>
          <p:nvPr>
            <p:ph type="sldNum" sz="quarter" idx="5"/>
          </p:nvPr>
        </p:nvSpPr>
        <p:spPr/>
        <p:txBody>
          <a:bodyPr/>
          <a:lstStyle/>
          <a:p>
            <a:fld id="{14489A29-D03D-43C9-8B2A-67CF5B5D5B0A}" type="slidenum">
              <a:rPr lang="en-US" smtClean="0"/>
              <a:t>19</a:t>
            </a:fld>
            <a:endParaRPr lang="en-US"/>
          </a:p>
        </p:txBody>
      </p:sp>
    </p:spTree>
    <p:extLst>
      <p:ext uri="{BB962C8B-B14F-4D97-AF65-F5344CB8AC3E}">
        <p14:creationId xmlns:p14="http://schemas.microsoft.com/office/powerpoint/2010/main" val="3100456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FC8B1-D984-6A60-CA4B-C2A0BA4C2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9BD26-D3FD-04EE-83DE-C1EA926CDF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90C21-4A3E-1353-8A6D-F9CB4305ED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304CB1-BE3F-6411-0164-77F5E84637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4784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E5449-2D92-54F9-7132-6915FDE4F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E9FCFB-F97E-7000-F285-71C8E8BC6A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23E16-08B1-419D-9BBB-C6435FA9FA8A}"/>
              </a:ext>
            </a:extLst>
          </p:cNvPr>
          <p:cNvSpPr>
            <a:spLocks noGrp="1"/>
          </p:cNvSpPr>
          <p:nvPr>
            <p:ph type="body" idx="1"/>
          </p:nvPr>
        </p:nvSpPr>
        <p:spPr/>
        <p:txBody>
          <a:bodyPr/>
          <a:lstStyle/>
          <a:p>
            <a:pPr marL="285750" indent="-285750">
              <a:spcAft>
                <a:spcPts val="600"/>
              </a:spcAft>
              <a:buFont typeface="Arial" panose="020B0604020202020204" pitchFamily="34" charset="0"/>
              <a:buChar char="•"/>
              <a:defRPr/>
            </a:pPr>
            <a:endParaRPr lang="en-US" sz="1200">
              <a:solidFill>
                <a:sysClr val="windowText" lastClr="000000">
                  <a:hueOff val="0"/>
                  <a:satOff val="0"/>
                  <a:lumOff val="0"/>
                  <a:alphaOff val="0"/>
                </a:sysClr>
              </a:solidFill>
              <a:latin typeface="Cambria" panose="02040503050406030204" pitchFamily="18" charset="0"/>
            </a:endParaRPr>
          </a:p>
          <a:p>
            <a:pPr marL="171450" indent="-171450">
              <a:buFont typeface="Arial" panose="020B0604020202020204" pitchFamily="34" charset="0"/>
              <a:buChar char="•"/>
            </a:pPr>
            <a:r>
              <a:rPr lang="en-US"/>
              <a:t>“With an MCC, the </a:t>
            </a:r>
            <a:r>
              <a:rPr lang="en-US" b="1"/>
              <a:t>homeowner is responsible for claiming the credit</a:t>
            </a:r>
            <a:r>
              <a:rPr lang="en-US"/>
              <a:t> when they file their federal tax return. </a:t>
            </a:r>
          </a:p>
          <a:p>
            <a:pPr marL="171450" indent="-171450">
              <a:buFont typeface="Arial" panose="020B0604020202020204" pitchFamily="34" charset="0"/>
              <a:buChar char="•"/>
            </a:pPr>
            <a:r>
              <a:rPr lang="en-US" err="1"/>
              <a:t>Homeonwers</a:t>
            </a:r>
            <a:r>
              <a:rPr lang="en-US"/>
              <a:t> will receive a </a:t>
            </a:r>
            <a:r>
              <a:rPr lang="en-US" b="1"/>
              <a:t>recapture tax notice</a:t>
            </a:r>
            <a:r>
              <a:rPr lang="en-US"/>
              <a:t>, though it only applies in limited situations. Recapture tax is only triggered if the home is sold within the first </a:t>
            </a:r>
            <a:r>
              <a:rPr lang="en-US" b="1"/>
              <a:t>nine years</a:t>
            </a:r>
            <a:r>
              <a:rPr lang="en-US"/>
              <a:t>, the homeowner’s income increases above certain limits, and the sale results in a profit. Even then, there are </a:t>
            </a:r>
            <a:r>
              <a:rPr lang="en-US" b="1"/>
              <a:t>caps and exemptions</a:t>
            </a:r>
            <a:r>
              <a:rPr lang="en-US"/>
              <a:t>, and many homeowners never pay recapture tax.”</a:t>
            </a:r>
          </a:p>
          <a:p>
            <a:pPr marL="171450" indent="-171450">
              <a:buFont typeface="Arial" panose="020B0604020202020204" pitchFamily="34" charset="0"/>
              <a:buChar char="•"/>
            </a:pPr>
            <a:r>
              <a:rPr lang="en-US"/>
              <a:t>MCC holders may also be able to </a:t>
            </a:r>
            <a:r>
              <a:rPr lang="en-US" b="1"/>
              <a:t>deduct any remaining mortgage interest</a:t>
            </a:r>
            <a:r>
              <a:rPr lang="en-US"/>
              <a:t> that isn’t used as a credit, and </a:t>
            </a:r>
          </a:p>
          <a:p>
            <a:pPr marL="171450" indent="-171450">
              <a:buFont typeface="Arial" panose="020B0604020202020204" pitchFamily="34" charset="0"/>
              <a:buChar char="•"/>
            </a:pPr>
            <a:r>
              <a:rPr lang="en-US"/>
              <a:t>it’s important to note that buyers who don’t owe federal income taxes may </a:t>
            </a:r>
            <a:r>
              <a:rPr lang="en-US" b="1"/>
              <a:t>see little or no benefit</a:t>
            </a:r>
            <a:r>
              <a:rPr lang="en-US"/>
              <a:t> from the MCC.”</a:t>
            </a:r>
          </a:p>
        </p:txBody>
      </p:sp>
      <p:sp>
        <p:nvSpPr>
          <p:cNvPr id="4" name="Slide Number Placeholder 3">
            <a:extLst>
              <a:ext uri="{FF2B5EF4-FFF2-40B4-BE49-F238E27FC236}">
                <a16:creationId xmlns:a16="http://schemas.microsoft.com/office/drawing/2014/main" id="{3301F483-A45C-D548-4934-07B4EE6A784A}"/>
              </a:ext>
            </a:extLst>
          </p:cNvPr>
          <p:cNvSpPr>
            <a:spLocks noGrp="1"/>
          </p:cNvSpPr>
          <p:nvPr>
            <p:ph type="sldNum" sz="quarter" idx="5"/>
          </p:nvPr>
        </p:nvSpPr>
        <p:spPr/>
        <p:txBody>
          <a:bodyPr/>
          <a:lstStyle/>
          <a:p>
            <a:fld id="{14489A29-D03D-43C9-8B2A-67CF5B5D5B0A}" type="slidenum">
              <a:rPr lang="en-US" smtClean="0"/>
              <a:t>20</a:t>
            </a:fld>
            <a:endParaRPr lang="en-US"/>
          </a:p>
        </p:txBody>
      </p:sp>
    </p:spTree>
    <p:extLst>
      <p:ext uri="{BB962C8B-B14F-4D97-AF65-F5344CB8AC3E}">
        <p14:creationId xmlns:p14="http://schemas.microsoft.com/office/powerpoint/2010/main" val="3863480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TSAHC DPA program can help cover closing costs too! Here is a great story of a Veteran using our VA +DPA combo. He walked away with his earnest money in hand!</a:t>
            </a:r>
          </a:p>
          <a:p>
            <a:endParaRPr lang="en-US" dirty="0"/>
          </a:p>
        </p:txBody>
      </p:sp>
      <p:sp>
        <p:nvSpPr>
          <p:cNvPr id="4" name="Slide Number Placeholder 3"/>
          <p:cNvSpPr>
            <a:spLocks noGrp="1"/>
          </p:cNvSpPr>
          <p:nvPr>
            <p:ph type="sldNum" sz="quarter" idx="5"/>
          </p:nvPr>
        </p:nvSpPr>
        <p:spPr/>
        <p:txBody>
          <a:bodyPr/>
          <a:lstStyle/>
          <a:p>
            <a:fld id="{68E93EC0-1E07-4EE9-970D-0AF5516D150E}" type="slidenum">
              <a:rPr lang="en-US" smtClean="0"/>
              <a:t>21</a:t>
            </a:fld>
            <a:endParaRPr lang="en-US"/>
          </a:p>
        </p:txBody>
      </p:sp>
    </p:spTree>
    <p:extLst>
      <p:ext uri="{BB962C8B-B14F-4D97-AF65-F5344CB8AC3E}">
        <p14:creationId xmlns:p14="http://schemas.microsoft.com/office/powerpoint/2010/main" val="2675536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2A91C-6BF5-37D0-C493-10A9F007D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761CFC-A30B-D50A-76BB-9B217D067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2CC1BB-F567-E8BD-39C0-2F8ED4D5135E}"/>
              </a:ext>
            </a:extLst>
          </p:cNvPr>
          <p:cNvSpPr>
            <a:spLocks noGrp="1"/>
          </p:cNvSpPr>
          <p:nvPr>
            <p:ph type="body" idx="1"/>
          </p:nvPr>
        </p:nvSpPr>
        <p:spPr/>
        <p:txBody>
          <a:bodyPr/>
          <a:lstStyle/>
          <a:p>
            <a:pPr marL="0" indent="0">
              <a:buFont typeface="Arial" panose="020B0604020202020204" pitchFamily="34" charset="0"/>
              <a:buNone/>
            </a:pPr>
            <a:r>
              <a:rPr lang="en-US"/>
              <a:t>It is important to note that the license Mortgage Loan Officer will be responsible for confirming loan eligibility. </a:t>
            </a:r>
          </a:p>
          <a:p>
            <a:pPr marL="0" indent="0">
              <a:buFont typeface="Arial" panose="020B0604020202020204" pitchFamily="34" charset="0"/>
              <a:buNone/>
            </a:pPr>
            <a:r>
              <a:rPr lang="en-US"/>
              <a:t>TSAHC is always here to help clarify confusions or guide you in the right direction. Let’s talk about the basic steps to determine eligibility. </a:t>
            </a:r>
          </a:p>
        </p:txBody>
      </p:sp>
      <p:sp>
        <p:nvSpPr>
          <p:cNvPr id="4" name="Slide Number Placeholder 3">
            <a:extLst>
              <a:ext uri="{FF2B5EF4-FFF2-40B4-BE49-F238E27FC236}">
                <a16:creationId xmlns:a16="http://schemas.microsoft.com/office/drawing/2014/main" id="{B1DE3F5D-DD87-A1C7-9CAA-E536AC1F5D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6042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1B424-EB93-3BC8-AF92-78262F521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32D44-5C6C-498D-D5DD-2D0BE5636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F0ACF-DA91-88C3-C3EC-78856F6633CF}"/>
              </a:ext>
            </a:extLst>
          </p:cNvPr>
          <p:cNvSpPr>
            <a:spLocks noGrp="1"/>
          </p:cNvSpPr>
          <p:nvPr>
            <p:ph type="body" idx="1"/>
          </p:nvPr>
        </p:nvSpPr>
        <p:spPr/>
        <p:txBody>
          <a:bodyPr/>
          <a:lstStyle/>
          <a:p>
            <a:pPr algn="l">
              <a:buFont typeface="Arial" panose="020B0604020202020204" pitchFamily="34" charset="0"/>
              <a:buChar char="•"/>
            </a:pPr>
            <a:r>
              <a:rPr lang="en-US" b="0" i="0" u="sng">
                <a:solidFill>
                  <a:srgbClr val="485E7F"/>
                </a:solidFill>
                <a:effectLst/>
                <a:latin typeface="Source Sans Pro" panose="020B0503030403020204" pitchFamily="34" charset="0"/>
                <a:hlinkClick r:id="rId3"/>
              </a:rPr>
              <a:t>Professional educators</a:t>
            </a:r>
            <a:r>
              <a:rPr lang="en-US" b="0" i="0">
                <a:solidFill>
                  <a:srgbClr val="50504E"/>
                </a:solidFill>
                <a:effectLst/>
                <a:latin typeface="Source Sans Pro" panose="020B0503030403020204" pitchFamily="34" charset="0"/>
              </a:rPr>
              <a:t>, which includes the following full-time positions in a public school district: school teachers, teacher aides, school librarians, school counselors, and school nurses </a:t>
            </a:r>
          </a:p>
          <a:p>
            <a:pPr algn="l">
              <a:buFont typeface="Arial" panose="020B0604020202020204" pitchFamily="34" charset="0"/>
              <a:buChar char="•"/>
            </a:pPr>
            <a:r>
              <a:rPr lang="en-US" b="0" i="0" u="sng">
                <a:solidFill>
                  <a:srgbClr val="485E7F"/>
                </a:solidFill>
                <a:effectLst/>
                <a:latin typeface="Source Sans Pro" panose="020B0503030403020204" pitchFamily="34" charset="0"/>
                <a:hlinkClick r:id="rId4"/>
              </a:rPr>
              <a:t>First Responders</a:t>
            </a:r>
            <a:r>
              <a:rPr lang="en-US" b="0" i="0">
                <a:solidFill>
                  <a:srgbClr val="50504E"/>
                </a:solidFill>
                <a:effectLst/>
                <a:latin typeface="Source Sans Pro" panose="020B0503030403020204" pitchFamily="34" charset="0"/>
              </a:rPr>
              <a:t>, which includes </a:t>
            </a:r>
            <a:r>
              <a:rPr lang="en-US" b="0" i="0" u="sng">
                <a:solidFill>
                  <a:srgbClr val="485E7F"/>
                </a:solidFill>
                <a:effectLst/>
                <a:latin typeface="Source Sans Pro" panose="020B0503030403020204" pitchFamily="34" charset="0"/>
                <a:hlinkClick r:id="rId5"/>
              </a:rPr>
              <a:t>police officers</a:t>
            </a:r>
            <a:r>
              <a:rPr lang="en-US" b="0" i="0">
                <a:solidFill>
                  <a:srgbClr val="50504E"/>
                </a:solidFill>
                <a:effectLst/>
                <a:latin typeface="Source Sans Pro" panose="020B0503030403020204" pitchFamily="34" charset="0"/>
              </a:rPr>
              <a:t>, </a:t>
            </a:r>
            <a:r>
              <a:rPr lang="en-US" b="0" i="0" u="sng">
                <a:solidFill>
                  <a:srgbClr val="485E7F"/>
                </a:solidFill>
                <a:effectLst/>
                <a:latin typeface="Source Sans Pro" panose="020B0503030403020204" pitchFamily="34" charset="0"/>
                <a:hlinkClick r:id="rId6"/>
              </a:rPr>
              <a:t>firefighters</a:t>
            </a:r>
            <a:r>
              <a:rPr lang="en-US" b="0" i="0">
                <a:solidFill>
                  <a:srgbClr val="50504E"/>
                </a:solidFill>
                <a:effectLst/>
                <a:latin typeface="Source Sans Pro" panose="020B0503030403020204" pitchFamily="34" charset="0"/>
              </a:rPr>
              <a:t> and </a:t>
            </a:r>
            <a:r>
              <a:rPr lang="en-US" b="0" i="0" u="sng">
                <a:solidFill>
                  <a:srgbClr val="485E7F"/>
                </a:solidFill>
                <a:effectLst/>
                <a:latin typeface="Source Sans Pro" panose="020B0503030403020204" pitchFamily="34" charset="0"/>
                <a:hlinkClick r:id="rId6"/>
              </a:rPr>
              <a:t>EMS personnel</a:t>
            </a:r>
            <a:r>
              <a:rPr lang="en-US" b="0" i="0">
                <a:solidFill>
                  <a:srgbClr val="50504E"/>
                </a:solidFill>
                <a:effectLst/>
                <a:latin typeface="Source Sans Pro" panose="020B0503030403020204" pitchFamily="34" charset="0"/>
              </a:rPr>
              <a:t> </a:t>
            </a:r>
          </a:p>
          <a:p>
            <a:pPr algn="l">
              <a:buFont typeface="Arial" panose="020B0604020202020204" pitchFamily="34" charset="0"/>
              <a:buChar char="•"/>
            </a:pPr>
            <a:r>
              <a:rPr lang="en-US" b="0" i="0" u="sng">
                <a:solidFill>
                  <a:srgbClr val="485E7F"/>
                </a:solidFill>
                <a:effectLst/>
                <a:latin typeface="Source Sans Pro" panose="020B0503030403020204" pitchFamily="34" charset="0"/>
                <a:hlinkClick r:id="rId5"/>
              </a:rPr>
              <a:t>Public security officers</a:t>
            </a:r>
            <a:endParaRPr lang="en-US" b="0" i="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a:solidFill>
                  <a:srgbClr val="485E7F"/>
                </a:solidFill>
                <a:effectLst/>
                <a:latin typeface="Source Sans Pro" panose="020B0503030403020204" pitchFamily="34" charset="0"/>
                <a:hlinkClick r:id="rId7"/>
              </a:rPr>
              <a:t>Veterans or active military</a:t>
            </a:r>
            <a:endParaRPr lang="en-US" b="0" i="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a:solidFill>
                  <a:srgbClr val="485E7F"/>
                </a:solidFill>
                <a:effectLst/>
                <a:latin typeface="Source Sans Pro" panose="020B0503030403020204" pitchFamily="34" charset="0"/>
                <a:hlinkClick r:id="rId8"/>
              </a:rPr>
              <a:t>Correction officers and juvenile corrections officers</a:t>
            </a:r>
            <a:endParaRPr lang="en-US" b="0" i="0">
              <a:solidFill>
                <a:srgbClr val="50504E"/>
              </a:solidFill>
              <a:effectLst/>
              <a:latin typeface="Source Sans Pro" panose="020B0503030403020204" pitchFamily="34" charset="0"/>
            </a:endParaRPr>
          </a:p>
          <a:p>
            <a:pPr algn="l">
              <a:buFont typeface="Arial" panose="020B0604020202020204" pitchFamily="34" charset="0"/>
              <a:buChar char="•"/>
            </a:pPr>
            <a:r>
              <a:rPr lang="en-US" b="0" i="0">
                <a:solidFill>
                  <a:srgbClr val="50504E"/>
                </a:solidFill>
                <a:effectLst/>
                <a:latin typeface="Source Sans Pro" panose="020B0503030403020204" pitchFamily="34" charset="0"/>
              </a:rPr>
              <a:t>Nursing faculty and allied health faculty</a:t>
            </a:r>
          </a:p>
          <a:p>
            <a:pPr marL="285750" indent="-285750">
              <a:spcAft>
                <a:spcPts val="600"/>
              </a:spcAft>
              <a:buFont typeface="Arial" panose="020B0604020202020204" pitchFamily="34" charset="0"/>
              <a:buChar char="•"/>
              <a:defRPr/>
            </a:pPr>
            <a:endParaRPr lang="en-US" sz="1200">
              <a:solidFill>
                <a:sysClr val="windowText" lastClr="000000">
                  <a:hueOff val="0"/>
                  <a:satOff val="0"/>
                  <a:lumOff val="0"/>
                  <a:alphaOff val="0"/>
                </a:sysClr>
              </a:solidFill>
              <a:latin typeface="Cambria" panose="02040503050406030204" pitchFamily="18" charset="0"/>
            </a:endParaRP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AF1413AE-E8AA-987C-2078-12C8E73B3710}"/>
              </a:ext>
            </a:extLst>
          </p:cNvPr>
          <p:cNvSpPr>
            <a:spLocks noGrp="1"/>
          </p:cNvSpPr>
          <p:nvPr>
            <p:ph type="sldNum" sz="quarter" idx="5"/>
          </p:nvPr>
        </p:nvSpPr>
        <p:spPr/>
        <p:txBody>
          <a:bodyPr/>
          <a:lstStyle/>
          <a:p>
            <a:fld id="{14489A29-D03D-43C9-8B2A-67CF5B5D5B0A}" type="slidenum">
              <a:rPr lang="en-US" smtClean="0"/>
              <a:t>24</a:t>
            </a:fld>
            <a:endParaRPr lang="en-US"/>
          </a:p>
        </p:txBody>
      </p:sp>
    </p:spTree>
    <p:extLst>
      <p:ext uri="{BB962C8B-B14F-4D97-AF65-F5344CB8AC3E}">
        <p14:creationId xmlns:p14="http://schemas.microsoft.com/office/powerpoint/2010/main" val="3492892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BCCA-72AB-14C9-9F4F-955C9E918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EE6B2-ACC8-BFEC-3396-BFA6645DA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D1817-B85D-5A08-F1C1-7977FB10BF0B}"/>
              </a:ext>
            </a:extLst>
          </p:cNvPr>
          <p:cNvSpPr>
            <a:spLocks noGrp="1"/>
          </p:cNvSpPr>
          <p:nvPr>
            <p:ph type="body" idx="1"/>
          </p:nvPr>
        </p:nvSpPr>
        <p:spPr/>
        <p:txBody>
          <a:bodyPr/>
          <a:lstStyle/>
          <a:p>
            <a:pPr algn="l">
              <a:buFont typeface="Arial" panose="020B0604020202020204" pitchFamily="34" charset="0"/>
              <a:buChar char="•"/>
            </a:pPr>
            <a:r>
              <a:rPr lang="en-US"/>
              <a:t>Because the statute is specific, if an occupation is not listed in the statute (or an amendment) then that occupation is </a:t>
            </a:r>
            <a:r>
              <a:rPr lang="en-US" i="1"/>
              <a:t>not</a:t>
            </a:r>
            <a:r>
              <a:rPr lang="en-US"/>
              <a:t> automatically eligible under the Texas Hero Program, however, they would be eligible under Home Sweet Texas. </a:t>
            </a:r>
          </a:p>
          <a:p>
            <a:pPr algn="l">
              <a:buFont typeface="Arial" panose="020B0604020202020204" pitchFamily="34" charset="0"/>
              <a:buChar char="•"/>
            </a:pPr>
            <a:r>
              <a:rPr lang="en-US"/>
              <a:t>The “list” isn’t arbitrary — it comes from legislative definitions. These definitions are embedded in state law or statutes. For example, TSAHC was created by the Legislature and operates under its oversight. </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74480AEC-5367-A2A6-F7AC-A6DC5313B049}"/>
              </a:ext>
            </a:extLst>
          </p:cNvPr>
          <p:cNvSpPr>
            <a:spLocks noGrp="1"/>
          </p:cNvSpPr>
          <p:nvPr>
            <p:ph type="sldNum" sz="quarter" idx="5"/>
          </p:nvPr>
        </p:nvSpPr>
        <p:spPr/>
        <p:txBody>
          <a:bodyPr/>
          <a:lstStyle/>
          <a:p>
            <a:fld id="{14489A29-D03D-43C9-8B2A-67CF5B5D5B0A}" type="slidenum">
              <a:rPr lang="en-US" smtClean="0"/>
              <a:t>25</a:t>
            </a:fld>
            <a:endParaRPr lang="en-US"/>
          </a:p>
        </p:txBody>
      </p:sp>
    </p:spTree>
    <p:extLst>
      <p:ext uri="{BB962C8B-B14F-4D97-AF65-F5344CB8AC3E}">
        <p14:creationId xmlns:p14="http://schemas.microsoft.com/office/powerpoint/2010/main" val="2599859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603E-E537-C621-7606-099FA889A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64BCE-1AFA-94F4-D16E-09FA7BA8B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DA68E-FBB1-4A35-226D-A7CFFE701112}"/>
              </a:ext>
            </a:extLst>
          </p:cNvPr>
          <p:cNvSpPr>
            <a:spLocks noGrp="1"/>
          </p:cNvSpPr>
          <p:nvPr>
            <p:ph type="body" idx="1"/>
          </p:nvPr>
        </p:nvSpPr>
        <p:spPr/>
        <p:txBody>
          <a:bodyPr/>
          <a:lstStyle/>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3"/>
              </a:rPr>
              <a:t>Professional educators</a:t>
            </a:r>
            <a:r>
              <a:rPr lang="en-US" b="0" i="0" dirty="0">
                <a:solidFill>
                  <a:srgbClr val="50504E"/>
                </a:solidFill>
                <a:effectLst/>
                <a:latin typeface="Source Sans Pro" panose="020B0503030403020204" pitchFamily="34" charset="0"/>
              </a:rPr>
              <a:t>, which includes the following full-time positions in a public school district: school teachers, teacher aides, school librarians, school counselors, and school nurses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4"/>
              </a:rPr>
              <a:t>First Responders</a:t>
            </a:r>
            <a:r>
              <a:rPr lang="en-US" b="0" i="0" dirty="0">
                <a:solidFill>
                  <a:srgbClr val="50504E"/>
                </a:solidFill>
                <a:effectLst/>
                <a:latin typeface="Source Sans Pro" panose="020B0503030403020204" pitchFamily="34" charset="0"/>
              </a:rPr>
              <a:t>, which includes </a:t>
            </a:r>
            <a:r>
              <a:rPr lang="en-US" b="0" i="0" u="sng" dirty="0">
                <a:solidFill>
                  <a:srgbClr val="485E7F"/>
                </a:solidFill>
                <a:effectLst/>
                <a:latin typeface="Source Sans Pro" panose="020B0503030403020204" pitchFamily="34" charset="0"/>
                <a:hlinkClick r:id="rId5"/>
              </a:rPr>
              <a:t>police officers</a:t>
            </a:r>
            <a:r>
              <a:rPr lang="en-US" b="0" i="0" dirty="0">
                <a:solidFill>
                  <a:srgbClr val="50504E"/>
                </a:solidFill>
                <a:effectLst/>
                <a:latin typeface="Source Sans Pro" panose="020B0503030403020204" pitchFamily="34" charset="0"/>
              </a:rPr>
              <a:t>, </a:t>
            </a:r>
            <a:r>
              <a:rPr lang="en-US" b="0" i="0" u="sng" dirty="0">
                <a:solidFill>
                  <a:srgbClr val="485E7F"/>
                </a:solidFill>
                <a:effectLst/>
                <a:latin typeface="Source Sans Pro" panose="020B0503030403020204" pitchFamily="34" charset="0"/>
                <a:hlinkClick r:id="rId6"/>
              </a:rPr>
              <a:t>firefighters</a:t>
            </a:r>
            <a:r>
              <a:rPr lang="en-US" b="0" i="0" dirty="0">
                <a:solidFill>
                  <a:srgbClr val="50504E"/>
                </a:solidFill>
                <a:effectLst/>
                <a:latin typeface="Source Sans Pro" panose="020B0503030403020204" pitchFamily="34" charset="0"/>
              </a:rPr>
              <a:t> and </a:t>
            </a:r>
            <a:r>
              <a:rPr lang="en-US" b="0" i="0" u="sng" dirty="0">
                <a:solidFill>
                  <a:srgbClr val="485E7F"/>
                </a:solidFill>
                <a:effectLst/>
                <a:latin typeface="Source Sans Pro" panose="020B0503030403020204" pitchFamily="34" charset="0"/>
                <a:hlinkClick r:id="rId6"/>
              </a:rPr>
              <a:t>EMS personnel</a:t>
            </a:r>
            <a:r>
              <a:rPr lang="en-US" b="0" i="0" dirty="0">
                <a:solidFill>
                  <a:srgbClr val="50504E"/>
                </a:solidFill>
                <a:effectLst/>
                <a:latin typeface="Source Sans Pro" panose="020B0503030403020204" pitchFamily="34" charset="0"/>
              </a:rPr>
              <a:t>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5"/>
              </a:rPr>
              <a:t>Public security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7"/>
              </a:rPr>
              <a:t>Veterans or active military</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8"/>
              </a:rPr>
              <a:t>Correction officers and juvenile corrections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dirty="0">
                <a:solidFill>
                  <a:srgbClr val="50504E"/>
                </a:solidFill>
                <a:effectLst/>
                <a:latin typeface="Source Sans Pro" panose="020B0503030403020204" pitchFamily="34" charset="0"/>
              </a:rPr>
              <a:t>Nursing faculty and allied health faculty</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E69FBEF-83DA-72F7-B2CB-1931FEA5B413}"/>
              </a:ext>
            </a:extLst>
          </p:cNvPr>
          <p:cNvSpPr>
            <a:spLocks noGrp="1"/>
          </p:cNvSpPr>
          <p:nvPr>
            <p:ph type="sldNum" sz="quarter" idx="5"/>
          </p:nvPr>
        </p:nvSpPr>
        <p:spPr/>
        <p:txBody>
          <a:bodyPr/>
          <a:lstStyle/>
          <a:p>
            <a:fld id="{14489A29-D03D-43C9-8B2A-67CF5B5D5B0A}" type="slidenum">
              <a:rPr lang="en-US" smtClean="0"/>
              <a:t>26</a:t>
            </a:fld>
            <a:endParaRPr lang="en-US"/>
          </a:p>
        </p:txBody>
      </p:sp>
    </p:spTree>
    <p:extLst>
      <p:ext uri="{BB962C8B-B14F-4D97-AF65-F5344CB8AC3E}">
        <p14:creationId xmlns:p14="http://schemas.microsoft.com/office/powerpoint/2010/main" val="1463892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FFBBF-02AA-A56D-1108-05FD07D90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DE6E9-EB17-86FA-7DCA-ACD664257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94A35-096E-D952-BB85-5307D6E7644E}"/>
              </a:ext>
            </a:extLst>
          </p:cNvPr>
          <p:cNvSpPr>
            <a:spLocks noGrp="1"/>
          </p:cNvSpPr>
          <p:nvPr>
            <p:ph type="body" idx="1"/>
          </p:nvPr>
        </p:nvSpPr>
        <p:spPr/>
        <p:txBody>
          <a:bodyPr/>
          <a:lstStyle/>
          <a:p>
            <a:pPr marL="171450" indent="-171450">
              <a:buFont typeface="Arial" panose="020B0604020202020204" pitchFamily="34" charset="0"/>
              <a:buChar char="•"/>
            </a:pPr>
            <a:r>
              <a:rPr lang="en-US" dirty="0"/>
              <a:t>You can access our Income and Purchase price limits on our website. We have a PDF and will eventually have a fun tool to help confirm the income limit. </a:t>
            </a:r>
          </a:p>
          <a:p>
            <a:pPr marL="171450" indent="-171450">
              <a:buFont typeface="Arial" panose="020B0604020202020204" pitchFamily="34" charset="0"/>
              <a:buChar char="•"/>
            </a:pPr>
            <a:r>
              <a:rPr lang="en-US" dirty="0"/>
              <a:t>To make it easy, we have created a cover page that details program type and loan type that will take you to the income chart for the program you choose. </a:t>
            </a:r>
          </a:p>
          <a:p>
            <a:pPr marL="171450" indent="-171450">
              <a:buFont typeface="Arial" panose="020B0604020202020204" pitchFamily="34" charset="0"/>
              <a:buChar char="•"/>
            </a:pPr>
            <a:r>
              <a:rPr lang="en-US" dirty="0"/>
              <a:t>***For Non-Bond DPA only, you may notice things look different. TSAHC's Non-Bond DPA Only program will no longer have different income limits between targeted and non-targeted areas. Previously, homebuyers purchasing in a targeted area could qualify under higher income limits. Instead, we have an income limit for Home Sweet Texas program, and the Texas Heroes program will have a higher income limit. Again, with Non-Bond DPA only, the property location doesn’t change the income limit. </a:t>
            </a:r>
          </a:p>
          <a:p>
            <a:pPr marL="171450" indent="-171450">
              <a:buFont typeface="Arial" panose="020B0604020202020204" pitchFamily="34" charset="0"/>
              <a:buChar char="•"/>
            </a:pPr>
            <a:r>
              <a:rPr lang="en-US" dirty="0"/>
              <a:t>For the MCC Program, targeted areas will continue to be considered when determining income limit eligibility. While Texas Heroes do not receive higher MCC income limits, they will continue to benefit from the waiver of the MCC program fee. "Texas Heroes using the MCC continue to receive a valuable benefit—the MCC fee is waived."</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763F653-E472-647D-AD18-5509905C49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401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FFBBF-02AA-A56D-1108-05FD07D90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DE6E9-EB17-86FA-7DCA-ACD664257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94A35-096E-D952-BB85-5307D6E7644E}"/>
              </a:ext>
            </a:extLst>
          </p:cNvPr>
          <p:cNvSpPr>
            <a:spLocks noGrp="1"/>
          </p:cNvSpPr>
          <p:nvPr>
            <p:ph type="body" idx="1"/>
          </p:nvPr>
        </p:nvSpPr>
        <p:spPr/>
        <p:txBody>
          <a:bodyPr/>
          <a:lstStyle/>
          <a:p>
            <a:pPr marL="171450" indent="-171450">
              <a:buFont typeface="Arial" panose="020B0604020202020204" pitchFamily="34" charset="0"/>
              <a:buChar char="•"/>
            </a:pPr>
            <a:r>
              <a:rPr lang="en-US" dirty="0"/>
              <a:t>Non-Bond DPA only considers qualifying income on the loan application</a:t>
            </a:r>
          </a:p>
          <a:p>
            <a:pPr marL="171450" indent="-171450">
              <a:buFont typeface="Arial" panose="020B0604020202020204" pitchFamily="34" charset="0"/>
              <a:buChar char="•"/>
            </a:pPr>
            <a:r>
              <a:rPr lang="en-US" dirty="0"/>
              <a:t>MCC program (or a limited Bond program) will consider gross household income (anyone signing the DOT)</a:t>
            </a:r>
          </a:p>
          <a:p>
            <a:pPr marL="171450" indent="-171450">
              <a:buFont typeface="Arial" panose="020B0604020202020204" pitchFamily="34" charset="0"/>
              <a:buChar char="•"/>
            </a:pPr>
            <a:r>
              <a:rPr lang="en-US" dirty="0"/>
              <a:t>I like to bring up the range of income limits to help prove a point. </a:t>
            </a:r>
          </a:p>
          <a:p>
            <a:pPr marL="171450" indent="-171450">
              <a:buFont typeface="Arial" panose="020B0604020202020204" pitchFamily="34" charset="0"/>
              <a:buChar char="•"/>
            </a:pPr>
            <a:r>
              <a:rPr lang="en-US" dirty="0"/>
              <a:t>We have expanded our programs to also help Moderate income earners who need help buying a home. </a:t>
            </a:r>
          </a:p>
          <a:p>
            <a:pPr marL="171450" indent="-171450">
              <a:buFont typeface="Arial" panose="020B0604020202020204" pitchFamily="34" charset="0"/>
              <a:buChar char="•"/>
            </a:pPr>
            <a:r>
              <a:rPr lang="en-US" dirty="0"/>
              <a:t>These income ranges are as of 2026. Limits are updated once per year when HUD releases the new AMI data. </a:t>
            </a:r>
          </a:p>
          <a:p>
            <a:pPr marL="171450" indent="-171450">
              <a:buFont typeface="Arial" panose="020B0604020202020204" pitchFamily="34" charset="0"/>
              <a:buChar char="•"/>
            </a:pPr>
            <a:r>
              <a:rPr lang="en-US" dirty="0"/>
              <a:t>NOTE: TSAHC’s DPA only programs have higher income limits for Texas Heroes. </a:t>
            </a:r>
          </a:p>
          <a:p>
            <a:pPr marL="171450" indent="-171450">
              <a:buFont typeface="Arial" panose="020B0604020202020204" pitchFamily="34" charset="0"/>
              <a:buChar char="•"/>
            </a:pPr>
            <a:r>
              <a:rPr lang="en-US" dirty="0"/>
              <a:t>NOTE: The MCC program has higher income limits if property is located in a Targeted Area. </a:t>
            </a:r>
          </a:p>
        </p:txBody>
      </p:sp>
      <p:sp>
        <p:nvSpPr>
          <p:cNvPr id="4" name="Slide Number Placeholder 3">
            <a:extLst>
              <a:ext uri="{FF2B5EF4-FFF2-40B4-BE49-F238E27FC236}">
                <a16:creationId xmlns:a16="http://schemas.microsoft.com/office/drawing/2014/main" id="{4763F653-E472-647D-AD18-5509905C49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7199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C3656-CF52-BB87-ABCE-44A054249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A0C76-246D-0735-7A49-B7BE5E39C1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5F93A-7171-DFB3-DFE2-60B241AF25F4}"/>
              </a:ext>
            </a:extLst>
          </p:cNvPr>
          <p:cNvSpPr>
            <a:spLocks noGrp="1"/>
          </p:cNvSpPr>
          <p:nvPr>
            <p:ph type="body" idx="1"/>
          </p:nvPr>
        </p:nvSpPr>
        <p:spPr/>
        <p:txBody>
          <a:bodyPr/>
          <a:lstStyle/>
          <a:p>
            <a:pPr marL="171450" indent="-171450">
              <a:buFont typeface="Arial" panose="020B0604020202020204" pitchFamily="34" charset="0"/>
              <a:buChar char="•"/>
            </a:pPr>
            <a:r>
              <a:rPr lang="en-US"/>
              <a:t>TSAHC homebuyers must have at least a 620. 640 FICO is required for all Manual Underwrites or Manufactured Homes. </a:t>
            </a:r>
          </a:p>
        </p:txBody>
      </p:sp>
      <p:sp>
        <p:nvSpPr>
          <p:cNvPr id="4" name="Slide Number Placeholder 3">
            <a:extLst>
              <a:ext uri="{FF2B5EF4-FFF2-40B4-BE49-F238E27FC236}">
                <a16:creationId xmlns:a16="http://schemas.microsoft.com/office/drawing/2014/main" id="{C00C4D92-48D1-6BA0-0564-D193B58ECC71}"/>
              </a:ext>
            </a:extLst>
          </p:cNvPr>
          <p:cNvSpPr>
            <a:spLocks noGrp="1"/>
          </p:cNvSpPr>
          <p:nvPr>
            <p:ph type="sldNum" sz="quarter" idx="5"/>
          </p:nvPr>
        </p:nvSpPr>
        <p:spPr/>
        <p:txBody>
          <a:bodyPr/>
          <a:lstStyle/>
          <a:p>
            <a:fld id="{14489A29-D03D-43C9-8B2A-67CF5B5D5B0A}" type="slidenum">
              <a:rPr lang="en-US" smtClean="0"/>
              <a:t>29</a:t>
            </a:fld>
            <a:endParaRPr lang="en-US"/>
          </a:p>
        </p:txBody>
      </p:sp>
    </p:spTree>
    <p:extLst>
      <p:ext uri="{BB962C8B-B14F-4D97-AF65-F5344CB8AC3E}">
        <p14:creationId xmlns:p14="http://schemas.microsoft.com/office/powerpoint/2010/main" val="1366930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D88E2-120E-816A-2599-E8308B96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9A189-9361-B620-A162-E5BE8AD22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DDA9-45DE-AE35-D56E-983C8B1954BC}"/>
              </a:ext>
            </a:extLst>
          </p:cNvPr>
          <p:cNvSpPr>
            <a:spLocks noGrp="1"/>
          </p:cNvSpPr>
          <p:nvPr>
            <p:ph type="body" idx="1"/>
          </p:nvPr>
        </p:nvSpPr>
        <p:spPr/>
        <p:txBody>
          <a:bodyPr/>
          <a:lstStyle/>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A homeowner is 33% less likely to fall behind on their mortgage if they’ve taken a home buyer education course </a:t>
            </a:r>
          </a:p>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Visit </a:t>
            </a:r>
            <a:r>
              <a:rPr lang="en-US" sz="1200" dirty="0">
                <a:solidFill>
                  <a:prstClr val="black"/>
                </a:solidFill>
                <a:latin typeface="Cambria" panose="02040503050406030204" pitchFamily="18" charset="0"/>
                <a:hlinkClick r:id="rId3"/>
              </a:rPr>
              <a:t>www.texasfinancialtoolbox.com</a:t>
            </a:r>
            <a:r>
              <a:rPr lang="en-US" sz="1200" dirty="0">
                <a:solidFill>
                  <a:prstClr val="black"/>
                </a:solidFill>
                <a:latin typeface="Cambria" panose="02040503050406030204" pitchFamily="18" charset="0"/>
              </a:rPr>
              <a:t> to find a course near your borrower</a:t>
            </a:r>
          </a:p>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There may be a cost associated with this course.</a:t>
            </a:r>
          </a:p>
          <a:p>
            <a:pPr marL="114300" lvl="0" indent="-171450" eaLnBrk="1" hangingPunct="1">
              <a:spcBef>
                <a:spcPts val="600"/>
              </a:spcBef>
              <a:spcAft>
                <a:spcPts val="600"/>
              </a:spcAft>
              <a:buFont typeface="Arial" panose="020B0604020202020204" pitchFamily="34" charset="0"/>
              <a:buChar char="•"/>
              <a:defRPr/>
            </a:pPr>
            <a:r>
              <a:rPr lang="en-US" sz="1200" kern="0" dirty="0">
                <a:solidFill>
                  <a:prstClr val="black"/>
                </a:solidFill>
                <a:latin typeface="Cambria" panose="02040503050406030204" pitchFamily="18" charset="0"/>
                <a:cs typeface="Calibri" pitchFamily="34" charset="0"/>
              </a:rPr>
              <a:t>Good for 1 year prior to closing </a:t>
            </a:r>
          </a:p>
          <a:p>
            <a:pPr marL="114300" lvl="0" indent="-171450" eaLnBrk="1" hangingPunct="1">
              <a:spcBef>
                <a:spcPts val="600"/>
              </a:spcBef>
              <a:spcAft>
                <a:spcPts val="600"/>
              </a:spcAft>
              <a:buFont typeface="Arial" panose="020B0604020202020204" pitchFamily="34" charset="0"/>
              <a:buChar char="•"/>
              <a:defRPr/>
            </a:pPr>
            <a:r>
              <a:rPr lang="en-US" sz="1200" kern="0" dirty="0">
                <a:solidFill>
                  <a:prstClr val="black"/>
                </a:solidFill>
                <a:latin typeface="Cambria" panose="02040503050406030204" pitchFamily="18" charset="0"/>
                <a:cs typeface="Calibri" pitchFamily="34" charset="0"/>
              </a:rPr>
              <a:t>These two providers are free, online and available in Spanish. </a:t>
            </a:r>
            <a:endParaRPr lang="en-US" sz="1200" kern="0" dirty="0">
              <a:solidFill>
                <a:srgbClr val="000000"/>
              </a:solidFill>
              <a:latin typeface="Cambria" panose="02040503050406030204" pitchFamily="18" charset="0"/>
              <a:cs typeface="Calibri" pitchFamily="34"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ABE13DC-3CB1-2F03-6B65-A9FF5CC98722}"/>
              </a:ext>
            </a:extLst>
          </p:cNvPr>
          <p:cNvSpPr>
            <a:spLocks noGrp="1"/>
          </p:cNvSpPr>
          <p:nvPr>
            <p:ph type="sldNum" sz="quarter" idx="5"/>
          </p:nvPr>
        </p:nvSpPr>
        <p:spPr/>
        <p:txBody>
          <a:bodyPr/>
          <a:lstStyle/>
          <a:p>
            <a:fld id="{14489A29-D03D-43C9-8B2A-67CF5B5D5B0A}" type="slidenum">
              <a:rPr lang="en-US" smtClean="0"/>
              <a:t>30</a:t>
            </a:fld>
            <a:endParaRPr lang="en-US"/>
          </a:p>
        </p:txBody>
      </p:sp>
    </p:spTree>
    <p:extLst>
      <p:ext uri="{BB962C8B-B14F-4D97-AF65-F5344CB8AC3E}">
        <p14:creationId xmlns:p14="http://schemas.microsoft.com/office/powerpoint/2010/main" val="284681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“TSAHC stands for the Texas State Affordable Housing Corporation.” We are not the state agency (that is TDHCA)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nonprofit organization created to help Texans—just like you—access affordable homeownership opportunities. Our mission is to </a:t>
            </a:r>
            <a:r>
              <a:rPr lang="en-US" sz="1200" b="0" i="0" dirty="0">
                <a:solidFill>
                  <a:schemeClr val="bg1"/>
                </a:solidFill>
                <a:effectLst/>
                <a:ea typeface="Cambria" panose="02040503050406030204" pitchFamily="18" charset="0"/>
              </a:rPr>
              <a:t>facilitate, preserve, and expand affordable housing opportunities for Texans. </a:t>
            </a:r>
            <a:r>
              <a:rPr lang="en-US" sz="1200" b="0" i="0" dirty="0">
                <a:effectLst/>
                <a:ea typeface="Cambria" panose="02040503050406030204" pitchFamily="18" charset="0"/>
              </a:rPr>
              <a:t>Our vision is that every Texan will have a place to call home. </a:t>
            </a:r>
          </a:p>
          <a:p>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3</a:t>
            </a:fld>
            <a:endParaRPr lang="en-US"/>
          </a:p>
        </p:txBody>
      </p:sp>
    </p:spTree>
    <p:extLst>
      <p:ext uri="{BB962C8B-B14F-4D97-AF65-F5344CB8AC3E}">
        <p14:creationId xmlns:p14="http://schemas.microsoft.com/office/powerpoint/2010/main" val="1802153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869D0-042A-0692-FE3E-56BDA2891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84048-C91E-6E15-ECDA-5B0D68CE3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2778F1-B8C5-992C-82E4-B0DF45BBECC9}"/>
              </a:ext>
            </a:extLst>
          </p:cNvPr>
          <p:cNvSpPr>
            <a:spLocks noGrp="1"/>
          </p:cNvSpPr>
          <p:nvPr>
            <p:ph type="body" idx="1"/>
          </p:nvPr>
        </p:nvSpPr>
        <p:spPr/>
        <p:txBody>
          <a:bodyPr/>
          <a:lstStyle/>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Use TSAHC’s Find a Lender page to find experts that serve your area. Any LO licensed to operate in TX can offer the programs if:</a:t>
            </a:r>
          </a:p>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The Loan Officer (including Brokers) is working with a TSAHC approved company can offer our programs once they take the required training. </a:t>
            </a:r>
          </a:p>
          <a:p>
            <a:pPr marL="342900" indent="-342900">
              <a:spcBef>
                <a:spcPts val="600"/>
              </a:spcBef>
              <a:spcAft>
                <a:spcPts val="600"/>
              </a:spcAft>
              <a:buFont typeface="Wingdings" panose="05000000000000000000" pitchFamily="2" charset="2"/>
              <a:buChar char="Ø"/>
              <a:defRPr/>
            </a:pPr>
            <a:r>
              <a:rPr lang="en-US" sz="1200">
                <a:ln w="0"/>
                <a:solidFill>
                  <a:schemeClr val="accent6">
                    <a:lumMod val="50000"/>
                  </a:schemeClr>
                </a:solidFill>
                <a:effectLst>
                  <a:outerShdw blurRad="38100" dist="19050" dir="2700000" algn="tl" rotWithShape="0">
                    <a:schemeClr val="dk1">
                      <a:alpha val="40000"/>
                    </a:schemeClr>
                  </a:outerShdw>
                </a:effectLst>
              </a:rPr>
              <a:t>Loan Officer profiles on TSAHC’s </a:t>
            </a:r>
            <a:r>
              <a:rPr lang="en-US" sz="1200" i="1">
                <a:ln w="0"/>
                <a:solidFill>
                  <a:schemeClr val="accent6">
                    <a:lumMod val="50000"/>
                  </a:schemeClr>
                </a:solidFill>
                <a:effectLst>
                  <a:outerShdw blurRad="38100" dist="19050" dir="2700000" algn="tl" rotWithShape="0">
                    <a:schemeClr val="dk1">
                      <a:alpha val="40000"/>
                    </a:schemeClr>
                  </a:outerShdw>
                </a:effectLst>
              </a:rPr>
              <a:t>Find a Lender </a:t>
            </a:r>
            <a:r>
              <a:rPr lang="en-US" sz="1200">
                <a:ln w="0"/>
                <a:solidFill>
                  <a:schemeClr val="accent6">
                    <a:lumMod val="50000"/>
                  </a:schemeClr>
                </a:solidFill>
                <a:effectLst>
                  <a:outerShdw blurRad="38100" dist="19050" dir="2700000" algn="tl" rotWithShape="0">
                    <a:schemeClr val="dk1">
                      <a:alpha val="40000"/>
                    </a:schemeClr>
                  </a:outerShdw>
                </a:effectLst>
              </a:rPr>
              <a:t>page are reserved for active LOs that </a:t>
            </a:r>
            <a:r>
              <a:rPr lang="en-US" sz="1200" u="sng">
                <a:ln w="0"/>
                <a:solidFill>
                  <a:schemeClr val="accent6">
                    <a:lumMod val="50000"/>
                  </a:schemeClr>
                </a:solidFill>
                <a:effectLst>
                  <a:outerShdw blurRad="38100" dist="19050" dir="2700000" algn="tl" rotWithShape="0">
                    <a:schemeClr val="dk1">
                      <a:alpha val="40000"/>
                    </a:schemeClr>
                  </a:outerShdw>
                </a:effectLst>
              </a:rPr>
              <a:t>closed 4 or more TSAHC loans </a:t>
            </a:r>
            <a:r>
              <a:rPr lang="en-US" sz="1200">
                <a:ln w="0"/>
                <a:solidFill>
                  <a:schemeClr val="accent6">
                    <a:lumMod val="50000"/>
                  </a:schemeClr>
                </a:solidFill>
                <a:effectLst>
                  <a:outerShdw blurRad="38100" dist="19050" dir="2700000" algn="tl" rotWithShape="0">
                    <a:schemeClr val="dk1">
                      <a:alpha val="40000"/>
                    </a:schemeClr>
                  </a:outerShdw>
                </a:effectLst>
              </a:rPr>
              <a:t>within the last 12 months.</a:t>
            </a:r>
          </a:p>
          <a:p>
            <a:pPr marL="0" indent="0">
              <a:buFont typeface="Arial" panose="020B0604020202020204" pitchFamily="34" charset="0"/>
              <a:buNone/>
            </a:pPr>
            <a:r>
              <a:rPr lang="en-US"/>
              <a:t>https://www.tsahc.org/homebuyers-renters/find-a-lender</a:t>
            </a:r>
          </a:p>
          <a:p>
            <a:pPr marL="0" indent="0">
              <a:buFont typeface="Arial" panose="020B0604020202020204" pitchFamily="34" charset="0"/>
              <a:buNone/>
            </a:pPr>
            <a:endParaRPr lang="en-US"/>
          </a:p>
          <a:p>
            <a:pPr marL="0" indent="0">
              <a:buFont typeface="Arial" panose="020B0604020202020204" pitchFamily="34" charset="0"/>
              <a:buNone/>
            </a:pPr>
            <a:r>
              <a:rPr lang="en-US"/>
              <a:t>If you are a Lender – this is where you can promote yourself as an educated TSAHC lender</a:t>
            </a:r>
          </a:p>
          <a:p>
            <a:pPr marL="0" indent="0">
              <a:buFont typeface="Arial" panose="020B0604020202020204" pitchFamily="34" charset="0"/>
              <a:buNone/>
            </a:pPr>
            <a:endParaRPr lang="en-US"/>
          </a:p>
          <a:p>
            <a:pPr marL="0" indent="0">
              <a:buFont typeface="Arial" panose="020B0604020202020204" pitchFamily="34" charset="0"/>
              <a:buNone/>
            </a:pPr>
            <a:r>
              <a:rPr lang="en-US"/>
              <a:t>If you are Realtor – this is where you can reassure them that you have TSAHC lenders on call and ready to help your buyers. </a:t>
            </a:r>
          </a:p>
        </p:txBody>
      </p:sp>
      <p:sp>
        <p:nvSpPr>
          <p:cNvPr id="4" name="Slide Number Placeholder 3">
            <a:extLst>
              <a:ext uri="{FF2B5EF4-FFF2-40B4-BE49-F238E27FC236}">
                <a16:creationId xmlns:a16="http://schemas.microsoft.com/office/drawing/2014/main" id="{A9E3D115-300F-D9D5-09C8-AE10CC4F1464}"/>
              </a:ext>
            </a:extLst>
          </p:cNvPr>
          <p:cNvSpPr>
            <a:spLocks noGrp="1"/>
          </p:cNvSpPr>
          <p:nvPr>
            <p:ph type="sldNum" sz="quarter" idx="5"/>
          </p:nvPr>
        </p:nvSpPr>
        <p:spPr/>
        <p:txBody>
          <a:bodyPr/>
          <a:lstStyle/>
          <a:p>
            <a:fld id="{14489A29-D03D-43C9-8B2A-67CF5B5D5B0A}" type="slidenum">
              <a:rPr lang="en-US" smtClean="0"/>
              <a:t>31</a:t>
            </a:fld>
            <a:endParaRPr lang="en-US"/>
          </a:p>
        </p:txBody>
      </p:sp>
    </p:spTree>
    <p:extLst>
      <p:ext uri="{BB962C8B-B14F-4D97-AF65-F5344CB8AC3E}">
        <p14:creationId xmlns:p14="http://schemas.microsoft.com/office/powerpoint/2010/main" val="27108504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63B5A-656A-8F0A-C2DE-4E4712379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1D301-A8A5-3F31-2F75-24C4A1601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6700E-BD05-DA3C-4AE9-4AE1AC6E9C42}"/>
              </a:ext>
            </a:extLst>
          </p:cNvPr>
          <p:cNvSpPr>
            <a:spLocks noGrp="1"/>
          </p:cNvSpPr>
          <p:nvPr>
            <p:ph type="body" idx="1"/>
          </p:nvPr>
        </p:nvSpPr>
        <p:spPr/>
        <p:txBody>
          <a:bodyPr/>
          <a:lstStyle/>
          <a:p>
            <a:pPr marL="0" indent="0">
              <a:buFont typeface="Arial" panose="020B0604020202020204" pitchFamily="34" charset="0"/>
              <a:buNone/>
            </a:pPr>
            <a:r>
              <a:rPr lang="en-US" dirty="0"/>
              <a:t>Use TSAHC’s Find a Realtor page!</a:t>
            </a:r>
          </a:p>
          <a:p>
            <a:pPr marL="0" indent="0">
              <a:buFont typeface="Arial" panose="020B0604020202020204" pitchFamily="34" charset="0"/>
              <a:buNone/>
            </a:pPr>
            <a:r>
              <a:rPr lang="en-US" dirty="0"/>
              <a:t>https://www.tsahc.org/homebuyers-renters/find-a-realtor</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Realtors don’t have to be “approved” to help connect you to TSAHC. However, we do have a list of participating realtors that have taken our training and are familiar with TSAHC if you’d like to connect with one. We do have a list on our website where you can find Realtors in your county familiar with TSAHC!</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C78D2D7B-207F-AB18-6DEE-96FA4BA9795D}"/>
              </a:ext>
            </a:extLst>
          </p:cNvPr>
          <p:cNvSpPr>
            <a:spLocks noGrp="1"/>
          </p:cNvSpPr>
          <p:nvPr>
            <p:ph type="sldNum" sz="quarter" idx="5"/>
          </p:nvPr>
        </p:nvSpPr>
        <p:spPr/>
        <p:txBody>
          <a:bodyPr/>
          <a:lstStyle/>
          <a:p>
            <a:fld id="{14489A29-D03D-43C9-8B2A-67CF5B5D5B0A}" type="slidenum">
              <a:rPr lang="en-US" smtClean="0"/>
              <a:t>32</a:t>
            </a:fld>
            <a:endParaRPr lang="en-US"/>
          </a:p>
        </p:txBody>
      </p:sp>
    </p:spTree>
    <p:extLst>
      <p:ext uri="{BB962C8B-B14F-4D97-AF65-F5344CB8AC3E}">
        <p14:creationId xmlns:p14="http://schemas.microsoft.com/office/powerpoint/2010/main" val="4225209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BAB12-32F0-AD76-0190-09855955A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D76390-3A78-A8B0-D164-B5D9E4CDE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212D5-A158-515E-94FB-012D14F5E6F4}"/>
              </a:ext>
            </a:extLst>
          </p:cNvPr>
          <p:cNvSpPr>
            <a:spLocks noGrp="1"/>
          </p:cNvSpPr>
          <p:nvPr>
            <p:ph type="body" idx="1"/>
          </p:nvPr>
        </p:nvSpPr>
        <p:spPr/>
        <p:txBody>
          <a:bodyPr/>
          <a:lstStyle/>
          <a:p>
            <a:pPr marL="0" indent="0">
              <a:buFont typeface="Arial" panose="020B0604020202020204" pitchFamily="34" charset="0"/>
              <a:buNone/>
            </a:pPr>
            <a:r>
              <a:rPr lang="en-US"/>
              <a:t>Use TSAHC’s FREE marketing resources from our website to brand yourself and offer literature to your clients!</a:t>
            </a:r>
          </a:p>
        </p:txBody>
      </p:sp>
      <p:sp>
        <p:nvSpPr>
          <p:cNvPr id="4" name="Slide Number Placeholder 3">
            <a:extLst>
              <a:ext uri="{FF2B5EF4-FFF2-40B4-BE49-F238E27FC236}">
                <a16:creationId xmlns:a16="http://schemas.microsoft.com/office/drawing/2014/main" id="{5405E887-8D8A-0EC8-22B0-A566CA7A7E28}"/>
              </a:ext>
            </a:extLst>
          </p:cNvPr>
          <p:cNvSpPr>
            <a:spLocks noGrp="1"/>
          </p:cNvSpPr>
          <p:nvPr>
            <p:ph type="sldNum" sz="quarter" idx="5"/>
          </p:nvPr>
        </p:nvSpPr>
        <p:spPr/>
        <p:txBody>
          <a:bodyPr/>
          <a:lstStyle/>
          <a:p>
            <a:fld id="{14489A29-D03D-43C9-8B2A-67CF5B5D5B0A}" type="slidenum">
              <a:rPr lang="en-US" smtClean="0"/>
              <a:t>33</a:t>
            </a:fld>
            <a:endParaRPr lang="en-US"/>
          </a:p>
        </p:txBody>
      </p:sp>
    </p:spTree>
    <p:extLst>
      <p:ext uri="{BB962C8B-B14F-4D97-AF65-F5344CB8AC3E}">
        <p14:creationId xmlns:p14="http://schemas.microsoft.com/office/powerpoint/2010/main" val="34604896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2CC06-2C75-DEB3-7E93-48B3DE95E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08360-F8FB-B70B-C1D1-B02851A53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A19B7-A7A1-0B1F-6F0E-3E1F3F3F0122}"/>
              </a:ext>
            </a:extLst>
          </p:cNvPr>
          <p:cNvSpPr>
            <a:spLocks noGrp="1"/>
          </p:cNvSpPr>
          <p:nvPr>
            <p:ph type="body" idx="1"/>
          </p:nvPr>
        </p:nvSpPr>
        <p:spPr/>
        <p:txBody>
          <a:bodyPr/>
          <a:lstStyle/>
          <a:p>
            <a:pPr marL="0" indent="0">
              <a:buFont typeface="Arial" panose="020B0604020202020204" pitchFamily="34" charset="0"/>
              <a:buNone/>
            </a:pPr>
            <a:r>
              <a:rPr lang="en-US"/>
              <a:t>These are some examples of brochures you can order! There is a space for your business card on the back. These are free of charge and will be mailed to you. </a:t>
            </a:r>
          </a:p>
        </p:txBody>
      </p:sp>
      <p:sp>
        <p:nvSpPr>
          <p:cNvPr id="4" name="Slide Number Placeholder 3">
            <a:extLst>
              <a:ext uri="{FF2B5EF4-FFF2-40B4-BE49-F238E27FC236}">
                <a16:creationId xmlns:a16="http://schemas.microsoft.com/office/drawing/2014/main" id="{AEC728AA-6244-85C8-5771-5D7BF0671CA4}"/>
              </a:ext>
            </a:extLst>
          </p:cNvPr>
          <p:cNvSpPr>
            <a:spLocks noGrp="1"/>
          </p:cNvSpPr>
          <p:nvPr>
            <p:ph type="sldNum" sz="quarter" idx="5"/>
          </p:nvPr>
        </p:nvSpPr>
        <p:spPr/>
        <p:txBody>
          <a:bodyPr/>
          <a:lstStyle/>
          <a:p>
            <a:fld id="{14489A29-D03D-43C9-8B2A-67CF5B5D5B0A}" type="slidenum">
              <a:rPr lang="en-US" smtClean="0"/>
              <a:t>34</a:t>
            </a:fld>
            <a:endParaRPr lang="en-US"/>
          </a:p>
        </p:txBody>
      </p:sp>
    </p:spTree>
    <p:extLst>
      <p:ext uri="{BB962C8B-B14F-4D97-AF65-F5344CB8AC3E}">
        <p14:creationId xmlns:p14="http://schemas.microsoft.com/office/powerpoint/2010/main" val="39381754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0591-D7F7-891B-BD92-C72BB53D2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4B964-3940-6B84-1A0E-ABBFCE156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910AB-16D1-AF1A-6B22-7AE2C0367DF7}"/>
              </a:ext>
            </a:extLst>
          </p:cNvPr>
          <p:cNvSpPr>
            <a:spLocks noGrp="1"/>
          </p:cNvSpPr>
          <p:nvPr>
            <p:ph type="body" idx="1"/>
          </p:nvPr>
        </p:nvSpPr>
        <p:spPr/>
        <p:txBody>
          <a:bodyPr/>
          <a:lstStyle/>
          <a:p>
            <a:pPr marL="0" indent="0">
              <a:buFont typeface="Arial" panose="020B0604020202020204" pitchFamily="34" charset="0"/>
              <a:buNone/>
            </a:pPr>
            <a:r>
              <a:rPr lang="en-US" dirty="0"/>
              <a:t>These flyers can be downloaded or printed. With options to co-brand and Spanish versions too!</a:t>
            </a:r>
          </a:p>
        </p:txBody>
      </p:sp>
      <p:sp>
        <p:nvSpPr>
          <p:cNvPr id="4" name="Slide Number Placeholder 3">
            <a:extLst>
              <a:ext uri="{FF2B5EF4-FFF2-40B4-BE49-F238E27FC236}">
                <a16:creationId xmlns:a16="http://schemas.microsoft.com/office/drawing/2014/main" id="{D16E7076-38C0-4E7C-BA90-F7A40DF9A4D3}"/>
              </a:ext>
            </a:extLst>
          </p:cNvPr>
          <p:cNvSpPr>
            <a:spLocks noGrp="1"/>
          </p:cNvSpPr>
          <p:nvPr>
            <p:ph type="sldNum" sz="quarter" idx="5"/>
          </p:nvPr>
        </p:nvSpPr>
        <p:spPr/>
        <p:txBody>
          <a:bodyPr/>
          <a:lstStyle/>
          <a:p>
            <a:fld id="{14489A29-D03D-43C9-8B2A-67CF5B5D5B0A}" type="slidenum">
              <a:rPr lang="en-US" smtClean="0"/>
              <a:t>35</a:t>
            </a:fld>
            <a:endParaRPr lang="en-US"/>
          </a:p>
        </p:txBody>
      </p:sp>
    </p:spTree>
    <p:extLst>
      <p:ext uri="{BB962C8B-B14F-4D97-AF65-F5344CB8AC3E}">
        <p14:creationId xmlns:p14="http://schemas.microsoft.com/office/powerpoint/2010/main" val="4317130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3C3D6-5A14-28CD-67D2-85DBAA795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954E4-E300-5FF1-7463-B014265FB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3E552-CC10-E64F-C4AE-ABCDE107F9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TSAHC is active on these three social media sites. Feel free to follow us for more educational opportunities and see how our success in helping Texans!</a:t>
            </a:r>
          </a:p>
          <a:p>
            <a:pPr marL="0" indent="0">
              <a:buFont typeface="Arial" panose="020B0604020202020204" pitchFamily="34" charset="0"/>
              <a:buNone/>
            </a:pPr>
            <a:endParaRPr lang="en-US"/>
          </a:p>
          <a:p>
            <a:pPr marL="0" indent="0">
              <a:buFont typeface="Arial" panose="020B0604020202020204" pitchFamily="34" charset="0"/>
              <a:buNone/>
            </a:pPr>
            <a:r>
              <a:rPr lang="en-US"/>
              <a:t>TSAHC hosts a FACEBOOK LIVE once per month; all are welcome!</a:t>
            </a:r>
          </a:p>
        </p:txBody>
      </p:sp>
      <p:sp>
        <p:nvSpPr>
          <p:cNvPr id="4" name="Slide Number Placeholder 3">
            <a:extLst>
              <a:ext uri="{FF2B5EF4-FFF2-40B4-BE49-F238E27FC236}">
                <a16:creationId xmlns:a16="http://schemas.microsoft.com/office/drawing/2014/main" id="{83F60CBF-F1C8-8C96-F048-4140117164DE}"/>
              </a:ext>
            </a:extLst>
          </p:cNvPr>
          <p:cNvSpPr>
            <a:spLocks noGrp="1"/>
          </p:cNvSpPr>
          <p:nvPr>
            <p:ph type="sldNum" sz="quarter" idx="5"/>
          </p:nvPr>
        </p:nvSpPr>
        <p:spPr/>
        <p:txBody>
          <a:bodyPr/>
          <a:lstStyle/>
          <a:p>
            <a:fld id="{14489A29-D03D-43C9-8B2A-67CF5B5D5B0A}" type="slidenum">
              <a:rPr lang="en-US" smtClean="0"/>
              <a:t>36</a:t>
            </a:fld>
            <a:endParaRPr lang="en-US"/>
          </a:p>
        </p:txBody>
      </p:sp>
    </p:spTree>
    <p:extLst>
      <p:ext uri="{BB962C8B-B14F-4D97-AF65-F5344CB8AC3E}">
        <p14:creationId xmlns:p14="http://schemas.microsoft.com/office/powerpoint/2010/main" val="4209048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7E37A-9632-85F9-DCA4-17D2DAEDD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E62A1-B34A-D011-7343-9407C7DC3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0D970-3E90-D58A-4A8E-989712FBCD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TSAHC’s Homeownership team is happy to answer your questions!</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807EE6EE-B163-E579-7AAA-98711DDE88CA}"/>
              </a:ext>
            </a:extLst>
          </p:cNvPr>
          <p:cNvSpPr>
            <a:spLocks noGrp="1"/>
          </p:cNvSpPr>
          <p:nvPr>
            <p:ph type="sldNum" sz="quarter" idx="5"/>
          </p:nvPr>
        </p:nvSpPr>
        <p:spPr/>
        <p:txBody>
          <a:bodyPr/>
          <a:lstStyle/>
          <a:p>
            <a:fld id="{14489A29-D03D-43C9-8B2A-67CF5B5D5B0A}" type="slidenum">
              <a:rPr lang="en-US" smtClean="0"/>
              <a:t>37</a:t>
            </a:fld>
            <a:endParaRPr lang="en-US"/>
          </a:p>
        </p:txBody>
      </p:sp>
    </p:spTree>
    <p:extLst>
      <p:ext uri="{BB962C8B-B14F-4D97-AF65-F5344CB8AC3E}">
        <p14:creationId xmlns:p14="http://schemas.microsoft.com/office/powerpoint/2010/main" val="32850609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B3EEA-9FDE-C5FF-6524-CF38B8B57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094FD-1D41-4FBC-048C-AFD8827C7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32435-B457-9148-1698-C10BE97C9341}"/>
              </a:ext>
            </a:extLst>
          </p:cNvPr>
          <p:cNvSpPr>
            <a:spLocks noGrp="1"/>
          </p:cNvSpPr>
          <p:nvPr>
            <p:ph type="body" idx="1"/>
          </p:nvPr>
        </p:nvSpPr>
        <p:spPr/>
        <p:txBody>
          <a:bodyPr/>
          <a:lstStyle/>
          <a:p>
            <a:r>
              <a:rPr lang="en-US"/>
              <a:t>Place your contact information on this slide</a:t>
            </a:r>
          </a:p>
        </p:txBody>
      </p:sp>
      <p:sp>
        <p:nvSpPr>
          <p:cNvPr id="4" name="Slide Number Placeholder 3">
            <a:extLst>
              <a:ext uri="{FF2B5EF4-FFF2-40B4-BE49-F238E27FC236}">
                <a16:creationId xmlns:a16="http://schemas.microsoft.com/office/drawing/2014/main" id="{7DFA348E-88C1-5D98-C45D-93C9037588F9}"/>
              </a:ext>
            </a:extLst>
          </p:cNvPr>
          <p:cNvSpPr>
            <a:spLocks noGrp="1"/>
          </p:cNvSpPr>
          <p:nvPr>
            <p:ph type="sldNum" sz="quarter" idx="5"/>
          </p:nvPr>
        </p:nvSpPr>
        <p:spPr/>
        <p:txBody>
          <a:bodyPr/>
          <a:lstStyle/>
          <a:p>
            <a:fld id="{14489A29-D03D-43C9-8B2A-67CF5B5D5B0A}" type="slidenum">
              <a:rPr lang="en-US" smtClean="0"/>
              <a:t>38</a:t>
            </a:fld>
            <a:endParaRPr lang="en-US"/>
          </a:p>
        </p:txBody>
      </p:sp>
    </p:spTree>
    <p:extLst>
      <p:ext uri="{BB962C8B-B14F-4D97-AF65-F5344CB8AC3E}">
        <p14:creationId xmlns:p14="http://schemas.microsoft.com/office/powerpoint/2010/main" val="1673173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TSAHC fulfills their mission and vision through this concept of: Build, Buy, and Stay. </a:t>
            </a:r>
          </a:p>
          <a:p>
            <a:r>
              <a:rPr lang="en-US" b="0"/>
              <a:t>We help developers BUILD and rehabilitate both single family and multi-family affordable housing across Texas. </a:t>
            </a:r>
            <a:br>
              <a:rPr lang="en-US"/>
            </a:br>
            <a:r>
              <a:rPr lang="en-US"/>
              <a:t>We help homebuyers BUY with our DPA and MCC programs that make purchasing a home more affordable. That is what we are here to focus on today.</a:t>
            </a:r>
            <a:br>
              <a:rPr lang="en-US"/>
            </a:br>
            <a:r>
              <a:rPr lang="en-US"/>
              <a:t>We help families STAY, by bringing in education to nonprofits providing financial education, credit counseling, home buyer education so that they may then bring that knowledge back to their communities and help families be successful and remain in their homes and communities for years to come. We also require anyone using our home buyer programs to buy their homes to take a home buyer education class that many of these nonprofits and units of local government provide.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0208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“TSAHC offers two main program categories. </a:t>
            </a:r>
            <a:r>
              <a:rPr lang="en-US" b="1" dirty="0"/>
              <a:t>These programs are available to </a:t>
            </a:r>
            <a:r>
              <a:rPr lang="en-US" b="1" u="sng" dirty="0"/>
              <a:t>all </a:t>
            </a:r>
            <a:r>
              <a:rPr lang="en-US" b="1" dirty="0"/>
              <a:t>Texans that meet the FICO and income limit requirements. </a:t>
            </a:r>
          </a:p>
          <a:p>
            <a:r>
              <a:rPr lang="en-US" b="1" dirty="0"/>
              <a:t>Home Sweet Texas</a:t>
            </a:r>
            <a:r>
              <a:rPr lang="en-US" dirty="0"/>
              <a:t> is available to eligible homebuyers who meet income and purchase price guidelines. </a:t>
            </a:r>
          </a:p>
          <a:p>
            <a:r>
              <a:rPr lang="en-US" b="1" dirty="0"/>
              <a:t>Texas Heroes</a:t>
            </a:r>
            <a:r>
              <a:rPr lang="en-US" dirty="0"/>
              <a:t> is designed to support Texas teachers, first responders, and other eligible public service professionals. Both programs offer the same benefits—the difference is who qualifies and those that fall under the Texas Hero category are offered the MCC for free – a $400 savings. Texas Heroes also have higher income limits for the DPA only program”</a:t>
            </a:r>
          </a:p>
          <a:p>
            <a:endParaRPr lang="en-US" dirty="0"/>
          </a:p>
        </p:txBody>
      </p:sp>
      <p:sp>
        <p:nvSpPr>
          <p:cNvPr id="4" name="Slide Number Placeholder 3"/>
          <p:cNvSpPr>
            <a:spLocks noGrp="1"/>
          </p:cNvSpPr>
          <p:nvPr>
            <p:ph type="sldNum" sz="quarter" idx="5"/>
          </p:nvPr>
        </p:nvSpPr>
        <p:spPr/>
        <p:txBody>
          <a:bodyPr/>
          <a:lstStyle/>
          <a:p>
            <a:fld id="{BB29FD30-118A-4FB9-B221-1A5993D9F1BD}" type="slidenum">
              <a:rPr lang="en-US" smtClean="0"/>
              <a:t>5</a:t>
            </a:fld>
            <a:endParaRPr lang="en-US"/>
          </a:p>
        </p:txBody>
      </p:sp>
    </p:spTree>
    <p:extLst>
      <p:ext uri="{BB962C8B-B14F-4D97-AF65-F5344CB8AC3E}">
        <p14:creationId xmlns:p14="http://schemas.microsoft.com/office/powerpoint/2010/main" val="4143889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TSAHC offers fixed rate mortgage loans with Down Payment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TSAHC also offers a tax savings program (MCC) for first-time homebuyers! Both programs are offered Statewide, even if moving from out of state!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581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“TSAHC offers down payment assistance options ranging from </a:t>
            </a:r>
            <a:r>
              <a:rPr lang="en-US" b="1"/>
              <a:t>2% to 5% of the total loan amount</a:t>
            </a:r>
            <a:r>
              <a:rPr lang="en-US"/>
              <a:t>.</a:t>
            </a:r>
          </a:p>
          <a:p>
            <a:pPr marL="171450" indent="-171450">
              <a:buFont typeface="Arial" panose="020B0604020202020204" pitchFamily="34" charset="0"/>
              <a:buChar char="•"/>
            </a:pPr>
            <a:r>
              <a:rPr lang="en-US"/>
              <a:t>For Example - $200,000 mortgage with 5% assistance would = $10,000 in assistance</a:t>
            </a:r>
          </a:p>
          <a:p>
            <a:pPr marL="171450" indent="-171450">
              <a:buFont typeface="Arial" panose="020B0604020202020204" pitchFamily="34" charset="0"/>
              <a:buChar char="•"/>
            </a:pPr>
            <a:r>
              <a:rPr lang="en-US"/>
              <a:t>TSAHC sets the interest rate on the first lien, 30-year fixed rate loan – 2% offers lowest rate we have available and 5% offers the highest rate we have available. Up to the buyer and lender to determine which option they’d like (if they qualify for all options)</a:t>
            </a:r>
          </a:p>
          <a:p>
            <a:pPr marL="171450" indent="-171450">
              <a:buFont typeface="Arial" panose="020B0604020202020204" pitchFamily="34" charset="0"/>
              <a:buChar char="•"/>
            </a:pPr>
            <a:r>
              <a:rPr lang="en-US"/>
              <a:t>For buyers who don’t need assistance, a </a:t>
            </a:r>
            <a:r>
              <a:rPr lang="en-US" b="1"/>
              <a:t>No DPA loan option</a:t>
            </a:r>
            <a:r>
              <a:rPr lang="en-US"/>
              <a:t> is also available.”</a:t>
            </a:r>
          </a:p>
          <a:p>
            <a:pPr marL="171450" indent="-171450">
              <a:buFont typeface="Arial" panose="020B0604020202020204" pitchFamily="34" charset="0"/>
              <a:buChar char="•"/>
            </a:pPr>
            <a:r>
              <a:rPr lang="en-US"/>
              <a:t>No DPA is a competitive interest rate loan offering for buyers who also want the MCC! In fact, all of these options can be combined with our MCC program which you will hear about shortly.</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334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65C52-475B-2524-7820-516734AF5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C2555-FBC2-210E-86E5-CBA7AF0FD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4E5D9-EA98-9492-2611-C1D708E70BD5}"/>
              </a:ext>
            </a:extLst>
          </p:cNvPr>
          <p:cNvSpPr>
            <a:spLocks noGrp="1"/>
          </p:cNvSpPr>
          <p:nvPr>
            <p:ph type="body" idx="1"/>
          </p:nvPr>
        </p:nvSpPr>
        <p:spPr/>
        <p:txBody>
          <a:bodyPr/>
          <a:lstStyle/>
          <a:p>
            <a:pPr marL="171450" indent="-171450">
              <a:buFont typeface="Arial" panose="020B0604020202020204" pitchFamily="34" charset="0"/>
              <a:buChar char="•"/>
            </a:pPr>
            <a:r>
              <a:rPr lang="en-US"/>
              <a:t>“Repayment terms and forgiveness timelines vary by program and must be met to qualify.”</a:t>
            </a:r>
          </a:p>
          <a:p>
            <a:pPr marL="171450" indent="-171450">
              <a:buFont typeface="Arial" panose="020B0604020202020204" pitchFamily="34" charset="0"/>
              <a:buChar char="•"/>
            </a:pPr>
            <a:r>
              <a:rPr lang="en-US"/>
              <a:t>Grants are available for Government loans; fully forgiven after 6 months</a:t>
            </a:r>
          </a:p>
          <a:p>
            <a:pPr marL="171450" indent="-171450">
              <a:buFont typeface="Arial" panose="020B0604020202020204" pitchFamily="34" charset="0"/>
              <a:buChar char="•"/>
            </a:pPr>
            <a:r>
              <a:rPr lang="en-US"/>
              <a:t>3Year Forgivable 2</a:t>
            </a:r>
            <a:r>
              <a:rPr lang="en-US" baseline="30000"/>
              <a:t>nd</a:t>
            </a:r>
            <a:r>
              <a:rPr lang="en-US"/>
              <a:t> lien is forgiven in 3 years</a:t>
            </a:r>
          </a:p>
          <a:p>
            <a:pPr marL="171450" indent="-171450">
              <a:buFont typeface="Arial" panose="020B0604020202020204" pitchFamily="34" charset="0"/>
              <a:buChar char="•"/>
            </a:pPr>
            <a:r>
              <a:rPr lang="en-US"/>
              <a:t>2</a:t>
            </a:r>
            <a:r>
              <a:rPr lang="en-US" baseline="30000"/>
              <a:t>nd</a:t>
            </a:r>
            <a:r>
              <a:rPr lang="en-US"/>
              <a:t> lien offers lower interest rates than the grant</a:t>
            </a:r>
          </a:p>
          <a:p>
            <a:pPr marL="171450" indent="-171450">
              <a:buFont typeface="Arial" panose="020B0604020202020204" pitchFamily="34" charset="0"/>
              <a:buChar char="•"/>
            </a:pPr>
            <a:r>
              <a:rPr lang="en-US"/>
              <a:t>Please note that our Conventional loans only require a 3% down payment! </a:t>
            </a:r>
          </a:p>
        </p:txBody>
      </p:sp>
      <p:sp>
        <p:nvSpPr>
          <p:cNvPr id="4" name="Slide Number Placeholder 3">
            <a:extLst>
              <a:ext uri="{FF2B5EF4-FFF2-40B4-BE49-F238E27FC236}">
                <a16:creationId xmlns:a16="http://schemas.microsoft.com/office/drawing/2014/main" id="{64095CB0-C05E-041D-2325-AE4D1572D707}"/>
              </a:ext>
            </a:extLst>
          </p:cNvPr>
          <p:cNvSpPr>
            <a:spLocks noGrp="1"/>
          </p:cNvSpPr>
          <p:nvPr>
            <p:ph type="sldNum" sz="quarter" idx="5"/>
          </p:nvPr>
        </p:nvSpPr>
        <p:spPr/>
        <p:txBody>
          <a:bodyPr/>
          <a:lstStyle/>
          <a:p>
            <a:fld id="{14489A29-D03D-43C9-8B2A-67CF5B5D5B0A}" type="slidenum">
              <a:rPr lang="en-US" smtClean="0"/>
              <a:t>8</a:t>
            </a:fld>
            <a:endParaRPr lang="en-US"/>
          </a:p>
        </p:txBody>
      </p:sp>
    </p:spTree>
    <p:extLst>
      <p:ext uri="{BB962C8B-B14F-4D97-AF65-F5344CB8AC3E}">
        <p14:creationId xmlns:p14="http://schemas.microsoft.com/office/powerpoint/2010/main" val="64534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8C0C3-CCB1-B181-A1C6-45DF670CA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F3467-4638-5A7B-41DC-A1000C2E6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29968-A19A-29EC-A26D-73319203CD23}"/>
              </a:ext>
            </a:extLst>
          </p:cNvPr>
          <p:cNvSpPr>
            <a:spLocks noGrp="1"/>
          </p:cNvSpPr>
          <p:nvPr>
            <p:ph type="body" idx="1"/>
          </p:nvPr>
        </p:nvSpPr>
        <p:spPr/>
        <p:txBody>
          <a:bodyPr/>
          <a:lstStyle/>
          <a:p>
            <a:r>
              <a:rPr lang="en-US" sz="1200">
                <a:solidFill>
                  <a:schemeClr val="accent6">
                    <a:lumMod val="50000"/>
                  </a:schemeClr>
                </a:solidFill>
              </a:rPr>
              <a:t>The Forgivable 2nd lien terms are as follows:</a:t>
            </a:r>
          </a:p>
          <a:p>
            <a:endParaRPr lang="en-US" sz="1200">
              <a:solidFill>
                <a:schemeClr val="accent6">
                  <a:lumMod val="50000"/>
                </a:schemeClr>
              </a:solidFill>
            </a:endParaRPr>
          </a:p>
          <a:p>
            <a:pPr marL="285750" indent="-285750">
              <a:buFont typeface="Arial" panose="020B0604020202020204" pitchFamily="34" charset="0"/>
              <a:buChar char="•"/>
            </a:pPr>
            <a:r>
              <a:rPr lang="en-US" sz="1200">
                <a:solidFill>
                  <a:schemeClr val="accent6">
                    <a:lumMod val="50000"/>
                  </a:schemeClr>
                </a:solidFill>
              </a:rPr>
              <a:t>0% interest</a:t>
            </a:r>
          </a:p>
          <a:p>
            <a:pPr marL="285750" indent="-285750">
              <a:buFont typeface="Arial" panose="020B0604020202020204" pitchFamily="34" charset="0"/>
              <a:buChar char="•"/>
            </a:pPr>
            <a:r>
              <a:rPr lang="en-US" sz="1200">
                <a:solidFill>
                  <a:schemeClr val="accent6">
                    <a:lumMod val="50000"/>
                  </a:schemeClr>
                </a:solidFill>
              </a:rPr>
              <a:t>No monthly payments due</a:t>
            </a:r>
          </a:p>
          <a:p>
            <a:pPr marL="285750" indent="-285750">
              <a:buFont typeface="Arial" panose="020B0604020202020204" pitchFamily="34" charset="0"/>
              <a:buChar char="•"/>
            </a:pPr>
            <a:r>
              <a:rPr lang="en-US" sz="1200">
                <a:solidFill>
                  <a:schemeClr val="accent6">
                    <a:lumMod val="50000"/>
                  </a:schemeClr>
                </a:solidFill>
              </a:rPr>
              <a:t>3-year term </a:t>
            </a:r>
          </a:p>
          <a:p>
            <a:pPr marL="285750" indent="-285750">
              <a:buFont typeface="Arial" panose="020B0604020202020204" pitchFamily="34" charset="0"/>
              <a:buChar char="•"/>
            </a:pPr>
            <a:r>
              <a:rPr lang="en-US" sz="1200" b="1">
                <a:solidFill>
                  <a:schemeClr val="accent6">
                    <a:lumMod val="50000"/>
                  </a:schemeClr>
                </a:solidFill>
              </a:rPr>
              <a:t>Forgiven, in-full, 3 years from the closing date. </a:t>
            </a:r>
            <a:r>
              <a:rPr lang="en-US" sz="1200" b="1" i="1">
                <a:solidFill>
                  <a:schemeClr val="accent6">
                    <a:lumMod val="50000"/>
                  </a:schemeClr>
                </a:solidFill>
              </a:rPr>
              <a:t>Not forgiven on a pro-rated basis.</a:t>
            </a:r>
            <a:endParaRPr lang="en-US" sz="1200" b="1">
              <a:solidFill>
                <a:schemeClr val="accent6">
                  <a:lumMod val="50000"/>
                </a:schemeClr>
              </a:solidFill>
            </a:endParaRPr>
          </a:p>
          <a:p>
            <a:pPr marL="285750" indent="-285750">
              <a:buFont typeface="Arial" panose="020B0604020202020204" pitchFamily="34" charset="0"/>
              <a:buChar char="•"/>
            </a:pPr>
            <a:r>
              <a:rPr lang="en-US" sz="1200">
                <a:solidFill>
                  <a:schemeClr val="accent6">
                    <a:lumMod val="50000"/>
                  </a:schemeClr>
                </a:solidFill>
              </a:rPr>
              <a:t>Must be repaid, in full, during 3-year term if you sell, transfer, refinance, </a:t>
            </a:r>
          </a:p>
          <a:p>
            <a:pPr marL="285750" indent="-285750">
              <a:buFont typeface="Arial" panose="020B0604020202020204" pitchFamily="34" charset="0"/>
              <a:buChar char="•"/>
            </a:pPr>
            <a:r>
              <a:rPr lang="en-US" sz="1200">
                <a:solidFill>
                  <a:schemeClr val="accent6">
                    <a:lumMod val="50000"/>
                  </a:schemeClr>
                </a:solidFill>
              </a:rPr>
              <a:t>or if the first lien mortgage is paid in full for any reason, </a:t>
            </a:r>
          </a:p>
          <a:p>
            <a:pPr marL="285750" indent="-285750">
              <a:buFont typeface="Arial" panose="020B0604020202020204" pitchFamily="34" charset="0"/>
              <a:buChar char="•"/>
            </a:pPr>
            <a:r>
              <a:rPr lang="en-US" sz="1200">
                <a:solidFill>
                  <a:schemeClr val="accent6">
                    <a:lumMod val="50000"/>
                  </a:schemeClr>
                </a:solidFill>
              </a:rPr>
              <a:t>or failure to occupy property as principal residence, </a:t>
            </a:r>
          </a:p>
          <a:p>
            <a:pPr marL="285750" indent="-285750">
              <a:buFont typeface="Arial" panose="020B0604020202020204" pitchFamily="34" charset="0"/>
              <a:buChar char="•"/>
            </a:pPr>
            <a:r>
              <a:rPr lang="en-US" sz="1200">
                <a:solidFill>
                  <a:schemeClr val="accent6">
                    <a:lumMod val="50000"/>
                  </a:schemeClr>
                </a:solidFill>
              </a:rPr>
              <a:t>or other event of default.</a:t>
            </a:r>
          </a:p>
        </p:txBody>
      </p:sp>
      <p:sp>
        <p:nvSpPr>
          <p:cNvPr id="4" name="Slide Number Placeholder 3">
            <a:extLst>
              <a:ext uri="{FF2B5EF4-FFF2-40B4-BE49-F238E27FC236}">
                <a16:creationId xmlns:a16="http://schemas.microsoft.com/office/drawing/2014/main" id="{CCB75D42-4AD3-4F3B-0278-407303A925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8733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793C9-B48F-4926-894B-480A2DA354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135744-634D-A84D-467F-DC69845399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CE47FB-640F-6D02-BE4F-D2D8295C869A}"/>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95D1C4FE-2DA7-012E-FAAB-7D6EC650AD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0879EE-A227-6FBB-6056-32A189A33915}"/>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133571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73FEF-63FB-C842-7EBD-1F8BA2ABBD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5BB855-73FC-8EBE-6030-81C0797DC3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F1707-00E3-1210-51A6-21E0192A57D5}"/>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EDD04F9E-5DCA-1135-CC60-B817E96E10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40F38F-F49D-0346-56AC-37619C137C2E}"/>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3789392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B6D2BB-192B-2703-784E-B848BD4CE9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F25131-A930-6753-3773-CDA76C1ABD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4D4207-02DF-58C7-1218-44E79A17AB7A}"/>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6ACE5DC1-1C00-13A2-337E-FB1E0B0AF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F5C43-B2F7-D881-E5C4-6C41EBEF6337}"/>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3411607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967923"/>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3491637"/>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832413"/>
            <a:ext cx="1530735" cy="836032"/>
          </a:xfrm>
          <a:prstGeom prst="rect">
            <a:avLst/>
          </a:prstGeom>
        </p:spPr>
      </p:pic>
      <p:pic>
        <p:nvPicPr>
          <p:cNvPr id="4" name="Picture 3" descr="A green house with a black background&#10;&#10;Description automatically generated">
            <a:extLst>
              <a:ext uri="{FF2B5EF4-FFF2-40B4-BE49-F238E27FC236}">
                <a16:creationId xmlns:a16="http://schemas.microsoft.com/office/drawing/2014/main" id="{0709CB47-18C6-850C-8857-7636F119B8D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6" name="Picture 5" descr="A white house with a black background&#10;&#10;Description automatically generated">
            <a:extLst>
              <a:ext uri="{FF2B5EF4-FFF2-40B4-BE49-F238E27FC236}">
                <a16:creationId xmlns:a16="http://schemas.microsoft.com/office/drawing/2014/main" id="{72501DE3-E28E-097E-25C0-B34B464C98F2}"/>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8" name="Picture 7" descr="A white house with a black background&#10;&#10;Description automatically generated">
            <a:extLst>
              <a:ext uri="{FF2B5EF4-FFF2-40B4-BE49-F238E27FC236}">
                <a16:creationId xmlns:a16="http://schemas.microsoft.com/office/drawing/2014/main" id="{A38EDADA-41F0-3113-01A1-E988AFDBDA13}"/>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9" name="Picture 8" descr="A orange house with a black background&#10;&#10;Description automatically generated">
            <a:extLst>
              <a:ext uri="{FF2B5EF4-FFF2-40B4-BE49-F238E27FC236}">
                <a16:creationId xmlns:a16="http://schemas.microsoft.com/office/drawing/2014/main" id="{51569365-9D28-D3BA-9DD0-4BEDD3F99A5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10" name="Picture 9" descr="A white house with a black background&#10;&#10;Description automatically generated">
            <a:extLst>
              <a:ext uri="{FF2B5EF4-FFF2-40B4-BE49-F238E27FC236}">
                <a16:creationId xmlns:a16="http://schemas.microsoft.com/office/drawing/2014/main" id="{8523765B-62F5-04BC-3AEA-28F4787124D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11" name="Picture 10" descr="A white house with a black background&#10;&#10;Description automatically generated">
            <a:extLst>
              <a:ext uri="{FF2B5EF4-FFF2-40B4-BE49-F238E27FC236}">
                <a16:creationId xmlns:a16="http://schemas.microsoft.com/office/drawing/2014/main" id="{A307104F-E009-693B-6CAC-75DBF8E148FE}"/>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12" name="Picture 11" descr="A orange house with a black background&#10;&#10;Description automatically generated">
            <a:extLst>
              <a:ext uri="{FF2B5EF4-FFF2-40B4-BE49-F238E27FC236}">
                <a16:creationId xmlns:a16="http://schemas.microsoft.com/office/drawing/2014/main" id="{C093530A-45F4-6A13-74BC-1977B36A4AF1}"/>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178"/>
          <a:stretch/>
        </p:blipFill>
        <p:spPr>
          <a:xfrm>
            <a:off x="2395866" y="6272773"/>
            <a:ext cx="875804" cy="585227"/>
          </a:xfrm>
          <a:prstGeom prst="rect">
            <a:avLst/>
          </a:prstGeom>
        </p:spPr>
      </p:pic>
      <p:pic>
        <p:nvPicPr>
          <p:cNvPr id="13" name="Picture 12" descr="A green house with a black background&#10;&#10;Description automatically generated">
            <a:extLst>
              <a:ext uri="{FF2B5EF4-FFF2-40B4-BE49-F238E27FC236}">
                <a16:creationId xmlns:a16="http://schemas.microsoft.com/office/drawing/2014/main" id="{99A10833-C9B7-25B4-23EF-7D3391110694}"/>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14" name="Picture 13" descr="A green house with a black background&#10;&#10;Description automatically generated">
            <a:extLst>
              <a:ext uri="{FF2B5EF4-FFF2-40B4-BE49-F238E27FC236}">
                <a16:creationId xmlns:a16="http://schemas.microsoft.com/office/drawing/2014/main" id="{843C8B13-6F38-3C5E-8F98-C05EF8A37D1E}"/>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15" name="Picture 14" descr="A white house with a black background&#10;&#10;Description automatically generated">
            <a:extLst>
              <a:ext uri="{FF2B5EF4-FFF2-40B4-BE49-F238E27FC236}">
                <a16:creationId xmlns:a16="http://schemas.microsoft.com/office/drawing/2014/main" id="{DD791118-4732-97F6-7E32-5D2001F0FD7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16" name="Picture 15" descr="A orange house with a black background&#10;&#10;Description automatically generated">
            <a:extLst>
              <a:ext uri="{FF2B5EF4-FFF2-40B4-BE49-F238E27FC236}">
                <a16:creationId xmlns:a16="http://schemas.microsoft.com/office/drawing/2014/main" id="{1C2DBDB0-2FBA-85B2-F820-23582E5D84B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pic>
        <p:nvPicPr>
          <p:cNvPr id="28" name="Picture 27" descr="A orange house with a black background&#10;&#10;Description automatically generated">
            <a:extLst>
              <a:ext uri="{FF2B5EF4-FFF2-40B4-BE49-F238E27FC236}">
                <a16:creationId xmlns:a16="http://schemas.microsoft.com/office/drawing/2014/main" id="{743871CC-D9F1-7EE6-063B-B9B55E318406}"/>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21128"/>
          <a:stretch/>
        </p:blipFill>
        <p:spPr>
          <a:xfrm>
            <a:off x="9748024" y="6167243"/>
            <a:ext cx="875804" cy="690757"/>
          </a:xfrm>
          <a:prstGeom prst="rect">
            <a:avLst/>
          </a:prstGeom>
        </p:spPr>
      </p:pic>
      <p:pic>
        <p:nvPicPr>
          <p:cNvPr id="29" name="Picture 28" descr="A green house with a black background&#10;&#10;Description automatically generated">
            <a:extLst>
              <a:ext uri="{FF2B5EF4-FFF2-40B4-BE49-F238E27FC236}">
                <a16:creationId xmlns:a16="http://schemas.microsoft.com/office/drawing/2014/main" id="{161CDCDA-91E4-E1BE-3539-BDBFB43AC25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r="10274" b="16027"/>
          <a:stretch/>
        </p:blipFill>
        <p:spPr>
          <a:xfrm>
            <a:off x="10565184" y="5335477"/>
            <a:ext cx="1626816" cy="1522523"/>
          </a:xfrm>
          <a:prstGeom prst="rect">
            <a:avLst/>
          </a:prstGeom>
        </p:spPr>
      </p:pic>
      <p:pic>
        <p:nvPicPr>
          <p:cNvPr id="30" name="Picture 29" descr="A white house with a black background&#10;&#10;Description automatically generated">
            <a:extLst>
              <a:ext uri="{FF2B5EF4-FFF2-40B4-BE49-F238E27FC236}">
                <a16:creationId xmlns:a16="http://schemas.microsoft.com/office/drawing/2014/main" id="{4F30C86A-D076-E756-2BA6-48CA098475D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r="50000"/>
          <a:stretch/>
        </p:blipFill>
        <p:spPr>
          <a:xfrm>
            <a:off x="11569789" y="4833959"/>
            <a:ext cx="622211" cy="1244421"/>
          </a:xfrm>
          <a:prstGeom prst="rect">
            <a:avLst/>
          </a:prstGeom>
        </p:spPr>
      </p:pic>
      <p:pic>
        <p:nvPicPr>
          <p:cNvPr id="31" name="Picture 30" descr="A white house with a black background&#10;&#10;Description automatically generated">
            <a:extLst>
              <a:ext uri="{FF2B5EF4-FFF2-40B4-BE49-F238E27FC236}">
                <a16:creationId xmlns:a16="http://schemas.microsoft.com/office/drawing/2014/main" id="{31AA14A8-1F9B-89DE-C2F3-24C0D9047B7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10041603" y="5432338"/>
            <a:ext cx="1179336" cy="1179336"/>
          </a:xfrm>
          <a:prstGeom prst="rect">
            <a:avLst/>
          </a:prstGeom>
        </p:spPr>
      </p:pic>
      <p:pic>
        <p:nvPicPr>
          <p:cNvPr id="32" name="Picture 31" descr="A green house with a black background&#10;&#10;Description automatically generated">
            <a:extLst>
              <a:ext uri="{FF2B5EF4-FFF2-40B4-BE49-F238E27FC236}">
                <a16:creationId xmlns:a16="http://schemas.microsoft.com/office/drawing/2014/main" id="{105C9197-6082-3B89-C4B0-2235B8232E5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9365380" y="6122230"/>
            <a:ext cx="588445" cy="588445"/>
          </a:xfrm>
          <a:prstGeom prst="rect">
            <a:avLst/>
          </a:prstGeom>
        </p:spPr>
      </p:pic>
      <p:pic>
        <p:nvPicPr>
          <p:cNvPr id="33" name="Picture 32" descr="A white house with a black background&#10;&#10;Description automatically generated">
            <a:extLst>
              <a:ext uri="{FF2B5EF4-FFF2-40B4-BE49-F238E27FC236}">
                <a16:creationId xmlns:a16="http://schemas.microsoft.com/office/drawing/2014/main" id="{D85A1F93-FD24-CFFE-FB8D-5384B3398450}"/>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38058"/>
          <a:stretch/>
        </p:blipFill>
        <p:spPr>
          <a:xfrm>
            <a:off x="8551604" y="6171681"/>
            <a:ext cx="1107998" cy="686319"/>
          </a:xfrm>
          <a:prstGeom prst="rect">
            <a:avLst/>
          </a:prstGeom>
        </p:spPr>
      </p:pic>
      <p:pic>
        <p:nvPicPr>
          <p:cNvPr id="34" name="Picture 33" descr="A white house with a black background&#10;&#10;Description automatically generated">
            <a:extLst>
              <a:ext uri="{FF2B5EF4-FFF2-40B4-BE49-F238E27FC236}">
                <a16:creationId xmlns:a16="http://schemas.microsoft.com/office/drawing/2014/main" id="{27EBEC5D-0CDF-4F84-85AC-8BC4BE4434B8}"/>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70650"/>
          <a:stretch/>
        </p:blipFill>
        <p:spPr>
          <a:xfrm>
            <a:off x="7859956" y="6595589"/>
            <a:ext cx="894065" cy="262412"/>
          </a:xfrm>
          <a:prstGeom prst="rect">
            <a:avLst/>
          </a:prstGeom>
        </p:spPr>
      </p:pic>
      <p:pic>
        <p:nvPicPr>
          <p:cNvPr id="35" name="Picture 34" descr="A orange house with a black background&#10;&#10;Description automatically generated">
            <a:extLst>
              <a:ext uri="{FF2B5EF4-FFF2-40B4-BE49-F238E27FC236}">
                <a16:creationId xmlns:a16="http://schemas.microsoft.com/office/drawing/2014/main" id="{2706C629-34C8-29B3-1AC6-59ADB6B7F840}"/>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0916944" y="5140129"/>
            <a:ext cx="588445" cy="588445"/>
          </a:xfrm>
          <a:prstGeom prst="rect">
            <a:avLst/>
          </a:prstGeom>
        </p:spPr>
      </p:pic>
      <p:pic>
        <p:nvPicPr>
          <p:cNvPr id="36" name="Picture 35" descr="A green house with a black background&#10;&#10;Description automatically generated">
            <a:extLst>
              <a:ext uri="{FF2B5EF4-FFF2-40B4-BE49-F238E27FC236}">
                <a16:creationId xmlns:a16="http://schemas.microsoft.com/office/drawing/2014/main" id="{9C0F55F9-7525-55EB-AAC2-7D2E4A52F4AC}"/>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11474776" y="4542424"/>
            <a:ext cx="695379" cy="695379"/>
          </a:xfrm>
          <a:prstGeom prst="rect">
            <a:avLst/>
          </a:prstGeom>
        </p:spPr>
      </p:pic>
      <p:pic>
        <p:nvPicPr>
          <p:cNvPr id="39" name="Picture 38" descr="A orange house with a black background&#10;&#10;Description automatically generated">
            <a:extLst>
              <a:ext uri="{FF2B5EF4-FFF2-40B4-BE49-F238E27FC236}">
                <a16:creationId xmlns:a16="http://schemas.microsoft.com/office/drawing/2014/main" id="{C072CAEE-2430-08DB-A369-717E11535E97}"/>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r="46287"/>
          <a:stretch/>
        </p:blipFill>
        <p:spPr>
          <a:xfrm>
            <a:off x="11875933" y="4076375"/>
            <a:ext cx="316068" cy="588445"/>
          </a:xfrm>
          <a:prstGeom prst="rect">
            <a:avLst/>
          </a:prstGeom>
        </p:spPr>
      </p:pic>
    </p:spTree>
    <p:extLst>
      <p:ext uri="{BB962C8B-B14F-4D97-AF65-F5344CB8AC3E}">
        <p14:creationId xmlns:p14="http://schemas.microsoft.com/office/powerpoint/2010/main" val="1946010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6943552" y="468313"/>
            <a:ext cx="5248448" cy="4586606"/>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94783" y="2205778"/>
            <a:ext cx="5523966"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94783" y="3952849"/>
            <a:ext cx="5523966"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3728"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Tree>
    <p:extLst>
      <p:ext uri="{BB962C8B-B14F-4D97-AF65-F5344CB8AC3E}">
        <p14:creationId xmlns:p14="http://schemas.microsoft.com/office/powerpoint/2010/main" val="4044537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8626415" y="313038"/>
            <a:ext cx="3565585" cy="2059227"/>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80749" y="2205778"/>
            <a:ext cx="5816389"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80749" y="3952849"/>
            <a:ext cx="5816389"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462"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
        <p:nvSpPr>
          <p:cNvPr id="2" name="Picture Placeholder 4">
            <a:extLst>
              <a:ext uri="{FF2B5EF4-FFF2-40B4-BE49-F238E27FC236}">
                <a16:creationId xmlns:a16="http://schemas.microsoft.com/office/drawing/2014/main" id="{A0622F05-92BF-C40E-D48C-5A850B950168}"/>
              </a:ext>
            </a:extLst>
          </p:cNvPr>
          <p:cNvSpPr>
            <a:spLocks noGrp="1"/>
          </p:cNvSpPr>
          <p:nvPr>
            <p:ph type="pic" sz="quarter" idx="12"/>
          </p:nvPr>
        </p:nvSpPr>
        <p:spPr>
          <a:xfrm>
            <a:off x="7216032" y="2372265"/>
            <a:ext cx="3565585" cy="2059228"/>
          </a:xfrm>
        </p:spPr>
        <p:txBody>
          <a:bodyPr anchor="ctr"/>
          <a:lstStyle>
            <a:lvl1pPr marL="0" indent="0" algn="ctr">
              <a:buNone/>
              <a:defRPr lang="en-US" dirty="0"/>
            </a:lvl1pPr>
          </a:lstStyle>
          <a:p>
            <a:endParaRPr lang="en-US"/>
          </a:p>
        </p:txBody>
      </p:sp>
      <p:sp>
        <p:nvSpPr>
          <p:cNvPr id="3" name="Picture Placeholder 4">
            <a:extLst>
              <a:ext uri="{FF2B5EF4-FFF2-40B4-BE49-F238E27FC236}">
                <a16:creationId xmlns:a16="http://schemas.microsoft.com/office/drawing/2014/main" id="{37B6D08C-B078-FD95-2C56-D2A16F8CFD1D}"/>
              </a:ext>
            </a:extLst>
          </p:cNvPr>
          <p:cNvSpPr>
            <a:spLocks noGrp="1"/>
          </p:cNvSpPr>
          <p:nvPr>
            <p:ph type="pic" sz="quarter" idx="13"/>
          </p:nvPr>
        </p:nvSpPr>
        <p:spPr>
          <a:xfrm>
            <a:off x="8626415" y="4431493"/>
            <a:ext cx="3565585" cy="2091643"/>
          </a:xfrm>
        </p:spPr>
        <p:txBody>
          <a:bodyPr anchor="ctr"/>
          <a:lstStyle>
            <a:lvl1pPr marL="0" indent="0" algn="ctr">
              <a:buNone/>
              <a:defRPr lang="en-US" dirty="0"/>
            </a:lvl1pPr>
          </a:lstStyle>
          <a:p>
            <a:endParaRPr lang="en-US"/>
          </a:p>
        </p:txBody>
      </p:sp>
    </p:spTree>
    <p:extLst>
      <p:ext uri="{BB962C8B-B14F-4D97-AF65-F5344CB8AC3E}">
        <p14:creationId xmlns:p14="http://schemas.microsoft.com/office/powerpoint/2010/main" val="342358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986739-9B8E-0FF1-B49B-C1A6B08DE030}"/>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24A5188E-99CA-B3E5-71E9-5CDAC3F1F53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7" name="Picture 6" descr="A logo with a door&#10;&#10;Description automatically generated">
            <a:extLst>
              <a:ext uri="{FF2B5EF4-FFF2-40B4-BE49-F238E27FC236}">
                <a16:creationId xmlns:a16="http://schemas.microsoft.com/office/drawing/2014/main" id="{CFD2430D-2230-AAD9-CF32-92E788548C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5" name="Text Placeholder 4">
            <a:extLst>
              <a:ext uri="{FF2B5EF4-FFF2-40B4-BE49-F238E27FC236}">
                <a16:creationId xmlns:a16="http://schemas.microsoft.com/office/drawing/2014/main" id="{7E291ED6-FE55-FBE5-1645-AAD9CE3C02C9}"/>
              </a:ext>
            </a:extLst>
          </p:cNvPr>
          <p:cNvSpPr>
            <a:spLocks noGrp="1"/>
          </p:cNvSpPr>
          <p:nvPr>
            <p:ph type="body" sz="quarter" idx="10"/>
          </p:nvPr>
        </p:nvSpPr>
        <p:spPr>
          <a:xfrm>
            <a:off x="838200" y="1406525"/>
            <a:ext cx="10515600" cy="4441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8364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967923"/>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3491637"/>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832413"/>
            <a:ext cx="1530735" cy="836032"/>
          </a:xfrm>
          <a:prstGeom prst="rect">
            <a:avLst/>
          </a:prstGeom>
        </p:spPr>
      </p:pic>
      <p:pic>
        <p:nvPicPr>
          <p:cNvPr id="4" name="Picture 3" descr="A green house with a black background&#10;&#10;Description automatically generated">
            <a:extLst>
              <a:ext uri="{FF2B5EF4-FFF2-40B4-BE49-F238E27FC236}">
                <a16:creationId xmlns:a16="http://schemas.microsoft.com/office/drawing/2014/main" id="{0709CB47-18C6-850C-8857-7636F119B8D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6" name="Picture 5" descr="A white house with a black background&#10;&#10;Description automatically generated">
            <a:extLst>
              <a:ext uri="{FF2B5EF4-FFF2-40B4-BE49-F238E27FC236}">
                <a16:creationId xmlns:a16="http://schemas.microsoft.com/office/drawing/2014/main" id="{72501DE3-E28E-097E-25C0-B34B464C98F2}"/>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8" name="Picture 7" descr="A white house with a black background&#10;&#10;Description automatically generated">
            <a:extLst>
              <a:ext uri="{FF2B5EF4-FFF2-40B4-BE49-F238E27FC236}">
                <a16:creationId xmlns:a16="http://schemas.microsoft.com/office/drawing/2014/main" id="{A38EDADA-41F0-3113-01A1-E988AFDBDA13}"/>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9" name="Picture 8" descr="A orange house with a black background&#10;&#10;Description automatically generated">
            <a:extLst>
              <a:ext uri="{FF2B5EF4-FFF2-40B4-BE49-F238E27FC236}">
                <a16:creationId xmlns:a16="http://schemas.microsoft.com/office/drawing/2014/main" id="{51569365-9D28-D3BA-9DD0-4BEDD3F99A5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10" name="Picture 9" descr="A white house with a black background&#10;&#10;Description automatically generated">
            <a:extLst>
              <a:ext uri="{FF2B5EF4-FFF2-40B4-BE49-F238E27FC236}">
                <a16:creationId xmlns:a16="http://schemas.microsoft.com/office/drawing/2014/main" id="{8523765B-62F5-04BC-3AEA-28F4787124D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11" name="Picture 10" descr="A white house with a black background&#10;&#10;Description automatically generated">
            <a:extLst>
              <a:ext uri="{FF2B5EF4-FFF2-40B4-BE49-F238E27FC236}">
                <a16:creationId xmlns:a16="http://schemas.microsoft.com/office/drawing/2014/main" id="{A307104F-E009-693B-6CAC-75DBF8E148FE}"/>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12" name="Picture 11" descr="A orange house with a black background&#10;&#10;Description automatically generated">
            <a:extLst>
              <a:ext uri="{FF2B5EF4-FFF2-40B4-BE49-F238E27FC236}">
                <a16:creationId xmlns:a16="http://schemas.microsoft.com/office/drawing/2014/main" id="{C093530A-45F4-6A13-74BC-1977B36A4AF1}"/>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178"/>
          <a:stretch/>
        </p:blipFill>
        <p:spPr>
          <a:xfrm>
            <a:off x="2395866" y="6272773"/>
            <a:ext cx="875804" cy="585227"/>
          </a:xfrm>
          <a:prstGeom prst="rect">
            <a:avLst/>
          </a:prstGeom>
        </p:spPr>
      </p:pic>
      <p:pic>
        <p:nvPicPr>
          <p:cNvPr id="13" name="Picture 12" descr="A green house with a black background&#10;&#10;Description automatically generated">
            <a:extLst>
              <a:ext uri="{FF2B5EF4-FFF2-40B4-BE49-F238E27FC236}">
                <a16:creationId xmlns:a16="http://schemas.microsoft.com/office/drawing/2014/main" id="{99A10833-C9B7-25B4-23EF-7D3391110694}"/>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14" name="Picture 13" descr="A green house with a black background&#10;&#10;Description automatically generated">
            <a:extLst>
              <a:ext uri="{FF2B5EF4-FFF2-40B4-BE49-F238E27FC236}">
                <a16:creationId xmlns:a16="http://schemas.microsoft.com/office/drawing/2014/main" id="{843C8B13-6F38-3C5E-8F98-C05EF8A37D1E}"/>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15" name="Picture 14" descr="A white house with a black background&#10;&#10;Description automatically generated">
            <a:extLst>
              <a:ext uri="{FF2B5EF4-FFF2-40B4-BE49-F238E27FC236}">
                <a16:creationId xmlns:a16="http://schemas.microsoft.com/office/drawing/2014/main" id="{DD791118-4732-97F6-7E32-5D2001F0FD7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16" name="Picture 15" descr="A orange house with a black background&#10;&#10;Description automatically generated">
            <a:extLst>
              <a:ext uri="{FF2B5EF4-FFF2-40B4-BE49-F238E27FC236}">
                <a16:creationId xmlns:a16="http://schemas.microsoft.com/office/drawing/2014/main" id="{1C2DBDB0-2FBA-85B2-F820-23582E5D84B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pic>
        <p:nvPicPr>
          <p:cNvPr id="28" name="Picture 27" descr="A orange house with a black background&#10;&#10;Description automatically generated">
            <a:extLst>
              <a:ext uri="{FF2B5EF4-FFF2-40B4-BE49-F238E27FC236}">
                <a16:creationId xmlns:a16="http://schemas.microsoft.com/office/drawing/2014/main" id="{743871CC-D9F1-7EE6-063B-B9B55E318406}"/>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21128"/>
          <a:stretch/>
        </p:blipFill>
        <p:spPr>
          <a:xfrm>
            <a:off x="9748024" y="6167243"/>
            <a:ext cx="875804" cy="690757"/>
          </a:xfrm>
          <a:prstGeom prst="rect">
            <a:avLst/>
          </a:prstGeom>
        </p:spPr>
      </p:pic>
      <p:pic>
        <p:nvPicPr>
          <p:cNvPr id="29" name="Picture 28" descr="A green house with a black background&#10;&#10;Description automatically generated">
            <a:extLst>
              <a:ext uri="{FF2B5EF4-FFF2-40B4-BE49-F238E27FC236}">
                <a16:creationId xmlns:a16="http://schemas.microsoft.com/office/drawing/2014/main" id="{161CDCDA-91E4-E1BE-3539-BDBFB43AC25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r="10274" b="16027"/>
          <a:stretch/>
        </p:blipFill>
        <p:spPr>
          <a:xfrm>
            <a:off x="10565184" y="5335477"/>
            <a:ext cx="1626816" cy="1522523"/>
          </a:xfrm>
          <a:prstGeom prst="rect">
            <a:avLst/>
          </a:prstGeom>
        </p:spPr>
      </p:pic>
      <p:pic>
        <p:nvPicPr>
          <p:cNvPr id="30" name="Picture 29" descr="A white house with a black background&#10;&#10;Description automatically generated">
            <a:extLst>
              <a:ext uri="{FF2B5EF4-FFF2-40B4-BE49-F238E27FC236}">
                <a16:creationId xmlns:a16="http://schemas.microsoft.com/office/drawing/2014/main" id="{4F30C86A-D076-E756-2BA6-48CA098475D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r="50000"/>
          <a:stretch/>
        </p:blipFill>
        <p:spPr>
          <a:xfrm>
            <a:off x="11569789" y="4833959"/>
            <a:ext cx="622211" cy="1244421"/>
          </a:xfrm>
          <a:prstGeom prst="rect">
            <a:avLst/>
          </a:prstGeom>
        </p:spPr>
      </p:pic>
      <p:pic>
        <p:nvPicPr>
          <p:cNvPr id="31" name="Picture 30" descr="A white house with a black background&#10;&#10;Description automatically generated">
            <a:extLst>
              <a:ext uri="{FF2B5EF4-FFF2-40B4-BE49-F238E27FC236}">
                <a16:creationId xmlns:a16="http://schemas.microsoft.com/office/drawing/2014/main" id="{31AA14A8-1F9B-89DE-C2F3-24C0D9047B7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10041603" y="5432338"/>
            <a:ext cx="1179336" cy="1179336"/>
          </a:xfrm>
          <a:prstGeom prst="rect">
            <a:avLst/>
          </a:prstGeom>
        </p:spPr>
      </p:pic>
      <p:pic>
        <p:nvPicPr>
          <p:cNvPr id="32" name="Picture 31" descr="A green house with a black background&#10;&#10;Description automatically generated">
            <a:extLst>
              <a:ext uri="{FF2B5EF4-FFF2-40B4-BE49-F238E27FC236}">
                <a16:creationId xmlns:a16="http://schemas.microsoft.com/office/drawing/2014/main" id="{105C9197-6082-3B89-C4B0-2235B8232E5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9365380" y="6122230"/>
            <a:ext cx="588445" cy="588445"/>
          </a:xfrm>
          <a:prstGeom prst="rect">
            <a:avLst/>
          </a:prstGeom>
        </p:spPr>
      </p:pic>
      <p:pic>
        <p:nvPicPr>
          <p:cNvPr id="33" name="Picture 32" descr="A white house with a black background&#10;&#10;Description automatically generated">
            <a:extLst>
              <a:ext uri="{FF2B5EF4-FFF2-40B4-BE49-F238E27FC236}">
                <a16:creationId xmlns:a16="http://schemas.microsoft.com/office/drawing/2014/main" id="{D85A1F93-FD24-CFFE-FB8D-5384B3398450}"/>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38058"/>
          <a:stretch/>
        </p:blipFill>
        <p:spPr>
          <a:xfrm>
            <a:off x="8551604" y="6171681"/>
            <a:ext cx="1107998" cy="686319"/>
          </a:xfrm>
          <a:prstGeom prst="rect">
            <a:avLst/>
          </a:prstGeom>
        </p:spPr>
      </p:pic>
      <p:pic>
        <p:nvPicPr>
          <p:cNvPr id="34" name="Picture 33" descr="A white house with a black background&#10;&#10;Description automatically generated">
            <a:extLst>
              <a:ext uri="{FF2B5EF4-FFF2-40B4-BE49-F238E27FC236}">
                <a16:creationId xmlns:a16="http://schemas.microsoft.com/office/drawing/2014/main" id="{27EBEC5D-0CDF-4F84-85AC-8BC4BE4434B8}"/>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70650"/>
          <a:stretch/>
        </p:blipFill>
        <p:spPr>
          <a:xfrm>
            <a:off x="7859956" y="6595589"/>
            <a:ext cx="894065" cy="262412"/>
          </a:xfrm>
          <a:prstGeom prst="rect">
            <a:avLst/>
          </a:prstGeom>
        </p:spPr>
      </p:pic>
      <p:pic>
        <p:nvPicPr>
          <p:cNvPr id="35" name="Picture 34" descr="A orange house with a black background&#10;&#10;Description automatically generated">
            <a:extLst>
              <a:ext uri="{FF2B5EF4-FFF2-40B4-BE49-F238E27FC236}">
                <a16:creationId xmlns:a16="http://schemas.microsoft.com/office/drawing/2014/main" id="{2706C629-34C8-29B3-1AC6-59ADB6B7F840}"/>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0916944" y="5140129"/>
            <a:ext cx="588445" cy="588445"/>
          </a:xfrm>
          <a:prstGeom prst="rect">
            <a:avLst/>
          </a:prstGeom>
        </p:spPr>
      </p:pic>
      <p:pic>
        <p:nvPicPr>
          <p:cNvPr id="36" name="Picture 35" descr="A green house with a black background&#10;&#10;Description automatically generated">
            <a:extLst>
              <a:ext uri="{FF2B5EF4-FFF2-40B4-BE49-F238E27FC236}">
                <a16:creationId xmlns:a16="http://schemas.microsoft.com/office/drawing/2014/main" id="{9C0F55F9-7525-55EB-AAC2-7D2E4A52F4AC}"/>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11474776" y="4542424"/>
            <a:ext cx="695379" cy="695379"/>
          </a:xfrm>
          <a:prstGeom prst="rect">
            <a:avLst/>
          </a:prstGeom>
        </p:spPr>
      </p:pic>
      <p:pic>
        <p:nvPicPr>
          <p:cNvPr id="39" name="Picture 38" descr="A orange house with a black background&#10;&#10;Description automatically generated">
            <a:extLst>
              <a:ext uri="{FF2B5EF4-FFF2-40B4-BE49-F238E27FC236}">
                <a16:creationId xmlns:a16="http://schemas.microsoft.com/office/drawing/2014/main" id="{C072CAEE-2430-08DB-A369-717E11535E97}"/>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r="46287"/>
          <a:stretch/>
        </p:blipFill>
        <p:spPr>
          <a:xfrm>
            <a:off x="11875933" y="4076375"/>
            <a:ext cx="316068" cy="588445"/>
          </a:xfrm>
          <a:prstGeom prst="rect">
            <a:avLst/>
          </a:prstGeom>
        </p:spPr>
      </p:pic>
    </p:spTree>
    <p:extLst>
      <p:ext uri="{BB962C8B-B14F-4D97-AF65-F5344CB8AC3E}">
        <p14:creationId xmlns:p14="http://schemas.microsoft.com/office/powerpoint/2010/main" val="2346025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467591"/>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2991305"/>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332081"/>
            <a:ext cx="1530735" cy="836032"/>
          </a:xfrm>
          <a:prstGeom prst="rect">
            <a:avLst/>
          </a:prstGeom>
        </p:spPr>
      </p:pic>
      <p:sp>
        <p:nvSpPr>
          <p:cNvPr id="13" name="Picture Placeholder 12">
            <a:extLst>
              <a:ext uri="{FF2B5EF4-FFF2-40B4-BE49-F238E27FC236}">
                <a16:creationId xmlns:a16="http://schemas.microsoft.com/office/drawing/2014/main" id="{F7724D2C-E8C5-3F41-5A86-6C8AFB625D21}"/>
              </a:ext>
            </a:extLst>
          </p:cNvPr>
          <p:cNvSpPr>
            <a:spLocks noGrp="1"/>
          </p:cNvSpPr>
          <p:nvPr>
            <p:ph type="pic" sz="quarter" idx="10"/>
          </p:nvPr>
        </p:nvSpPr>
        <p:spPr>
          <a:xfrm>
            <a:off x="0" y="4489449"/>
            <a:ext cx="4071938" cy="2366963"/>
          </a:xfrm>
        </p:spPr>
        <p:txBody>
          <a:bodyPr/>
          <a:lstStyle/>
          <a:p>
            <a:endParaRPr lang="en-US"/>
          </a:p>
        </p:txBody>
      </p:sp>
      <p:sp>
        <p:nvSpPr>
          <p:cNvPr id="15" name="Picture Placeholder 14">
            <a:extLst>
              <a:ext uri="{FF2B5EF4-FFF2-40B4-BE49-F238E27FC236}">
                <a16:creationId xmlns:a16="http://schemas.microsoft.com/office/drawing/2014/main" id="{84EF61E3-0FFA-5DAC-454D-622CBCEEFCE3}"/>
              </a:ext>
            </a:extLst>
          </p:cNvPr>
          <p:cNvSpPr>
            <a:spLocks noGrp="1"/>
          </p:cNvSpPr>
          <p:nvPr>
            <p:ph type="pic" sz="quarter" idx="11"/>
          </p:nvPr>
        </p:nvSpPr>
        <p:spPr>
          <a:xfrm>
            <a:off x="4071938" y="4487861"/>
            <a:ext cx="4071937" cy="2366963"/>
          </a:xfrm>
        </p:spPr>
        <p:txBody>
          <a:bodyPr/>
          <a:lstStyle/>
          <a:p>
            <a:endParaRPr lang="en-US"/>
          </a:p>
        </p:txBody>
      </p:sp>
      <p:sp>
        <p:nvSpPr>
          <p:cNvPr id="17" name="Picture Placeholder 16">
            <a:extLst>
              <a:ext uri="{FF2B5EF4-FFF2-40B4-BE49-F238E27FC236}">
                <a16:creationId xmlns:a16="http://schemas.microsoft.com/office/drawing/2014/main" id="{0D09E4AE-C3AF-EED2-6443-F41058166E6D}"/>
              </a:ext>
            </a:extLst>
          </p:cNvPr>
          <p:cNvSpPr>
            <a:spLocks noGrp="1"/>
          </p:cNvSpPr>
          <p:nvPr>
            <p:ph type="pic" sz="quarter" idx="12"/>
          </p:nvPr>
        </p:nvSpPr>
        <p:spPr>
          <a:xfrm>
            <a:off x="8143875" y="4487862"/>
            <a:ext cx="4035425" cy="2370138"/>
          </a:xfrm>
        </p:spPr>
        <p:txBody>
          <a:bodyPr/>
          <a:lstStyle/>
          <a:p>
            <a:endParaRPr lang="en-US"/>
          </a:p>
        </p:txBody>
      </p:sp>
    </p:spTree>
    <p:extLst>
      <p:ext uri="{BB962C8B-B14F-4D97-AF65-F5344CB8AC3E}">
        <p14:creationId xmlns:p14="http://schemas.microsoft.com/office/powerpoint/2010/main" val="3879626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9D271D-9873-A23C-13B1-042EFC27D9C8}"/>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FAD536B3-1B23-8322-E064-25DE130AB7FF}"/>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83B0E74-1BED-0CD5-FE0D-DA47CDA0012E}"/>
              </a:ext>
            </a:extLst>
          </p:cNvPr>
          <p:cNvSpPr>
            <a:spLocks noGrp="1"/>
          </p:cNvSpPr>
          <p:nvPr>
            <p:ph sz="half" idx="1"/>
          </p:nvPr>
        </p:nvSpPr>
        <p:spPr>
          <a:xfrm>
            <a:off x="838200" y="1411555"/>
            <a:ext cx="5181600" cy="443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9A9715-3B58-16FE-510B-5E7FA498D98F}"/>
              </a:ext>
            </a:extLst>
          </p:cNvPr>
          <p:cNvSpPr>
            <a:spLocks noGrp="1"/>
          </p:cNvSpPr>
          <p:nvPr>
            <p:ph sz="half" idx="2"/>
          </p:nvPr>
        </p:nvSpPr>
        <p:spPr>
          <a:xfrm>
            <a:off x="6172200" y="1411555"/>
            <a:ext cx="5181600" cy="4436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logo with a door&#10;&#10;Description automatically generated">
            <a:extLst>
              <a:ext uri="{FF2B5EF4-FFF2-40B4-BE49-F238E27FC236}">
                <a16:creationId xmlns:a16="http://schemas.microsoft.com/office/drawing/2014/main" id="{45A6F3F7-5573-4D6A-AF97-CA03811E7D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1860297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A05773-A7C2-5E46-4B27-9DE766BCDE44}"/>
              </a:ext>
            </a:extLst>
          </p:cNvPr>
          <p:cNvSpPr>
            <a:spLocks noGrp="1"/>
          </p:cNvSpPr>
          <p:nvPr>
            <p:ph type="body" idx="1"/>
          </p:nvPr>
        </p:nvSpPr>
        <p:spPr>
          <a:xfrm>
            <a:off x="839788" y="1411554"/>
            <a:ext cx="5157787"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98684-4A22-38DF-C3A9-11600AD98917}"/>
              </a:ext>
            </a:extLst>
          </p:cNvPr>
          <p:cNvSpPr>
            <a:spLocks noGrp="1"/>
          </p:cNvSpPr>
          <p:nvPr>
            <p:ph sz="half" idx="2"/>
          </p:nvPr>
        </p:nvSpPr>
        <p:spPr>
          <a:xfrm>
            <a:off x="839788" y="2370402"/>
            <a:ext cx="5157787" cy="3477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B84AF6-35AA-26B8-51B4-8701D590C050}"/>
              </a:ext>
            </a:extLst>
          </p:cNvPr>
          <p:cNvSpPr>
            <a:spLocks noGrp="1"/>
          </p:cNvSpPr>
          <p:nvPr>
            <p:ph type="body" sz="quarter" idx="3"/>
          </p:nvPr>
        </p:nvSpPr>
        <p:spPr>
          <a:xfrm>
            <a:off x="6172200" y="1411554"/>
            <a:ext cx="5183188"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602C34-2051-CFAB-1326-8BD101FAB678}"/>
              </a:ext>
            </a:extLst>
          </p:cNvPr>
          <p:cNvSpPr>
            <a:spLocks noGrp="1"/>
          </p:cNvSpPr>
          <p:nvPr>
            <p:ph sz="quarter" idx="4"/>
          </p:nvPr>
        </p:nvSpPr>
        <p:spPr>
          <a:xfrm>
            <a:off x="6172200" y="2370402"/>
            <a:ext cx="5183188" cy="3477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logo with a door&#10;&#10;Description automatically generated">
            <a:extLst>
              <a:ext uri="{FF2B5EF4-FFF2-40B4-BE49-F238E27FC236}">
                <a16:creationId xmlns:a16="http://schemas.microsoft.com/office/drawing/2014/main" id="{6B198039-175E-4E0D-BE76-9B61EF0EBB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12" name="Rectangle 11">
            <a:extLst>
              <a:ext uri="{FF2B5EF4-FFF2-40B4-BE49-F238E27FC236}">
                <a16:creationId xmlns:a16="http://schemas.microsoft.com/office/drawing/2014/main" id="{6F9D104E-35E6-1185-94A8-42B6B1ED09E5}"/>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13" name="Rectangle 12">
            <a:extLst>
              <a:ext uri="{FF2B5EF4-FFF2-40B4-BE49-F238E27FC236}">
                <a16:creationId xmlns:a16="http://schemas.microsoft.com/office/drawing/2014/main" id="{266A381E-8322-15D6-5B23-1E43913C6433}"/>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54B3407-C1D1-7512-35B9-F95C7B2D1967}"/>
              </a:ext>
            </a:extLst>
          </p:cNvPr>
          <p:cNvSpPr>
            <a:spLocks noGrp="1"/>
          </p:cNvSpPr>
          <p:nvPr>
            <p:ph type="title"/>
          </p:nvPr>
        </p:nvSpPr>
        <p:spPr>
          <a:xfrm>
            <a:off x="838200" y="-48946"/>
            <a:ext cx="10515600"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95675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EB4B8-83E4-181F-E3C7-B809CBC852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88D932-41E8-3612-740E-A5CFF13F3C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6F1DA-F58F-2E9B-38B2-434D2CCCDF7E}"/>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1B98D8AA-B40A-156B-962D-E1E329C302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EFFF28-BDC4-D8C4-9522-9BCCA3A31FCD}"/>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2803904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23421-7721-1EB2-85FF-7F61C66C4ADD}"/>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B0645D6-3F68-CF3F-1394-804B018DA4B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6" name="Picture 5" descr="A logo with a door&#10;&#10;Description automatically generated">
            <a:extLst>
              <a:ext uri="{FF2B5EF4-FFF2-40B4-BE49-F238E27FC236}">
                <a16:creationId xmlns:a16="http://schemas.microsoft.com/office/drawing/2014/main" id="{34C10570-66DC-5587-E851-7334BEF44D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79113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logo with a door&#10;&#10;Description automatically generated">
            <a:extLst>
              <a:ext uri="{FF2B5EF4-FFF2-40B4-BE49-F238E27FC236}">
                <a16:creationId xmlns:a16="http://schemas.microsoft.com/office/drawing/2014/main" id="{60100DC2-FA55-FFD1-5571-A01CF6E18B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2820223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9C2DF-5C0A-E829-DB64-8E75CF68502D}"/>
              </a:ext>
            </a:extLst>
          </p:cNvPr>
          <p:cNvSpPr>
            <a:spLocks noGrp="1"/>
          </p:cNvSpPr>
          <p:nvPr>
            <p:ph idx="1"/>
          </p:nvPr>
        </p:nvSpPr>
        <p:spPr>
          <a:xfrm>
            <a:off x="5183188" y="1411555"/>
            <a:ext cx="6172200" cy="4436686"/>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C9673F-5E5A-7C10-8C7D-961E2DC63C46}"/>
              </a:ext>
            </a:extLst>
          </p:cNvPr>
          <p:cNvSpPr>
            <a:spLocks noGrp="1"/>
          </p:cNvSpPr>
          <p:nvPr>
            <p:ph type="body" sz="half" idx="2"/>
          </p:nvPr>
        </p:nvSpPr>
        <p:spPr>
          <a:xfrm>
            <a:off x="839788" y="1411555"/>
            <a:ext cx="3932237" cy="4449495"/>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DFCA84C0-F3BC-A41A-E371-5EFB7B6A6A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Rectangle 8">
            <a:extLst>
              <a:ext uri="{FF2B5EF4-FFF2-40B4-BE49-F238E27FC236}">
                <a16:creationId xmlns:a16="http://schemas.microsoft.com/office/drawing/2014/main" id="{7102FAF7-BFCB-7FA8-569B-CAE070457186}"/>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7DC4001-F7FA-7ECD-1DF2-353B6FC7792A}"/>
              </a:ext>
            </a:extLst>
          </p:cNvPr>
          <p:cNvSpPr>
            <a:spLocks noGrp="1"/>
          </p:cNvSpPr>
          <p:nvPr>
            <p:ph type="title"/>
          </p:nvPr>
        </p:nvSpPr>
        <p:spPr>
          <a:xfrm>
            <a:off x="836612" y="-48946"/>
            <a:ext cx="10517188" cy="1325563"/>
          </a:xfrm>
        </p:spPr>
        <p:txBody>
          <a:bodyPr anchor="ctr">
            <a:normAutofit/>
          </a:bodyPr>
          <a:lstStyle>
            <a:lvl1pPr algn="l">
              <a:defRPr sz="44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464220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B1C3EAB-0D37-7440-56AC-0600D0459D21}"/>
              </a:ext>
            </a:extLst>
          </p:cNvPr>
          <p:cNvSpPr>
            <a:spLocks noGrp="1"/>
          </p:cNvSpPr>
          <p:nvPr>
            <p:ph type="body" sz="half" idx="2"/>
          </p:nvPr>
        </p:nvSpPr>
        <p:spPr>
          <a:xfrm>
            <a:off x="839788" y="1411555"/>
            <a:ext cx="3932237" cy="4457433"/>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4B4ECDB6-6FC4-970C-0994-85927535F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Content Placeholder 2">
            <a:extLst>
              <a:ext uri="{FF2B5EF4-FFF2-40B4-BE49-F238E27FC236}">
                <a16:creationId xmlns:a16="http://schemas.microsoft.com/office/drawing/2014/main" id="{8316089B-64F1-F293-725D-F9B020214D26}"/>
              </a:ext>
            </a:extLst>
          </p:cNvPr>
          <p:cNvSpPr>
            <a:spLocks noGrp="1"/>
          </p:cNvSpPr>
          <p:nvPr>
            <p:ph idx="10"/>
          </p:nvPr>
        </p:nvSpPr>
        <p:spPr>
          <a:xfrm>
            <a:off x="5180012" y="1411554"/>
            <a:ext cx="6172200" cy="4457433"/>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E5CCF833-A056-0E21-CD01-1F886D2516A9}"/>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9CDEE36-393C-1821-D038-7299F623AF51}"/>
              </a:ext>
            </a:extLst>
          </p:cNvPr>
          <p:cNvSpPr>
            <a:spLocks noGrp="1"/>
          </p:cNvSpPr>
          <p:nvPr>
            <p:ph type="title"/>
          </p:nvPr>
        </p:nvSpPr>
        <p:spPr>
          <a:xfrm>
            <a:off x="835024" y="-48947"/>
            <a:ext cx="10517188" cy="1325563"/>
          </a:xfrm>
        </p:spPr>
        <p:txBody>
          <a:bodyPr anchor="ctr">
            <a:norm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340972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C48C-29FD-834A-0247-A1ED169B15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D5642A-B785-51E5-643E-E8F67261CD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7260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46C623-122E-9423-E0BE-4E86CA2CF8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7B9D4F-8F98-9AE2-AC9D-9079D6776B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3129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9D271D-9873-A23C-13B1-042EFC27D9C8}"/>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3" name="Content Placeholder 2">
            <a:extLst>
              <a:ext uri="{FF2B5EF4-FFF2-40B4-BE49-F238E27FC236}">
                <a16:creationId xmlns:a16="http://schemas.microsoft.com/office/drawing/2014/main" id="{083B0E74-1BED-0CD5-FE0D-DA47CDA0012E}"/>
              </a:ext>
            </a:extLst>
          </p:cNvPr>
          <p:cNvSpPr>
            <a:spLocks noGrp="1"/>
          </p:cNvSpPr>
          <p:nvPr>
            <p:ph sz="half" idx="1"/>
          </p:nvPr>
        </p:nvSpPr>
        <p:spPr>
          <a:xfrm>
            <a:off x="838200" y="1411555"/>
            <a:ext cx="5181600" cy="443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9A9715-3B58-16FE-510B-5E7FA498D98F}"/>
              </a:ext>
            </a:extLst>
          </p:cNvPr>
          <p:cNvSpPr>
            <a:spLocks noGrp="1"/>
          </p:cNvSpPr>
          <p:nvPr>
            <p:ph sz="half" idx="2"/>
          </p:nvPr>
        </p:nvSpPr>
        <p:spPr>
          <a:xfrm>
            <a:off x="6172200" y="1411555"/>
            <a:ext cx="5181600" cy="4436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9E4CEC6F-61EB-740F-3445-B1DCBD941552}"/>
              </a:ext>
            </a:extLst>
          </p:cNvPr>
          <p:cNvSpPr>
            <a:spLocks noGrp="1"/>
          </p:cNvSpPr>
          <p:nvPr>
            <p:ph type="title"/>
          </p:nvPr>
        </p:nvSpPr>
        <p:spPr>
          <a:xfrm>
            <a:off x="838201" y="-48946"/>
            <a:ext cx="9824050" cy="1325563"/>
          </a:xfrm>
        </p:spPr>
        <p:txBody>
          <a:bodyPr/>
          <a:lstStyle>
            <a:lvl1pPr>
              <a:defRPr>
                <a:solidFill>
                  <a:schemeClr val="bg1"/>
                </a:solidFill>
              </a:defRPr>
            </a:lvl1pPr>
          </a:lstStyle>
          <a:p>
            <a:r>
              <a:rPr lang="en-US"/>
              <a:t>Click to edit Master title style</a:t>
            </a:r>
          </a:p>
        </p:txBody>
      </p:sp>
      <p:pic>
        <p:nvPicPr>
          <p:cNvPr id="6" name="Picture 5" descr="A black and white logo&#10;&#10;Description automatically generated">
            <a:extLst>
              <a:ext uri="{FF2B5EF4-FFF2-40B4-BE49-F238E27FC236}">
                <a16:creationId xmlns:a16="http://schemas.microsoft.com/office/drawing/2014/main" id="{B1986765-C373-BCB6-13E9-418CF7C8A5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08111" y="295939"/>
            <a:ext cx="1102733" cy="602273"/>
          </a:xfrm>
          <a:prstGeom prst="rect">
            <a:avLst/>
          </a:prstGeom>
        </p:spPr>
      </p:pic>
    </p:spTree>
    <p:extLst>
      <p:ext uri="{BB962C8B-B14F-4D97-AF65-F5344CB8AC3E}">
        <p14:creationId xmlns:p14="http://schemas.microsoft.com/office/powerpoint/2010/main" val="269994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99D47-0768-C187-C35D-319DDE0DF6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6D4841-AAAF-EAB7-FF7A-C8BD8C54CF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6246E1-BCC0-B3F2-A59F-B1EFF74B636D}"/>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AD13F013-2EA4-9664-1400-1692A39091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129F14-61EA-992D-8CC2-4648F690EB43}"/>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224336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FA20-AD56-D160-D431-05D6A986CA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28260C-C8A4-9462-BF0E-44990DED39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1136A5-767F-32C8-9A91-A10CCEB0FC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BEE839-40D3-DA10-3C66-6865BA4F7C40}"/>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6" name="Footer Placeholder 5">
            <a:extLst>
              <a:ext uri="{FF2B5EF4-FFF2-40B4-BE49-F238E27FC236}">
                <a16:creationId xmlns:a16="http://schemas.microsoft.com/office/drawing/2014/main" id="{6C473F14-4B8E-BFD1-DBC3-A6E974F15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9A969D-34C8-CBE0-6604-8C3BB59CA9B6}"/>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2944038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F5B39-83AA-6D70-D4FC-F32D4F30BA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4BC271-40FC-C283-14A4-1D6B495B82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2ACDE8-4766-FF4D-A8B4-C2D9499F33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2BCC8F-E502-C7A1-E1A0-152E811D06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18E17A-F27C-457E-A37E-7B07246031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55C594-A61B-A9FA-F585-A54FA79EE0F9}"/>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8" name="Footer Placeholder 7">
            <a:extLst>
              <a:ext uri="{FF2B5EF4-FFF2-40B4-BE49-F238E27FC236}">
                <a16:creationId xmlns:a16="http://schemas.microsoft.com/office/drawing/2014/main" id="{0C970018-FF3D-D38F-EA62-FA1DEB386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58FC63-B2ED-696C-9DB1-DE6BC3885D0A}"/>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99597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54AB-7B35-A92F-5791-976891C46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591669-7CE2-78CD-9A2C-54291EDB3452}"/>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4" name="Footer Placeholder 3">
            <a:extLst>
              <a:ext uri="{FF2B5EF4-FFF2-40B4-BE49-F238E27FC236}">
                <a16:creationId xmlns:a16="http://schemas.microsoft.com/office/drawing/2014/main" id="{1F1101CE-9078-F488-C4FD-9B53E633FD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F2E440-4CB3-B4FB-AA82-9EDB2121B5D0}"/>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201915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4E9F74-7031-91A0-9510-28E3F24FBD3D}"/>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3" name="Footer Placeholder 2">
            <a:extLst>
              <a:ext uri="{FF2B5EF4-FFF2-40B4-BE49-F238E27FC236}">
                <a16:creationId xmlns:a16="http://schemas.microsoft.com/office/drawing/2014/main" id="{52622B43-0059-4D03-0B87-A5762AEC15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88F122-F323-7F08-1961-1B94F367A901}"/>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2665072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53D87-F942-6E88-C0F0-09C03E1123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1A63D7-D37B-ABBB-6076-2BB7598773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EC6EEA-AE32-0887-4352-04085873D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A53058-46CF-B651-E5CE-C409B86D78AA}"/>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6" name="Footer Placeholder 5">
            <a:extLst>
              <a:ext uri="{FF2B5EF4-FFF2-40B4-BE49-F238E27FC236}">
                <a16:creationId xmlns:a16="http://schemas.microsoft.com/office/drawing/2014/main" id="{81502910-49C3-19E8-BE3E-E3FBC4474C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31B713-BC21-69AA-E2C5-C9E884D86187}"/>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1951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D994E-BA96-FE48-6B78-C826705E4B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FBA1E7-95A1-D428-113B-A32EBD192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557EA1-EDEC-2CF4-F98C-E6314D792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05BE46-9A5F-1C68-DF5D-921262BC37D9}"/>
              </a:ext>
            </a:extLst>
          </p:cNvPr>
          <p:cNvSpPr>
            <a:spLocks noGrp="1"/>
          </p:cNvSpPr>
          <p:nvPr>
            <p:ph type="dt" sz="half" idx="10"/>
          </p:nvPr>
        </p:nvSpPr>
        <p:spPr/>
        <p:txBody>
          <a:bodyPr/>
          <a:lstStyle/>
          <a:p>
            <a:fld id="{D8AC5053-279D-4CA9-A0C3-93EB66194DA6}" type="datetimeFigureOut">
              <a:rPr lang="en-US" smtClean="0"/>
              <a:t>6/16/2026</a:t>
            </a:fld>
            <a:endParaRPr lang="en-US"/>
          </a:p>
        </p:txBody>
      </p:sp>
      <p:sp>
        <p:nvSpPr>
          <p:cNvPr id="6" name="Footer Placeholder 5">
            <a:extLst>
              <a:ext uri="{FF2B5EF4-FFF2-40B4-BE49-F238E27FC236}">
                <a16:creationId xmlns:a16="http://schemas.microsoft.com/office/drawing/2014/main" id="{6DA533CD-3A1D-D543-7A1A-AA7D8A756F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E93F0E-1030-39AC-C0BB-2D020C1622E8}"/>
              </a:ext>
            </a:extLst>
          </p:cNvPr>
          <p:cNvSpPr>
            <a:spLocks noGrp="1"/>
          </p:cNvSpPr>
          <p:nvPr>
            <p:ph type="sldNum" sz="quarter" idx="12"/>
          </p:nvPr>
        </p:nvSpPr>
        <p:spPr/>
        <p:txBody>
          <a:bodyPr/>
          <a:lstStyle/>
          <a:p>
            <a:fld id="{FF41F505-6B2B-42EF-97D7-E2B5827C14B6}" type="slidenum">
              <a:rPr lang="en-US" smtClean="0"/>
              <a:t>‹#›</a:t>
            </a:fld>
            <a:endParaRPr lang="en-US"/>
          </a:p>
        </p:txBody>
      </p:sp>
    </p:spTree>
    <p:extLst>
      <p:ext uri="{BB962C8B-B14F-4D97-AF65-F5344CB8AC3E}">
        <p14:creationId xmlns:p14="http://schemas.microsoft.com/office/powerpoint/2010/main" val="384035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54AFD2-A8F8-21A8-2AF8-3D3F3C1770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C45585-0EB8-EDA4-7095-71D3BE0BEE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28BBA7-B635-7AB7-EAB9-48AAA03779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AC5053-279D-4CA9-A0C3-93EB66194DA6}" type="datetimeFigureOut">
              <a:rPr lang="en-US" smtClean="0"/>
              <a:t>6/16/2026</a:t>
            </a:fld>
            <a:endParaRPr lang="en-US"/>
          </a:p>
        </p:txBody>
      </p:sp>
      <p:sp>
        <p:nvSpPr>
          <p:cNvPr id="5" name="Footer Placeholder 4">
            <a:extLst>
              <a:ext uri="{FF2B5EF4-FFF2-40B4-BE49-F238E27FC236}">
                <a16:creationId xmlns:a16="http://schemas.microsoft.com/office/drawing/2014/main" id="{8F2AA2BC-2AE4-B6A1-5DDC-AF0A17590D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36D90F5-08A1-5CF4-D77D-68249D48A9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41F505-6B2B-42EF-97D7-E2B5827C14B6}" type="slidenum">
              <a:rPr lang="en-US" smtClean="0"/>
              <a:t>‹#›</a:t>
            </a:fld>
            <a:endParaRPr lang="en-US"/>
          </a:p>
        </p:txBody>
      </p:sp>
    </p:spTree>
    <p:extLst>
      <p:ext uri="{BB962C8B-B14F-4D97-AF65-F5344CB8AC3E}">
        <p14:creationId xmlns:p14="http://schemas.microsoft.com/office/powerpoint/2010/main" val="4059721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0F206-FAF5-9B8D-6D4B-4827F7FE2936}"/>
              </a:ext>
            </a:extLst>
          </p:cNvPr>
          <p:cNvSpPr>
            <a:spLocks noGrp="1"/>
          </p:cNvSpPr>
          <p:nvPr>
            <p:ph type="title"/>
          </p:nvPr>
        </p:nvSpPr>
        <p:spPr>
          <a:xfrm>
            <a:off x="838200" y="-4894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C16EE2-82FB-5913-5983-DAF1675A89A4}"/>
              </a:ext>
            </a:extLst>
          </p:cNvPr>
          <p:cNvSpPr>
            <a:spLocks noGrp="1"/>
          </p:cNvSpPr>
          <p:nvPr>
            <p:ph type="body" idx="1"/>
          </p:nvPr>
        </p:nvSpPr>
        <p:spPr>
          <a:xfrm>
            <a:off x="838200" y="1411554"/>
            <a:ext cx="10515600" cy="44366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432189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microsoft.com/office/2018/10/relationships/comments" Target="../comments/modernComment_148_92BA84EF.xml"/><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12.jpeg"/><Relationship Id="rId9" Type="http://schemas.microsoft.com/office/2007/relationships/diagramDrawing" Target="../diagrams/drawing4.xml"/><Relationship Id="rId14" Type="http://schemas.microsoft.com/office/2007/relationships/diagramDrawing" Target="../diagrams/drawing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hyperlink" Target="https://www.tsahc.org/homebuyers-renters/mortgage-credit-cert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openxmlformats.org/officeDocument/2006/relationships/image" Target="../media/image19.pn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20_D28A5E0F.xml"/><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diagramColors" Target="../diagrams/colors7.xml"/><Relationship Id="rId11" Type="http://schemas.openxmlformats.org/officeDocument/2006/relationships/image" Target="../media/image10.jpeg"/><Relationship Id="rId5" Type="http://schemas.openxmlformats.org/officeDocument/2006/relationships/diagramQuickStyle" Target="../diagrams/quickStyle7.xml"/><Relationship Id="rId10" Type="http://schemas.openxmlformats.org/officeDocument/2006/relationships/image" Target="../media/image9.jpeg"/><Relationship Id="rId4" Type="http://schemas.openxmlformats.org/officeDocument/2006/relationships/diagramLayout" Target="../diagrams/layout7.xml"/><Relationship Id="rId9"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27.png"/><Relationship Id="rId2" Type="http://schemas.openxmlformats.org/officeDocument/2006/relationships/slideLayout" Target="../slideLayouts/slideLayout23.xml"/><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8" Type="http://schemas.microsoft.com/office/2007/relationships/diagramDrawing" Target="../diagrams/drawing9.xml"/><Relationship Id="rId13" Type="http://schemas.microsoft.com/office/2007/relationships/diagramDrawing" Target="../diagrams/drawing10.xml"/><Relationship Id="rId3" Type="http://schemas.microsoft.com/office/2018/10/relationships/comments" Target="../comments/modernComment_15E_7E50F2B.xml"/><Relationship Id="rId7" Type="http://schemas.openxmlformats.org/officeDocument/2006/relationships/diagramColors" Target="../diagrams/colors9.xml"/><Relationship Id="rId12" Type="http://schemas.openxmlformats.org/officeDocument/2006/relationships/diagramColors" Target="../diagrams/colors10.xml"/><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diagramQuickStyle" Target="../diagrams/quickStyle9.xml"/><Relationship Id="rId11" Type="http://schemas.openxmlformats.org/officeDocument/2006/relationships/diagramQuickStyle" Target="../diagrams/quickStyle10.xml"/><Relationship Id="rId5" Type="http://schemas.openxmlformats.org/officeDocument/2006/relationships/diagramLayout" Target="../diagrams/layout9.xml"/><Relationship Id="rId10" Type="http://schemas.openxmlformats.org/officeDocument/2006/relationships/diagramLayout" Target="../diagrams/layout10.xml"/><Relationship Id="rId4" Type="http://schemas.openxmlformats.org/officeDocument/2006/relationships/diagramData" Target="../diagrams/data9.xml"/><Relationship Id="rId9" Type="http://schemas.openxmlformats.org/officeDocument/2006/relationships/diagramData" Target="../diagrams/data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2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hyperlink" Target="mailto:homeownership@tsahc.org" TargetMode="External"/><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7.jpeg"/><Relationship Id="rId7"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0.jpeg"/><Relationship Id="rId11" Type="http://schemas.microsoft.com/office/2007/relationships/diagramDrawing" Target="../diagrams/drawing1.xml"/><Relationship Id="rId5" Type="http://schemas.openxmlformats.org/officeDocument/2006/relationships/image" Target="../media/image9.jpeg"/><Relationship Id="rId10" Type="http://schemas.openxmlformats.org/officeDocument/2006/relationships/diagramColors" Target="../diagrams/colors1.xml"/><Relationship Id="rId4" Type="http://schemas.openxmlformats.org/officeDocument/2006/relationships/image" Target="../media/image8.jpeg"/><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18/10/relationships/comments" Target="../comments/modernComment_145_8972CAE3.xml"/><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46_8D970BE9.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BC79FFB6-7C17-ED12-6ED4-753D96A4F774}"/>
              </a:ext>
            </a:extLst>
          </p:cNvPr>
          <p:cNvSpPr>
            <a:spLocks noChangeArrowheads="1"/>
          </p:cNvSpPr>
          <p:nvPr/>
        </p:nvSpPr>
        <p:spPr bwMode="auto">
          <a:xfrm>
            <a:off x="693313" y="2397948"/>
            <a:ext cx="10805373"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a:solidFill>
                  <a:schemeClr val="tx1"/>
                </a:solidFill>
                <a:latin typeface="Myriad Pro" charset="0"/>
              </a:defRPr>
            </a:lvl1pPr>
            <a:lvl2pPr marL="742950" indent="-285750">
              <a:spcBef>
                <a:spcPct val="20000"/>
              </a:spcBef>
              <a:buChar char="–"/>
              <a:defRPr sz="1600">
                <a:solidFill>
                  <a:schemeClr val="tx1"/>
                </a:solidFill>
                <a:latin typeface="Myriad Pro" charset="0"/>
              </a:defRPr>
            </a:lvl2pPr>
            <a:lvl3pPr marL="1143000" indent="-228600">
              <a:spcBef>
                <a:spcPct val="20000"/>
              </a:spcBef>
              <a:buChar char="•"/>
              <a:defRPr sz="1400">
                <a:solidFill>
                  <a:schemeClr val="tx1"/>
                </a:solidFill>
                <a:latin typeface="Myriad Pro" charset="0"/>
              </a:defRPr>
            </a:lvl3pPr>
            <a:lvl4pPr marL="1600200" indent="-228600">
              <a:spcBef>
                <a:spcPct val="20000"/>
              </a:spcBef>
              <a:buChar char="–"/>
              <a:defRPr sz="1200">
                <a:solidFill>
                  <a:schemeClr val="tx1"/>
                </a:solidFill>
                <a:latin typeface="Myriad Pro" charset="0"/>
              </a:defRPr>
            </a:lvl4pPr>
            <a:lvl5pPr marL="2057400" indent="-228600">
              <a:spcBef>
                <a:spcPct val="20000"/>
              </a:spcBef>
              <a:buChar char="»"/>
              <a:defRPr sz="1200">
                <a:solidFill>
                  <a:schemeClr val="tx1"/>
                </a:solidFill>
                <a:latin typeface="Myriad Pro" charset="0"/>
              </a:defRPr>
            </a:lvl5pPr>
            <a:lvl6pPr marL="2514600" indent="-228600" eaLnBrk="0" fontAlgn="base" hangingPunct="0">
              <a:spcBef>
                <a:spcPct val="20000"/>
              </a:spcBef>
              <a:spcAft>
                <a:spcPct val="0"/>
              </a:spcAft>
              <a:buChar char="»"/>
              <a:defRPr sz="1200">
                <a:solidFill>
                  <a:schemeClr val="tx1"/>
                </a:solidFill>
                <a:latin typeface="Myriad Pro" charset="0"/>
              </a:defRPr>
            </a:lvl6pPr>
            <a:lvl7pPr marL="2971800" indent="-228600" eaLnBrk="0" fontAlgn="base" hangingPunct="0">
              <a:spcBef>
                <a:spcPct val="20000"/>
              </a:spcBef>
              <a:spcAft>
                <a:spcPct val="0"/>
              </a:spcAft>
              <a:buChar char="»"/>
              <a:defRPr sz="1200">
                <a:solidFill>
                  <a:schemeClr val="tx1"/>
                </a:solidFill>
                <a:latin typeface="Myriad Pro" charset="0"/>
              </a:defRPr>
            </a:lvl7pPr>
            <a:lvl8pPr marL="3429000" indent="-228600" eaLnBrk="0" fontAlgn="base" hangingPunct="0">
              <a:spcBef>
                <a:spcPct val="20000"/>
              </a:spcBef>
              <a:spcAft>
                <a:spcPct val="0"/>
              </a:spcAft>
              <a:buChar char="»"/>
              <a:defRPr sz="1200">
                <a:solidFill>
                  <a:schemeClr val="tx1"/>
                </a:solidFill>
                <a:latin typeface="Myriad Pro" charset="0"/>
              </a:defRPr>
            </a:lvl8pPr>
            <a:lvl9pPr marL="3886200" indent="-228600" eaLnBrk="0" fontAlgn="base" hangingPunct="0">
              <a:spcBef>
                <a:spcPct val="20000"/>
              </a:spcBef>
              <a:spcAft>
                <a:spcPct val="0"/>
              </a:spcAft>
              <a:buChar char="»"/>
              <a:defRPr sz="1200">
                <a:solidFill>
                  <a:schemeClr val="tx1"/>
                </a:solidFill>
                <a:latin typeface="Myriad Pro" charset="0"/>
              </a:defRPr>
            </a:lvl9pPr>
          </a:lstStyle>
          <a:p>
            <a:pPr algn="ctr">
              <a:spcBef>
                <a:spcPct val="0"/>
              </a:spcBef>
              <a:buFontTx/>
              <a:buNone/>
            </a:pPr>
            <a:r>
              <a:rPr lang="en-US" altLang="en-US" sz="5400" dirty="0">
                <a:solidFill>
                  <a:schemeClr val="bg1"/>
                </a:solidFill>
                <a:latin typeface="+mn-lt"/>
              </a:rPr>
              <a:t>Down Payment Assistance</a:t>
            </a:r>
          </a:p>
          <a:p>
            <a:pPr algn="ctr">
              <a:spcBef>
                <a:spcPct val="0"/>
              </a:spcBef>
              <a:buFontTx/>
              <a:buNone/>
            </a:pPr>
            <a:endParaRPr lang="en-US" altLang="en-US" sz="600" dirty="0">
              <a:solidFill>
                <a:schemeClr val="bg1"/>
              </a:solidFill>
              <a:latin typeface="+mn-lt"/>
            </a:endParaRPr>
          </a:p>
          <a:p>
            <a:pPr algn="ctr">
              <a:spcBef>
                <a:spcPct val="0"/>
              </a:spcBef>
              <a:buFontTx/>
              <a:buNone/>
            </a:pPr>
            <a:r>
              <a:rPr lang="en-US" altLang="en-US" sz="3200" dirty="0">
                <a:solidFill>
                  <a:schemeClr val="bg1"/>
                </a:solidFill>
              </a:rPr>
              <a:t>Serve More Buyers &amp; Close More Deals With TSAHC</a:t>
            </a:r>
          </a:p>
        </p:txBody>
      </p:sp>
    </p:spTree>
    <p:extLst>
      <p:ext uri="{BB962C8B-B14F-4D97-AF65-F5344CB8AC3E}">
        <p14:creationId xmlns:p14="http://schemas.microsoft.com/office/powerpoint/2010/main" val="2556643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8E397-F9D1-A223-D408-7FDBF790F0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8FAB2E-D43A-003A-70D1-EAE340DD17AC}"/>
              </a:ext>
            </a:extLst>
          </p:cNvPr>
          <p:cNvSpPr>
            <a:spLocks noGrp="1"/>
          </p:cNvSpPr>
          <p:nvPr>
            <p:ph type="title"/>
          </p:nvPr>
        </p:nvSpPr>
        <p:spPr/>
        <p:txBody>
          <a:bodyPr/>
          <a:lstStyle/>
          <a:p>
            <a:r>
              <a:rPr lang="en-US" dirty="0"/>
              <a:t>Eligible Properties – </a:t>
            </a:r>
            <a:r>
              <a:rPr lang="en-US" sz="3600" i="1" dirty="0"/>
              <a:t>Primary Residence only!</a:t>
            </a:r>
          </a:p>
        </p:txBody>
      </p:sp>
      <p:pic>
        <p:nvPicPr>
          <p:cNvPr id="2052" name="Picture 4" descr="House icon This illustration/vector you can use for any purpose related to your business. houses stock illustrations">
            <a:extLst>
              <a:ext uri="{FF2B5EF4-FFF2-40B4-BE49-F238E27FC236}">
                <a16:creationId xmlns:a16="http://schemas.microsoft.com/office/drawing/2014/main" id="{566FB473-3A9D-9B61-730A-BCF8A469C9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88" b="34812"/>
          <a:stretch/>
        </p:blipFill>
        <p:spPr bwMode="auto">
          <a:xfrm>
            <a:off x="1793013" y="2276565"/>
            <a:ext cx="8601209" cy="4581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A3964746-CBF3-2DA1-23F0-0FBA83828A61}"/>
              </a:ext>
            </a:extLst>
          </p:cNvPr>
          <p:cNvGraphicFramePr/>
          <p:nvPr>
            <p:extLst>
              <p:ext uri="{D42A27DB-BD31-4B8C-83A1-F6EECF244321}">
                <p14:modId xmlns:p14="http://schemas.microsoft.com/office/powerpoint/2010/main" val="3206451327"/>
              </p:ext>
            </p:extLst>
          </p:nvPr>
        </p:nvGraphicFramePr>
        <p:xfrm>
          <a:off x="1829591" y="4697566"/>
          <a:ext cx="8528051" cy="13255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 7">
            <a:extLst>
              <a:ext uri="{FF2B5EF4-FFF2-40B4-BE49-F238E27FC236}">
                <a16:creationId xmlns:a16="http://schemas.microsoft.com/office/drawing/2014/main" id="{2BF35070-E08F-0B67-869A-14390499840A}"/>
              </a:ext>
            </a:extLst>
          </p:cNvPr>
          <p:cNvGraphicFramePr/>
          <p:nvPr/>
        </p:nvGraphicFramePr>
        <p:xfrm>
          <a:off x="784118" y="1239132"/>
          <a:ext cx="10619000" cy="321361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46169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FAF45-741B-544D-911D-6BF0B96341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C007E5-44BE-C1BB-9592-3AD490D56456}"/>
              </a:ext>
            </a:extLst>
          </p:cNvPr>
          <p:cNvSpPr>
            <a:spLocks noGrp="1"/>
          </p:cNvSpPr>
          <p:nvPr>
            <p:ph type="title"/>
          </p:nvPr>
        </p:nvSpPr>
        <p:spPr/>
        <p:txBody>
          <a:bodyPr/>
          <a:lstStyle/>
          <a:p>
            <a:r>
              <a:rPr lang="en-US" dirty="0"/>
              <a:t>What is a Targeted Area??</a:t>
            </a:r>
          </a:p>
        </p:txBody>
      </p:sp>
      <p:sp>
        <p:nvSpPr>
          <p:cNvPr id="3" name="TextBox 2">
            <a:extLst>
              <a:ext uri="{FF2B5EF4-FFF2-40B4-BE49-F238E27FC236}">
                <a16:creationId xmlns:a16="http://schemas.microsoft.com/office/drawing/2014/main" id="{0D19B8D3-07AA-2849-E45C-4F37646450C7}"/>
              </a:ext>
            </a:extLst>
          </p:cNvPr>
          <p:cNvSpPr txBox="1"/>
          <p:nvPr/>
        </p:nvSpPr>
        <p:spPr>
          <a:xfrm>
            <a:off x="670308" y="1380311"/>
            <a:ext cx="5423310" cy="5724644"/>
          </a:xfrm>
          <a:prstGeom prst="rect">
            <a:avLst/>
          </a:prstGeom>
          <a:noFill/>
        </p:spPr>
        <p:txBody>
          <a:bodyPr wrap="square" rtlCol="0">
            <a:spAutoFit/>
          </a:bodyPr>
          <a:lstStyle/>
          <a:p>
            <a:pPr marL="457200" indent="-457200">
              <a:spcBef>
                <a:spcPts val="1200"/>
              </a:spcBef>
              <a:buFont typeface="Arial" panose="020B0604020202020204" pitchFamily="34" charset="0"/>
              <a:buChar char="•"/>
            </a:pPr>
            <a:r>
              <a:rPr lang="en-US" sz="2400" dirty="0">
                <a:ln w="0"/>
              </a:rPr>
              <a:t>Targeted areas are specific census tracts within a county that are designated for economic revitalization</a:t>
            </a:r>
            <a:br>
              <a:rPr lang="en-US" sz="2400" dirty="0">
                <a:ln w="0"/>
              </a:rPr>
            </a:br>
            <a:endParaRPr lang="en-US" sz="2400" dirty="0">
              <a:ln w="0"/>
            </a:endParaRPr>
          </a:p>
          <a:p>
            <a:pPr marL="457200" indent="-457200">
              <a:spcBef>
                <a:spcPts val="1200"/>
              </a:spcBef>
              <a:buFont typeface="Arial" panose="020B0604020202020204" pitchFamily="34" charset="0"/>
              <a:buChar char="•"/>
            </a:pPr>
            <a:r>
              <a:rPr lang="en-US" sz="2400" dirty="0">
                <a:ln w="0"/>
              </a:rPr>
              <a:t>Targeted Areas have higher income limits for the MCC program, and the first-time homebuyer requirement (if any) is waived!</a:t>
            </a:r>
            <a:br>
              <a:rPr lang="en-US" sz="2400" dirty="0">
                <a:ln w="0"/>
              </a:rPr>
            </a:br>
            <a:endParaRPr lang="en-US" sz="2400" dirty="0">
              <a:ln w="0"/>
            </a:endParaRPr>
          </a:p>
          <a:p>
            <a:pPr marL="457200" indent="-457200">
              <a:spcBef>
                <a:spcPts val="1200"/>
              </a:spcBef>
              <a:buFont typeface="Arial" panose="020B0604020202020204" pitchFamily="34" charset="0"/>
              <a:buChar char="•"/>
            </a:pPr>
            <a:r>
              <a:rPr lang="en-US" sz="2400" dirty="0">
                <a:ln w="0"/>
              </a:rPr>
              <a:t>TSAHC has a look up tool and an easy-to-use map that specifies Targeted Areas across Texas</a:t>
            </a:r>
          </a:p>
          <a:p>
            <a:pPr marL="342900" indent="-342900">
              <a:spcBef>
                <a:spcPts val="1200"/>
              </a:spcBef>
              <a:buFont typeface="Arial" panose="020B0604020202020204" pitchFamily="34" charset="0"/>
              <a:buChar char="•"/>
            </a:pPr>
            <a:endParaRPr lang="en-US" sz="2400" dirty="0">
              <a:ln w="0"/>
            </a:endParaRPr>
          </a:p>
        </p:txBody>
      </p:sp>
      <p:pic>
        <p:nvPicPr>
          <p:cNvPr id="5" name="Picture 4">
            <a:extLst>
              <a:ext uri="{FF2B5EF4-FFF2-40B4-BE49-F238E27FC236}">
                <a16:creationId xmlns:a16="http://schemas.microsoft.com/office/drawing/2014/main" id="{40D105D4-7DA3-8700-B165-AF2785C55BCA}"/>
              </a:ext>
            </a:extLst>
          </p:cNvPr>
          <p:cNvPicPr>
            <a:picLocks noChangeAspect="1"/>
          </p:cNvPicPr>
          <p:nvPr/>
        </p:nvPicPr>
        <p:blipFill>
          <a:blip r:embed="rId3"/>
          <a:srcRect l="13053" t="124" b="1"/>
          <a:stretch>
            <a:fillRect/>
          </a:stretch>
        </p:blipFill>
        <p:spPr>
          <a:xfrm>
            <a:off x="6262577" y="1720645"/>
            <a:ext cx="5259115" cy="3737288"/>
          </a:xfrm>
          <a:prstGeom prst="rect">
            <a:avLst/>
          </a:prstGeom>
          <a:effectLst>
            <a:glow rad="101600">
              <a:schemeClr val="accent3">
                <a:alpha val="40000"/>
              </a:schemeClr>
            </a:glow>
            <a:outerShdw blurRad="50800" dist="38100" dir="5400000" sx="1000" sy="1000" algn="t" rotWithShape="0">
              <a:prstClr val="black">
                <a:alpha val="40000"/>
              </a:prstClr>
            </a:outerShdw>
            <a:reflection stA="95000" endPos="0" dist="50800" dir="5400000" sy="-100000" algn="bl" rotWithShape="0"/>
          </a:effectLst>
        </p:spPr>
      </p:pic>
    </p:spTree>
    <p:extLst>
      <p:ext uri="{BB962C8B-B14F-4D97-AF65-F5344CB8AC3E}">
        <p14:creationId xmlns:p14="http://schemas.microsoft.com/office/powerpoint/2010/main" val="82011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4F2F5-3D11-DB4E-93DF-DC826F0B24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260C8E-22C6-F9A3-100F-2582B803F6A1}"/>
              </a:ext>
            </a:extLst>
          </p:cNvPr>
          <p:cNvSpPr>
            <a:spLocks noGrp="1"/>
          </p:cNvSpPr>
          <p:nvPr>
            <p:ph type="title"/>
          </p:nvPr>
        </p:nvSpPr>
        <p:spPr/>
        <p:txBody>
          <a:bodyPr/>
          <a:lstStyle/>
          <a:p>
            <a:r>
              <a:rPr lang="en-US"/>
              <a:t>Mortgage Credit Certificate </a:t>
            </a:r>
            <a:endParaRPr lang="en-US" i="1"/>
          </a:p>
        </p:txBody>
      </p:sp>
      <p:sp>
        <p:nvSpPr>
          <p:cNvPr id="2" name="TextBox 1">
            <a:extLst>
              <a:ext uri="{FF2B5EF4-FFF2-40B4-BE49-F238E27FC236}">
                <a16:creationId xmlns:a16="http://schemas.microsoft.com/office/drawing/2014/main" id="{A747E832-7E1C-3B16-FC61-EC4481A74062}"/>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5" name="Rectangle: Rounded Corners 4">
            <a:extLst>
              <a:ext uri="{FF2B5EF4-FFF2-40B4-BE49-F238E27FC236}">
                <a16:creationId xmlns:a16="http://schemas.microsoft.com/office/drawing/2014/main" id="{A94B45F2-6170-1F3C-EFCA-44F5C9EDC9A4}"/>
              </a:ext>
            </a:extLst>
          </p:cNvPr>
          <p:cNvSpPr/>
          <p:nvPr/>
        </p:nvSpPr>
        <p:spPr>
          <a:xfrm>
            <a:off x="221628" y="1507448"/>
            <a:ext cx="11743979" cy="52919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First Time Homebuyer Definition: </a:t>
            </a:r>
          </a:p>
          <a:p>
            <a:pPr algn="ctr"/>
            <a:endParaRPr lang="en-US" sz="2800" b="1" dirty="0"/>
          </a:p>
          <a:p>
            <a:pPr algn="ctr"/>
            <a:r>
              <a:rPr lang="en-US" sz="2800" b="1" dirty="0"/>
              <a:t>In the last 3 years, has </a:t>
            </a:r>
            <a:r>
              <a:rPr lang="en-US" sz="2800" b="1" u="sng" dirty="0"/>
              <a:t>not</a:t>
            </a:r>
            <a:r>
              <a:rPr lang="en-US" sz="2800" b="1" dirty="0"/>
              <a:t> had ownership in a primary residence, nor resided primarily in a residence they own. </a:t>
            </a:r>
          </a:p>
          <a:p>
            <a:pPr algn="ctr"/>
            <a:endParaRPr lang="en-US" sz="2800" b="1" dirty="0"/>
          </a:p>
          <a:p>
            <a:pPr algn="ctr"/>
            <a:r>
              <a:rPr lang="en-US" sz="2800" b="1" dirty="0"/>
              <a:t>This definition means you can still qualify even if you have owned a home in the past, as long as you haven't owned a primary residence in the last three years.</a:t>
            </a:r>
          </a:p>
        </p:txBody>
      </p:sp>
    </p:spTree>
    <p:extLst>
      <p:ext uri="{BB962C8B-B14F-4D97-AF65-F5344CB8AC3E}">
        <p14:creationId xmlns:p14="http://schemas.microsoft.com/office/powerpoint/2010/main" val="86541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B798-C5B0-DF2A-A943-293633659EA9}"/>
            </a:ext>
          </a:extLst>
        </p:cNvPr>
        <p:cNvGrpSpPr/>
        <p:nvPr/>
      </p:nvGrpSpPr>
      <p:grpSpPr>
        <a:xfrm>
          <a:off x="0" y="0"/>
          <a:ext cx="0" cy="0"/>
          <a:chOff x="0" y="0"/>
          <a:chExt cx="0" cy="0"/>
        </a:xfrm>
      </p:grpSpPr>
      <p:pic>
        <p:nvPicPr>
          <p:cNvPr id="1026" name="Picture 2" descr="Financial solutions and Cashback vector color illustration. Refinance and refund colorful linear icon. Financial solutions and Cashback vector color illustration. Refinance and refund colorful linear icon. mortgage credit certificate stock illustrations">
            <a:extLst>
              <a:ext uri="{FF2B5EF4-FFF2-40B4-BE49-F238E27FC236}">
                <a16:creationId xmlns:a16="http://schemas.microsoft.com/office/drawing/2014/main" id="{DEAD881C-A2A9-9FF9-E8D5-C1EA3C773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366" y="1541343"/>
            <a:ext cx="3120531" cy="31205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1C7A825-4EBB-E2E5-0163-C970AA0C6E9E}"/>
              </a:ext>
            </a:extLst>
          </p:cNvPr>
          <p:cNvSpPr>
            <a:spLocks noGrp="1"/>
          </p:cNvSpPr>
          <p:nvPr>
            <p:ph type="title"/>
          </p:nvPr>
        </p:nvSpPr>
        <p:spPr/>
        <p:txBody>
          <a:bodyPr/>
          <a:lstStyle/>
          <a:p>
            <a:r>
              <a:rPr lang="en-US"/>
              <a:t>Mortgage Credit Certificate </a:t>
            </a:r>
            <a:endParaRPr lang="en-US" sz="3600" i="1"/>
          </a:p>
        </p:txBody>
      </p:sp>
      <p:sp>
        <p:nvSpPr>
          <p:cNvPr id="5" name="Star: 7 Points 4">
            <a:extLst>
              <a:ext uri="{FF2B5EF4-FFF2-40B4-BE49-F238E27FC236}">
                <a16:creationId xmlns:a16="http://schemas.microsoft.com/office/drawing/2014/main" id="{412DF228-EABA-A98C-9B51-39CB5C6AA49D}"/>
              </a:ext>
            </a:extLst>
          </p:cNvPr>
          <p:cNvSpPr/>
          <p:nvPr/>
        </p:nvSpPr>
        <p:spPr>
          <a:xfrm>
            <a:off x="2540312" y="1541343"/>
            <a:ext cx="5618329" cy="4577646"/>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p>
          <a:p>
            <a:pPr algn="ctr"/>
            <a:r>
              <a:rPr lang="en-US" sz="2800" b="1" dirty="0"/>
              <a:t>Get 15% </a:t>
            </a:r>
          </a:p>
          <a:p>
            <a:pPr algn="ctr"/>
            <a:r>
              <a:rPr lang="en-US" sz="2800" b="1" dirty="0"/>
              <a:t>of the </a:t>
            </a:r>
          </a:p>
          <a:p>
            <a:pPr algn="ctr"/>
            <a:r>
              <a:rPr lang="en-US" sz="2800" b="1" dirty="0"/>
              <a:t>Mortgage Interest</a:t>
            </a:r>
          </a:p>
          <a:p>
            <a:pPr algn="ctr"/>
            <a:r>
              <a:rPr lang="en-US" sz="2800" b="1" dirty="0"/>
              <a:t>Back…</a:t>
            </a:r>
          </a:p>
          <a:p>
            <a:pPr algn="ctr"/>
            <a:r>
              <a:rPr lang="en-US" sz="2800" b="1" dirty="0"/>
              <a:t>EVERY YEAR!</a:t>
            </a:r>
          </a:p>
        </p:txBody>
      </p:sp>
    </p:spTree>
    <p:extLst>
      <p:ext uri="{BB962C8B-B14F-4D97-AF65-F5344CB8AC3E}">
        <p14:creationId xmlns:p14="http://schemas.microsoft.com/office/powerpoint/2010/main" val="108364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875E-6 -3.33333E-6 L -1.875E-6 -0.07222 " pathEditMode="relative" rAng="0" ptsTypes="AA">
                                      <p:cBhvr>
                                        <p:cTn id="6" dur="250" accel="50000" decel="50000" autoRev="1" fill="hold">
                                          <p:stCondLst>
                                            <p:cond delay="0"/>
                                          </p:stCondLst>
                                        </p:cTn>
                                        <p:tgtEl>
                                          <p:spTgt spid="5"/>
                                        </p:tgtEl>
                                        <p:attrNameLst>
                                          <p:attrName>ppt_x</p:attrName>
                                          <p:attrName>ppt_y</p:attrName>
                                        </p:attrNameLst>
                                      </p:cBhvr>
                                      <p:rCtr x="0" y="-3611"/>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624A-9426-DAC6-8F21-891128BB2FC2}"/>
            </a:ext>
          </a:extLst>
        </p:cNvPr>
        <p:cNvGrpSpPr/>
        <p:nvPr/>
      </p:nvGrpSpPr>
      <p:grpSpPr>
        <a:xfrm>
          <a:off x="0" y="0"/>
          <a:ext cx="0" cy="0"/>
          <a:chOff x="0" y="0"/>
          <a:chExt cx="0" cy="0"/>
        </a:xfrm>
      </p:grpSpPr>
      <p:pic>
        <p:nvPicPr>
          <p:cNvPr id="3" name="Picture 2" descr="$100 Banknote 3d render $100 banknote (isolated on white and clipping path) stacks of dollars growing over time stock pictures, royalty-free photos &amp; images">
            <a:extLst>
              <a:ext uri="{FF2B5EF4-FFF2-40B4-BE49-F238E27FC236}">
                <a16:creationId xmlns:a16="http://schemas.microsoft.com/office/drawing/2014/main" id="{EAEA2EE3-618B-1870-A07D-A1FB42755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1557" y="2023498"/>
            <a:ext cx="7725105" cy="483450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F137A2-344D-E9D8-415F-86BF224DA44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2A117AA2-E0FD-A19C-EDE5-4692DCBACE5F}"/>
              </a:ext>
            </a:extLst>
          </p:cNvPr>
          <p:cNvSpPr txBox="1"/>
          <p:nvPr/>
        </p:nvSpPr>
        <p:spPr>
          <a:xfrm>
            <a:off x="835024" y="1303284"/>
            <a:ext cx="898163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MCC Calculator – Fun to show impact over 30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96098"/>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https://www.tsahc.org/homebuyers-renters/mortgage-credit-certs</a:t>
            </a:r>
            <a:r>
              <a:rPr kumimoji="0" lang="en-US" sz="2400" b="0" i="0" u="none" strike="noStrike" kern="1200" cap="none" spc="0" normalizeH="0" baseline="0" noProof="0" dirty="0">
                <a:ln>
                  <a:noFill/>
                </a:ln>
                <a:solidFill>
                  <a:srgbClr val="296098"/>
                </a:solidFill>
                <a:effectLst/>
                <a:uLnTx/>
                <a:uFillTx/>
                <a:latin typeface="Aptos" panose="02110004020202020204"/>
                <a:ea typeface="+mn-ea"/>
                <a:cs typeface="+mn-cs"/>
              </a:rPr>
              <a:t> </a:t>
            </a: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5" name="TextBox 4">
            <a:extLst>
              <a:ext uri="{FF2B5EF4-FFF2-40B4-BE49-F238E27FC236}">
                <a16:creationId xmlns:a16="http://schemas.microsoft.com/office/drawing/2014/main" id="{1D287A46-53DB-25AA-A109-9C5AD0907BB7}"/>
              </a:ext>
            </a:extLst>
          </p:cNvPr>
          <p:cNvSpPr txBox="1"/>
          <p:nvPr/>
        </p:nvSpPr>
        <p:spPr>
          <a:xfrm>
            <a:off x="2091557" y="6025842"/>
            <a:ext cx="204951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Year 1 Savings</a:t>
            </a:r>
          </a:p>
        </p:txBody>
      </p:sp>
      <p:sp>
        <p:nvSpPr>
          <p:cNvPr id="6" name="TextBox 5">
            <a:extLst>
              <a:ext uri="{FF2B5EF4-FFF2-40B4-BE49-F238E27FC236}">
                <a16:creationId xmlns:a16="http://schemas.microsoft.com/office/drawing/2014/main" id="{BC7EF22A-3E17-F7E2-D3AD-4C06B45B2658}"/>
              </a:ext>
            </a:extLst>
          </p:cNvPr>
          <p:cNvSpPr txBox="1"/>
          <p:nvPr/>
        </p:nvSpPr>
        <p:spPr>
          <a:xfrm>
            <a:off x="7472859" y="6025843"/>
            <a:ext cx="22754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Year 30 Savings</a:t>
            </a:r>
          </a:p>
        </p:txBody>
      </p:sp>
    </p:spTree>
    <p:extLst>
      <p:ext uri="{BB962C8B-B14F-4D97-AF65-F5344CB8AC3E}">
        <p14:creationId xmlns:p14="http://schemas.microsoft.com/office/powerpoint/2010/main" val="2780292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F10C2-57CB-44AC-11AD-9961E8CA67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AA8286-7DD1-8BDE-955C-758FA1430988}"/>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B7468C33-0EB5-D66B-7067-45CFBA182E12}"/>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Arrow: Down 7">
            <a:extLst>
              <a:ext uri="{FF2B5EF4-FFF2-40B4-BE49-F238E27FC236}">
                <a16:creationId xmlns:a16="http://schemas.microsoft.com/office/drawing/2014/main" id="{E4A90257-FB7D-B69F-A7F3-91F5CBBA0E73}"/>
              </a:ext>
            </a:extLst>
          </p:cNvPr>
          <p:cNvSpPr/>
          <p:nvPr/>
        </p:nvSpPr>
        <p:spPr>
          <a:xfrm>
            <a:off x="3679517" y="2013518"/>
            <a:ext cx="4828201" cy="4415951"/>
          </a:xfrm>
          <a:prstGeom prst="downArrow">
            <a:avLst>
              <a:gd name="adj1" fmla="val 50000"/>
              <a:gd name="adj2" fmla="val 39281"/>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t>Mortgage Interest Rate </a:t>
            </a:r>
            <a:r>
              <a:rPr lang="en-US" sz="2800" b="1" dirty="0">
                <a:solidFill>
                  <a:schemeClr val="tx1"/>
                </a:solidFill>
              </a:rPr>
              <a:t>7.00% - 15% </a:t>
            </a:r>
          </a:p>
          <a:p>
            <a:pPr algn="ctr"/>
            <a:r>
              <a:rPr lang="en-US" sz="2800" b="1" dirty="0"/>
              <a:t>= </a:t>
            </a:r>
          </a:p>
          <a:p>
            <a:pPr algn="ctr"/>
            <a:r>
              <a:rPr lang="en-US" sz="3200" b="1" dirty="0">
                <a:solidFill>
                  <a:schemeClr val="tx1"/>
                </a:solidFill>
              </a:rPr>
              <a:t>5.95%</a:t>
            </a:r>
          </a:p>
          <a:p>
            <a:pPr algn="ctr"/>
            <a:r>
              <a:rPr lang="en-US" sz="3200" b="1" dirty="0"/>
              <a:t>Effective Rate</a:t>
            </a:r>
          </a:p>
        </p:txBody>
      </p:sp>
      <p:sp>
        <p:nvSpPr>
          <p:cNvPr id="9" name="TextBox 8">
            <a:extLst>
              <a:ext uri="{FF2B5EF4-FFF2-40B4-BE49-F238E27FC236}">
                <a16:creationId xmlns:a16="http://schemas.microsoft.com/office/drawing/2014/main" id="{3BC406A4-DB56-24E8-335B-AC10BC439D86}"/>
              </a:ext>
            </a:extLst>
          </p:cNvPr>
          <p:cNvSpPr txBox="1"/>
          <p:nvPr/>
        </p:nvSpPr>
        <p:spPr>
          <a:xfrm>
            <a:off x="0" y="1404583"/>
            <a:ext cx="12191999" cy="461665"/>
          </a:xfrm>
          <a:prstGeom prst="rect">
            <a:avLst/>
          </a:prstGeom>
          <a:noFill/>
        </p:spPr>
        <p:txBody>
          <a:bodyPr wrap="square" rtlCol="0">
            <a:spAutoFit/>
          </a:bodyPr>
          <a:lstStyle/>
          <a:p>
            <a:pPr algn="ctr"/>
            <a:r>
              <a:rPr lang="en-US" sz="2400" dirty="0"/>
              <a:t>How does the MCC impact the mortgage interest rate?</a:t>
            </a:r>
          </a:p>
        </p:txBody>
      </p:sp>
    </p:spTree>
    <p:extLst>
      <p:ext uri="{BB962C8B-B14F-4D97-AF65-F5344CB8AC3E}">
        <p14:creationId xmlns:p14="http://schemas.microsoft.com/office/powerpoint/2010/main" val="299062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AE7C9-04A4-2BCB-D774-75B77A246C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A126E1-FCCC-EE29-7685-6A22B615CD4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9054CD78-31B5-5FE2-3401-B60BFCB8DC0A}"/>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graphicFrame>
        <p:nvGraphicFramePr>
          <p:cNvPr id="3" name="Table 2">
            <a:extLst>
              <a:ext uri="{FF2B5EF4-FFF2-40B4-BE49-F238E27FC236}">
                <a16:creationId xmlns:a16="http://schemas.microsoft.com/office/drawing/2014/main" id="{BACAFC93-27F7-AAF0-CCED-FDB2705B1596}"/>
              </a:ext>
            </a:extLst>
          </p:cNvPr>
          <p:cNvGraphicFramePr>
            <a:graphicFrameLocks noGrp="1"/>
          </p:cNvGraphicFramePr>
          <p:nvPr/>
        </p:nvGraphicFramePr>
        <p:xfrm>
          <a:off x="1698765" y="2053849"/>
          <a:ext cx="4114250" cy="3261544"/>
        </p:xfrm>
        <a:graphic>
          <a:graphicData uri="http://schemas.openxmlformats.org/drawingml/2006/table">
            <a:tbl>
              <a:tblPr firstRow="1" bandRow="1">
                <a:effectLst>
                  <a:outerShdw blurRad="50800" dist="38100" dir="5400000" algn="t" rotWithShape="0">
                    <a:prstClr val="black">
                      <a:alpha val="40000"/>
                    </a:prstClr>
                  </a:outerShdw>
                </a:effectLst>
              </a:tblPr>
              <a:tblGrid>
                <a:gridCol w="4114250">
                  <a:extLst>
                    <a:ext uri="{9D8B030D-6E8A-4147-A177-3AD203B41FA5}">
                      <a16:colId xmlns:a16="http://schemas.microsoft.com/office/drawing/2014/main" val="20000"/>
                    </a:ext>
                  </a:extLst>
                </a:gridCol>
              </a:tblGrid>
              <a:tr h="45671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endParaRPr lang="en-US" sz="2400" dirty="0">
                        <a:latin typeface="Calibri" panose="020F0502020204030204" pitchFamily="34" charset="0"/>
                        <a:cs typeface="Calibri" panose="020F0502020204030204" pitchFamily="34" charset="0"/>
                      </a:endParaRPr>
                    </a:p>
                    <a:p>
                      <a:pPr algn="l"/>
                      <a:r>
                        <a:rPr lang="en-US" sz="2800" dirty="0">
                          <a:solidFill>
                            <a:schemeClr val="tx1"/>
                          </a:solidFill>
                          <a:latin typeface="Calibri" panose="020F0502020204030204" pitchFamily="34" charset="0"/>
                          <a:cs typeface="Calibri" panose="020F0502020204030204" pitchFamily="34" charset="0"/>
                        </a:rPr>
                        <a:t>Credit</a:t>
                      </a:r>
                      <a:r>
                        <a:rPr lang="en-US" sz="2800" baseline="0" dirty="0">
                          <a:solidFill>
                            <a:schemeClr val="tx1"/>
                          </a:solidFill>
                          <a:latin typeface="Calibri" panose="020F0502020204030204" pitchFamily="34" charset="0"/>
                          <a:cs typeface="Calibri" panose="020F0502020204030204" pitchFamily="34" charset="0"/>
                        </a:rPr>
                        <a:t> Example</a:t>
                      </a:r>
                      <a:endParaRPr lang="en-US" sz="2800" dirty="0">
                        <a:solidFill>
                          <a:schemeClr val="tx1"/>
                        </a:solidFill>
                        <a:latin typeface="Calibri" panose="020F0502020204030204" pitchFamily="34" charset="0"/>
                        <a:cs typeface="Calibri" panose="020F0502020204030204" pitchFamily="34" charset="0"/>
                      </a:endParaRPr>
                    </a:p>
                  </a:txBody>
                  <a:tcPr marL="91205" marR="91205" marT="34313" marB="3431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10000"/>
                  </a:ext>
                </a:extLst>
              </a:tr>
              <a:tr h="4501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Loan Amount                                                                                          $280,000</a:t>
                      </a:r>
                    </a:p>
                  </a:txBody>
                  <a:tcPr marL="91205" marR="91205" marT="34313" marB="34313"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BBB59">
                        <a:tint val="40000"/>
                      </a:srgbClr>
                    </a:solidFill>
                  </a:tcPr>
                </a:tc>
                <a:extLst>
                  <a:ext uri="{0D108BD9-81ED-4DB2-BD59-A6C34878D82A}">
                    <a16:rowId xmlns:a16="http://schemas.microsoft.com/office/drawing/2014/main" val="10001"/>
                  </a:ext>
                </a:extLst>
              </a:tr>
              <a:tr h="54598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Interest</a:t>
                      </a:r>
                      <a:r>
                        <a:rPr lang="en-US" sz="2400" baseline="0">
                          <a:latin typeface="Calibri" panose="020F0502020204030204" pitchFamily="34" charset="0"/>
                          <a:cs typeface="Calibri" panose="020F0502020204030204" pitchFamily="34" charset="0"/>
                        </a:rPr>
                        <a:t> Rate                                                                 x      7.0%</a:t>
                      </a:r>
                      <a:endParaRPr lang="en-US" sz="240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tint val="20000"/>
                      </a:srgbClr>
                    </a:solidFill>
                  </a:tcPr>
                </a:tc>
                <a:extLst>
                  <a:ext uri="{0D108BD9-81ED-4DB2-BD59-A6C34878D82A}">
                    <a16:rowId xmlns:a16="http://schemas.microsoft.com/office/drawing/2014/main" val="10002"/>
                  </a:ext>
                </a:extLst>
              </a:tr>
              <a:tr h="628564">
                <a:tc>
                  <a:txBody>
                    <a:bodyPr/>
                    <a:lstStyle/>
                    <a:p>
                      <a:pPr algn="r"/>
                      <a:r>
                        <a:rPr lang="en-US" sz="2400" b="1" dirty="0">
                          <a:latin typeface="Calibri" panose="020F0502020204030204" pitchFamily="34" charset="0"/>
                          <a:cs typeface="Calibri" panose="020F0502020204030204" pitchFamily="34" charset="0"/>
                        </a:rPr>
                        <a:t>Interest</a:t>
                      </a:r>
                      <a:r>
                        <a:rPr lang="en-US" sz="2400" b="1" baseline="0" dirty="0">
                          <a:latin typeface="Calibri" panose="020F0502020204030204" pitchFamily="34" charset="0"/>
                          <a:cs typeface="Calibri" panose="020F0502020204030204" pitchFamily="34" charset="0"/>
                        </a:rPr>
                        <a:t> Paid in 1</a:t>
                      </a:r>
                      <a:r>
                        <a:rPr lang="en-US" sz="2400" b="1" baseline="30000" dirty="0">
                          <a:latin typeface="Calibri" panose="020F0502020204030204" pitchFamily="34" charset="0"/>
                          <a:cs typeface="Calibri" panose="020F0502020204030204" pitchFamily="34" charset="0"/>
                        </a:rPr>
                        <a:t>st</a:t>
                      </a:r>
                      <a:r>
                        <a:rPr lang="en-US" sz="2400" b="1" baseline="0" dirty="0">
                          <a:latin typeface="Calibri" panose="020F0502020204030204" pitchFamily="34" charset="0"/>
                          <a:cs typeface="Calibri" panose="020F0502020204030204" pitchFamily="34" charset="0"/>
                        </a:rPr>
                        <a:t> Full Year                                                       $19,600</a:t>
                      </a:r>
                      <a:endParaRPr lang="en-US" sz="2400" b="1" dirty="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DC294"/>
                    </a:solidFill>
                  </a:tcPr>
                </a:tc>
                <a:extLst>
                  <a:ext uri="{0D108BD9-81ED-4DB2-BD59-A6C34878D82A}">
                    <a16:rowId xmlns:a16="http://schemas.microsoft.com/office/drawing/2014/main" val="4060800114"/>
                  </a:ext>
                </a:extLst>
              </a:tr>
            </a:tbl>
          </a:graphicData>
        </a:graphic>
      </p:graphicFrame>
      <p:sp>
        <p:nvSpPr>
          <p:cNvPr id="5" name="Star: 7 Points 4">
            <a:extLst>
              <a:ext uri="{FF2B5EF4-FFF2-40B4-BE49-F238E27FC236}">
                <a16:creationId xmlns:a16="http://schemas.microsoft.com/office/drawing/2014/main" id="{9CD2B388-A076-4BDF-4C73-97C4277918F8}"/>
              </a:ext>
            </a:extLst>
          </p:cNvPr>
          <p:cNvSpPr/>
          <p:nvPr/>
        </p:nvSpPr>
        <p:spPr>
          <a:xfrm>
            <a:off x="6599620" y="2036929"/>
            <a:ext cx="3888850" cy="3295384"/>
          </a:xfrm>
          <a:prstGeom prst="star7">
            <a:avLst/>
          </a:prstGeom>
          <a:solidFill>
            <a:srgbClr val="E87224"/>
          </a:solidFill>
          <a:ln>
            <a:solidFill>
              <a:srgbClr val="E87224"/>
            </a:solidFill>
          </a:ln>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a:t>
            </a:r>
            <a:r>
              <a:rPr lang="en-US" sz="4000" b="1" u="sng" dirty="0"/>
              <a:t>$2,940</a:t>
            </a:r>
          </a:p>
        </p:txBody>
      </p:sp>
    </p:spTree>
    <p:extLst>
      <p:ext uri="{BB962C8B-B14F-4D97-AF65-F5344CB8AC3E}">
        <p14:creationId xmlns:p14="http://schemas.microsoft.com/office/powerpoint/2010/main" val="166410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3B1CB-45E5-E0B2-2C8F-94F85432CB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2B4738-B20E-3903-44C0-6629FC264A99}"/>
              </a:ext>
            </a:extLst>
          </p:cNvPr>
          <p:cNvSpPr>
            <a:spLocks noGrp="1"/>
          </p:cNvSpPr>
          <p:nvPr>
            <p:ph type="title"/>
          </p:nvPr>
        </p:nvSpPr>
        <p:spPr/>
        <p:txBody>
          <a:bodyPr/>
          <a:lstStyle/>
          <a:p>
            <a:pPr lvl="0"/>
            <a:r>
              <a:rPr lang="en-US" dirty="0"/>
              <a:t>Mortgage Credit Certificate</a:t>
            </a:r>
            <a:endParaRPr lang="en-US" b="1" dirty="0"/>
          </a:p>
        </p:txBody>
      </p:sp>
      <p:sp>
        <p:nvSpPr>
          <p:cNvPr id="2" name="TextBox 1">
            <a:extLst>
              <a:ext uri="{FF2B5EF4-FFF2-40B4-BE49-F238E27FC236}">
                <a16:creationId xmlns:a16="http://schemas.microsoft.com/office/drawing/2014/main" id="{2E089776-6DA6-6B08-22C4-312377020BAC}"/>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Star: 7 Points 7">
            <a:extLst>
              <a:ext uri="{FF2B5EF4-FFF2-40B4-BE49-F238E27FC236}">
                <a16:creationId xmlns:a16="http://schemas.microsoft.com/office/drawing/2014/main" id="{AFD84AA6-A3DC-660E-9D4A-80BB80E35821}"/>
              </a:ext>
            </a:extLst>
          </p:cNvPr>
          <p:cNvSpPr/>
          <p:nvPr/>
        </p:nvSpPr>
        <p:spPr>
          <a:xfrm>
            <a:off x="5620408" y="1402940"/>
            <a:ext cx="4439101" cy="3508951"/>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$2,940</a:t>
            </a:r>
          </a:p>
        </p:txBody>
      </p:sp>
      <p:sp>
        <p:nvSpPr>
          <p:cNvPr id="5" name="Star: 7 Points 4">
            <a:extLst>
              <a:ext uri="{FF2B5EF4-FFF2-40B4-BE49-F238E27FC236}">
                <a16:creationId xmlns:a16="http://schemas.microsoft.com/office/drawing/2014/main" id="{C30F172F-9426-79B0-BC65-E06CA5D4C109}"/>
              </a:ext>
            </a:extLst>
          </p:cNvPr>
          <p:cNvSpPr/>
          <p:nvPr/>
        </p:nvSpPr>
        <p:spPr>
          <a:xfrm>
            <a:off x="5620408" y="1402940"/>
            <a:ext cx="4439101" cy="3508951"/>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endParaRPr lang="en-US" sz="2800" b="1" dirty="0">
              <a:ln w="22225">
                <a:solidFill>
                  <a:schemeClr val="accent2"/>
                </a:solidFill>
                <a:prstDash val="solid"/>
              </a:ln>
              <a:solidFill>
                <a:schemeClr val="accent2">
                  <a:lumMod val="40000"/>
                  <a:lumOff val="60000"/>
                </a:schemeClr>
              </a:solidFill>
            </a:endParaRPr>
          </a:p>
          <a:p>
            <a:pPr algn="ctr"/>
            <a:r>
              <a:rPr lang="en-US" sz="2800" b="1" dirty="0"/>
              <a:t>$2,940 / 12 months</a:t>
            </a:r>
          </a:p>
          <a:p>
            <a:pPr algn="ctr"/>
            <a:r>
              <a:rPr lang="en-US" sz="2800" b="1" dirty="0"/>
              <a:t>=</a:t>
            </a:r>
          </a:p>
          <a:p>
            <a:pPr algn="ctr"/>
            <a:r>
              <a:rPr lang="en-US" sz="2800" b="1" dirty="0"/>
              <a:t>$245/</a:t>
            </a:r>
            <a:r>
              <a:rPr lang="en-US" sz="2800" b="1" dirty="0" err="1"/>
              <a:t>mo</a:t>
            </a:r>
            <a:endParaRPr lang="en-US" sz="2800" b="1" dirty="0"/>
          </a:p>
          <a:p>
            <a:pPr algn="ctr"/>
            <a:endParaRPr lang="en-US" sz="2800" b="1" dirty="0">
              <a:ln w="22225">
                <a:solidFill>
                  <a:schemeClr val="accent2"/>
                </a:solidFill>
                <a:prstDash val="solid"/>
              </a:ln>
              <a:solidFill>
                <a:schemeClr val="accent2">
                  <a:lumMod val="40000"/>
                  <a:lumOff val="60000"/>
                </a:schemeClr>
              </a:solidFill>
            </a:endParaRPr>
          </a:p>
        </p:txBody>
      </p:sp>
      <p:sp>
        <p:nvSpPr>
          <p:cNvPr id="3" name="TextBox 2">
            <a:extLst>
              <a:ext uri="{FF2B5EF4-FFF2-40B4-BE49-F238E27FC236}">
                <a16:creationId xmlns:a16="http://schemas.microsoft.com/office/drawing/2014/main" id="{8A44536C-4746-2E2B-E04D-EC76A751C6D5}"/>
              </a:ext>
            </a:extLst>
          </p:cNvPr>
          <p:cNvSpPr txBox="1"/>
          <p:nvPr/>
        </p:nvSpPr>
        <p:spPr>
          <a:xfrm>
            <a:off x="3760151" y="5190871"/>
            <a:ext cx="8431849" cy="1508105"/>
          </a:xfrm>
          <a:prstGeom prst="rect">
            <a:avLst/>
          </a:prstGeom>
          <a:noFill/>
        </p:spPr>
        <p:txBody>
          <a:bodyPr wrap="square" rtlCol="0">
            <a:spAutoFit/>
          </a:bodyPr>
          <a:lstStyle/>
          <a:p>
            <a:pPr marL="342900" indent="-342900">
              <a:buFont typeface="Wingdings" panose="05000000000000000000" pitchFamily="2" charset="2"/>
              <a:buChar char="ü"/>
            </a:pPr>
            <a:r>
              <a:rPr lang="en-US" sz="2300" dirty="0"/>
              <a:t>Lender can use the $245 as additional monthly income</a:t>
            </a:r>
          </a:p>
          <a:p>
            <a:pPr marL="342900" indent="-342900">
              <a:buFont typeface="Wingdings" panose="05000000000000000000" pitchFamily="2" charset="2"/>
              <a:buChar char="ü"/>
            </a:pPr>
            <a:r>
              <a:rPr lang="en-US" sz="2300" dirty="0"/>
              <a:t>Increasing Buying Power</a:t>
            </a:r>
          </a:p>
          <a:p>
            <a:pPr marL="342900" indent="-342900">
              <a:buFont typeface="Wingdings" panose="05000000000000000000" pitchFamily="2" charset="2"/>
              <a:buChar char="ü"/>
            </a:pPr>
            <a:r>
              <a:rPr lang="en-US" sz="2300" dirty="0"/>
              <a:t>Lowering Debt to Income Ratio</a:t>
            </a:r>
          </a:p>
          <a:p>
            <a:pPr marL="342900" indent="-342900">
              <a:buFont typeface="Wingdings" panose="05000000000000000000" pitchFamily="2" charset="2"/>
              <a:buChar char="ü"/>
            </a:pPr>
            <a:r>
              <a:rPr lang="en-US" sz="2300" dirty="0"/>
              <a:t>May help get loan approved</a:t>
            </a:r>
          </a:p>
        </p:txBody>
      </p:sp>
      <p:pic>
        <p:nvPicPr>
          <p:cNvPr id="7" name="Picture 6" descr="Person doing calculations illustration">
            <a:extLst>
              <a:ext uri="{FF2B5EF4-FFF2-40B4-BE49-F238E27FC236}">
                <a16:creationId xmlns:a16="http://schemas.microsoft.com/office/drawing/2014/main" id="{FB2E3DBA-7A45-8C33-2ACD-BFDF2838E799}"/>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1189666"/>
            <a:ext cx="3487920" cy="5668334"/>
          </a:xfrm>
          <a:prstGeom prst="rect">
            <a:avLst/>
          </a:prstGeom>
        </p:spPr>
      </p:pic>
    </p:spTree>
    <p:extLst>
      <p:ext uri="{BB962C8B-B14F-4D97-AF65-F5344CB8AC3E}">
        <p14:creationId xmlns:p14="http://schemas.microsoft.com/office/powerpoint/2010/main" val="369417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B5FEA-52A5-7422-10DA-80DD9FBEA0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394211-9D82-6A47-820E-94BD0D1A0FAE}"/>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98C64D23-82E6-05EE-0B8D-93C812906D13}"/>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386703AE-34F8-3C2A-73EF-EEB6FB4D1173}"/>
              </a:ext>
            </a:extLst>
          </p:cNvPr>
          <p:cNvSpPr txBox="1"/>
          <p:nvPr/>
        </p:nvSpPr>
        <p:spPr>
          <a:xfrm>
            <a:off x="835023" y="1366320"/>
            <a:ext cx="9312313" cy="461665"/>
          </a:xfrm>
          <a:prstGeom prst="rect">
            <a:avLst/>
          </a:prstGeom>
          <a:noFill/>
        </p:spPr>
        <p:txBody>
          <a:bodyPr wrap="square" rtlCol="0">
            <a:spAutoFit/>
          </a:bodyPr>
          <a:lstStyle/>
          <a:p>
            <a:r>
              <a:rPr lang="en-US" sz="2400" dirty="0"/>
              <a:t>How does a tax refund generally work?</a:t>
            </a:r>
          </a:p>
        </p:txBody>
      </p:sp>
      <p:pic>
        <p:nvPicPr>
          <p:cNvPr id="6" name="Picture 4">
            <a:extLst>
              <a:ext uri="{FF2B5EF4-FFF2-40B4-BE49-F238E27FC236}">
                <a16:creationId xmlns:a16="http://schemas.microsoft.com/office/drawing/2014/main" id="{932467B6-54A1-5AE7-CEEC-D4A01903C0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314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59C0A23E-95A9-CC89-3981-DA3D3B4C94F9}"/>
              </a:ext>
            </a:extLst>
          </p:cNvPr>
          <p:cNvSpPr/>
          <p:nvPr/>
        </p:nvSpPr>
        <p:spPr>
          <a:xfrm>
            <a:off x="4110528" y="4516095"/>
            <a:ext cx="2407288" cy="1477328"/>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490CFC0E-43D3-A951-B5D2-3B9166A6F5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824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88B19E-9861-E918-B1C7-33B817E20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518520">
            <a:off x="566789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55C7B507-16CE-8E4D-2F56-8C248AC633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661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BF569D91-B7D7-A6AE-89C6-03C8744D6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73755">
            <a:off x="494060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0C9FDC80-6CDE-D462-AD8C-E560086922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35571">
            <a:off x="477589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A71AF090-5212-4176-59A8-BC3D4C096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6192">
            <a:off x="390028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C10DE669-2F58-1E55-A1A5-2CCF80A44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254059">
            <a:off x="442789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A2EBD7D2-144C-5B49-E3D6-52AF85605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396135">
            <a:off x="697294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0F8487CB-1AC7-5787-2454-87BA94CCD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149344" flipV="1">
            <a:off x="640313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1824AC4-49C6-2EE6-53D4-88B5D12D334E}"/>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rgbClr val="4A5E7F"/>
                </a:solidFill>
                <a:effectLst>
                  <a:outerShdw blurRad="38100" dist="25400" dir="5400000" algn="ctr" rotWithShape="0">
                    <a:srgbClr val="6E747A">
                      <a:alpha val="43000"/>
                    </a:srgbClr>
                  </a:outerShdw>
                </a:effectLst>
                <a:uLnTx/>
                <a:uFillTx/>
                <a:ea typeface="+mn-ea"/>
                <a:cs typeface="+mn-cs"/>
              </a:rPr>
              <a:t>Tax Withholding</a:t>
            </a:r>
          </a:p>
        </p:txBody>
      </p:sp>
      <p:sp>
        <p:nvSpPr>
          <p:cNvPr id="21" name="Rectangle 20">
            <a:extLst>
              <a:ext uri="{FF2B5EF4-FFF2-40B4-BE49-F238E27FC236}">
                <a16:creationId xmlns:a16="http://schemas.microsoft.com/office/drawing/2014/main" id="{02FBDF32-599A-25EF-EB3C-C260B32A60CF}"/>
              </a:ext>
            </a:extLst>
          </p:cNvPr>
          <p:cNvSpPr/>
          <p:nvPr/>
        </p:nvSpPr>
        <p:spPr>
          <a:xfrm>
            <a:off x="7881586" y="3608934"/>
            <a:ext cx="3508397"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Paid too much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so, they get a refund</a:t>
            </a:r>
          </a:p>
        </p:txBody>
      </p:sp>
      <p:cxnSp>
        <p:nvCxnSpPr>
          <p:cNvPr id="22" name="Straight Arrow Connector 21">
            <a:extLst>
              <a:ext uri="{FF2B5EF4-FFF2-40B4-BE49-F238E27FC236}">
                <a16:creationId xmlns:a16="http://schemas.microsoft.com/office/drawing/2014/main" id="{65F0CE7A-7DB6-73C0-5D4D-3C41A6AD8978}"/>
              </a:ext>
            </a:extLst>
          </p:cNvPr>
          <p:cNvCxnSpPr>
            <a:cxnSpLocks noChangeShapeType="1"/>
            <a:stCxn id="21" idx="2"/>
          </p:cNvCxnSpPr>
          <p:nvPr/>
        </p:nvCxnSpPr>
        <p:spPr bwMode="auto">
          <a:xfrm flipH="1">
            <a:off x="8268409" y="4624597"/>
            <a:ext cx="1367376" cy="861424"/>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6233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2" presetClass="entr" presetSubtype="9"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1"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2" presetClass="entr" presetSubtype="9"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0-#ppt_h/2"/>
                                          </p:val>
                                        </p:tav>
                                        <p:tav tm="100000">
                                          <p:val>
                                            <p:strVal val="#ppt_y"/>
                                          </p:val>
                                        </p:tav>
                                      </p:tavLst>
                                    </p:anim>
                                  </p:childTnLst>
                                </p:cTn>
                              </p:par>
                            </p:childTnLst>
                          </p:cTn>
                        </p:par>
                        <p:par>
                          <p:cTn id="32" fill="hold">
                            <p:stCondLst>
                              <p:cond delay="2500"/>
                            </p:stCondLst>
                            <p:childTnLst>
                              <p:par>
                                <p:cTn id="33" presetID="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par>
                          <p:cTn id="37" fill="hold">
                            <p:stCondLst>
                              <p:cond delay="3000"/>
                            </p:stCondLst>
                            <p:childTnLst>
                              <p:par>
                                <p:cTn id="38" presetID="2" presetClass="entr" presetSubtype="9"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0-#ppt_h/2"/>
                                          </p:val>
                                        </p:tav>
                                        <p:tav tm="100000">
                                          <p:val>
                                            <p:strVal val="#ppt_y"/>
                                          </p:val>
                                        </p:tav>
                                      </p:tavLst>
                                    </p:anim>
                                  </p:childTnLst>
                                </p:cTn>
                              </p:par>
                            </p:childTnLst>
                          </p:cTn>
                        </p:par>
                        <p:par>
                          <p:cTn id="42" fill="hold">
                            <p:stCondLst>
                              <p:cond delay="3500"/>
                            </p:stCondLst>
                            <p:childTnLst>
                              <p:par>
                                <p:cTn id="43" presetID="47"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anim calcmode="lin" valueType="num">
                                      <p:cBhvr>
                                        <p:cTn id="46" dur="500" fill="hold"/>
                                        <p:tgtEl>
                                          <p:spTgt spid="19"/>
                                        </p:tgtEl>
                                        <p:attrNameLst>
                                          <p:attrName>ppt_x</p:attrName>
                                        </p:attrNameLst>
                                      </p:cBhvr>
                                      <p:tavLst>
                                        <p:tav tm="0">
                                          <p:val>
                                            <p:strVal val="#ppt_x"/>
                                          </p:val>
                                        </p:tav>
                                        <p:tav tm="100000">
                                          <p:val>
                                            <p:strVal val="#ppt_x"/>
                                          </p:val>
                                        </p:tav>
                                      </p:tavLst>
                                    </p:anim>
                                    <p:anim calcmode="lin" valueType="num">
                                      <p:cBhvr>
                                        <p:cTn id="47" dur="500" fill="hold"/>
                                        <p:tgtEl>
                                          <p:spTgt spid="19"/>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47" presetClass="entr" presetSubtype="0"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anim calcmode="lin" valueType="num">
                                      <p:cBhvr>
                                        <p:cTn id="52" dur="500" fill="hold"/>
                                        <p:tgtEl>
                                          <p:spTgt spid="18"/>
                                        </p:tgtEl>
                                        <p:attrNameLst>
                                          <p:attrName>ppt_x</p:attrName>
                                        </p:attrNameLst>
                                      </p:cBhvr>
                                      <p:tavLst>
                                        <p:tav tm="0">
                                          <p:val>
                                            <p:strVal val="#ppt_x"/>
                                          </p:val>
                                        </p:tav>
                                        <p:tav tm="100000">
                                          <p:val>
                                            <p:strVal val="#ppt_x"/>
                                          </p:val>
                                        </p:tav>
                                      </p:tavLst>
                                    </p:anim>
                                    <p:anim calcmode="lin" valueType="num">
                                      <p:cBhvr>
                                        <p:cTn id="5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p:cTn id="58" dur="1000" fill="hold"/>
                                        <p:tgtEl>
                                          <p:spTgt spid="22"/>
                                        </p:tgtEl>
                                        <p:attrNameLst>
                                          <p:attrName>ppt_w</p:attrName>
                                        </p:attrNameLst>
                                      </p:cBhvr>
                                      <p:tavLst>
                                        <p:tav tm="0">
                                          <p:val>
                                            <p:fltVal val="0"/>
                                          </p:val>
                                        </p:tav>
                                        <p:tav tm="100000">
                                          <p:val>
                                            <p:strVal val="#ppt_w"/>
                                          </p:val>
                                        </p:tav>
                                      </p:tavLst>
                                    </p:anim>
                                    <p:anim calcmode="lin" valueType="num">
                                      <p:cBhvr>
                                        <p:cTn id="59" dur="1000" fill="hold"/>
                                        <p:tgtEl>
                                          <p:spTgt spid="22"/>
                                        </p:tgtEl>
                                        <p:attrNameLst>
                                          <p:attrName>ppt_h</p:attrName>
                                        </p:attrNameLst>
                                      </p:cBhvr>
                                      <p:tavLst>
                                        <p:tav tm="0">
                                          <p:val>
                                            <p:fltVal val="0"/>
                                          </p:val>
                                        </p:tav>
                                        <p:tav tm="100000">
                                          <p:val>
                                            <p:strVal val="#ppt_h"/>
                                          </p:val>
                                        </p:tav>
                                      </p:tavLst>
                                    </p:anim>
                                    <p:anim calcmode="lin" valueType="num">
                                      <p:cBhvr>
                                        <p:cTn id="60" dur="1000" fill="hold"/>
                                        <p:tgtEl>
                                          <p:spTgt spid="22"/>
                                        </p:tgtEl>
                                        <p:attrNameLst>
                                          <p:attrName>style.rotation</p:attrName>
                                        </p:attrNameLst>
                                      </p:cBhvr>
                                      <p:tavLst>
                                        <p:tav tm="0">
                                          <p:val>
                                            <p:fltVal val="90"/>
                                          </p:val>
                                        </p:tav>
                                        <p:tav tm="100000">
                                          <p:val>
                                            <p:fltVal val="0"/>
                                          </p:val>
                                        </p:tav>
                                      </p:tavLst>
                                    </p:anim>
                                    <p:animEffect transition="in" filter="fade">
                                      <p:cBhvr>
                                        <p:cTn id="61" dur="10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D940B-A9A7-911A-D2DD-2CCCA033D3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2B948D-9CFB-311A-0B73-A9FC8F41BDC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4633C2D4-DF24-1EFA-28EE-206B55BBE897}"/>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2FD6596F-4FCB-0CEC-6DC6-7F9AD975A1EB}"/>
              </a:ext>
            </a:extLst>
          </p:cNvPr>
          <p:cNvSpPr txBox="1"/>
          <p:nvPr/>
        </p:nvSpPr>
        <p:spPr>
          <a:xfrm>
            <a:off x="835023" y="1366320"/>
            <a:ext cx="9312313" cy="461665"/>
          </a:xfrm>
          <a:prstGeom prst="rect">
            <a:avLst/>
          </a:prstGeom>
          <a:noFill/>
        </p:spPr>
        <p:txBody>
          <a:bodyPr wrap="square" rtlCol="0">
            <a:spAutoFit/>
          </a:bodyPr>
          <a:lstStyle/>
          <a:p>
            <a:r>
              <a:rPr lang="en-US" sz="2400" dirty="0"/>
              <a:t>How does the MCC impact the borrower at Income Tax Time?</a:t>
            </a:r>
          </a:p>
        </p:txBody>
      </p:sp>
      <p:pic>
        <p:nvPicPr>
          <p:cNvPr id="5" name="Picture 20" descr="C:\Users\jcrim\AppData\Local\Microsoft\Windows\Temporary Internet Files\Content.IE5\0XH1XM1J\large-Stylized-dollar-bill-Money--66.6-3350[1].gif">
            <a:extLst>
              <a:ext uri="{FF2B5EF4-FFF2-40B4-BE49-F238E27FC236}">
                <a16:creationId xmlns:a16="http://schemas.microsoft.com/office/drawing/2014/main" id="{443E9527-92CA-C300-4336-E77F7FBB6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11863" flipV="1">
            <a:off x="6771115" y="4822785"/>
            <a:ext cx="12414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8A863F2-7BC5-C7B2-923F-03C85806CE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138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71A4580-879F-015A-B127-8C7E1B7BCEDA}"/>
              </a:ext>
            </a:extLst>
          </p:cNvPr>
          <p:cNvSpPr/>
          <p:nvPr/>
        </p:nvSpPr>
        <p:spPr>
          <a:xfrm>
            <a:off x="4076343" y="4516095"/>
            <a:ext cx="247515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66F2FB09-965D-019B-7A11-F9C84B2C9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48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A3E2FD-51B9-E848-0FBB-52E3770D2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518520">
            <a:off x="566613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B698AA45-6804-1A52-8169-97D01E53E3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485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2ECD9D94-0D16-9431-C5E9-0246F0F75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373755">
            <a:off x="493884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864DB443-869E-96A7-E01D-22871C5BC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35571">
            <a:off x="477413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9838C2C4-6F2F-9A2C-16C8-120A6280C1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86192">
            <a:off x="389852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2B66765C-AC49-FC33-9234-3A0D8177DA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254059">
            <a:off x="442613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897DECB4-5458-2769-3670-F8395F5EC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97118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8438564C-7E42-9CAB-6059-7E777880A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149344" flipV="1">
            <a:off x="640137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55C1617-CBBC-EDE6-5477-197339853007}"/>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Tax Withholding</a:t>
            </a:r>
          </a:p>
        </p:txBody>
      </p:sp>
      <p:cxnSp>
        <p:nvCxnSpPr>
          <p:cNvPr id="22" name="Straight Arrow Connector 21">
            <a:extLst>
              <a:ext uri="{FF2B5EF4-FFF2-40B4-BE49-F238E27FC236}">
                <a16:creationId xmlns:a16="http://schemas.microsoft.com/office/drawing/2014/main" id="{D69781A0-D3FC-B975-2371-B41118351B7D}"/>
              </a:ext>
            </a:extLst>
          </p:cNvPr>
          <p:cNvCxnSpPr>
            <a:cxnSpLocks noChangeShapeType="1"/>
            <a:stCxn id="13" idx="2"/>
          </p:cNvCxnSpPr>
          <p:nvPr/>
        </p:nvCxnSpPr>
        <p:spPr bwMode="auto">
          <a:xfrm flipH="1">
            <a:off x="8647348" y="4830582"/>
            <a:ext cx="1262008" cy="897881"/>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9A9D1503-767D-9B53-FE24-A5A331D99CDC}"/>
              </a:ext>
            </a:extLst>
          </p:cNvPr>
          <p:cNvSpPr/>
          <p:nvPr/>
        </p:nvSpPr>
        <p:spPr>
          <a:xfrm>
            <a:off x="4064343" y="4520011"/>
            <a:ext cx="2475152"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Remaining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$7,060</a:t>
            </a:r>
          </a:p>
        </p:txBody>
      </p:sp>
      <p:sp>
        <p:nvSpPr>
          <p:cNvPr id="13" name="Rectangle 12">
            <a:extLst>
              <a:ext uri="{FF2B5EF4-FFF2-40B4-BE49-F238E27FC236}">
                <a16:creationId xmlns:a16="http://schemas.microsoft.com/office/drawing/2014/main" id="{2642B231-A23D-C130-49B0-A05F3C46EC90}"/>
              </a:ext>
            </a:extLst>
          </p:cNvPr>
          <p:cNvSpPr/>
          <p:nvPr/>
        </p:nvSpPr>
        <p:spPr>
          <a:xfrm>
            <a:off x="8099918" y="3814919"/>
            <a:ext cx="3618876"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Borrower refund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increased by $2,940!</a:t>
            </a:r>
          </a:p>
        </p:txBody>
      </p:sp>
      <p:pic>
        <p:nvPicPr>
          <p:cNvPr id="23" name="Picture 22">
            <a:extLst>
              <a:ext uri="{FF2B5EF4-FFF2-40B4-BE49-F238E27FC236}">
                <a16:creationId xmlns:a16="http://schemas.microsoft.com/office/drawing/2014/main" id="{9E0C53BB-5602-77B8-8CF3-E62557CC78D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646" y="2201461"/>
            <a:ext cx="1815132" cy="1950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tar: 7 Points 20">
            <a:extLst>
              <a:ext uri="{FF2B5EF4-FFF2-40B4-BE49-F238E27FC236}">
                <a16:creationId xmlns:a16="http://schemas.microsoft.com/office/drawing/2014/main" id="{14053209-3EFB-12C0-AC22-83FDC37A371A}"/>
              </a:ext>
            </a:extLst>
          </p:cNvPr>
          <p:cNvSpPr/>
          <p:nvPr/>
        </p:nvSpPr>
        <p:spPr>
          <a:xfrm>
            <a:off x="9102465" y="1366320"/>
            <a:ext cx="2676971" cy="2439876"/>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r>
              <a:rPr lang="en-US" sz="2000" dirty="0">
                <a:ln w="0"/>
                <a:solidFill>
                  <a:schemeClr val="bg1"/>
                </a:solidFill>
                <a:effectLst>
                  <a:outerShdw blurRad="38100" dist="25400" dir="5400000" algn="ctr" rotWithShape="0">
                    <a:srgbClr val="6E747A">
                      <a:alpha val="43000"/>
                    </a:srgbClr>
                  </a:outerShdw>
                </a:effectLst>
              </a:rPr>
              <a:t>Any unused credit can roll over for up to 3 years!</a:t>
            </a:r>
          </a:p>
        </p:txBody>
      </p:sp>
      <p:pic>
        <p:nvPicPr>
          <p:cNvPr id="24" name="Picture 20" descr="C:\Users\jcrim\AppData\Local\Microsoft\Windows\Temporary Internet Files\Content.IE5\0XH1XM1J\large-Stylized-dollar-bill-Money--66.6-3350[1].gif">
            <a:extLst>
              <a:ext uri="{FF2B5EF4-FFF2-40B4-BE49-F238E27FC236}">
                <a16:creationId xmlns:a16="http://schemas.microsoft.com/office/drawing/2014/main" id="{DA6EE970-24E3-BF86-CB33-714E75352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7505363" y="5240248"/>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0" descr="C:\Users\jcrim\AppData\Local\Microsoft\Windows\Temporary Internet Files\Content.IE5\0XH1XM1J\large-Stylized-dollar-bill-Money--66.6-3350[1].gif">
            <a:extLst>
              <a:ext uri="{FF2B5EF4-FFF2-40B4-BE49-F238E27FC236}">
                <a16:creationId xmlns:a16="http://schemas.microsoft.com/office/drawing/2014/main" id="{3B6AE91A-183B-74E3-7D64-C26DCF49A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228177" y="5525484"/>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016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80">
                                          <p:stCondLst>
                                            <p:cond delay="0"/>
                                          </p:stCondLst>
                                        </p:cTn>
                                        <p:tgtEl>
                                          <p:spTgt spid="23"/>
                                        </p:tgtEl>
                                      </p:cBhvr>
                                    </p:animEffect>
                                    <p:anim calcmode="lin" valueType="num">
                                      <p:cBhvr>
                                        <p:cTn id="1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 dur="26">
                                          <p:stCondLst>
                                            <p:cond delay="650"/>
                                          </p:stCondLst>
                                        </p:cTn>
                                        <p:tgtEl>
                                          <p:spTgt spid="23"/>
                                        </p:tgtEl>
                                      </p:cBhvr>
                                      <p:to x="100000" y="60000"/>
                                    </p:animScale>
                                    <p:animScale>
                                      <p:cBhvr>
                                        <p:cTn id="18" dur="166" decel="50000">
                                          <p:stCondLst>
                                            <p:cond delay="676"/>
                                          </p:stCondLst>
                                        </p:cTn>
                                        <p:tgtEl>
                                          <p:spTgt spid="23"/>
                                        </p:tgtEl>
                                      </p:cBhvr>
                                      <p:to x="100000" y="100000"/>
                                    </p:animScale>
                                    <p:animScale>
                                      <p:cBhvr>
                                        <p:cTn id="19" dur="26">
                                          <p:stCondLst>
                                            <p:cond delay="1312"/>
                                          </p:stCondLst>
                                        </p:cTn>
                                        <p:tgtEl>
                                          <p:spTgt spid="23"/>
                                        </p:tgtEl>
                                      </p:cBhvr>
                                      <p:to x="100000" y="80000"/>
                                    </p:animScale>
                                    <p:animScale>
                                      <p:cBhvr>
                                        <p:cTn id="20" dur="166" decel="50000">
                                          <p:stCondLst>
                                            <p:cond delay="1338"/>
                                          </p:stCondLst>
                                        </p:cTn>
                                        <p:tgtEl>
                                          <p:spTgt spid="23"/>
                                        </p:tgtEl>
                                      </p:cBhvr>
                                      <p:to x="100000" y="100000"/>
                                    </p:animScale>
                                    <p:animScale>
                                      <p:cBhvr>
                                        <p:cTn id="21" dur="26">
                                          <p:stCondLst>
                                            <p:cond delay="1642"/>
                                          </p:stCondLst>
                                        </p:cTn>
                                        <p:tgtEl>
                                          <p:spTgt spid="23"/>
                                        </p:tgtEl>
                                      </p:cBhvr>
                                      <p:to x="100000" y="90000"/>
                                    </p:animScale>
                                    <p:animScale>
                                      <p:cBhvr>
                                        <p:cTn id="22" dur="166" decel="50000">
                                          <p:stCondLst>
                                            <p:cond delay="1668"/>
                                          </p:stCondLst>
                                        </p:cTn>
                                        <p:tgtEl>
                                          <p:spTgt spid="23"/>
                                        </p:tgtEl>
                                      </p:cBhvr>
                                      <p:to x="100000" y="100000"/>
                                    </p:animScale>
                                    <p:animScale>
                                      <p:cBhvr>
                                        <p:cTn id="23" dur="26">
                                          <p:stCondLst>
                                            <p:cond delay="1808"/>
                                          </p:stCondLst>
                                        </p:cTn>
                                        <p:tgtEl>
                                          <p:spTgt spid="23"/>
                                        </p:tgtEl>
                                      </p:cBhvr>
                                      <p:to x="100000" y="95000"/>
                                    </p:animScale>
                                    <p:animScale>
                                      <p:cBhvr>
                                        <p:cTn id="24" dur="166" decel="50000">
                                          <p:stCondLst>
                                            <p:cond delay="1834"/>
                                          </p:stCondLst>
                                        </p:cTn>
                                        <p:tgtEl>
                                          <p:spTgt spid="23"/>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2" presetClass="exit" presetSubtype="4" fill="hold" nodeType="clickEffect">
                                  <p:stCondLst>
                                    <p:cond delay="0"/>
                                  </p:stCondLst>
                                  <p:childTnLst>
                                    <p:anim calcmode="lin" valueType="num">
                                      <p:cBhvr additive="base">
                                        <p:cTn id="28" dur="500"/>
                                        <p:tgtEl>
                                          <p:spTgt spid="23"/>
                                        </p:tgtEl>
                                        <p:attrNameLst>
                                          <p:attrName>ppt_y</p:attrName>
                                        </p:attrNameLst>
                                      </p:cBhvr>
                                      <p:tavLst>
                                        <p:tav tm="0">
                                          <p:val>
                                            <p:strVal val="#ppt_y"/>
                                          </p:val>
                                        </p:tav>
                                        <p:tav tm="100000">
                                          <p:val>
                                            <p:strVal val="#ppt_y+#ppt_h*1.125000"/>
                                          </p:val>
                                        </p:tav>
                                      </p:tavLst>
                                    </p:anim>
                                    <p:animEffect transition="out" filter="wipe(down)">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par>
                          <p:cTn id="39" fill="hold">
                            <p:stCondLst>
                              <p:cond delay="0"/>
                            </p:stCondLst>
                            <p:childTnLst>
                              <p:par>
                                <p:cTn id="40" presetID="2" presetClass="entr" presetSubtype="9"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0-#ppt_w/2"/>
                                          </p:val>
                                        </p:tav>
                                        <p:tav tm="100000">
                                          <p:val>
                                            <p:strVal val="#ppt_x"/>
                                          </p:val>
                                        </p:tav>
                                      </p:tavLst>
                                    </p:anim>
                                    <p:anim calcmode="lin" valueType="num">
                                      <p:cBhvr additive="base">
                                        <p:cTn id="43" dur="500" fill="hold"/>
                                        <p:tgtEl>
                                          <p:spTgt spid="17"/>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2" presetClass="entr" presetSubtype="1"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0-#ppt_h/2"/>
                                          </p:val>
                                        </p:tav>
                                        <p:tav tm="100000">
                                          <p:val>
                                            <p:strVal val="#ppt_y"/>
                                          </p:val>
                                        </p:tav>
                                      </p:tavLst>
                                    </p:anim>
                                  </p:childTnLst>
                                </p:cTn>
                              </p:par>
                            </p:childTnLst>
                          </p:cTn>
                        </p:par>
                        <p:par>
                          <p:cTn id="49" fill="hold">
                            <p:stCondLst>
                              <p:cond delay="1000"/>
                            </p:stCondLst>
                            <p:childTnLst>
                              <p:par>
                                <p:cTn id="50" presetID="2" presetClass="entr" presetSubtype="2"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1+#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1"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0-#ppt_h/2"/>
                                          </p:val>
                                        </p:tav>
                                        <p:tav tm="100000">
                                          <p:val>
                                            <p:strVal val="#ppt_y"/>
                                          </p:val>
                                        </p:tav>
                                      </p:tavLst>
                                    </p:anim>
                                  </p:childTnLst>
                                </p:cTn>
                              </p:par>
                            </p:childTnLst>
                          </p:cTn>
                        </p:par>
                        <p:par>
                          <p:cTn id="59" fill="hold">
                            <p:stCondLst>
                              <p:cond delay="2000"/>
                            </p:stCondLst>
                            <p:childTnLst>
                              <p:par>
                                <p:cTn id="60" presetID="2" presetClass="entr" presetSubtype="9"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0-#ppt_w/2"/>
                                          </p:val>
                                        </p:tav>
                                        <p:tav tm="100000">
                                          <p:val>
                                            <p:strVal val="#ppt_x"/>
                                          </p:val>
                                        </p:tav>
                                      </p:tavLst>
                                    </p:anim>
                                    <p:anim calcmode="lin" valueType="num">
                                      <p:cBhvr additive="base">
                                        <p:cTn id="63" dur="500" fill="hold"/>
                                        <p:tgtEl>
                                          <p:spTgt spid="10"/>
                                        </p:tgtEl>
                                        <p:attrNameLst>
                                          <p:attrName>ppt_y</p:attrName>
                                        </p:attrNameLst>
                                      </p:cBhvr>
                                      <p:tavLst>
                                        <p:tav tm="0">
                                          <p:val>
                                            <p:strVal val="0-#ppt_h/2"/>
                                          </p:val>
                                        </p:tav>
                                        <p:tav tm="100000">
                                          <p:val>
                                            <p:strVal val="#ppt_y"/>
                                          </p:val>
                                        </p:tav>
                                      </p:tavLst>
                                    </p:anim>
                                  </p:childTnLst>
                                </p:cTn>
                              </p:par>
                            </p:childTnLst>
                          </p:cTn>
                        </p:par>
                        <p:par>
                          <p:cTn id="64" fill="hold">
                            <p:stCondLst>
                              <p:cond delay="2500"/>
                            </p:stCondLst>
                            <p:childTnLst>
                              <p:par>
                                <p:cTn id="65" presetID="2" presetClass="entr" presetSubtype="8"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0-#ppt_w/2"/>
                                          </p:val>
                                        </p:tav>
                                        <p:tav tm="100000">
                                          <p:val>
                                            <p:strVal val="#ppt_x"/>
                                          </p:val>
                                        </p:tav>
                                      </p:tavLst>
                                    </p:anim>
                                    <p:anim calcmode="lin" valueType="num">
                                      <p:cBhvr additive="base">
                                        <p:cTn id="68" dur="500" fill="hold"/>
                                        <p:tgtEl>
                                          <p:spTgt spid="16"/>
                                        </p:tgtEl>
                                        <p:attrNameLst>
                                          <p:attrName>ppt_y</p:attrName>
                                        </p:attrNameLst>
                                      </p:cBhvr>
                                      <p:tavLst>
                                        <p:tav tm="0">
                                          <p:val>
                                            <p:strVal val="#ppt_y"/>
                                          </p:val>
                                        </p:tav>
                                        <p:tav tm="100000">
                                          <p:val>
                                            <p:strVal val="#ppt_y"/>
                                          </p:val>
                                        </p:tav>
                                      </p:tavLst>
                                    </p:anim>
                                  </p:childTnLst>
                                </p:cTn>
                              </p:par>
                            </p:childTnLst>
                          </p:cTn>
                        </p:par>
                        <p:par>
                          <p:cTn id="69" fill="hold">
                            <p:stCondLst>
                              <p:cond delay="3000"/>
                            </p:stCondLst>
                            <p:childTnLst>
                              <p:par>
                                <p:cTn id="70" presetID="2" presetClass="entr" presetSubtype="9" fill="hold"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0-#ppt_w/2"/>
                                          </p:val>
                                        </p:tav>
                                        <p:tav tm="100000">
                                          <p:val>
                                            <p:strVal val="#ppt_x"/>
                                          </p:val>
                                        </p:tav>
                                      </p:tavLst>
                                    </p:anim>
                                    <p:anim calcmode="lin" valueType="num">
                                      <p:cBhvr additive="base">
                                        <p:cTn id="73" dur="500" fill="hold"/>
                                        <p:tgtEl>
                                          <p:spTgt spid="14"/>
                                        </p:tgtEl>
                                        <p:attrNameLst>
                                          <p:attrName>ppt_y</p:attrName>
                                        </p:attrNameLst>
                                      </p:cBhvr>
                                      <p:tavLst>
                                        <p:tav tm="0">
                                          <p:val>
                                            <p:strVal val="0-#ppt_h/2"/>
                                          </p:val>
                                        </p:tav>
                                        <p:tav tm="100000">
                                          <p:val>
                                            <p:strVal val="#ppt_y"/>
                                          </p:val>
                                        </p:tav>
                                      </p:tavLst>
                                    </p:anim>
                                  </p:childTnLst>
                                </p:cTn>
                              </p:par>
                            </p:childTnLst>
                          </p:cTn>
                        </p:par>
                        <p:par>
                          <p:cTn id="74" fill="hold">
                            <p:stCondLst>
                              <p:cond delay="3500"/>
                            </p:stCondLst>
                            <p:childTnLst>
                              <p:par>
                                <p:cTn id="75" presetID="47" presetClass="entr" presetSubtype="0" fill="hold" nodeType="after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anim calcmode="lin" valueType="num">
                                      <p:cBhvr>
                                        <p:cTn id="78" dur="500" fill="hold"/>
                                        <p:tgtEl>
                                          <p:spTgt spid="19"/>
                                        </p:tgtEl>
                                        <p:attrNameLst>
                                          <p:attrName>ppt_x</p:attrName>
                                        </p:attrNameLst>
                                      </p:cBhvr>
                                      <p:tavLst>
                                        <p:tav tm="0">
                                          <p:val>
                                            <p:strVal val="#ppt_x"/>
                                          </p:val>
                                        </p:tav>
                                        <p:tav tm="100000">
                                          <p:val>
                                            <p:strVal val="#ppt_x"/>
                                          </p:val>
                                        </p:tav>
                                      </p:tavLst>
                                    </p:anim>
                                    <p:anim calcmode="lin" valueType="num">
                                      <p:cBhvr>
                                        <p:cTn id="79" dur="500" fill="hold"/>
                                        <p:tgtEl>
                                          <p:spTgt spid="19"/>
                                        </p:tgtEl>
                                        <p:attrNameLst>
                                          <p:attrName>ppt_y</p:attrName>
                                        </p:attrNameLst>
                                      </p:cBhvr>
                                      <p:tavLst>
                                        <p:tav tm="0">
                                          <p:val>
                                            <p:strVal val="#ppt_y-.1"/>
                                          </p:val>
                                        </p:tav>
                                        <p:tav tm="100000">
                                          <p:val>
                                            <p:strVal val="#ppt_y"/>
                                          </p:val>
                                        </p:tav>
                                      </p:tavLst>
                                    </p:anim>
                                  </p:childTnLst>
                                </p:cTn>
                              </p:par>
                            </p:childTnLst>
                          </p:cTn>
                        </p:par>
                        <p:par>
                          <p:cTn id="80" fill="hold">
                            <p:stCondLst>
                              <p:cond delay="4000"/>
                            </p:stCondLst>
                            <p:childTnLst>
                              <p:par>
                                <p:cTn id="81" presetID="47" presetClass="entr" presetSubtype="0" fill="hold" nodeType="after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500"/>
                                        <p:tgtEl>
                                          <p:spTgt spid="5"/>
                                        </p:tgtEl>
                                      </p:cBhvr>
                                    </p:animEffect>
                                    <p:anim calcmode="lin" valueType="num">
                                      <p:cBhvr>
                                        <p:cTn id="84" dur="500" fill="hold"/>
                                        <p:tgtEl>
                                          <p:spTgt spid="5"/>
                                        </p:tgtEl>
                                        <p:attrNameLst>
                                          <p:attrName>ppt_x</p:attrName>
                                        </p:attrNameLst>
                                      </p:cBhvr>
                                      <p:tavLst>
                                        <p:tav tm="0">
                                          <p:val>
                                            <p:strVal val="#ppt_x"/>
                                          </p:val>
                                        </p:tav>
                                        <p:tav tm="100000">
                                          <p:val>
                                            <p:strVal val="#ppt_x"/>
                                          </p:val>
                                        </p:tav>
                                      </p:tavLst>
                                    </p:anim>
                                    <p:anim calcmode="lin" valueType="num">
                                      <p:cBhvr>
                                        <p:cTn id="85" dur="500" fill="hold"/>
                                        <p:tgtEl>
                                          <p:spTgt spid="5"/>
                                        </p:tgtEl>
                                        <p:attrNameLst>
                                          <p:attrName>ppt_y</p:attrName>
                                        </p:attrNameLst>
                                      </p:cBhvr>
                                      <p:tavLst>
                                        <p:tav tm="0">
                                          <p:val>
                                            <p:strVal val="#ppt_y-.1"/>
                                          </p:val>
                                        </p:tav>
                                        <p:tav tm="100000">
                                          <p:val>
                                            <p:strVal val="#ppt_y"/>
                                          </p:val>
                                        </p:tav>
                                      </p:tavLst>
                                    </p:anim>
                                  </p:childTnLst>
                                </p:cTn>
                              </p:par>
                            </p:childTnLst>
                          </p:cTn>
                        </p:par>
                        <p:par>
                          <p:cTn id="86" fill="hold">
                            <p:stCondLst>
                              <p:cond delay="4500"/>
                            </p:stCondLst>
                            <p:childTnLst>
                              <p:par>
                                <p:cTn id="87" presetID="47" presetClass="entr" presetSubtype="0" fill="hold" nodeType="after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anim calcmode="lin" valueType="num">
                                      <p:cBhvr>
                                        <p:cTn id="90" dur="500" fill="hold"/>
                                        <p:tgtEl>
                                          <p:spTgt spid="18"/>
                                        </p:tgtEl>
                                        <p:attrNameLst>
                                          <p:attrName>ppt_x</p:attrName>
                                        </p:attrNameLst>
                                      </p:cBhvr>
                                      <p:tavLst>
                                        <p:tav tm="0">
                                          <p:val>
                                            <p:strVal val="#ppt_x"/>
                                          </p:val>
                                        </p:tav>
                                        <p:tav tm="100000">
                                          <p:val>
                                            <p:strVal val="#ppt_x"/>
                                          </p:val>
                                        </p:tav>
                                      </p:tavLst>
                                    </p:anim>
                                    <p:anim calcmode="lin" valueType="num">
                                      <p:cBhvr>
                                        <p:cTn id="91" dur="500" fill="hold"/>
                                        <p:tgtEl>
                                          <p:spTgt spid="18"/>
                                        </p:tgtEl>
                                        <p:attrNameLst>
                                          <p:attrName>ppt_y</p:attrName>
                                        </p:attrNameLst>
                                      </p:cBhvr>
                                      <p:tavLst>
                                        <p:tav tm="0">
                                          <p:val>
                                            <p:strVal val="#ppt_y-.1"/>
                                          </p:val>
                                        </p:tav>
                                        <p:tav tm="100000">
                                          <p:val>
                                            <p:strVal val="#ppt_y"/>
                                          </p:val>
                                        </p:tav>
                                      </p:tavLst>
                                    </p:anim>
                                  </p:childTnLst>
                                </p:cTn>
                              </p:par>
                            </p:childTnLst>
                          </p:cTn>
                        </p:par>
                        <p:par>
                          <p:cTn id="92" fill="hold">
                            <p:stCondLst>
                              <p:cond delay="5000"/>
                            </p:stCondLst>
                            <p:childTnLst>
                              <p:par>
                                <p:cTn id="93" presetID="47"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anim calcmode="lin" valueType="num">
                                      <p:cBhvr>
                                        <p:cTn id="96" dur="500" fill="hold"/>
                                        <p:tgtEl>
                                          <p:spTgt spid="24"/>
                                        </p:tgtEl>
                                        <p:attrNameLst>
                                          <p:attrName>ppt_x</p:attrName>
                                        </p:attrNameLst>
                                      </p:cBhvr>
                                      <p:tavLst>
                                        <p:tav tm="0">
                                          <p:val>
                                            <p:strVal val="#ppt_x"/>
                                          </p:val>
                                        </p:tav>
                                        <p:tav tm="100000">
                                          <p:val>
                                            <p:strVal val="#ppt_x"/>
                                          </p:val>
                                        </p:tav>
                                      </p:tavLst>
                                    </p:anim>
                                    <p:anim calcmode="lin" valueType="num">
                                      <p:cBhvr>
                                        <p:cTn id="97" dur="500" fill="hold"/>
                                        <p:tgtEl>
                                          <p:spTgt spid="24"/>
                                        </p:tgtEl>
                                        <p:attrNameLst>
                                          <p:attrName>ppt_y</p:attrName>
                                        </p:attrNameLst>
                                      </p:cBhvr>
                                      <p:tavLst>
                                        <p:tav tm="0">
                                          <p:val>
                                            <p:strVal val="#ppt_y-.1"/>
                                          </p:val>
                                        </p:tav>
                                        <p:tav tm="100000">
                                          <p:val>
                                            <p:strVal val="#ppt_y"/>
                                          </p:val>
                                        </p:tav>
                                      </p:tavLst>
                                    </p:anim>
                                  </p:childTnLst>
                                </p:cTn>
                              </p:par>
                            </p:childTnLst>
                          </p:cTn>
                        </p:par>
                        <p:par>
                          <p:cTn id="98" fill="hold">
                            <p:stCondLst>
                              <p:cond delay="5500"/>
                            </p:stCondLst>
                            <p:childTnLst>
                              <p:par>
                                <p:cTn id="99" presetID="47" presetClass="entr" presetSubtype="0" fill="hold" nodeType="after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500"/>
                                        <p:tgtEl>
                                          <p:spTgt spid="25"/>
                                        </p:tgtEl>
                                      </p:cBhvr>
                                    </p:animEffect>
                                    <p:anim calcmode="lin" valueType="num">
                                      <p:cBhvr>
                                        <p:cTn id="102" dur="500" fill="hold"/>
                                        <p:tgtEl>
                                          <p:spTgt spid="25"/>
                                        </p:tgtEl>
                                        <p:attrNameLst>
                                          <p:attrName>ppt_x</p:attrName>
                                        </p:attrNameLst>
                                      </p:cBhvr>
                                      <p:tavLst>
                                        <p:tav tm="0">
                                          <p:val>
                                            <p:strVal val="#ppt_x"/>
                                          </p:val>
                                        </p:tav>
                                        <p:tav tm="100000">
                                          <p:val>
                                            <p:strVal val="#ppt_x"/>
                                          </p:val>
                                        </p:tav>
                                      </p:tavLst>
                                    </p:anim>
                                    <p:anim calcmode="lin" valueType="num">
                                      <p:cBhvr>
                                        <p:cTn id="10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nodeType="clickEffect">
                                  <p:stCondLst>
                                    <p:cond delay="0"/>
                                  </p:stCondLst>
                                  <p:childTnLst>
                                    <p:set>
                                      <p:cBhvr>
                                        <p:cTn id="107" dur="1" fill="hold">
                                          <p:stCondLst>
                                            <p:cond delay="0"/>
                                          </p:stCondLst>
                                        </p:cTn>
                                        <p:tgtEl>
                                          <p:spTgt spid="22"/>
                                        </p:tgtEl>
                                        <p:attrNameLst>
                                          <p:attrName>style.visibility</p:attrName>
                                        </p:attrNameLst>
                                      </p:cBhvr>
                                      <p:to>
                                        <p:strVal val="visible"/>
                                      </p:to>
                                    </p:set>
                                    <p:anim calcmode="lin" valueType="num">
                                      <p:cBhvr>
                                        <p:cTn id="108" dur="1000" fill="hold"/>
                                        <p:tgtEl>
                                          <p:spTgt spid="22"/>
                                        </p:tgtEl>
                                        <p:attrNameLst>
                                          <p:attrName>ppt_w</p:attrName>
                                        </p:attrNameLst>
                                      </p:cBhvr>
                                      <p:tavLst>
                                        <p:tav tm="0">
                                          <p:val>
                                            <p:fltVal val="0"/>
                                          </p:val>
                                        </p:tav>
                                        <p:tav tm="100000">
                                          <p:val>
                                            <p:strVal val="#ppt_w"/>
                                          </p:val>
                                        </p:tav>
                                      </p:tavLst>
                                    </p:anim>
                                    <p:anim calcmode="lin" valueType="num">
                                      <p:cBhvr>
                                        <p:cTn id="109" dur="1000" fill="hold"/>
                                        <p:tgtEl>
                                          <p:spTgt spid="22"/>
                                        </p:tgtEl>
                                        <p:attrNameLst>
                                          <p:attrName>ppt_h</p:attrName>
                                        </p:attrNameLst>
                                      </p:cBhvr>
                                      <p:tavLst>
                                        <p:tav tm="0">
                                          <p:val>
                                            <p:fltVal val="0"/>
                                          </p:val>
                                        </p:tav>
                                        <p:tav tm="100000">
                                          <p:val>
                                            <p:strVal val="#ppt_h"/>
                                          </p:val>
                                        </p:tav>
                                      </p:tavLst>
                                    </p:anim>
                                    <p:anim calcmode="lin" valueType="num">
                                      <p:cBhvr>
                                        <p:cTn id="110" dur="1000" fill="hold"/>
                                        <p:tgtEl>
                                          <p:spTgt spid="22"/>
                                        </p:tgtEl>
                                        <p:attrNameLst>
                                          <p:attrName>style.rotation</p:attrName>
                                        </p:attrNameLst>
                                      </p:cBhvr>
                                      <p:tavLst>
                                        <p:tav tm="0">
                                          <p:val>
                                            <p:fltVal val="90"/>
                                          </p:val>
                                        </p:tav>
                                        <p:tav tm="100000">
                                          <p:val>
                                            <p:fltVal val="0"/>
                                          </p:val>
                                        </p:tav>
                                      </p:tavLst>
                                    </p:anim>
                                    <p:animEffect transition="in" filter="fade">
                                      <p:cBhvr>
                                        <p:cTn id="111" dur="1000"/>
                                        <p:tgtEl>
                                          <p:spTgt spid="22"/>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13"/>
                                        </p:tgtEl>
                                        <p:attrNameLst>
                                          <p:attrName>style.visibility</p:attrName>
                                        </p:attrNameLst>
                                      </p:cBhvr>
                                      <p:to>
                                        <p:strVal val="visible"/>
                                      </p:to>
                                    </p:set>
                                    <p:anim calcmode="lin" valueType="num">
                                      <p:cBhvr>
                                        <p:cTn id="116" dur="500" fill="hold"/>
                                        <p:tgtEl>
                                          <p:spTgt spid="13"/>
                                        </p:tgtEl>
                                        <p:attrNameLst>
                                          <p:attrName>ppt_w</p:attrName>
                                        </p:attrNameLst>
                                      </p:cBhvr>
                                      <p:tavLst>
                                        <p:tav tm="0">
                                          <p:val>
                                            <p:fltVal val="0"/>
                                          </p:val>
                                        </p:tav>
                                        <p:tav tm="100000">
                                          <p:val>
                                            <p:strVal val="#ppt_w"/>
                                          </p:val>
                                        </p:tav>
                                      </p:tavLst>
                                    </p:anim>
                                    <p:anim calcmode="lin" valueType="num">
                                      <p:cBhvr>
                                        <p:cTn id="117" dur="500" fill="hold"/>
                                        <p:tgtEl>
                                          <p:spTgt spid="13"/>
                                        </p:tgtEl>
                                        <p:attrNameLst>
                                          <p:attrName>ppt_h</p:attrName>
                                        </p:attrNameLst>
                                      </p:cBhvr>
                                      <p:tavLst>
                                        <p:tav tm="0">
                                          <p:val>
                                            <p:fltVal val="0"/>
                                          </p:val>
                                        </p:tav>
                                        <p:tav tm="100000">
                                          <p:val>
                                            <p:strVal val="#ppt_h"/>
                                          </p:val>
                                        </p:tav>
                                      </p:tavLst>
                                    </p:anim>
                                    <p:animEffect transition="in" filter="fade">
                                      <p:cBhvr>
                                        <p:cTn id="118" dur="500"/>
                                        <p:tgtEl>
                                          <p:spTgt spid="13"/>
                                        </p:tgtEl>
                                      </p:cBhvr>
                                    </p:animEffect>
                                  </p:childTnLst>
                                </p:cTn>
                              </p:par>
                            </p:childTnLst>
                          </p:cTn>
                        </p:par>
                      </p:childTnLst>
                    </p:cTn>
                  </p:par>
                  <p:par>
                    <p:cTn id="119" fill="hold">
                      <p:stCondLst>
                        <p:cond delay="indefinite"/>
                      </p:stCondLst>
                      <p:childTnLst>
                        <p:par>
                          <p:cTn id="120" fill="hold">
                            <p:stCondLst>
                              <p:cond delay="0"/>
                            </p:stCondLst>
                            <p:childTnLst>
                              <p:par>
                                <p:cTn id="121" presetID="6" presetClass="entr" presetSubtype="16" fill="hold" grpId="0" nodeType="click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circle(in)">
                                      <p:cBhvr>
                                        <p:cTn id="12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0A67-EEA6-5B40-0DA8-251D602CF9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F81CD7-C6BC-6ED7-0F5D-984304FEB066}"/>
              </a:ext>
            </a:extLst>
          </p:cNvPr>
          <p:cNvSpPr>
            <a:spLocks noGrp="1"/>
          </p:cNvSpPr>
          <p:nvPr>
            <p:ph type="title"/>
          </p:nvPr>
        </p:nvSpPr>
        <p:spPr/>
        <p:txBody>
          <a:bodyPr/>
          <a:lstStyle/>
          <a:p>
            <a:r>
              <a:rPr lang="en-US"/>
              <a:t>Agenda</a:t>
            </a:r>
          </a:p>
        </p:txBody>
      </p:sp>
      <p:sp>
        <p:nvSpPr>
          <p:cNvPr id="7" name="Freeform: Shape 6">
            <a:extLst>
              <a:ext uri="{FF2B5EF4-FFF2-40B4-BE49-F238E27FC236}">
                <a16:creationId xmlns:a16="http://schemas.microsoft.com/office/drawing/2014/main" id="{5C320745-FB1E-CECC-55B5-2788C8C811E8}"/>
              </a:ext>
            </a:extLst>
          </p:cNvPr>
          <p:cNvSpPr/>
          <p:nvPr/>
        </p:nvSpPr>
        <p:spPr>
          <a:xfrm>
            <a:off x="1479058" y="1616440"/>
            <a:ext cx="1387550" cy="1606886"/>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a:ln>
            <a:noFill/>
          </a:ln>
          <a:effectLst/>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About TSAHC</a:t>
            </a:r>
          </a:p>
        </p:txBody>
      </p:sp>
      <p:sp>
        <p:nvSpPr>
          <p:cNvPr id="8" name="Freeform: Shape 7">
            <a:extLst>
              <a:ext uri="{FF2B5EF4-FFF2-40B4-BE49-F238E27FC236}">
                <a16:creationId xmlns:a16="http://schemas.microsoft.com/office/drawing/2014/main" id="{4B968CF7-C537-98FC-F6B7-E9702F17C724}"/>
              </a:ext>
            </a:extLst>
          </p:cNvPr>
          <p:cNvSpPr/>
          <p:nvPr/>
        </p:nvSpPr>
        <p:spPr>
          <a:xfrm>
            <a:off x="2866608" y="1621758"/>
            <a:ext cx="7859056" cy="1036355"/>
          </a:xfrm>
          <a:custGeom>
            <a:avLst/>
            <a:gdLst>
              <a:gd name="connsiteX0" fmla="*/ 288552 w 1731277"/>
              <a:gd name="connsiteY0" fmla="*/ 0 h 7850558"/>
              <a:gd name="connsiteX1" fmla="*/ 1442725 w 1731277"/>
              <a:gd name="connsiteY1" fmla="*/ 0 h 7850558"/>
              <a:gd name="connsiteX2" fmla="*/ 1731277 w 1731277"/>
              <a:gd name="connsiteY2" fmla="*/ 288552 h 7850558"/>
              <a:gd name="connsiteX3" fmla="*/ 1731277 w 1731277"/>
              <a:gd name="connsiteY3" fmla="*/ 7850558 h 7850558"/>
              <a:gd name="connsiteX4" fmla="*/ 1731277 w 1731277"/>
              <a:gd name="connsiteY4" fmla="*/ 7850558 h 7850558"/>
              <a:gd name="connsiteX5" fmla="*/ 0 w 1731277"/>
              <a:gd name="connsiteY5" fmla="*/ 7850558 h 7850558"/>
              <a:gd name="connsiteX6" fmla="*/ 0 w 1731277"/>
              <a:gd name="connsiteY6" fmla="*/ 7850558 h 7850558"/>
              <a:gd name="connsiteX7" fmla="*/ 0 w 1731277"/>
              <a:gd name="connsiteY7" fmla="*/ 288552 h 7850558"/>
              <a:gd name="connsiteX8" fmla="*/ 288552 w 1731277"/>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1277" h="7850558">
                <a:moveTo>
                  <a:pt x="1731277" y="1308454"/>
                </a:moveTo>
                <a:lnTo>
                  <a:pt x="1731277" y="6542104"/>
                </a:lnTo>
                <a:cubicBezTo>
                  <a:pt x="1731277" y="7264742"/>
                  <a:pt x="1702787" y="7850556"/>
                  <a:pt x="1667643" y="7850556"/>
                </a:cubicBezTo>
                <a:lnTo>
                  <a:pt x="0" y="7850556"/>
                </a:lnTo>
                <a:lnTo>
                  <a:pt x="0" y="7850556"/>
                </a:lnTo>
                <a:lnTo>
                  <a:pt x="0" y="2"/>
                </a:lnTo>
                <a:lnTo>
                  <a:pt x="0" y="2"/>
                </a:lnTo>
                <a:lnTo>
                  <a:pt x="1667643" y="2"/>
                </a:lnTo>
                <a:cubicBezTo>
                  <a:pt x="1702787" y="2"/>
                  <a:pt x="1731277" y="585816"/>
                  <a:pt x="1731277" y="1308454"/>
                </a:cubicBezTo>
                <a:close/>
              </a:path>
            </a:pathLst>
          </a:custGeom>
          <a:ln>
            <a:solidFill>
              <a:srgbClr val="E67025"/>
            </a:solidFill>
          </a:ln>
          <a:effectLst/>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99754" rIns="99754" bIns="99755" numCol="1" spcCol="1270" anchor="ctr"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Mission</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Vision</a:t>
            </a:r>
          </a:p>
        </p:txBody>
      </p:sp>
      <p:sp>
        <p:nvSpPr>
          <p:cNvPr id="9" name="Freeform: Shape 8">
            <a:extLst>
              <a:ext uri="{FF2B5EF4-FFF2-40B4-BE49-F238E27FC236}">
                <a16:creationId xmlns:a16="http://schemas.microsoft.com/office/drawing/2014/main" id="{19B5BBC3-A57F-C055-7965-3E72E4DB926F}"/>
              </a:ext>
            </a:extLst>
          </p:cNvPr>
          <p:cNvSpPr/>
          <p:nvPr/>
        </p:nvSpPr>
        <p:spPr>
          <a:xfrm>
            <a:off x="1479056" y="2977281"/>
            <a:ext cx="1387549" cy="1619117"/>
          </a:xfrm>
          <a:custGeom>
            <a:avLst/>
            <a:gdLst>
              <a:gd name="connsiteX0" fmla="*/ 0 w 1868810"/>
              <a:gd name="connsiteY0" fmla="*/ 0 h 1496007"/>
              <a:gd name="connsiteX1" fmla="*/ 1120807 w 1868810"/>
              <a:gd name="connsiteY1" fmla="*/ 0 h 1496007"/>
              <a:gd name="connsiteX2" fmla="*/ 1868810 w 1868810"/>
              <a:gd name="connsiteY2" fmla="*/ 748004 h 1496007"/>
              <a:gd name="connsiteX3" fmla="*/ 1120807 w 1868810"/>
              <a:gd name="connsiteY3" fmla="*/ 1496007 h 1496007"/>
              <a:gd name="connsiteX4" fmla="*/ 0 w 1868810"/>
              <a:gd name="connsiteY4" fmla="*/ 1496007 h 1496007"/>
              <a:gd name="connsiteX5" fmla="*/ 748004 w 1868810"/>
              <a:gd name="connsiteY5" fmla="*/ 748004 h 1496007"/>
              <a:gd name="connsiteX6" fmla="*/ 0 w 1868810"/>
              <a:gd name="connsiteY6" fmla="*/ 0 h 149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496007">
                <a:moveTo>
                  <a:pt x="1868809" y="0"/>
                </a:moveTo>
                <a:lnTo>
                  <a:pt x="1868809" y="897221"/>
                </a:lnTo>
                <a:lnTo>
                  <a:pt x="934404" y="1496007"/>
                </a:lnTo>
                <a:lnTo>
                  <a:pt x="1" y="897221"/>
                </a:lnTo>
                <a:lnTo>
                  <a:pt x="1" y="0"/>
                </a:lnTo>
                <a:lnTo>
                  <a:pt x="934404" y="598787"/>
                </a:lnTo>
                <a:lnTo>
                  <a:pt x="1868809" y="0"/>
                </a:lnTo>
                <a:close/>
              </a:path>
            </a:pathLst>
          </a:custGeom>
          <a:ln>
            <a:noFill/>
          </a:ln>
          <a:effectLst/>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241" tIns="763245" rIns="15240" bIns="763243"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Programs</a:t>
            </a:r>
          </a:p>
        </p:txBody>
      </p:sp>
      <p:sp>
        <p:nvSpPr>
          <p:cNvPr id="10" name="Freeform: Shape 9">
            <a:extLst>
              <a:ext uri="{FF2B5EF4-FFF2-40B4-BE49-F238E27FC236}">
                <a16:creationId xmlns:a16="http://schemas.microsoft.com/office/drawing/2014/main" id="{39C1F4AA-C985-5B2A-2A7D-14AD5DDFADCA}"/>
              </a:ext>
            </a:extLst>
          </p:cNvPr>
          <p:cNvSpPr/>
          <p:nvPr/>
        </p:nvSpPr>
        <p:spPr>
          <a:xfrm>
            <a:off x="2858111" y="2977281"/>
            <a:ext cx="7889671" cy="961773"/>
          </a:xfrm>
          <a:custGeom>
            <a:avLst/>
            <a:gdLst>
              <a:gd name="connsiteX0" fmla="*/ 202459 w 1214727"/>
              <a:gd name="connsiteY0" fmla="*/ 0 h 7850558"/>
              <a:gd name="connsiteX1" fmla="*/ 1012268 w 1214727"/>
              <a:gd name="connsiteY1" fmla="*/ 0 h 7850558"/>
              <a:gd name="connsiteX2" fmla="*/ 1214727 w 1214727"/>
              <a:gd name="connsiteY2" fmla="*/ 202459 h 7850558"/>
              <a:gd name="connsiteX3" fmla="*/ 1214727 w 1214727"/>
              <a:gd name="connsiteY3" fmla="*/ 7850558 h 7850558"/>
              <a:gd name="connsiteX4" fmla="*/ 1214727 w 1214727"/>
              <a:gd name="connsiteY4" fmla="*/ 7850558 h 7850558"/>
              <a:gd name="connsiteX5" fmla="*/ 0 w 1214727"/>
              <a:gd name="connsiteY5" fmla="*/ 7850558 h 7850558"/>
              <a:gd name="connsiteX6" fmla="*/ 0 w 1214727"/>
              <a:gd name="connsiteY6" fmla="*/ 7850558 h 7850558"/>
              <a:gd name="connsiteX7" fmla="*/ 0 w 1214727"/>
              <a:gd name="connsiteY7" fmla="*/ 202459 h 7850558"/>
              <a:gd name="connsiteX8" fmla="*/ 202459 w 1214727"/>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4727" h="7850558">
                <a:moveTo>
                  <a:pt x="1214727" y="1308458"/>
                </a:moveTo>
                <a:lnTo>
                  <a:pt x="1214727" y="6542100"/>
                </a:lnTo>
                <a:cubicBezTo>
                  <a:pt x="1214727" y="7264740"/>
                  <a:pt x="1200701" y="7850555"/>
                  <a:pt x="1183400" y="7850555"/>
                </a:cubicBezTo>
                <a:lnTo>
                  <a:pt x="0" y="7850555"/>
                </a:lnTo>
                <a:lnTo>
                  <a:pt x="0" y="7850555"/>
                </a:lnTo>
                <a:lnTo>
                  <a:pt x="0" y="3"/>
                </a:lnTo>
                <a:lnTo>
                  <a:pt x="0" y="3"/>
                </a:lnTo>
                <a:lnTo>
                  <a:pt x="1183400" y="3"/>
                </a:lnTo>
                <a:cubicBezTo>
                  <a:pt x="1200701" y="3"/>
                  <a:pt x="1214727" y="585818"/>
                  <a:pt x="1214727" y="1308458"/>
                </a:cubicBezTo>
                <a:close/>
              </a:path>
            </a:pathLst>
          </a:custGeom>
          <a:ln>
            <a:solidFill>
              <a:srgbClr val="708DB8"/>
            </a:solidFill>
          </a:ln>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74538" rIns="74538" bIns="74539" numCol="1" spcCol="1270" anchor="ctr"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Down Payment Assistance</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Mortgage Credit Certificates</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How Does One Qualify?</a:t>
            </a:r>
          </a:p>
        </p:txBody>
      </p:sp>
      <p:sp>
        <p:nvSpPr>
          <p:cNvPr id="2" name="Freeform: Shape 1">
            <a:extLst>
              <a:ext uri="{FF2B5EF4-FFF2-40B4-BE49-F238E27FC236}">
                <a16:creationId xmlns:a16="http://schemas.microsoft.com/office/drawing/2014/main" id="{9E1B2885-06D1-619C-9589-A37C6B9F877B}"/>
              </a:ext>
            </a:extLst>
          </p:cNvPr>
          <p:cNvSpPr/>
          <p:nvPr/>
        </p:nvSpPr>
        <p:spPr>
          <a:xfrm>
            <a:off x="2858111" y="4274019"/>
            <a:ext cx="7876053" cy="1025876"/>
          </a:xfrm>
          <a:custGeom>
            <a:avLst/>
            <a:gdLst>
              <a:gd name="connsiteX0" fmla="*/ 202565 w 1215365"/>
              <a:gd name="connsiteY0" fmla="*/ 0 h 7850558"/>
              <a:gd name="connsiteX1" fmla="*/ 1012800 w 1215365"/>
              <a:gd name="connsiteY1" fmla="*/ 0 h 7850558"/>
              <a:gd name="connsiteX2" fmla="*/ 1215365 w 1215365"/>
              <a:gd name="connsiteY2" fmla="*/ 202565 h 7850558"/>
              <a:gd name="connsiteX3" fmla="*/ 1215365 w 1215365"/>
              <a:gd name="connsiteY3" fmla="*/ 7850558 h 7850558"/>
              <a:gd name="connsiteX4" fmla="*/ 1215365 w 1215365"/>
              <a:gd name="connsiteY4" fmla="*/ 7850558 h 7850558"/>
              <a:gd name="connsiteX5" fmla="*/ 0 w 1215365"/>
              <a:gd name="connsiteY5" fmla="*/ 7850558 h 7850558"/>
              <a:gd name="connsiteX6" fmla="*/ 0 w 1215365"/>
              <a:gd name="connsiteY6" fmla="*/ 7850558 h 7850558"/>
              <a:gd name="connsiteX7" fmla="*/ 0 w 1215365"/>
              <a:gd name="connsiteY7" fmla="*/ 202565 h 7850558"/>
              <a:gd name="connsiteX8" fmla="*/ 202565 w 1215365"/>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365" h="7850558">
                <a:moveTo>
                  <a:pt x="1215365" y="1308455"/>
                </a:moveTo>
                <a:lnTo>
                  <a:pt x="1215365" y="6542103"/>
                </a:lnTo>
                <a:cubicBezTo>
                  <a:pt x="1215365" y="7264744"/>
                  <a:pt x="1201325" y="7850555"/>
                  <a:pt x="1184005" y="7850555"/>
                </a:cubicBezTo>
                <a:lnTo>
                  <a:pt x="0" y="7850555"/>
                </a:lnTo>
                <a:lnTo>
                  <a:pt x="0" y="7850555"/>
                </a:lnTo>
                <a:lnTo>
                  <a:pt x="0" y="3"/>
                </a:lnTo>
                <a:lnTo>
                  <a:pt x="0" y="3"/>
                </a:lnTo>
                <a:lnTo>
                  <a:pt x="1184005" y="3"/>
                </a:lnTo>
                <a:cubicBezTo>
                  <a:pt x="1201325" y="3"/>
                  <a:pt x="1215365" y="585814"/>
                  <a:pt x="1215365" y="1308455"/>
                </a:cubicBezTo>
                <a:close/>
              </a:path>
            </a:pathLst>
          </a:custGeom>
          <a:ln>
            <a:solidFill>
              <a:srgbClr val="96BC5F"/>
            </a:solidFill>
          </a:ln>
          <a:effectLst/>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74569" rIns="74569" bIns="74570" numCol="1" spcCol="1270" anchor="ctr" anchorCtr="0">
            <a:noAutofit/>
          </a:bodyPr>
          <a:lstStyle/>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Flyers and Brochures</a:t>
            </a:r>
          </a:p>
          <a:p>
            <a:pPr marL="228600" marR="0" lvl="1" indent="-228600" algn="l" defTabSz="106680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Aptos" panose="02110004020202020204"/>
                <a:ea typeface="+mn-ea"/>
                <a:cs typeface="+mn-cs"/>
              </a:rPr>
              <a:t>Ideas to Market  yourself using these programs</a:t>
            </a:r>
          </a:p>
        </p:txBody>
      </p:sp>
      <p:sp>
        <p:nvSpPr>
          <p:cNvPr id="5" name="Freeform: Shape 4">
            <a:extLst>
              <a:ext uri="{FF2B5EF4-FFF2-40B4-BE49-F238E27FC236}">
                <a16:creationId xmlns:a16="http://schemas.microsoft.com/office/drawing/2014/main" id="{93039A9F-D4A8-755E-809D-CC0447A59342}"/>
              </a:ext>
            </a:extLst>
          </p:cNvPr>
          <p:cNvSpPr/>
          <p:nvPr/>
        </p:nvSpPr>
        <p:spPr>
          <a:xfrm>
            <a:off x="1479059" y="4279284"/>
            <a:ext cx="1387550" cy="1619117"/>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a:solidFill>
            <a:schemeClr val="accent2"/>
          </a:solidFill>
          <a:ln>
            <a:noFill/>
          </a:ln>
          <a:effectLst/>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Marketing</a:t>
            </a:r>
          </a:p>
        </p:txBody>
      </p:sp>
    </p:spTree>
    <p:extLst>
      <p:ext uri="{BB962C8B-B14F-4D97-AF65-F5344CB8AC3E}">
        <p14:creationId xmlns:p14="http://schemas.microsoft.com/office/powerpoint/2010/main" val="427095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1000"/>
                                        <p:tgtEl>
                                          <p:spTgt spid="2"/>
                                        </p:tgtEl>
                                      </p:cBhvr>
                                    </p:animEffect>
                                    <p:anim calcmode="lin" valueType="num">
                                      <p:cBhvr>
                                        <p:cTn id="37" dur="1000" fill="hold"/>
                                        <p:tgtEl>
                                          <p:spTgt spid="2"/>
                                        </p:tgtEl>
                                        <p:attrNameLst>
                                          <p:attrName>ppt_x</p:attrName>
                                        </p:attrNameLst>
                                      </p:cBhvr>
                                      <p:tavLst>
                                        <p:tav tm="0">
                                          <p:val>
                                            <p:strVal val="#ppt_x"/>
                                          </p:val>
                                        </p:tav>
                                        <p:tav tm="100000">
                                          <p:val>
                                            <p:strVal val="#ppt_x"/>
                                          </p:val>
                                        </p:tav>
                                      </p:tavLst>
                                    </p:anim>
                                    <p:anim calcmode="lin" valueType="num">
                                      <p:cBhvr>
                                        <p:cTn id="3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2"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52490-B3DA-F86C-BB67-8FB95EEC39E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F73338-A005-834D-BEEE-8F1D3AB2C9BA}"/>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pic>
        <p:nvPicPr>
          <p:cNvPr id="1026" name="Picture 2" descr="Financial solutions and Cashback vector color illustration. Refinance and refund colorful linear icon. Financial solutions and Cashback vector color illustration. Refinance and refund colorful linear icon. mortgage credit certificate stock illustrations">
            <a:extLst>
              <a:ext uri="{FF2B5EF4-FFF2-40B4-BE49-F238E27FC236}">
                <a16:creationId xmlns:a16="http://schemas.microsoft.com/office/drawing/2014/main" id="{27035427-2153-9E34-EE04-F33C82E72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3769" y="1276616"/>
            <a:ext cx="3850998" cy="38509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DF4EFA7-A08F-E587-E7FF-0E20BD807205}"/>
              </a:ext>
            </a:extLst>
          </p:cNvPr>
          <p:cNvSpPr txBox="1"/>
          <p:nvPr/>
        </p:nvSpPr>
        <p:spPr>
          <a:xfrm>
            <a:off x="560204" y="1382796"/>
            <a:ext cx="7393565" cy="4616648"/>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defRPr/>
            </a:pPr>
            <a:r>
              <a:rPr lang="en-US" sz="2400" dirty="0">
                <a:ln w="0"/>
                <a:effectLst>
                  <a:outerShdw blurRad="38100" dist="19050" dir="2700000" algn="tl" rotWithShape="0">
                    <a:schemeClr val="dk1">
                      <a:alpha val="40000"/>
                    </a:schemeClr>
                  </a:outerShdw>
                </a:effectLst>
              </a:rPr>
              <a:t>Homeowner is responsible for filing their credit – 8396 form</a:t>
            </a:r>
            <a:endParaRPr lang="en-US" sz="24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endParaRPr lang="en-US" sz="2400" dirty="0">
              <a:ln w="0"/>
              <a:effectLst>
                <a:outerShdw blurRad="38100" dist="19050" dir="2700000" algn="tl" rotWithShape="0">
                  <a:schemeClr val="dk1">
                    <a:alpha val="40000"/>
                  </a:schemeClr>
                </a:outerShdw>
              </a:effectLst>
            </a:endParaRPr>
          </a:p>
          <a:p>
            <a:pPr marL="342900" indent="-342900">
              <a:spcAft>
                <a:spcPts val="600"/>
              </a:spcAft>
              <a:buFont typeface="Arial" panose="020B0604020202020204" pitchFamily="34" charset="0"/>
              <a:buChar char="•"/>
              <a:defRPr/>
            </a:pPr>
            <a:r>
              <a:rPr lang="en-US" sz="2400" dirty="0">
                <a:ln w="0"/>
                <a:effectLst>
                  <a:outerShdw blurRad="38100" dist="19050" dir="2700000" algn="tl" rotWithShape="0">
                    <a:schemeClr val="dk1">
                      <a:alpha val="40000"/>
                    </a:schemeClr>
                  </a:outerShdw>
                </a:effectLst>
              </a:rPr>
              <a:t>Recapture Tax Notice will be provided (only affects 2% of buyers)</a:t>
            </a:r>
            <a:endParaRPr lang="en-US" sz="24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endParaRPr lang="en-US" sz="2400" dirty="0">
              <a:ln w="0"/>
              <a:effectLst>
                <a:outerShdw blurRad="38100" dist="19050" dir="2700000" algn="tl" rotWithShape="0">
                  <a:schemeClr val="dk1">
                    <a:alpha val="40000"/>
                  </a:schemeClr>
                </a:outerShdw>
              </a:effectLst>
            </a:endParaRPr>
          </a:p>
          <a:p>
            <a:pPr marL="342900" indent="-342900">
              <a:spcAft>
                <a:spcPts val="600"/>
              </a:spcAft>
              <a:buFont typeface="Arial" panose="020B0604020202020204" pitchFamily="34" charset="0"/>
              <a:buChar char="•"/>
              <a:defRPr/>
            </a:pPr>
            <a:r>
              <a:rPr lang="en-US" sz="2400" dirty="0">
                <a:ln w="0"/>
                <a:effectLst>
                  <a:outerShdw blurRad="38100" dist="19050" dir="2700000" algn="tl" rotWithShape="0">
                    <a:schemeClr val="dk1">
                      <a:alpha val="40000"/>
                    </a:schemeClr>
                  </a:outerShdw>
                </a:effectLst>
              </a:rPr>
              <a:t>MCC holders may claim remaining interest, property taxes, etc. as a deduction</a:t>
            </a:r>
            <a:endParaRPr lang="en-US" sz="24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endParaRPr lang="en-US" sz="2400" dirty="0">
              <a:ln w="0"/>
              <a:effectLst>
                <a:outerShdw blurRad="38100" dist="19050" dir="2700000" algn="tl" rotWithShape="0">
                  <a:schemeClr val="dk1">
                    <a:alpha val="40000"/>
                  </a:schemeClr>
                </a:outerShdw>
              </a:effectLst>
            </a:endParaRPr>
          </a:p>
          <a:p>
            <a:pPr marL="342900" indent="-342900">
              <a:spcAft>
                <a:spcPts val="600"/>
              </a:spcAft>
              <a:buFont typeface="Arial" panose="020B0604020202020204" pitchFamily="34" charset="0"/>
              <a:buChar char="•"/>
              <a:defRPr/>
            </a:pPr>
            <a:r>
              <a:rPr lang="en-US" sz="2400" dirty="0">
                <a:ln w="0"/>
                <a:effectLst>
                  <a:outerShdw blurRad="38100" dist="19050" dir="2700000" algn="tl" rotWithShape="0">
                    <a:schemeClr val="dk1">
                      <a:alpha val="40000"/>
                    </a:schemeClr>
                  </a:outerShdw>
                </a:effectLst>
              </a:rPr>
              <a:t>Non-Taxed income earners may not benefit (the MCC reduces your tax liability)</a:t>
            </a:r>
            <a:endParaRPr lang="en-US" sz="2400" dirty="0">
              <a:ln w="0"/>
              <a:effectLst>
                <a:outerShdw blurRad="38100" dist="19050" dir="2700000" algn="tl" rotWithShape="0">
                  <a:prstClr val="black">
                    <a:alpha val="40000"/>
                  </a:prstClr>
                </a:outerShdw>
              </a:effectLst>
            </a:endParaRPr>
          </a:p>
        </p:txBody>
      </p:sp>
      <p:sp>
        <p:nvSpPr>
          <p:cNvPr id="6" name="Title 5">
            <a:extLst>
              <a:ext uri="{FF2B5EF4-FFF2-40B4-BE49-F238E27FC236}">
                <a16:creationId xmlns:a16="http://schemas.microsoft.com/office/drawing/2014/main" id="{F260EB1F-7FBE-8BE9-A723-2683415C4A62}"/>
              </a:ext>
            </a:extLst>
          </p:cNvPr>
          <p:cNvSpPr>
            <a:spLocks noGrp="1"/>
          </p:cNvSpPr>
          <p:nvPr>
            <p:ph type="title"/>
          </p:nvPr>
        </p:nvSpPr>
        <p:spPr/>
        <p:txBody>
          <a:bodyPr/>
          <a:lstStyle/>
          <a:p>
            <a:r>
              <a:rPr lang="en-US" dirty="0"/>
              <a:t>Mortgage Credit Certificate - </a:t>
            </a:r>
            <a:r>
              <a:rPr lang="en-US" sz="3600" i="1" dirty="0"/>
              <a:t>Things to Note</a:t>
            </a:r>
          </a:p>
        </p:txBody>
      </p:sp>
    </p:spTree>
    <p:extLst>
      <p:ext uri="{BB962C8B-B14F-4D97-AF65-F5344CB8AC3E}">
        <p14:creationId xmlns:p14="http://schemas.microsoft.com/office/powerpoint/2010/main" val="353228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2D4A9-3A3B-8426-865D-CA86AA1269E3}"/>
              </a:ext>
            </a:extLst>
          </p:cNvPr>
          <p:cNvSpPr>
            <a:spLocks noGrp="1"/>
          </p:cNvSpPr>
          <p:nvPr>
            <p:ph type="title"/>
          </p:nvPr>
        </p:nvSpPr>
        <p:spPr/>
        <p:txBody>
          <a:bodyPr/>
          <a:lstStyle/>
          <a:p>
            <a:r>
              <a:rPr lang="en-US" dirty="0"/>
              <a:t>Story Time</a:t>
            </a:r>
          </a:p>
        </p:txBody>
      </p:sp>
      <p:pic>
        <p:nvPicPr>
          <p:cNvPr id="3" name="Picture 2">
            <a:extLst>
              <a:ext uri="{FF2B5EF4-FFF2-40B4-BE49-F238E27FC236}">
                <a16:creationId xmlns:a16="http://schemas.microsoft.com/office/drawing/2014/main" id="{8341B2CC-728C-3468-BEF0-3F2B1DF4485B}"/>
              </a:ext>
            </a:extLst>
          </p:cNvPr>
          <p:cNvPicPr>
            <a:picLocks noChangeAspect="1"/>
          </p:cNvPicPr>
          <p:nvPr/>
        </p:nvPicPr>
        <p:blipFill>
          <a:blip r:embed="rId3"/>
          <a:srcRect r="4" b="1339"/>
          <a:stretch/>
        </p:blipFill>
        <p:spPr>
          <a:xfrm>
            <a:off x="6274782" y="870584"/>
            <a:ext cx="5079018" cy="4923509"/>
          </a:xfrm>
          <a:prstGeom prst="rect">
            <a:avLst/>
          </a:prstGeom>
        </p:spPr>
      </p:pic>
      <p:sp>
        <p:nvSpPr>
          <p:cNvPr id="4" name="TextBox 3">
            <a:extLst>
              <a:ext uri="{FF2B5EF4-FFF2-40B4-BE49-F238E27FC236}">
                <a16:creationId xmlns:a16="http://schemas.microsoft.com/office/drawing/2014/main" id="{F625A49E-57F3-78FC-CB1B-89F4FA381523}"/>
              </a:ext>
            </a:extLst>
          </p:cNvPr>
          <p:cNvSpPr txBox="1"/>
          <p:nvPr/>
        </p:nvSpPr>
        <p:spPr>
          <a:xfrm>
            <a:off x="838200" y="1720840"/>
            <a:ext cx="4730061" cy="3416320"/>
          </a:xfrm>
          <a:prstGeom prst="rect">
            <a:avLst/>
          </a:prstGeom>
          <a:noFill/>
        </p:spPr>
        <p:txBody>
          <a:bodyPr wrap="square" rtlCol="0">
            <a:spAutoFit/>
          </a:bodyPr>
          <a:lstStyle/>
          <a:p>
            <a:r>
              <a:rPr lang="en-US" dirty="0"/>
              <a:t>Meet Andrew Armstrong, a military veteran that always called Texas home. Andrew and his family buy their dream home in South Texas. </a:t>
            </a:r>
          </a:p>
          <a:p>
            <a:endParaRPr lang="en-US" dirty="0"/>
          </a:p>
          <a:p>
            <a:r>
              <a:rPr lang="en-US" dirty="0"/>
              <a:t>Andrew was able to use our Homes for Texas Heroes program in combination with a VA loan and receive $7,000 in down payment assistance which he was able to use to cover his closing costs and even walk away from the closing table with his earnest money cash in his pocket! </a:t>
            </a:r>
          </a:p>
        </p:txBody>
      </p:sp>
    </p:spTree>
    <p:extLst>
      <p:ext uri="{BB962C8B-B14F-4D97-AF65-F5344CB8AC3E}">
        <p14:creationId xmlns:p14="http://schemas.microsoft.com/office/powerpoint/2010/main" val="1785185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7BBB-B189-513B-01FD-DB75FF8F6A34}"/>
              </a:ext>
            </a:extLst>
          </p:cNvPr>
          <p:cNvSpPr>
            <a:spLocks noGrp="1"/>
          </p:cNvSpPr>
          <p:nvPr>
            <p:ph type="title"/>
          </p:nvPr>
        </p:nvSpPr>
        <p:spPr/>
        <p:txBody>
          <a:bodyPr/>
          <a:lstStyle/>
          <a:p>
            <a:r>
              <a:rPr lang="en-US" dirty="0"/>
              <a:t>Story Time</a:t>
            </a:r>
          </a:p>
        </p:txBody>
      </p:sp>
      <p:pic>
        <p:nvPicPr>
          <p:cNvPr id="3" name="Picture 2" descr="A group of people posing for a photo&#10;&#10;AI-generated content may be incorrect.">
            <a:extLst>
              <a:ext uri="{FF2B5EF4-FFF2-40B4-BE49-F238E27FC236}">
                <a16:creationId xmlns:a16="http://schemas.microsoft.com/office/drawing/2014/main" id="{A2BFE455-102B-2A0F-143D-C4FB414AEC56}"/>
              </a:ext>
            </a:extLst>
          </p:cNvPr>
          <p:cNvPicPr>
            <a:picLocks noChangeAspect="1"/>
          </p:cNvPicPr>
          <p:nvPr/>
        </p:nvPicPr>
        <p:blipFill>
          <a:blip r:embed="rId2">
            <a:extLst>
              <a:ext uri="{28A0092B-C50C-407E-A947-70E740481C1C}">
                <a14:useLocalDpi xmlns:a14="http://schemas.microsoft.com/office/drawing/2010/main" val="0"/>
              </a:ext>
            </a:extLst>
          </a:blip>
          <a:srcRect t="9861" b="11670"/>
          <a:stretch>
            <a:fillRect/>
          </a:stretch>
        </p:blipFill>
        <p:spPr>
          <a:xfrm>
            <a:off x="6296881" y="870584"/>
            <a:ext cx="5056919" cy="4923509"/>
          </a:xfrm>
          <a:prstGeom prst="rect">
            <a:avLst/>
          </a:prstGeom>
        </p:spPr>
      </p:pic>
      <p:sp>
        <p:nvSpPr>
          <p:cNvPr id="4" name="TextBox 3">
            <a:extLst>
              <a:ext uri="{FF2B5EF4-FFF2-40B4-BE49-F238E27FC236}">
                <a16:creationId xmlns:a16="http://schemas.microsoft.com/office/drawing/2014/main" id="{0896C4DC-DE4E-1A91-2F70-948207292B3E}"/>
              </a:ext>
            </a:extLst>
          </p:cNvPr>
          <p:cNvSpPr txBox="1"/>
          <p:nvPr/>
        </p:nvSpPr>
        <p:spPr>
          <a:xfrm>
            <a:off x="838200" y="1550196"/>
            <a:ext cx="4730061"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Angel from Corpus Christie just scored their dream home—thanks to TSAHC’s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Homes Sweet Texas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program!  Angel, a 20-year City of Corpus employee, discovered TSAHC’s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down payment assistance (DPA)</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and knew it was the perfect opportunity to purchase a home.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The lender worked her magic, connecting him with DPA and a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mortgage credit certificate (MCC)</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—helping with the down payment and making homeownership even more affordable. Now, Angel is a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homeowner</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with a mortgage payment that matches his previous rent payment!!</a:t>
            </a:r>
          </a:p>
        </p:txBody>
      </p:sp>
    </p:spTree>
    <p:extLst>
      <p:ext uri="{BB962C8B-B14F-4D97-AF65-F5344CB8AC3E}">
        <p14:creationId xmlns:p14="http://schemas.microsoft.com/office/powerpoint/2010/main" val="441968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87043-33BC-61D3-282D-9DDF06C622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3EFEDD1-9C6E-C774-4D52-4608EE247A2A}"/>
              </a:ext>
            </a:extLst>
          </p:cNvPr>
          <p:cNvSpPr>
            <a:spLocks noGrp="1"/>
          </p:cNvSpPr>
          <p:nvPr>
            <p:ph type="title"/>
          </p:nvPr>
        </p:nvSpPr>
        <p:spPr/>
        <p:txBody>
          <a:bodyPr>
            <a:normAutofit/>
          </a:bodyPr>
          <a:lstStyle/>
          <a:p>
            <a:r>
              <a:rPr lang="en-US" dirty="0"/>
              <a:t>You might be asking yourself….</a:t>
            </a:r>
          </a:p>
        </p:txBody>
      </p:sp>
      <p:graphicFrame>
        <p:nvGraphicFramePr>
          <p:cNvPr id="6" name="Diagram 5">
            <a:extLst>
              <a:ext uri="{FF2B5EF4-FFF2-40B4-BE49-F238E27FC236}">
                <a16:creationId xmlns:a16="http://schemas.microsoft.com/office/drawing/2014/main" id="{D8CA7828-A37A-CC96-50D5-E27C22654840}"/>
              </a:ext>
            </a:extLst>
          </p:cNvPr>
          <p:cNvGraphicFramePr/>
          <p:nvPr>
            <p:extLst>
              <p:ext uri="{D42A27DB-BD31-4B8C-83A1-F6EECF244321}">
                <p14:modId xmlns:p14="http://schemas.microsoft.com/office/powerpoint/2010/main" val="1392456944"/>
              </p:ext>
            </p:extLst>
          </p:nvPr>
        </p:nvGraphicFramePr>
        <p:xfrm>
          <a:off x="892174" y="1276616"/>
          <a:ext cx="7591647" cy="5156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Puzzle in brain">
            <a:extLst>
              <a:ext uri="{FF2B5EF4-FFF2-40B4-BE49-F238E27FC236}">
                <a16:creationId xmlns:a16="http://schemas.microsoft.com/office/drawing/2014/main" id="{610E2F11-4712-82FE-2244-D54C04A84A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6441" y="2805301"/>
            <a:ext cx="2798284" cy="2098713"/>
          </a:xfrm>
          <a:prstGeom prst="rect">
            <a:avLst/>
          </a:prstGeom>
          <a:effectLst>
            <a:softEdge rad="241300"/>
          </a:effectLst>
        </p:spPr>
      </p:pic>
    </p:spTree>
    <p:extLst>
      <p:ext uri="{BB962C8B-B14F-4D97-AF65-F5344CB8AC3E}">
        <p14:creationId xmlns:p14="http://schemas.microsoft.com/office/powerpoint/2010/main" val="427157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6">
                                            <p:graphicEl>
                                              <a:dgm id="{CBB8DCF1-4051-46FD-9B55-D84F1BD45C71}"/>
                                            </p:graphicEl>
                                          </p:spTgt>
                                        </p:tgtEl>
                                        <p:attrNameLst>
                                          <p:attrName>style.color</p:attrName>
                                        </p:attrNameLst>
                                      </p:cBhvr>
                                      <p:to>
                                        <a:schemeClr val="bg1"/>
                                      </p:to>
                                    </p:animClr>
                                    <p:animClr clrSpc="rgb" dir="cw">
                                      <p:cBhvr>
                                        <p:cTn id="7" dur="250" autoRev="1" fill="remove"/>
                                        <p:tgtEl>
                                          <p:spTgt spid="6">
                                            <p:graphicEl>
                                              <a:dgm id="{CBB8DCF1-4051-46FD-9B55-D84F1BD45C71}"/>
                                            </p:graphicEl>
                                          </p:spTgt>
                                        </p:tgtEl>
                                        <p:attrNameLst>
                                          <p:attrName>fillcolor</p:attrName>
                                        </p:attrNameLst>
                                      </p:cBhvr>
                                      <p:to>
                                        <a:schemeClr val="bg1"/>
                                      </p:to>
                                    </p:animClr>
                                    <p:set>
                                      <p:cBhvr>
                                        <p:cTn id="8" dur="250" autoRev="1" fill="remove"/>
                                        <p:tgtEl>
                                          <p:spTgt spid="6">
                                            <p:graphicEl>
                                              <a:dgm id="{CBB8DCF1-4051-46FD-9B55-D84F1BD45C71}"/>
                                            </p:graphicEl>
                                          </p:spTgt>
                                        </p:tgtEl>
                                        <p:attrNameLst>
                                          <p:attrName>fill.type</p:attrName>
                                        </p:attrNameLst>
                                      </p:cBhvr>
                                      <p:to>
                                        <p:strVal val="solid"/>
                                      </p:to>
                                    </p:set>
                                    <p:set>
                                      <p:cBhvr>
                                        <p:cTn id="9" dur="250" autoRev="1" fill="remove"/>
                                        <p:tgtEl>
                                          <p:spTgt spid="6">
                                            <p:graphicEl>
                                              <a:dgm id="{CBB8DCF1-4051-46FD-9B55-D84F1BD45C71}"/>
                                            </p:graphicEl>
                                          </p:spTgt>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6">
                                            <p:graphicEl>
                                              <a:dgm id="{153E7730-8229-478C-B76E-51BACF4A6778}"/>
                                            </p:graphicEl>
                                          </p:spTgt>
                                        </p:tgtEl>
                                        <p:attrNameLst>
                                          <p:attrName>style.color</p:attrName>
                                        </p:attrNameLst>
                                      </p:cBhvr>
                                      <p:to>
                                        <a:schemeClr val="bg1"/>
                                      </p:to>
                                    </p:animClr>
                                    <p:animClr clrSpc="rgb" dir="cw">
                                      <p:cBhvr>
                                        <p:cTn id="12" dur="250" autoRev="1" fill="remove"/>
                                        <p:tgtEl>
                                          <p:spTgt spid="6">
                                            <p:graphicEl>
                                              <a:dgm id="{153E7730-8229-478C-B76E-51BACF4A6778}"/>
                                            </p:graphicEl>
                                          </p:spTgt>
                                        </p:tgtEl>
                                        <p:attrNameLst>
                                          <p:attrName>fillcolor</p:attrName>
                                        </p:attrNameLst>
                                      </p:cBhvr>
                                      <p:to>
                                        <a:schemeClr val="bg1"/>
                                      </p:to>
                                    </p:animClr>
                                    <p:set>
                                      <p:cBhvr>
                                        <p:cTn id="13" dur="250" autoRev="1" fill="remove"/>
                                        <p:tgtEl>
                                          <p:spTgt spid="6">
                                            <p:graphicEl>
                                              <a:dgm id="{153E7730-8229-478C-B76E-51BACF4A6778}"/>
                                            </p:graphicEl>
                                          </p:spTgt>
                                        </p:tgtEl>
                                        <p:attrNameLst>
                                          <p:attrName>fill.type</p:attrName>
                                        </p:attrNameLst>
                                      </p:cBhvr>
                                      <p:to>
                                        <p:strVal val="solid"/>
                                      </p:to>
                                    </p:set>
                                    <p:set>
                                      <p:cBhvr>
                                        <p:cTn id="14" dur="250" autoRev="1" fill="remove"/>
                                        <p:tgtEl>
                                          <p:spTgt spid="6">
                                            <p:graphicEl>
                                              <a:dgm id="{153E7730-8229-478C-B76E-51BACF4A6778}"/>
                                            </p:graphicEl>
                                          </p:spTgt>
                                        </p:tgtEl>
                                        <p:attrNameLst>
                                          <p:attrName>fill.on</p:attrName>
                                        </p:attrNameLst>
                                      </p:cBhvr>
                                      <p:to>
                                        <p:strVal val="true"/>
                                      </p:to>
                                    </p:set>
                                  </p:childTnLst>
                                </p:cTn>
                              </p:par>
                              <p:par>
                                <p:cTn id="15" presetID="27" presetClass="emph" presetSubtype="0" fill="remove" grpId="0" nodeType="withEffect">
                                  <p:stCondLst>
                                    <p:cond delay="0"/>
                                  </p:stCondLst>
                                  <p:childTnLst>
                                    <p:animClr clrSpc="rgb" dir="cw">
                                      <p:cBhvr override="childStyle">
                                        <p:cTn id="16" dur="250" autoRev="1" fill="remove"/>
                                        <p:tgtEl>
                                          <p:spTgt spid="6">
                                            <p:graphicEl>
                                              <a:dgm id="{71F5B72C-BB7F-4C64-92D5-F35CD065DF06}"/>
                                            </p:graphicEl>
                                          </p:spTgt>
                                        </p:tgtEl>
                                        <p:attrNameLst>
                                          <p:attrName>style.color</p:attrName>
                                        </p:attrNameLst>
                                      </p:cBhvr>
                                      <p:to>
                                        <a:schemeClr val="bg1"/>
                                      </p:to>
                                    </p:animClr>
                                    <p:animClr clrSpc="rgb" dir="cw">
                                      <p:cBhvr>
                                        <p:cTn id="17" dur="250" autoRev="1" fill="remove"/>
                                        <p:tgtEl>
                                          <p:spTgt spid="6">
                                            <p:graphicEl>
                                              <a:dgm id="{71F5B72C-BB7F-4C64-92D5-F35CD065DF06}"/>
                                            </p:graphicEl>
                                          </p:spTgt>
                                        </p:tgtEl>
                                        <p:attrNameLst>
                                          <p:attrName>fillcolor</p:attrName>
                                        </p:attrNameLst>
                                      </p:cBhvr>
                                      <p:to>
                                        <a:schemeClr val="bg1"/>
                                      </p:to>
                                    </p:animClr>
                                    <p:set>
                                      <p:cBhvr>
                                        <p:cTn id="18" dur="250" autoRev="1" fill="remove"/>
                                        <p:tgtEl>
                                          <p:spTgt spid="6">
                                            <p:graphicEl>
                                              <a:dgm id="{71F5B72C-BB7F-4C64-92D5-F35CD065DF06}"/>
                                            </p:graphicEl>
                                          </p:spTgt>
                                        </p:tgtEl>
                                        <p:attrNameLst>
                                          <p:attrName>fill.type</p:attrName>
                                        </p:attrNameLst>
                                      </p:cBhvr>
                                      <p:to>
                                        <p:strVal val="solid"/>
                                      </p:to>
                                    </p:set>
                                    <p:set>
                                      <p:cBhvr>
                                        <p:cTn id="19" dur="250" autoRev="1" fill="remove"/>
                                        <p:tgtEl>
                                          <p:spTgt spid="6">
                                            <p:graphicEl>
                                              <a:dgm id="{71F5B72C-BB7F-4C64-92D5-F35CD065DF06}"/>
                                            </p:graphicEl>
                                          </p:spTgt>
                                        </p:tgtEl>
                                        <p:attrNameLst>
                                          <p:attrName>fill.on</p:attrName>
                                        </p:attrNameLst>
                                      </p:cBhvr>
                                      <p:to>
                                        <p:strVal val="true"/>
                                      </p:to>
                                    </p:set>
                                  </p:childTnLst>
                                </p:cTn>
                              </p:par>
                              <p:par>
                                <p:cTn id="20" presetID="27" presetClass="emph" presetSubtype="0" fill="remove" grpId="0" nodeType="withEffect">
                                  <p:stCondLst>
                                    <p:cond delay="0"/>
                                  </p:stCondLst>
                                  <p:childTnLst>
                                    <p:animClr clrSpc="rgb" dir="cw">
                                      <p:cBhvr override="childStyle">
                                        <p:cTn id="21" dur="250" autoRev="1" fill="remove"/>
                                        <p:tgtEl>
                                          <p:spTgt spid="6">
                                            <p:graphicEl>
                                              <a:dgm id="{B3914C1A-DE02-423E-9E7A-3A796DE0D67A}"/>
                                            </p:graphicEl>
                                          </p:spTgt>
                                        </p:tgtEl>
                                        <p:attrNameLst>
                                          <p:attrName>style.color</p:attrName>
                                        </p:attrNameLst>
                                      </p:cBhvr>
                                      <p:to>
                                        <a:schemeClr val="bg1"/>
                                      </p:to>
                                    </p:animClr>
                                    <p:animClr clrSpc="rgb" dir="cw">
                                      <p:cBhvr>
                                        <p:cTn id="22" dur="250" autoRev="1" fill="remove"/>
                                        <p:tgtEl>
                                          <p:spTgt spid="6">
                                            <p:graphicEl>
                                              <a:dgm id="{B3914C1A-DE02-423E-9E7A-3A796DE0D67A}"/>
                                            </p:graphicEl>
                                          </p:spTgt>
                                        </p:tgtEl>
                                        <p:attrNameLst>
                                          <p:attrName>fillcolor</p:attrName>
                                        </p:attrNameLst>
                                      </p:cBhvr>
                                      <p:to>
                                        <a:schemeClr val="bg1"/>
                                      </p:to>
                                    </p:animClr>
                                    <p:set>
                                      <p:cBhvr>
                                        <p:cTn id="23" dur="250" autoRev="1" fill="remove"/>
                                        <p:tgtEl>
                                          <p:spTgt spid="6">
                                            <p:graphicEl>
                                              <a:dgm id="{B3914C1A-DE02-423E-9E7A-3A796DE0D67A}"/>
                                            </p:graphicEl>
                                          </p:spTgt>
                                        </p:tgtEl>
                                        <p:attrNameLst>
                                          <p:attrName>fill.type</p:attrName>
                                        </p:attrNameLst>
                                      </p:cBhvr>
                                      <p:to>
                                        <p:strVal val="solid"/>
                                      </p:to>
                                    </p:set>
                                    <p:set>
                                      <p:cBhvr>
                                        <p:cTn id="24" dur="250" autoRev="1" fill="remove"/>
                                        <p:tgtEl>
                                          <p:spTgt spid="6">
                                            <p:graphicEl>
                                              <a:dgm id="{B3914C1A-DE02-423E-9E7A-3A796DE0D67A}"/>
                                            </p:graphicEl>
                                          </p:spTgt>
                                        </p:tgtEl>
                                        <p:attrNameLst>
                                          <p:attrName>fill.on</p:attrName>
                                        </p:attrNameLst>
                                      </p:cBhvr>
                                      <p:to>
                                        <p:strVal val="true"/>
                                      </p:to>
                                    </p:set>
                                  </p:childTnLst>
                                </p:cTn>
                              </p:par>
                              <p:par>
                                <p:cTn id="25" presetID="27" presetClass="emph" presetSubtype="0" fill="remove" grpId="0" nodeType="withEffect">
                                  <p:stCondLst>
                                    <p:cond delay="0"/>
                                  </p:stCondLst>
                                  <p:childTnLst>
                                    <p:animClr clrSpc="rgb" dir="cw">
                                      <p:cBhvr override="childStyle">
                                        <p:cTn id="26" dur="250" autoRev="1" fill="remove"/>
                                        <p:tgtEl>
                                          <p:spTgt spid="6">
                                            <p:graphicEl>
                                              <a:dgm id="{65A5C6A1-97DF-43AA-96F8-EB7A0D59A5CE}"/>
                                            </p:graphicEl>
                                          </p:spTgt>
                                        </p:tgtEl>
                                        <p:attrNameLst>
                                          <p:attrName>style.color</p:attrName>
                                        </p:attrNameLst>
                                      </p:cBhvr>
                                      <p:to>
                                        <a:schemeClr val="bg1"/>
                                      </p:to>
                                    </p:animClr>
                                    <p:animClr clrSpc="rgb" dir="cw">
                                      <p:cBhvr>
                                        <p:cTn id="27" dur="250" autoRev="1" fill="remove"/>
                                        <p:tgtEl>
                                          <p:spTgt spid="6">
                                            <p:graphicEl>
                                              <a:dgm id="{65A5C6A1-97DF-43AA-96F8-EB7A0D59A5CE}"/>
                                            </p:graphicEl>
                                          </p:spTgt>
                                        </p:tgtEl>
                                        <p:attrNameLst>
                                          <p:attrName>fillcolor</p:attrName>
                                        </p:attrNameLst>
                                      </p:cBhvr>
                                      <p:to>
                                        <a:schemeClr val="bg1"/>
                                      </p:to>
                                    </p:animClr>
                                    <p:set>
                                      <p:cBhvr>
                                        <p:cTn id="28" dur="250" autoRev="1" fill="remove"/>
                                        <p:tgtEl>
                                          <p:spTgt spid="6">
                                            <p:graphicEl>
                                              <a:dgm id="{65A5C6A1-97DF-43AA-96F8-EB7A0D59A5CE}"/>
                                            </p:graphicEl>
                                          </p:spTgt>
                                        </p:tgtEl>
                                        <p:attrNameLst>
                                          <p:attrName>fill.type</p:attrName>
                                        </p:attrNameLst>
                                      </p:cBhvr>
                                      <p:to>
                                        <p:strVal val="solid"/>
                                      </p:to>
                                    </p:set>
                                    <p:set>
                                      <p:cBhvr>
                                        <p:cTn id="29" dur="250" autoRev="1" fill="remove"/>
                                        <p:tgtEl>
                                          <p:spTgt spid="6">
                                            <p:graphicEl>
                                              <a:dgm id="{65A5C6A1-97DF-43AA-96F8-EB7A0D59A5CE}"/>
                                            </p:graphicEl>
                                          </p:spTgt>
                                        </p:tgtEl>
                                        <p:attrNameLst>
                                          <p:attrName>fill.on</p:attrName>
                                        </p:attrNameLst>
                                      </p:cBhvr>
                                      <p:to>
                                        <p:strVal val="true"/>
                                      </p:to>
                                    </p:set>
                                  </p:childTnLst>
                                </p:cTn>
                              </p:par>
                              <p:par>
                                <p:cTn id="30" presetID="27" presetClass="emph" presetSubtype="0" fill="remove" grpId="0" nodeType="withEffect">
                                  <p:stCondLst>
                                    <p:cond delay="0"/>
                                  </p:stCondLst>
                                  <p:childTnLst>
                                    <p:animClr clrSpc="rgb" dir="cw">
                                      <p:cBhvr override="childStyle">
                                        <p:cTn id="31" dur="250" autoRev="1" fill="remove"/>
                                        <p:tgtEl>
                                          <p:spTgt spid="6">
                                            <p:graphicEl>
                                              <a:dgm id="{6B6113D1-F985-4DA2-9432-BE52FFFE8D67}"/>
                                            </p:graphicEl>
                                          </p:spTgt>
                                        </p:tgtEl>
                                        <p:attrNameLst>
                                          <p:attrName>style.color</p:attrName>
                                        </p:attrNameLst>
                                      </p:cBhvr>
                                      <p:to>
                                        <a:schemeClr val="bg1"/>
                                      </p:to>
                                    </p:animClr>
                                    <p:animClr clrSpc="rgb" dir="cw">
                                      <p:cBhvr>
                                        <p:cTn id="32" dur="250" autoRev="1" fill="remove"/>
                                        <p:tgtEl>
                                          <p:spTgt spid="6">
                                            <p:graphicEl>
                                              <a:dgm id="{6B6113D1-F985-4DA2-9432-BE52FFFE8D67}"/>
                                            </p:graphicEl>
                                          </p:spTgt>
                                        </p:tgtEl>
                                        <p:attrNameLst>
                                          <p:attrName>fillcolor</p:attrName>
                                        </p:attrNameLst>
                                      </p:cBhvr>
                                      <p:to>
                                        <a:schemeClr val="bg1"/>
                                      </p:to>
                                    </p:animClr>
                                    <p:set>
                                      <p:cBhvr>
                                        <p:cTn id="33" dur="250" autoRev="1" fill="remove"/>
                                        <p:tgtEl>
                                          <p:spTgt spid="6">
                                            <p:graphicEl>
                                              <a:dgm id="{6B6113D1-F985-4DA2-9432-BE52FFFE8D67}"/>
                                            </p:graphicEl>
                                          </p:spTgt>
                                        </p:tgtEl>
                                        <p:attrNameLst>
                                          <p:attrName>fill.type</p:attrName>
                                        </p:attrNameLst>
                                      </p:cBhvr>
                                      <p:to>
                                        <p:strVal val="solid"/>
                                      </p:to>
                                    </p:set>
                                    <p:set>
                                      <p:cBhvr>
                                        <p:cTn id="34" dur="250" autoRev="1" fill="remove"/>
                                        <p:tgtEl>
                                          <p:spTgt spid="6">
                                            <p:graphicEl>
                                              <a:dgm id="{6B6113D1-F985-4DA2-9432-BE52FFFE8D67}"/>
                                            </p:graphicEl>
                                          </p:spTgt>
                                        </p:tgtEl>
                                        <p:attrNameLst>
                                          <p:attrName>fill.on</p:attrName>
                                        </p:attrNameLst>
                                      </p:cBhvr>
                                      <p:to>
                                        <p:strVal val="true"/>
                                      </p:to>
                                    </p:set>
                                  </p:childTnLst>
                                </p:cTn>
                              </p:par>
                              <p:par>
                                <p:cTn id="35" presetID="27" presetClass="emph" presetSubtype="0" fill="remove" grpId="0" nodeType="withEffect">
                                  <p:stCondLst>
                                    <p:cond delay="0"/>
                                  </p:stCondLst>
                                  <p:childTnLst>
                                    <p:animClr clrSpc="rgb" dir="cw">
                                      <p:cBhvr override="childStyle">
                                        <p:cTn id="36" dur="250" autoRev="1" fill="remove"/>
                                        <p:tgtEl>
                                          <p:spTgt spid="6">
                                            <p:graphicEl>
                                              <a:dgm id="{2CBF79F0-0D47-4500-BE0B-00E234F2F8D8}"/>
                                            </p:graphicEl>
                                          </p:spTgt>
                                        </p:tgtEl>
                                        <p:attrNameLst>
                                          <p:attrName>style.color</p:attrName>
                                        </p:attrNameLst>
                                      </p:cBhvr>
                                      <p:to>
                                        <a:schemeClr val="bg1"/>
                                      </p:to>
                                    </p:animClr>
                                    <p:animClr clrSpc="rgb" dir="cw">
                                      <p:cBhvr>
                                        <p:cTn id="37" dur="250" autoRev="1" fill="remove"/>
                                        <p:tgtEl>
                                          <p:spTgt spid="6">
                                            <p:graphicEl>
                                              <a:dgm id="{2CBF79F0-0D47-4500-BE0B-00E234F2F8D8}"/>
                                            </p:graphicEl>
                                          </p:spTgt>
                                        </p:tgtEl>
                                        <p:attrNameLst>
                                          <p:attrName>fillcolor</p:attrName>
                                        </p:attrNameLst>
                                      </p:cBhvr>
                                      <p:to>
                                        <a:schemeClr val="bg1"/>
                                      </p:to>
                                    </p:animClr>
                                    <p:set>
                                      <p:cBhvr>
                                        <p:cTn id="38" dur="250" autoRev="1" fill="remove"/>
                                        <p:tgtEl>
                                          <p:spTgt spid="6">
                                            <p:graphicEl>
                                              <a:dgm id="{2CBF79F0-0D47-4500-BE0B-00E234F2F8D8}"/>
                                            </p:graphicEl>
                                          </p:spTgt>
                                        </p:tgtEl>
                                        <p:attrNameLst>
                                          <p:attrName>fill.type</p:attrName>
                                        </p:attrNameLst>
                                      </p:cBhvr>
                                      <p:to>
                                        <p:strVal val="solid"/>
                                      </p:to>
                                    </p:set>
                                    <p:set>
                                      <p:cBhvr>
                                        <p:cTn id="39" dur="250" autoRev="1" fill="remove"/>
                                        <p:tgtEl>
                                          <p:spTgt spid="6">
                                            <p:graphicEl>
                                              <a:dgm id="{2CBF79F0-0D47-4500-BE0B-00E234F2F8D8}"/>
                                            </p:graphicEl>
                                          </p:spTgt>
                                        </p:tgtEl>
                                        <p:attrNameLst>
                                          <p:attrName>fill.on</p:attrName>
                                        </p:attrNameLst>
                                      </p:cBhvr>
                                      <p:to>
                                        <p:strVal val="true"/>
                                      </p:to>
                                    </p:set>
                                  </p:childTnLst>
                                </p:cTn>
                              </p:par>
                              <p:par>
                                <p:cTn id="40" presetID="27" presetClass="emph" presetSubtype="0" fill="remove" grpId="0" nodeType="withEffect">
                                  <p:stCondLst>
                                    <p:cond delay="0"/>
                                  </p:stCondLst>
                                  <p:childTnLst>
                                    <p:animClr clrSpc="rgb" dir="cw">
                                      <p:cBhvr override="childStyle">
                                        <p:cTn id="41" dur="250" autoRev="1" fill="remove"/>
                                        <p:tgtEl>
                                          <p:spTgt spid="6">
                                            <p:graphicEl>
                                              <a:dgm id="{C08176B9-35F2-419B-BF62-4633814076FC}"/>
                                            </p:graphicEl>
                                          </p:spTgt>
                                        </p:tgtEl>
                                        <p:attrNameLst>
                                          <p:attrName>style.color</p:attrName>
                                        </p:attrNameLst>
                                      </p:cBhvr>
                                      <p:to>
                                        <a:schemeClr val="bg1"/>
                                      </p:to>
                                    </p:animClr>
                                    <p:animClr clrSpc="rgb" dir="cw">
                                      <p:cBhvr>
                                        <p:cTn id="42" dur="250" autoRev="1" fill="remove"/>
                                        <p:tgtEl>
                                          <p:spTgt spid="6">
                                            <p:graphicEl>
                                              <a:dgm id="{C08176B9-35F2-419B-BF62-4633814076FC}"/>
                                            </p:graphicEl>
                                          </p:spTgt>
                                        </p:tgtEl>
                                        <p:attrNameLst>
                                          <p:attrName>fillcolor</p:attrName>
                                        </p:attrNameLst>
                                      </p:cBhvr>
                                      <p:to>
                                        <a:schemeClr val="bg1"/>
                                      </p:to>
                                    </p:animClr>
                                    <p:set>
                                      <p:cBhvr>
                                        <p:cTn id="43" dur="250" autoRev="1" fill="remove"/>
                                        <p:tgtEl>
                                          <p:spTgt spid="6">
                                            <p:graphicEl>
                                              <a:dgm id="{C08176B9-35F2-419B-BF62-4633814076FC}"/>
                                            </p:graphicEl>
                                          </p:spTgt>
                                        </p:tgtEl>
                                        <p:attrNameLst>
                                          <p:attrName>fill.type</p:attrName>
                                        </p:attrNameLst>
                                      </p:cBhvr>
                                      <p:to>
                                        <p:strVal val="solid"/>
                                      </p:to>
                                    </p:set>
                                    <p:set>
                                      <p:cBhvr>
                                        <p:cTn id="44" dur="250" autoRev="1" fill="remove"/>
                                        <p:tgtEl>
                                          <p:spTgt spid="6">
                                            <p:graphicEl>
                                              <a:dgm id="{C08176B9-35F2-419B-BF62-4633814076FC}"/>
                                            </p:graphicEl>
                                          </p:spTgt>
                                        </p:tgtEl>
                                        <p:attrNameLst>
                                          <p:attrName>fill.on</p:attrName>
                                        </p:attrNameLst>
                                      </p:cBhvr>
                                      <p:to>
                                        <p:strVal val="true"/>
                                      </p:to>
                                    </p:set>
                                  </p:childTnLst>
                                </p:cTn>
                              </p:par>
                              <p:par>
                                <p:cTn id="45" presetID="27" presetClass="emph" presetSubtype="0" fill="remove" grpId="0" nodeType="withEffect">
                                  <p:stCondLst>
                                    <p:cond delay="0"/>
                                  </p:stCondLst>
                                  <p:childTnLst>
                                    <p:animClr clrSpc="rgb" dir="cw">
                                      <p:cBhvr override="childStyle">
                                        <p:cTn id="46" dur="250" autoRev="1" fill="remove"/>
                                        <p:tgtEl>
                                          <p:spTgt spid="6">
                                            <p:graphicEl>
                                              <a:dgm id="{4D46C3AA-AFAF-4BF0-954B-63472C00DCE2}"/>
                                            </p:graphicEl>
                                          </p:spTgt>
                                        </p:tgtEl>
                                        <p:attrNameLst>
                                          <p:attrName>style.color</p:attrName>
                                        </p:attrNameLst>
                                      </p:cBhvr>
                                      <p:to>
                                        <a:schemeClr val="bg1"/>
                                      </p:to>
                                    </p:animClr>
                                    <p:animClr clrSpc="rgb" dir="cw">
                                      <p:cBhvr>
                                        <p:cTn id="47" dur="250" autoRev="1" fill="remove"/>
                                        <p:tgtEl>
                                          <p:spTgt spid="6">
                                            <p:graphicEl>
                                              <a:dgm id="{4D46C3AA-AFAF-4BF0-954B-63472C00DCE2}"/>
                                            </p:graphicEl>
                                          </p:spTgt>
                                        </p:tgtEl>
                                        <p:attrNameLst>
                                          <p:attrName>fillcolor</p:attrName>
                                        </p:attrNameLst>
                                      </p:cBhvr>
                                      <p:to>
                                        <a:schemeClr val="bg1"/>
                                      </p:to>
                                    </p:animClr>
                                    <p:set>
                                      <p:cBhvr>
                                        <p:cTn id="48" dur="250" autoRev="1" fill="remove"/>
                                        <p:tgtEl>
                                          <p:spTgt spid="6">
                                            <p:graphicEl>
                                              <a:dgm id="{4D46C3AA-AFAF-4BF0-954B-63472C00DCE2}"/>
                                            </p:graphicEl>
                                          </p:spTgt>
                                        </p:tgtEl>
                                        <p:attrNameLst>
                                          <p:attrName>fill.type</p:attrName>
                                        </p:attrNameLst>
                                      </p:cBhvr>
                                      <p:to>
                                        <p:strVal val="solid"/>
                                      </p:to>
                                    </p:set>
                                    <p:set>
                                      <p:cBhvr>
                                        <p:cTn id="49" dur="250" autoRev="1" fill="remove"/>
                                        <p:tgtEl>
                                          <p:spTgt spid="6">
                                            <p:graphicEl>
                                              <a:dgm id="{4D46C3AA-AFAF-4BF0-954B-63472C00DCE2}"/>
                                            </p:graphicEl>
                                          </p:spTgt>
                                        </p:tgtEl>
                                        <p:attrNameLst>
                                          <p:attrName>fill.on</p:attrName>
                                        </p:attrNameLst>
                                      </p:cBhvr>
                                      <p:to>
                                        <p:strVal val="true"/>
                                      </p:to>
                                    </p:set>
                                  </p:childTnLst>
                                </p:cTn>
                              </p:par>
                              <p:par>
                                <p:cTn id="50" presetID="27" presetClass="emph" presetSubtype="0" fill="remove" grpId="0" nodeType="withEffect">
                                  <p:stCondLst>
                                    <p:cond delay="0"/>
                                  </p:stCondLst>
                                  <p:childTnLst>
                                    <p:animClr clrSpc="rgb" dir="cw">
                                      <p:cBhvr override="childStyle">
                                        <p:cTn id="51" dur="250" autoRev="1" fill="remove"/>
                                        <p:tgtEl>
                                          <p:spTgt spid="6">
                                            <p:graphicEl>
                                              <a:dgm id="{E64609BE-DFA6-4277-915C-CEB1E87E7774}"/>
                                            </p:graphicEl>
                                          </p:spTgt>
                                        </p:tgtEl>
                                        <p:attrNameLst>
                                          <p:attrName>style.color</p:attrName>
                                        </p:attrNameLst>
                                      </p:cBhvr>
                                      <p:to>
                                        <a:schemeClr val="bg1"/>
                                      </p:to>
                                    </p:animClr>
                                    <p:animClr clrSpc="rgb" dir="cw">
                                      <p:cBhvr>
                                        <p:cTn id="52" dur="250" autoRev="1" fill="remove"/>
                                        <p:tgtEl>
                                          <p:spTgt spid="6">
                                            <p:graphicEl>
                                              <a:dgm id="{E64609BE-DFA6-4277-915C-CEB1E87E7774}"/>
                                            </p:graphicEl>
                                          </p:spTgt>
                                        </p:tgtEl>
                                        <p:attrNameLst>
                                          <p:attrName>fillcolor</p:attrName>
                                        </p:attrNameLst>
                                      </p:cBhvr>
                                      <p:to>
                                        <a:schemeClr val="bg1"/>
                                      </p:to>
                                    </p:animClr>
                                    <p:set>
                                      <p:cBhvr>
                                        <p:cTn id="53" dur="250" autoRev="1" fill="remove"/>
                                        <p:tgtEl>
                                          <p:spTgt spid="6">
                                            <p:graphicEl>
                                              <a:dgm id="{E64609BE-DFA6-4277-915C-CEB1E87E7774}"/>
                                            </p:graphicEl>
                                          </p:spTgt>
                                        </p:tgtEl>
                                        <p:attrNameLst>
                                          <p:attrName>fill.type</p:attrName>
                                        </p:attrNameLst>
                                      </p:cBhvr>
                                      <p:to>
                                        <p:strVal val="solid"/>
                                      </p:to>
                                    </p:set>
                                    <p:set>
                                      <p:cBhvr>
                                        <p:cTn id="54" dur="250" autoRev="1" fill="remove"/>
                                        <p:tgtEl>
                                          <p:spTgt spid="6">
                                            <p:graphicEl>
                                              <a:dgm id="{E64609BE-DFA6-4277-915C-CEB1E87E7774}"/>
                                            </p:graphicEl>
                                          </p:spTgt>
                                        </p:tgtEl>
                                        <p:attrNameLst>
                                          <p:attrName>fill.on</p:attrName>
                                        </p:attrNameLst>
                                      </p:cBhvr>
                                      <p:to>
                                        <p:strVal val="true"/>
                                      </p:to>
                                    </p:set>
                                  </p:childTnLst>
                                </p:cTn>
                              </p:par>
                              <p:par>
                                <p:cTn id="55" presetID="27" presetClass="emph" presetSubtype="0" fill="remove" grpId="0" nodeType="withEffect">
                                  <p:stCondLst>
                                    <p:cond delay="0"/>
                                  </p:stCondLst>
                                  <p:childTnLst>
                                    <p:animClr clrSpc="rgb" dir="cw">
                                      <p:cBhvr override="childStyle">
                                        <p:cTn id="56" dur="250" autoRev="1" fill="remove"/>
                                        <p:tgtEl>
                                          <p:spTgt spid="6">
                                            <p:graphicEl>
                                              <a:dgm id="{A7D3A851-BE05-4690-A48D-390D867425DE}"/>
                                            </p:graphicEl>
                                          </p:spTgt>
                                        </p:tgtEl>
                                        <p:attrNameLst>
                                          <p:attrName>style.color</p:attrName>
                                        </p:attrNameLst>
                                      </p:cBhvr>
                                      <p:to>
                                        <a:schemeClr val="bg1"/>
                                      </p:to>
                                    </p:animClr>
                                    <p:animClr clrSpc="rgb" dir="cw">
                                      <p:cBhvr>
                                        <p:cTn id="57" dur="250" autoRev="1" fill="remove"/>
                                        <p:tgtEl>
                                          <p:spTgt spid="6">
                                            <p:graphicEl>
                                              <a:dgm id="{A7D3A851-BE05-4690-A48D-390D867425DE}"/>
                                            </p:graphicEl>
                                          </p:spTgt>
                                        </p:tgtEl>
                                        <p:attrNameLst>
                                          <p:attrName>fillcolor</p:attrName>
                                        </p:attrNameLst>
                                      </p:cBhvr>
                                      <p:to>
                                        <a:schemeClr val="bg1"/>
                                      </p:to>
                                    </p:animClr>
                                    <p:set>
                                      <p:cBhvr>
                                        <p:cTn id="58" dur="250" autoRev="1" fill="remove"/>
                                        <p:tgtEl>
                                          <p:spTgt spid="6">
                                            <p:graphicEl>
                                              <a:dgm id="{A7D3A851-BE05-4690-A48D-390D867425DE}"/>
                                            </p:graphicEl>
                                          </p:spTgt>
                                        </p:tgtEl>
                                        <p:attrNameLst>
                                          <p:attrName>fill.type</p:attrName>
                                        </p:attrNameLst>
                                      </p:cBhvr>
                                      <p:to>
                                        <p:strVal val="solid"/>
                                      </p:to>
                                    </p:set>
                                    <p:set>
                                      <p:cBhvr>
                                        <p:cTn id="59" dur="250" autoRev="1" fill="remove"/>
                                        <p:tgtEl>
                                          <p:spTgt spid="6">
                                            <p:graphicEl>
                                              <a:dgm id="{A7D3A851-BE05-4690-A48D-390D867425DE}"/>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AB7EE-FEFA-4787-85CD-608B0FE89B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3767D8-C170-1692-A66B-84B77F35FB5A}"/>
              </a:ext>
            </a:extLst>
          </p:cNvPr>
          <p:cNvSpPr>
            <a:spLocks noGrp="1"/>
          </p:cNvSpPr>
          <p:nvPr>
            <p:ph type="title"/>
          </p:nvPr>
        </p:nvSpPr>
        <p:spPr/>
        <p:txBody>
          <a:bodyPr/>
          <a:lstStyle/>
          <a:p>
            <a:r>
              <a:rPr lang="en-US" dirty="0"/>
              <a:t>How to Qualify – </a:t>
            </a:r>
            <a:r>
              <a:rPr lang="en-US" sz="3600" i="1" dirty="0"/>
              <a:t>Choosing a program category</a:t>
            </a:r>
          </a:p>
        </p:txBody>
      </p:sp>
      <p:sp>
        <p:nvSpPr>
          <p:cNvPr id="2" name="TextBox 1">
            <a:extLst>
              <a:ext uri="{FF2B5EF4-FFF2-40B4-BE49-F238E27FC236}">
                <a16:creationId xmlns:a16="http://schemas.microsoft.com/office/drawing/2014/main" id="{366AC936-1067-0C6B-9241-3A2D0F775E5F}"/>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graphicFrame>
        <p:nvGraphicFramePr>
          <p:cNvPr id="3" name="Diagram 2">
            <a:extLst>
              <a:ext uri="{FF2B5EF4-FFF2-40B4-BE49-F238E27FC236}">
                <a16:creationId xmlns:a16="http://schemas.microsoft.com/office/drawing/2014/main" id="{3FE8C0B4-BEB4-0E41-2D34-7D315E5D3138}"/>
              </a:ext>
            </a:extLst>
          </p:cNvPr>
          <p:cNvGraphicFramePr/>
          <p:nvPr>
            <p:extLst>
              <p:ext uri="{D42A27DB-BD31-4B8C-83A1-F6EECF244321}">
                <p14:modId xmlns:p14="http://schemas.microsoft.com/office/powerpoint/2010/main" val="3541928421"/>
              </p:ext>
            </p:extLst>
          </p:nvPr>
        </p:nvGraphicFramePr>
        <p:xfrm>
          <a:off x="1602799" y="4425574"/>
          <a:ext cx="8981638" cy="2092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7A06F250-083A-1001-96FD-DFB3E27C93FE}"/>
              </a:ext>
            </a:extLst>
          </p:cNvPr>
          <p:cNvPicPr>
            <a:picLocks noChangeAspect="1"/>
          </p:cNvPicPr>
          <p:nvPr/>
        </p:nvPicPr>
        <p:blipFill>
          <a:blip r:embed="rId8">
            <a:extLst>
              <a:ext uri="{28A0092B-C50C-407E-A947-70E740481C1C}">
                <a14:useLocalDpi xmlns:a14="http://schemas.microsoft.com/office/drawing/2010/main" val="0"/>
              </a:ext>
            </a:extLst>
          </a:blip>
          <a:srcRect l="11221" t="159" r="26026" b="-159"/>
          <a:stretch>
            <a:fillRect/>
          </a:stretch>
        </p:blipFill>
        <p:spPr>
          <a:xfrm>
            <a:off x="6291788" y="1587402"/>
            <a:ext cx="2394172" cy="2543503"/>
          </a:xfrm>
          <a:prstGeom prst="rect">
            <a:avLst/>
          </a:prstGeom>
        </p:spPr>
      </p:pic>
      <p:pic>
        <p:nvPicPr>
          <p:cNvPr id="6" name="Picture 5">
            <a:extLst>
              <a:ext uri="{FF2B5EF4-FFF2-40B4-BE49-F238E27FC236}">
                <a16:creationId xmlns:a16="http://schemas.microsoft.com/office/drawing/2014/main" id="{E17FD87D-B9E4-C66C-690F-CF8EB5A09A07}"/>
              </a:ext>
            </a:extLst>
          </p:cNvPr>
          <p:cNvPicPr>
            <a:picLocks noChangeAspect="1"/>
          </p:cNvPicPr>
          <p:nvPr/>
        </p:nvPicPr>
        <p:blipFill>
          <a:blip r:embed="rId9">
            <a:extLst>
              <a:ext uri="{28A0092B-C50C-407E-A947-70E740481C1C}">
                <a14:useLocalDpi xmlns:a14="http://schemas.microsoft.com/office/drawing/2010/main" val="0"/>
              </a:ext>
            </a:extLst>
          </a:blip>
          <a:srcRect l="12528" r="23420"/>
          <a:stretch>
            <a:fillRect/>
          </a:stretch>
        </p:blipFill>
        <p:spPr>
          <a:xfrm>
            <a:off x="3546270" y="1585378"/>
            <a:ext cx="2439168" cy="2541479"/>
          </a:xfrm>
          <a:prstGeom prst="rect">
            <a:avLst/>
          </a:prstGeom>
        </p:spPr>
      </p:pic>
      <p:pic>
        <p:nvPicPr>
          <p:cNvPr id="7" name="Picture 6">
            <a:extLst>
              <a:ext uri="{FF2B5EF4-FFF2-40B4-BE49-F238E27FC236}">
                <a16:creationId xmlns:a16="http://schemas.microsoft.com/office/drawing/2014/main" id="{6521368A-7458-A88F-982C-E79CB39AFE67}"/>
              </a:ext>
            </a:extLst>
          </p:cNvPr>
          <p:cNvPicPr>
            <a:picLocks noChangeAspect="1"/>
          </p:cNvPicPr>
          <p:nvPr/>
        </p:nvPicPr>
        <p:blipFill>
          <a:blip r:embed="rId10">
            <a:extLst>
              <a:ext uri="{28A0092B-C50C-407E-A947-70E740481C1C}">
                <a14:useLocalDpi xmlns:a14="http://schemas.microsoft.com/office/drawing/2010/main" val="0"/>
              </a:ext>
            </a:extLst>
          </a:blip>
          <a:srcRect l="11859" t="3756" r="36342" b="15278"/>
          <a:stretch>
            <a:fillRect/>
          </a:stretch>
        </p:blipFill>
        <p:spPr>
          <a:xfrm>
            <a:off x="800754" y="1585377"/>
            <a:ext cx="2439166" cy="2541479"/>
          </a:xfrm>
          <a:prstGeom prst="rect">
            <a:avLst/>
          </a:prstGeom>
        </p:spPr>
      </p:pic>
      <p:pic>
        <p:nvPicPr>
          <p:cNvPr id="8" name="Picture 7">
            <a:extLst>
              <a:ext uri="{FF2B5EF4-FFF2-40B4-BE49-F238E27FC236}">
                <a16:creationId xmlns:a16="http://schemas.microsoft.com/office/drawing/2014/main" id="{49A90C70-7E5F-8A91-C680-5C6FC01C1FE5}"/>
              </a:ext>
            </a:extLst>
          </p:cNvPr>
          <p:cNvPicPr>
            <a:picLocks noChangeAspect="1"/>
          </p:cNvPicPr>
          <p:nvPr/>
        </p:nvPicPr>
        <p:blipFill>
          <a:blip r:embed="rId11">
            <a:extLst>
              <a:ext uri="{28A0092B-C50C-407E-A947-70E740481C1C}">
                <a14:useLocalDpi xmlns:a14="http://schemas.microsoft.com/office/drawing/2010/main" val="0"/>
              </a:ext>
            </a:extLst>
          </a:blip>
          <a:srcRect l="29240" r="8085"/>
          <a:stretch>
            <a:fillRect/>
          </a:stretch>
        </p:blipFill>
        <p:spPr>
          <a:xfrm>
            <a:off x="8992310" y="1585378"/>
            <a:ext cx="2394172" cy="2541478"/>
          </a:xfrm>
          <a:prstGeom prst="rect">
            <a:avLst/>
          </a:prstGeom>
        </p:spPr>
      </p:pic>
    </p:spTree>
    <p:extLst>
      <p:ext uri="{BB962C8B-B14F-4D97-AF65-F5344CB8AC3E}">
        <p14:creationId xmlns:p14="http://schemas.microsoft.com/office/powerpoint/2010/main" val="1994757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03426-2536-76B6-6CD9-85195D293E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1319E2-569C-0F1F-4ADE-D21AB17E7EE7}"/>
              </a:ext>
            </a:extLst>
          </p:cNvPr>
          <p:cNvSpPr>
            <a:spLocks noGrp="1"/>
          </p:cNvSpPr>
          <p:nvPr>
            <p:ph type="title"/>
          </p:nvPr>
        </p:nvSpPr>
        <p:spPr/>
        <p:txBody>
          <a:bodyPr/>
          <a:lstStyle/>
          <a:p>
            <a:r>
              <a:rPr lang="en-US" dirty="0"/>
              <a:t>How to Qualify – </a:t>
            </a:r>
            <a:r>
              <a:rPr lang="en-US" sz="3600" i="1" dirty="0"/>
              <a:t>Who is a Texas Hero?</a:t>
            </a:r>
            <a:endParaRPr lang="en-US" sz="3600" i="1" dirty="0">
              <a:latin typeface="+mn-lt"/>
            </a:endParaRPr>
          </a:p>
        </p:txBody>
      </p:sp>
      <p:sp>
        <p:nvSpPr>
          <p:cNvPr id="2" name="TextBox 1">
            <a:extLst>
              <a:ext uri="{FF2B5EF4-FFF2-40B4-BE49-F238E27FC236}">
                <a16:creationId xmlns:a16="http://schemas.microsoft.com/office/drawing/2014/main" id="{2FC94A76-40B7-F5ED-CC6F-C5E70A3B9A2D}"/>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graphicFrame>
        <p:nvGraphicFramePr>
          <p:cNvPr id="9" name="Diagram 8">
            <a:extLst>
              <a:ext uri="{FF2B5EF4-FFF2-40B4-BE49-F238E27FC236}">
                <a16:creationId xmlns:a16="http://schemas.microsoft.com/office/drawing/2014/main" id="{23ACD723-A90C-7FAC-7EEB-322FE5AE76AA}"/>
              </a:ext>
            </a:extLst>
          </p:cNvPr>
          <p:cNvGraphicFramePr/>
          <p:nvPr>
            <p:extLst>
              <p:ext uri="{D42A27DB-BD31-4B8C-83A1-F6EECF244321}">
                <p14:modId xmlns:p14="http://schemas.microsoft.com/office/powerpoint/2010/main" val="1518225572"/>
              </p:ext>
            </p:extLst>
          </p:nvPr>
        </p:nvGraphicFramePr>
        <p:xfrm>
          <a:off x="647350" y="1371635"/>
          <a:ext cx="10892536" cy="435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665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80B2-BEB0-67E3-EE3D-EE2E6AD4D816}"/>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8EE61CB2-2CD7-2C9F-D4F2-7E85E02A5A32}"/>
              </a:ext>
            </a:extLst>
          </p:cNvPr>
          <p:cNvSpPr/>
          <p:nvPr/>
        </p:nvSpPr>
        <p:spPr>
          <a:xfrm>
            <a:off x="6945051" y="3354110"/>
            <a:ext cx="3271236" cy="3290132"/>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Veterans</a:t>
            </a:r>
          </a:p>
          <a:p>
            <a:pPr algn="ctr"/>
            <a:r>
              <a:rPr lang="en-US" altLang="en-US" sz="2000" b="1">
                <a:solidFill>
                  <a:schemeClr val="bg1"/>
                </a:solidFill>
                <a:cs typeface="Calibri" panose="020F0502020204030204" pitchFamily="34" charset="0"/>
              </a:rPr>
              <a:t>Or </a:t>
            </a:r>
          </a:p>
          <a:p>
            <a:pPr algn="ctr"/>
            <a:r>
              <a:rPr lang="en-US" altLang="en-US" sz="2000" b="1">
                <a:solidFill>
                  <a:schemeClr val="bg1"/>
                </a:solidFill>
                <a:cs typeface="Calibri" panose="020F0502020204030204" pitchFamily="34" charset="0"/>
              </a:rPr>
              <a:t>Active Military</a:t>
            </a:r>
          </a:p>
        </p:txBody>
      </p:sp>
      <p:sp>
        <p:nvSpPr>
          <p:cNvPr id="5" name="Oval 4">
            <a:extLst>
              <a:ext uri="{FF2B5EF4-FFF2-40B4-BE49-F238E27FC236}">
                <a16:creationId xmlns:a16="http://schemas.microsoft.com/office/drawing/2014/main" id="{736AC482-8AB2-7839-1D96-ADE671490740}"/>
              </a:ext>
            </a:extLst>
          </p:cNvPr>
          <p:cNvSpPr/>
          <p:nvPr/>
        </p:nvSpPr>
        <p:spPr>
          <a:xfrm>
            <a:off x="2862575" y="3352076"/>
            <a:ext cx="3271236" cy="329013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First Responders: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Police Officers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Firefighters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EMS personnel</a:t>
            </a:r>
            <a:endParaRPr lang="en-US" sz="2000" i="1">
              <a:solidFill>
                <a:schemeClr val="bg1"/>
              </a:solidFill>
            </a:endParaRPr>
          </a:p>
        </p:txBody>
      </p:sp>
      <p:sp>
        <p:nvSpPr>
          <p:cNvPr id="4" name="Title 3">
            <a:extLst>
              <a:ext uri="{FF2B5EF4-FFF2-40B4-BE49-F238E27FC236}">
                <a16:creationId xmlns:a16="http://schemas.microsoft.com/office/drawing/2014/main" id="{660E60D1-D551-A4ED-B8FF-35F078A5C73F}"/>
              </a:ext>
            </a:extLst>
          </p:cNvPr>
          <p:cNvSpPr>
            <a:spLocks noGrp="1"/>
          </p:cNvSpPr>
          <p:nvPr>
            <p:ph type="title"/>
          </p:nvPr>
        </p:nvSpPr>
        <p:spPr>
          <a:xfrm>
            <a:off x="835024" y="-48947"/>
            <a:ext cx="11356976" cy="1325563"/>
          </a:xfrm>
        </p:spPr>
        <p:txBody>
          <a:bodyPr/>
          <a:lstStyle/>
          <a:p>
            <a:r>
              <a:rPr lang="en-US" dirty="0"/>
              <a:t>How to Qualify – </a:t>
            </a:r>
            <a:r>
              <a:rPr lang="en-US" sz="3600" i="1" dirty="0"/>
              <a:t>Who is a Texas Hero?</a:t>
            </a:r>
            <a:endParaRPr lang="en-US" sz="3600" i="1" dirty="0">
              <a:latin typeface="+mn-lt"/>
            </a:endParaRPr>
          </a:p>
        </p:txBody>
      </p:sp>
      <p:sp>
        <p:nvSpPr>
          <p:cNvPr id="2" name="TextBox 1">
            <a:extLst>
              <a:ext uri="{FF2B5EF4-FFF2-40B4-BE49-F238E27FC236}">
                <a16:creationId xmlns:a16="http://schemas.microsoft.com/office/drawing/2014/main" id="{08EC47CE-C8AE-C6F9-E567-560AF6E517A3}"/>
              </a:ext>
            </a:extLst>
          </p:cNvPr>
          <p:cNvSpPr txBox="1"/>
          <p:nvPr/>
        </p:nvSpPr>
        <p:spPr>
          <a:xfrm>
            <a:off x="1041332" y="1303284"/>
            <a:ext cx="8981638" cy="461665"/>
          </a:xfrm>
          <a:prstGeom prst="rect">
            <a:avLst/>
          </a:prstGeom>
          <a:noFill/>
        </p:spPr>
        <p:txBody>
          <a:bodyPr wrap="square" rtlCol="0">
            <a:spAutoFit/>
          </a:bodyPr>
          <a:lstStyle/>
          <a:p>
            <a:r>
              <a:rPr lang="en-US" sz="2400"/>
              <a:t>	</a:t>
            </a:r>
          </a:p>
        </p:txBody>
      </p:sp>
      <p:sp>
        <p:nvSpPr>
          <p:cNvPr id="3" name="Oval 2">
            <a:extLst>
              <a:ext uri="{FF2B5EF4-FFF2-40B4-BE49-F238E27FC236}">
                <a16:creationId xmlns:a16="http://schemas.microsoft.com/office/drawing/2014/main" id="{770C18A1-556D-AF52-B223-3887AE544832}"/>
              </a:ext>
            </a:extLst>
          </p:cNvPr>
          <p:cNvSpPr/>
          <p:nvPr/>
        </p:nvSpPr>
        <p:spPr>
          <a:xfrm>
            <a:off x="340095" y="1343616"/>
            <a:ext cx="3670958" cy="346880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b="1">
                <a:solidFill>
                  <a:schemeClr val="bg1"/>
                </a:solidFill>
                <a:cs typeface="Calibri" panose="020F0502020204030204" pitchFamily="34" charset="0"/>
              </a:rPr>
              <a:t>Professional Educators: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 Aides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Librarians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Counselors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Nurses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Nursing or Allied Health Faculty</a:t>
            </a:r>
            <a:endParaRPr lang="en-US" sz="1950" i="1">
              <a:solidFill>
                <a:schemeClr val="bg1"/>
              </a:solidFill>
            </a:endParaRPr>
          </a:p>
        </p:txBody>
      </p:sp>
      <p:sp>
        <p:nvSpPr>
          <p:cNvPr id="6" name="Oval 5">
            <a:extLst>
              <a:ext uri="{FF2B5EF4-FFF2-40B4-BE49-F238E27FC236}">
                <a16:creationId xmlns:a16="http://schemas.microsoft.com/office/drawing/2014/main" id="{2F238C02-A292-CFA2-23A3-6BEFB500107E}"/>
              </a:ext>
            </a:extLst>
          </p:cNvPr>
          <p:cNvSpPr/>
          <p:nvPr/>
        </p:nvSpPr>
        <p:spPr>
          <a:xfrm>
            <a:off x="4660243" y="1343616"/>
            <a:ext cx="3271236" cy="3290132"/>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Public Security Officers</a:t>
            </a:r>
          </a:p>
        </p:txBody>
      </p:sp>
      <p:sp>
        <p:nvSpPr>
          <p:cNvPr id="12" name="Oval 11">
            <a:extLst>
              <a:ext uri="{FF2B5EF4-FFF2-40B4-BE49-F238E27FC236}">
                <a16:creationId xmlns:a16="http://schemas.microsoft.com/office/drawing/2014/main" id="{748ED70A-4AF0-BDF2-CFC8-9EFBBE1735E3}"/>
              </a:ext>
            </a:extLst>
          </p:cNvPr>
          <p:cNvSpPr/>
          <p:nvPr/>
        </p:nvSpPr>
        <p:spPr>
          <a:xfrm>
            <a:off x="8580669" y="1343616"/>
            <a:ext cx="3271236" cy="3290132"/>
          </a:xfrm>
          <a:prstGeom prst="ellipse">
            <a:avLst/>
          </a:prstGeom>
          <a:solidFill>
            <a:srgbClr val="4A5E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Corrections Officers </a:t>
            </a:r>
          </a:p>
          <a:p>
            <a:pPr algn="ctr"/>
            <a:r>
              <a:rPr lang="en-US" altLang="en-US" sz="2000" b="1">
                <a:solidFill>
                  <a:schemeClr val="bg1"/>
                </a:solidFill>
                <a:cs typeface="Calibri" panose="020F0502020204030204" pitchFamily="34" charset="0"/>
              </a:rPr>
              <a:t>&amp; </a:t>
            </a:r>
          </a:p>
          <a:p>
            <a:pPr algn="ctr"/>
            <a:r>
              <a:rPr lang="en-US" altLang="en-US" sz="2000" b="1">
                <a:solidFill>
                  <a:schemeClr val="bg1"/>
                </a:solidFill>
                <a:cs typeface="Calibri" panose="020F0502020204030204" pitchFamily="34" charset="0"/>
              </a:rPr>
              <a:t>Juvenile Corrections</a:t>
            </a:r>
          </a:p>
          <a:p>
            <a:pPr algn="ctr"/>
            <a:r>
              <a:rPr lang="en-US" altLang="en-US" sz="2000" b="1">
                <a:solidFill>
                  <a:schemeClr val="bg1"/>
                </a:solidFill>
                <a:cs typeface="Calibri" panose="020F0502020204030204" pitchFamily="34" charset="0"/>
              </a:rPr>
              <a:t>Officers</a:t>
            </a:r>
          </a:p>
        </p:txBody>
      </p:sp>
      <p:sp>
        <p:nvSpPr>
          <p:cNvPr id="13" name="Oval 12">
            <a:extLst>
              <a:ext uri="{FF2B5EF4-FFF2-40B4-BE49-F238E27FC236}">
                <a16:creationId xmlns:a16="http://schemas.microsoft.com/office/drawing/2014/main" id="{B22BB8BF-0584-9F78-C1B5-01593712131F}"/>
              </a:ext>
            </a:extLst>
          </p:cNvPr>
          <p:cNvSpPr/>
          <p:nvPr/>
        </p:nvSpPr>
        <p:spPr>
          <a:xfrm>
            <a:off x="3141168" y="1764949"/>
            <a:ext cx="5909664" cy="428336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800" b="1">
                <a:solidFill>
                  <a:schemeClr val="bg1"/>
                </a:solidFill>
                <a:cs typeface="Calibri" panose="020F0502020204030204" pitchFamily="34" charset="0"/>
              </a:rPr>
              <a:t>Remember:</a:t>
            </a:r>
          </a:p>
          <a:p>
            <a:pPr algn="ctr"/>
            <a:r>
              <a:rPr lang="en-US" altLang="en-US" sz="2800" b="1">
                <a:solidFill>
                  <a:schemeClr val="bg1"/>
                </a:solidFill>
                <a:cs typeface="Calibri" panose="020F0502020204030204" pitchFamily="34" charset="0"/>
              </a:rPr>
              <a:t>Anyone in Texas </a:t>
            </a:r>
          </a:p>
          <a:p>
            <a:pPr algn="ctr"/>
            <a:r>
              <a:rPr lang="en-US" altLang="en-US" sz="2800" b="1">
                <a:solidFill>
                  <a:schemeClr val="bg1"/>
                </a:solidFill>
                <a:cs typeface="Calibri" panose="020F0502020204030204" pitchFamily="34" charset="0"/>
              </a:rPr>
              <a:t>that meets our Income and Credit Score Limits</a:t>
            </a:r>
          </a:p>
          <a:p>
            <a:pPr algn="ctr"/>
            <a:r>
              <a:rPr lang="en-US" altLang="en-US" sz="2800" b="1">
                <a:solidFill>
                  <a:schemeClr val="bg1"/>
                </a:solidFill>
                <a:cs typeface="Calibri" panose="020F0502020204030204" pitchFamily="34" charset="0"/>
              </a:rPr>
              <a:t>may qualify!</a:t>
            </a:r>
          </a:p>
        </p:txBody>
      </p:sp>
    </p:spTree>
    <p:extLst>
      <p:ext uri="{BB962C8B-B14F-4D97-AF65-F5344CB8AC3E}">
        <p14:creationId xmlns:p14="http://schemas.microsoft.com/office/powerpoint/2010/main" val="155292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3"/>
                                        </p:tgtEl>
                                      </p:cBhvr>
                                    </p:animEffect>
                                    <p:set>
                                      <p:cBhvr>
                                        <p:cTn id="42" dur="1" fill="hold">
                                          <p:stCondLst>
                                            <p:cond delay="499"/>
                                          </p:stCondLst>
                                        </p:cTn>
                                        <p:tgtEl>
                                          <p:spTgt spid="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Effect transition="in" filter="fade">
                                      <p:cBhvr>
                                        <p:cTn id="69" dur="5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5" grpId="0" animBg="1"/>
      <p:bldP spid="5" grpId="1" animBg="1"/>
      <p:bldP spid="3" grpId="0" animBg="1"/>
      <p:bldP spid="3" grpId="1" animBg="1"/>
      <p:bldP spid="6" grpId="0" animBg="1"/>
      <p:bldP spid="6" grpId="1" animBg="1"/>
      <p:bldP spid="12" grpId="0" animBg="1"/>
      <p:bldP spid="12" grpId="1" animBg="1"/>
      <p:bldP spid="13" grpId="0" animBg="1"/>
      <p:bldP spid="1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6CD3-0636-86C7-CE0E-7B677B7BAF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7F8702-27E4-296D-F98A-793C60A26059}"/>
              </a:ext>
            </a:extLst>
          </p:cNvPr>
          <p:cNvSpPr>
            <a:spLocks noGrp="1"/>
          </p:cNvSpPr>
          <p:nvPr>
            <p:ph type="title"/>
          </p:nvPr>
        </p:nvSpPr>
        <p:spPr>
          <a:xfrm>
            <a:off x="492954" y="-48947"/>
            <a:ext cx="10859258" cy="1325563"/>
          </a:xfrm>
        </p:spPr>
        <p:txBody>
          <a:bodyPr/>
          <a:lstStyle/>
          <a:p>
            <a:r>
              <a:rPr lang="en-US" dirty="0"/>
              <a:t>How to Qualify – </a:t>
            </a:r>
            <a:r>
              <a:rPr lang="en-US" sz="2400" dirty="0"/>
              <a:t>DPA and MCC Income and Purchase limits  </a:t>
            </a:r>
          </a:p>
        </p:txBody>
      </p:sp>
      <p:sp>
        <p:nvSpPr>
          <p:cNvPr id="2" name="TextBox 1">
            <a:extLst>
              <a:ext uri="{FF2B5EF4-FFF2-40B4-BE49-F238E27FC236}">
                <a16:creationId xmlns:a16="http://schemas.microsoft.com/office/drawing/2014/main" id="{05C28C64-41E6-6387-86F3-352A8A1225EB}"/>
              </a:ext>
            </a:extLst>
          </p:cNvPr>
          <p:cNvSpPr txBox="1"/>
          <p:nvPr/>
        </p:nvSpPr>
        <p:spPr>
          <a:xfrm>
            <a:off x="835024" y="1303284"/>
            <a:ext cx="89816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	</a:t>
            </a:r>
          </a:p>
        </p:txBody>
      </p:sp>
      <p:pic>
        <p:nvPicPr>
          <p:cNvPr id="5" name="Picture 4">
            <a:extLst>
              <a:ext uri="{FF2B5EF4-FFF2-40B4-BE49-F238E27FC236}">
                <a16:creationId xmlns:a16="http://schemas.microsoft.com/office/drawing/2014/main" id="{59D84ECF-C305-B62A-3171-88BB15411C20}"/>
              </a:ext>
            </a:extLst>
          </p:cNvPr>
          <p:cNvPicPr>
            <a:picLocks noChangeAspect="1"/>
          </p:cNvPicPr>
          <p:nvPr/>
        </p:nvPicPr>
        <p:blipFill>
          <a:blip r:embed="rId4"/>
          <a:stretch>
            <a:fillRect/>
          </a:stretch>
        </p:blipFill>
        <p:spPr>
          <a:xfrm>
            <a:off x="276835" y="1889880"/>
            <a:ext cx="5776534" cy="2977411"/>
          </a:xfrm>
          <a:prstGeom prst="rect">
            <a:avLst/>
          </a:prstGeom>
        </p:spPr>
      </p:pic>
      <p:pic>
        <p:nvPicPr>
          <p:cNvPr id="7" name="Picture 6">
            <a:extLst>
              <a:ext uri="{FF2B5EF4-FFF2-40B4-BE49-F238E27FC236}">
                <a16:creationId xmlns:a16="http://schemas.microsoft.com/office/drawing/2014/main" id="{E512EC37-B874-6017-ADF0-3F281339CBC4}"/>
              </a:ext>
            </a:extLst>
          </p:cNvPr>
          <p:cNvPicPr>
            <a:picLocks noChangeAspect="1"/>
          </p:cNvPicPr>
          <p:nvPr/>
        </p:nvPicPr>
        <p:blipFill>
          <a:blip r:embed="rId5"/>
          <a:stretch>
            <a:fillRect/>
          </a:stretch>
        </p:blipFill>
        <p:spPr>
          <a:xfrm>
            <a:off x="6392632" y="1849360"/>
            <a:ext cx="5332534" cy="2923420"/>
          </a:xfrm>
          <a:prstGeom prst="rect">
            <a:avLst/>
          </a:prstGeom>
        </p:spPr>
      </p:pic>
      <p:pic>
        <p:nvPicPr>
          <p:cNvPr id="9" name="Picture 8">
            <a:extLst>
              <a:ext uri="{FF2B5EF4-FFF2-40B4-BE49-F238E27FC236}">
                <a16:creationId xmlns:a16="http://schemas.microsoft.com/office/drawing/2014/main" id="{D0B42271-BE3E-7EFC-F8B3-517D9A86A1FF}"/>
              </a:ext>
            </a:extLst>
          </p:cNvPr>
          <p:cNvPicPr>
            <a:picLocks noChangeAspect="1"/>
          </p:cNvPicPr>
          <p:nvPr/>
        </p:nvPicPr>
        <p:blipFill>
          <a:blip r:embed="rId6"/>
          <a:stretch>
            <a:fillRect/>
          </a:stretch>
        </p:blipFill>
        <p:spPr>
          <a:xfrm>
            <a:off x="276835" y="1534116"/>
            <a:ext cx="6340131" cy="4713893"/>
          </a:xfrm>
          <a:prstGeom prst="rect">
            <a:avLst/>
          </a:prstGeom>
        </p:spPr>
      </p:pic>
      <p:pic>
        <p:nvPicPr>
          <p:cNvPr id="11" name="Picture 10">
            <a:extLst>
              <a:ext uri="{FF2B5EF4-FFF2-40B4-BE49-F238E27FC236}">
                <a16:creationId xmlns:a16="http://schemas.microsoft.com/office/drawing/2014/main" id="{4B66E6CB-35CC-A517-6D6E-10A33B31B5C3}"/>
              </a:ext>
            </a:extLst>
          </p:cNvPr>
          <p:cNvPicPr>
            <a:picLocks noChangeAspect="1"/>
          </p:cNvPicPr>
          <p:nvPr/>
        </p:nvPicPr>
        <p:blipFill>
          <a:blip r:embed="rId7"/>
          <a:stretch>
            <a:fillRect/>
          </a:stretch>
        </p:blipFill>
        <p:spPr>
          <a:xfrm>
            <a:off x="123556" y="1303284"/>
            <a:ext cx="11601610" cy="4944725"/>
          </a:xfrm>
          <a:prstGeom prst="rect">
            <a:avLst/>
          </a:prstGeom>
        </p:spPr>
      </p:pic>
    </p:spTree>
    <p:custDataLst>
      <p:tags r:id="rId1"/>
    </p:custDataLst>
    <p:extLst>
      <p:ext uri="{BB962C8B-B14F-4D97-AF65-F5344CB8AC3E}">
        <p14:creationId xmlns:p14="http://schemas.microsoft.com/office/powerpoint/2010/main" val="239368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6CD3-0636-86C7-CE0E-7B677B7BAF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7F8702-27E4-296D-F98A-793C60A26059}"/>
              </a:ext>
            </a:extLst>
          </p:cNvPr>
          <p:cNvSpPr>
            <a:spLocks noGrp="1"/>
          </p:cNvSpPr>
          <p:nvPr>
            <p:ph type="title"/>
          </p:nvPr>
        </p:nvSpPr>
        <p:spPr/>
        <p:txBody>
          <a:bodyPr/>
          <a:lstStyle/>
          <a:p>
            <a:r>
              <a:rPr lang="en-US" dirty="0"/>
              <a:t>How to Qualify – consider income </a:t>
            </a:r>
          </a:p>
        </p:txBody>
      </p:sp>
      <p:sp>
        <p:nvSpPr>
          <p:cNvPr id="2" name="TextBox 1">
            <a:extLst>
              <a:ext uri="{FF2B5EF4-FFF2-40B4-BE49-F238E27FC236}">
                <a16:creationId xmlns:a16="http://schemas.microsoft.com/office/drawing/2014/main" id="{05C28C64-41E6-6387-86F3-352A8A1225EB}"/>
              </a:ext>
            </a:extLst>
          </p:cNvPr>
          <p:cNvSpPr txBox="1"/>
          <p:nvPr/>
        </p:nvSpPr>
        <p:spPr>
          <a:xfrm>
            <a:off x="835024" y="1303284"/>
            <a:ext cx="89816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18" name="TextBox 17">
            <a:extLst>
              <a:ext uri="{FF2B5EF4-FFF2-40B4-BE49-F238E27FC236}">
                <a16:creationId xmlns:a16="http://schemas.microsoft.com/office/drawing/2014/main" id="{54882974-9845-DA5C-A538-1C38BE64BE1F}"/>
              </a:ext>
            </a:extLst>
          </p:cNvPr>
          <p:cNvSpPr txBox="1"/>
          <p:nvPr/>
        </p:nvSpPr>
        <p:spPr>
          <a:xfrm>
            <a:off x="835024" y="852274"/>
            <a:ext cx="89816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19" name="TextBox 18">
            <a:extLst>
              <a:ext uri="{FF2B5EF4-FFF2-40B4-BE49-F238E27FC236}">
                <a16:creationId xmlns:a16="http://schemas.microsoft.com/office/drawing/2014/main" id="{CC44F215-62E3-A0BF-847E-83060DD9B8EB}"/>
              </a:ext>
            </a:extLst>
          </p:cNvPr>
          <p:cNvSpPr txBox="1"/>
          <p:nvPr/>
        </p:nvSpPr>
        <p:spPr>
          <a:xfrm>
            <a:off x="4407298" y="1235599"/>
            <a:ext cx="2903223" cy="707886"/>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solidFill>
                  <a:srgbClr val="E67025"/>
                </a:solidFill>
                <a:effectLst/>
                <a:uLnTx/>
                <a:uFillTx/>
                <a:latin typeface="Aptos" panose="02110004020202020204"/>
                <a:ea typeface="+mn-ea"/>
                <a:cs typeface="+mn-cs"/>
              </a:rPr>
              <a:t>Income Limits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solidFill>
                  <a:srgbClr val="E67025"/>
                </a:solidFill>
                <a:effectLst/>
                <a:uLnTx/>
                <a:uFillTx/>
                <a:latin typeface="Aptos" panose="02110004020202020204"/>
                <a:ea typeface="+mn-ea"/>
                <a:cs typeface="+mn-cs"/>
              </a:rPr>
              <a:t>Vary by County</a:t>
            </a:r>
          </a:p>
        </p:txBody>
      </p:sp>
      <p:sp>
        <p:nvSpPr>
          <p:cNvPr id="20" name="TextBox 19">
            <a:extLst>
              <a:ext uri="{FF2B5EF4-FFF2-40B4-BE49-F238E27FC236}">
                <a16:creationId xmlns:a16="http://schemas.microsoft.com/office/drawing/2014/main" id="{02BDBD58-AA80-2692-4EC3-C484B1D69D69}"/>
              </a:ext>
            </a:extLst>
          </p:cNvPr>
          <p:cNvSpPr txBox="1"/>
          <p:nvPr/>
        </p:nvSpPr>
        <p:spPr>
          <a:xfrm>
            <a:off x="4407298" y="5113285"/>
            <a:ext cx="3172515" cy="1631216"/>
          </a:xfrm>
          <a:prstGeom prst="rect">
            <a:avLst/>
          </a:prstGeom>
          <a:solidFill>
            <a:sysClr val="window" lastClr="FFFFFF"/>
          </a:solidFill>
          <a:ln w="19050" cap="flat" cmpd="sng" algn="ctr">
            <a:solidFill>
              <a:srgbClr val="E67025"/>
            </a:solidFill>
            <a:prstDash val="solid"/>
            <a:miter lim="800000"/>
          </a:ln>
          <a:effectLst>
            <a:glow rad="63500">
              <a:srgbClr val="E67025">
                <a:satMod val="175000"/>
                <a:alpha val="40000"/>
              </a:srgbClr>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The Loan Officer is licensed to calculate this income! Please seek their expertise to confirm income eligibility!</a:t>
            </a:r>
          </a:p>
        </p:txBody>
      </p:sp>
      <p:sp>
        <p:nvSpPr>
          <p:cNvPr id="21" name="TextBox 20">
            <a:extLst>
              <a:ext uri="{FF2B5EF4-FFF2-40B4-BE49-F238E27FC236}">
                <a16:creationId xmlns:a16="http://schemas.microsoft.com/office/drawing/2014/main" id="{812E9082-1365-5B87-6150-33B392C1A1C3}"/>
              </a:ext>
            </a:extLst>
          </p:cNvPr>
          <p:cNvSpPr txBox="1"/>
          <p:nvPr/>
        </p:nvSpPr>
        <p:spPr>
          <a:xfrm>
            <a:off x="6808086" y="2644170"/>
            <a:ext cx="3455377"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MCC Income limit: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$101,500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$154,560</a:t>
            </a:r>
          </a:p>
        </p:txBody>
      </p:sp>
      <p:sp>
        <p:nvSpPr>
          <p:cNvPr id="22" name="TextBox 21">
            <a:extLst>
              <a:ext uri="{FF2B5EF4-FFF2-40B4-BE49-F238E27FC236}">
                <a16:creationId xmlns:a16="http://schemas.microsoft.com/office/drawing/2014/main" id="{EBFF199A-B20B-9F7D-C06B-465EFE1295BE}"/>
              </a:ext>
            </a:extLst>
          </p:cNvPr>
          <p:cNvSpPr txBox="1"/>
          <p:nvPr/>
        </p:nvSpPr>
        <p:spPr>
          <a:xfrm>
            <a:off x="1962642" y="2669003"/>
            <a:ext cx="295547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DPA Income Limits: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$152,250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E67025"/>
                </a:solidFill>
                <a:effectLst/>
                <a:uLnTx/>
                <a:uFillTx/>
                <a:latin typeface="Aptos" panose="02110004020202020204"/>
                <a:ea typeface="+mn-ea"/>
                <a:cs typeface="+mn-cs"/>
              </a:rPr>
              <a:t>$201,600</a:t>
            </a:r>
          </a:p>
        </p:txBody>
      </p:sp>
      <p:pic>
        <p:nvPicPr>
          <p:cNvPr id="23" name="Graphic 22" descr="Magnifying glass outline">
            <a:extLst>
              <a:ext uri="{FF2B5EF4-FFF2-40B4-BE49-F238E27FC236}">
                <a16:creationId xmlns:a16="http://schemas.microsoft.com/office/drawing/2014/main" id="{463336D3-A358-643A-7E47-3F5B8EA293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84085" y="929107"/>
            <a:ext cx="6677703" cy="6312194"/>
          </a:xfrm>
          <a:prstGeom prst="rect">
            <a:avLst/>
          </a:prstGeom>
          <a:effectLst>
            <a:glow rad="228600">
              <a:schemeClr val="accent2">
                <a:satMod val="175000"/>
                <a:alpha val="40000"/>
              </a:schemeClr>
            </a:glow>
            <a:outerShdw blurRad="76200" dir="13500000" sy="23000" kx="1200000" algn="br" rotWithShape="0">
              <a:prstClr val="black">
                <a:alpha val="20000"/>
              </a:prstClr>
            </a:outerShdw>
          </a:effectLst>
        </p:spPr>
      </p:pic>
      <p:pic>
        <p:nvPicPr>
          <p:cNvPr id="24" name="Graphic 23" descr="Magnifying glass outline">
            <a:extLst>
              <a:ext uri="{FF2B5EF4-FFF2-40B4-BE49-F238E27FC236}">
                <a16:creationId xmlns:a16="http://schemas.microsoft.com/office/drawing/2014/main" id="{628E05ED-693B-5B19-2C20-F3D18F16D9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45731" y="929107"/>
            <a:ext cx="6578010" cy="6312194"/>
          </a:xfrm>
          <a:prstGeom prst="rect">
            <a:avLst/>
          </a:prstGeom>
          <a:effectLst>
            <a:glow rad="228600">
              <a:schemeClr val="accent2">
                <a:satMod val="175000"/>
                <a:alpha val="40000"/>
              </a:schemeClr>
            </a:glow>
            <a:outerShdw blurRad="76200" dir="13500000" sy="23000" kx="1200000" algn="br" rotWithShape="0">
              <a:prstClr val="black">
                <a:alpha val="20000"/>
              </a:prstClr>
            </a:outerShdw>
          </a:effectLst>
        </p:spPr>
      </p:pic>
      <p:sp>
        <p:nvSpPr>
          <p:cNvPr id="3" name="TextBox 2">
            <a:extLst>
              <a:ext uri="{FF2B5EF4-FFF2-40B4-BE49-F238E27FC236}">
                <a16:creationId xmlns:a16="http://schemas.microsoft.com/office/drawing/2014/main" id="{A2C41F8E-AAC3-8733-0F9D-F9D60AF40662}"/>
              </a:ext>
            </a:extLst>
          </p:cNvPr>
          <p:cNvSpPr txBox="1"/>
          <p:nvPr/>
        </p:nvSpPr>
        <p:spPr>
          <a:xfrm>
            <a:off x="3530652" y="5144063"/>
            <a:ext cx="5005122" cy="1569660"/>
          </a:xfrm>
          <a:prstGeom prst="rect">
            <a:avLst/>
          </a:prstGeom>
          <a:effectLst>
            <a:glow rad="1397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96098">
                    <a:lumMod val="50000"/>
                  </a:srgbClr>
                </a:solidFill>
                <a:effectLst/>
                <a:uLnTx/>
                <a:uFillTx/>
                <a:latin typeface="Aptos" panose="02110004020202020204"/>
                <a:ea typeface="+mn-ea"/>
                <a:cs typeface="+mn-cs"/>
              </a:rPr>
              <a:t>Note: These limits are as of 2026! Income limits are updated in the month of May or June each calendar year!</a:t>
            </a:r>
          </a:p>
        </p:txBody>
      </p:sp>
    </p:spTree>
    <p:extLst>
      <p:ext uri="{BB962C8B-B14F-4D97-AF65-F5344CB8AC3E}">
        <p14:creationId xmlns:p14="http://schemas.microsoft.com/office/powerpoint/2010/main" val="180699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7ACFB-D6F8-C61E-536D-C768C6B47E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20823-6BCA-F2DA-C660-23F269EDEA9E}"/>
              </a:ext>
            </a:extLst>
          </p:cNvPr>
          <p:cNvSpPr>
            <a:spLocks noGrp="1"/>
          </p:cNvSpPr>
          <p:nvPr>
            <p:ph type="title"/>
          </p:nvPr>
        </p:nvSpPr>
        <p:spPr/>
        <p:txBody>
          <a:bodyPr/>
          <a:lstStyle/>
          <a:p>
            <a:r>
              <a:rPr lang="en-US" dirty="0"/>
              <a:t>How to Qualify – </a:t>
            </a:r>
            <a:r>
              <a:rPr lang="en-US" sz="3600" i="1" dirty="0"/>
              <a:t>FICO requirements</a:t>
            </a:r>
          </a:p>
        </p:txBody>
      </p:sp>
      <p:sp>
        <p:nvSpPr>
          <p:cNvPr id="2" name="TextBox 1">
            <a:extLst>
              <a:ext uri="{FF2B5EF4-FFF2-40B4-BE49-F238E27FC236}">
                <a16:creationId xmlns:a16="http://schemas.microsoft.com/office/drawing/2014/main" id="{E0D5E1CE-E4BA-A9D1-1C81-FF18ED567146}"/>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graphicFrame>
        <p:nvGraphicFramePr>
          <p:cNvPr id="9" name="Diagram 8">
            <a:extLst>
              <a:ext uri="{FF2B5EF4-FFF2-40B4-BE49-F238E27FC236}">
                <a16:creationId xmlns:a16="http://schemas.microsoft.com/office/drawing/2014/main" id="{CEEEFA0E-220B-D5FA-8ADB-8B17DCE3C0E8}"/>
              </a:ext>
            </a:extLst>
          </p:cNvPr>
          <p:cNvGraphicFramePr/>
          <p:nvPr>
            <p:extLst>
              <p:ext uri="{D42A27DB-BD31-4B8C-83A1-F6EECF244321}">
                <p14:modId xmlns:p14="http://schemas.microsoft.com/office/powerpoint/2010/main" val="1026501282"/>
              </p:ext>
            </p:extLst>
          </p:nvPr>
        </p:nvGraphicFramePr>
        <p:xfrm>
          <a:off x="577702" y="1377799"/>
          <a:ext cx="8981638" cy="24771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a:extLst>
              <a:ext uri="{FF2B5EF4-FFF2-40B4-BE49-F238E27FC236}">
                <a16:creationId xmlns:a16="http://schemas.microsoft.com/office/drawing/2014/main" id="{96AE69BC-A047-CCDC-AD5B-36BC872CFFEF}"/>
              </a:ext>
            </a:extLst>
          </p:cNvPr>
          <p:cNvGraphicFramePr/>
          <p:nvPr>
            <p:extLst>
              <p:ext uri="{D42A27DB-BD31-4B8C-83A1-F6EECF244321}">
                <p14:modId xmlns:p14="http://schemas.microsoft.com/office/powerpoint/2010/main" val="4032766837"/>
              </p:ext>
            </p:extLst>
          </p:nvPr>
        </p:nvGraphicFramePr>
        <p:xfrm>
          <a:off x="577702" y="3919926"/>
          <a:ext cx="9852837" cy="272725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3245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8" grpId="0">
        <p:bldAsOne/>
      </p:bldGraphic>
    </p:bldLst>
  </p:timing>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40DBC0-3D76-1F56-8813-255ACFCCA4F8}"/>
              </a:ext>
            </a:extLst>
          </p:cNvPr>
          <p:cNvSpPr>
            <a:spLocks noGrp="1"/>
          </p:cNvSpPr>
          <p:nvPr>
            <p:ph type="title"/>
          </p:nvPr>
        </p:nvSpPr>
        <p:spPr/>
        <p:txBody>
          <a:bodyPr/>
          <a:lstStyle/>
          <a:p>
            <a:r>
              <a:rPr lang="en-US"/>
              <a:t>About TSAHC</a:t>
            </a:r>
          </a:p>
        </p:txBody>
      </p:sp>
      <p:sp>
        <p:nvSpPr>
          <p:cNvPr id="6" name="Oval 5">
            <a:extLst>
              <a:ext uri="{FF2B5EF4-FFF2-40B4-BE49-F238E27FC236}">
                <a16:creationId xmlns:a16="http://schemas.microsoft.com/office/drawing/2014/main" id="{E6854662-386F-04BA-15F0-10DBB318350A}"/>
              </a:ext>
            </a:extLst>
          </p:cNvPr>
          <p:cNvSpPr/>
          <p:nvPr/>
        </p:nvSpPr>
        <p:spPr>
          <a:xfrm>
            <a:off x="456407" y="2074333"/>
            <a:ext cx="3470620" cy="3548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a:solidFill>
                  <a:schemeClr val="bg1"/>
                </a:solidFill>
                <a:cs typeface="Calibri" panose="020F0502020204030204" pitchFamily="34" charset="0"/>
              </a:rPr>
              <a:t>TSAHC is a 501(c)3 nonprofit organization.</a:t>
            </a:r>
            <a:endParaRPr lang="en-US" sz="2400">
              <a:solidFill>
                <a:schemeClr val="bg1"/>
              </a:solidFill>
            </a:endParaRPr>
          </a:p>
        </p:txBody>
      </p:sp>
      <p:sp>
        <p:nvSpPr>
          <p:cNvPr id="7" name="Oval 6">
            <a:extLst>
              <a:ext uri="{FF2B5EF4-FFF2-40B4-BE49-F238E27FC236}">
                <a16:creationId xmlns:a16="http://schemas.microsoft.com/office/drawing/2014/main" id="{69B0B2B1-5D65-DDC9-F573-2509522F567E}"/>
              </a:ext>
            </a:extLst>
          </p:cNvPr>
          <p:cNvSpPr/>
          <p:nvPr/>
        </p:nvSpPr>
        <p:spPr>
          <a:xfrm>
            <a:off x="4189786" y="2074331"/>
            <a:ext cx="3638915" cy="354870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a:solidFill>
                  <a:schemeClr val="bg1"/>
                </a:solidFill>
                <a:cs typeface="Calibri" panose="020F0502020204030204" pitchFamily="34" charset="0"/>
              </a:rPr>
              <a:t>Our </a:t>
            </a:r>
            <a:r>
              <a:rPr lang="en-US" altLang="en-US" sz="2400">
                <a:solidFill>
                  <a:schemeClr val="bg1"/>
                </a:solidFill>
                <a:ea typeface="Cambria" panose="02040503050406030204" pitchFamily="18" charset="0"/>
                <a:cs typeface="Calibri" panose="020F0502020204030204" pitchFamily="34" charset="0"/>
              </a:rPr>
              <a:t>mission is to</a:t>
            </a:r>
            <a:r>
              <a:rPr lang="en-US" sz="2400" b="0" i="0">
                <a:solidFill>
                  <a:schemeClr val="bg1"/>
                </a:solidFill>
                <a:effectLst/>
                <a:ea typeface="Cambria" panose="02040503050406030204" pitchFamily="18" charset="0"/>
              </a:rPr>
              <a:t> facilitate, preserve, and expand affordable housing opportunities for Texans.</a:t>
            </a:r>
            <a:endParaRPr lang="en-US" sz="2400">
              <a:solidFill>
                <a:schemeClr val="bg1"/>
              </a:solidFill>
            </a:endParaRPr>
          </a:p>
        </p:txBody>
      </p:sp>
      <p:sp>
        <p:nvSpPr>
          <p:cNvPr id="10" name="Oval 9">
            <a:extLst>
              <a:ext uri="{FF2B5EF4-FFF2-40B4-BE49-F238E27FC236}">
                <a16:creationId xmlns:a16="http://schemas.microsoft.com/office/drawing/2014/main" id="{44348A2C-9F35-CFE8-995D-5E6578BFCD55}"/>
              </a:ext>
            </a:extLst>
          </p:cNvPr>
          <p:cNvSpPr/>
          <p:nvPr/>
        </p:nvSpPr>
        <p:spPr>
          <a:xfrm>
            <a:off x="8091914" y="2074333"/>
            <a:ext cx="3638915" cy="3548700"/>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n-US" sz="2400" b="0" i="0">
                <a:effectLst/>
                <a:ea typeface="Cambria" panose="02040503050406030204" pitchFamily="18" charset="0"/>
              </a:rPr>
              <a:t>Our vision is that every Texan will have a place to call home. </a:t>
            </a:r>
          </a:p>
        </p:txBody>
      </p:sp>
    </p:spTree>
    <p:extLst>
      <p:ext uri="{BB962C8B-B14F-4D97-AF65-F5344CB8AC3E}">
        <p14:creationId xmlns:p14="http://schemas.microsoft.com/office/powerpoint/2010/main" val="376353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25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250"/>
                            </p:stCondLst>
                            <p:childTnLst>
                              <p:par>
                                <p:cTn id="19" presetID="31" presetClass="entr" presetSubtype="0" fill="hold" grpId="0" nodeType="afterEffect">
                                  <p:stCondLst>
                                    <p:cond delay="25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4010-F205-36F4-9625-39AD6FAC34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C28C8B-2305-2AF9-D2F9-EF191C1216DF}"/>
              </a:ext>
            </a:extLst>
          </p:cNvPr>
          <p:cNvSpPr>
            <a:spLocks noGrp="1"/>
          </p:cNvSpPr>
          <p:nvPr>
            <p:ph type="title"/>
          </p:nvPr>
        </p:nvSpPr>
        <p:spPr/>
        <p:txBody>
          <a:bodyPr/>
          <a:lstStyle/>
          <a:p>
            <a:r>
              <a:rPr lang="en-US" dirty="0"/>
              <a:t>How to Qualify </a:t>
            </a:r>
            <a:r>
              <a:rPr lang="en-US" sz="3600" i="1" dirty="0"/>
              <a:t>– Get Educated!</a:t>
            </a:r>
          </a:p>
        </p:txBody>
      </p:sp>
      <p:sp>
        <p:nvSpPr>
          <p:cNvPr id="2" name="TextBox 1">
            <a:extLst>
              <a:ext uri="{FF2B5EF4-FFF2-40B4-BE49-F238E27FC236}">
                <a16:creationId xmlns:a16="http://schemas.microsoft.com/office/drawing/2014/main" id="{48712B95-A751-2C4F-04D2-0850FC7E48BC}"/>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7EABEE21-A2B2-3CD4-6024-3A1459CBFA78}"/>
              </a:ext>
            </a:extLst>
          </p:cNvPr>
          <p:cNvSpPr txBox="1"/>
          <p:nvPr/>
        </p:nvSpPr>
        <p:spPr>
          <a:xfrm>
            <a:off x="835024" y="1303284"/>
            <a:ext cx="6962314" cy="5309146"/>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At least 1 borrower on the loan must complete a Homebuyer Education Course.</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Homebuyer Education course must be HUD approved or meet National Industry Standards</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Cannot use another HFA’s course if it does not meet these standards</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Education Certificates are valid for 1 whole year</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In-person and Online options available; Some are FREE!</a:t>
            </a:r>
          </a:p>
        </p:txBody>
      </p:sp>
      <p:pic>
        <p:nvPicPr>
          <p:cNvPr id="10" name="Picture 9">
            <a:extLst>
              <a:ext uri="{FF2B5EF4-FFF2-40B4-BE49-F238E27FC236}">
                <a16:creationId xmlns:a16="http://schemas.microsoft.com/office/drawing/2014/main" id="{3E1422B6-E75A-D18A-18B1-47A20F731C1B}"/>
              </a:ext>
            </a:extLst>
          </p:cNvPr>
          <p:cNvPicPr>
            <a:picLocks noChangeAspect="1"/>
          </p:cNvPicPr>
          <p:nvPr/>
        </p:nvPicPr>
        <p:blipFill>
          <a:blip r:embed="rId3"/>
          <a:stretch>
            <a:fillRect/>
          </a:stretch>
        </p:blipFill>
        <p:spPr>
          <a:xfrm>
            <a:off x="8242201" y="1398534"/>
            <a:ext cx="3110010" cy="1907105"/>
          </a:xfrm>
          <a:prstGeom prst="rect">
            <a:avLst/>
          </a:prstGeom>
          <a:effectLst>
            <a:glow rad="228600">
              <a:schemeClr val="accent2">
                <a:satMod val="175000"/>
                <a:alpha val="40000"/>
              </a:schemeClr>
            </a:glow>
          </a:effectLst>
        </p:spPr>
      </p:pic>
      <p:pic>
        <p:nvPicPr>
          <p:cNvPr id="18" name="Picture 17">
            <a:extLst>
              <a:ext uri="{FF2B5EF4-FFF2-40B4-BE49-F238E27FC236}">
                <a16:creationId xmlns:a16="http://schemas.microsoft.com/office/drawing/2014/main" id="{BB1818F7-5F3A-8AF8-0176-2F1D92DBFE10}"/>
              </a:ext>
            </a:extLst>
          </p:cNvPr>
          <p:cNvPicPr>
            <a:picLocks noChangeAspect="1"/>
          </p:cNvPicPr>
          <p:nvPr/>
        </p:nvPicPr>
        <p:blipFill>
          <a:blip r:embed="rId4"/>
          <a:stretch>
            <a:fillRect/>
          </a:stretch>
        </p:blipFill>
        <p:spPr>
          <a:xfrm>
            <a:off x="8242201" y="4388054"/>
            <a:ext cx="3110010" cy="1270419"/>
          </a:xfrm>
          <a:prstGeom prst="rect">
            <a:avLst/>
          </a:prstGeom>
          <a:effectLst>
            <a:glow rad="228600">
              <a:schemeClr val="accent2">
                <a:satMod val="175000"/>
                <a:alpha val="40000"/>
              </a:schemeClr>
            </a:glow>
          </a:effectLst>
        </p:spPr>
      </p:pic>
      <p:pic>
        <p:nvPicPr>
          <p:cNvPr id="20" name="Picture 19">
            <a:extLst>
              <a:ext uri="{FF2B5EF4-FFF2-40B4-BE49-F238E27FC236}">
                <a16:creationId xmlns:a16="http://schemas.microsoft.com/office/drawing/2014/main" id="{F50BD7DE-ACA3-E24C-B6A9-D07B7D61E357}"/>
              </a:ext>
            </a:extLst>
          </p:cNvPr>
          <p:cNvPicPr>
            <a:picLocks noChangeAspect="1"/>
          </p:cNvPicPr>
          <p:nvPr/>
        </p:nvPicPr>
        <p:blipFill>
          <a:blip r:embed="rId5"/>
          <a:stretch>
            <a:fillRect/>
          </a:stretch>
        </p:blipFill>
        <p:spPr>
          <a:xfrm>
            <a:off x="8242202" y="3578140"/>
            <a:ext cx="3110010" cy="790421"/>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161128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F73D3-B972-1EBA-C12A-9D2246CBC2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C37304E-5BD9-60CC-1472-E8C5FB2BBA2A}"/>
              </a:ext>
            </a:extLst>
          </p:cNvPr>
          <p:cNvSpPr>
            <a:spLocks noGrp="1"/>
          </p:cNvSpPr>
          <p:nvPr>
            <p:ph type="title"/>
          </p:nvPr>
        </p:nvSpPr>
        <p:spPr/>
        <p:txBody>
          <a:bodyPr/>
          <a:lstStyle/>
          <a:p>
            <a:r>
              <a:rPr lang="en-US"/>
              <a:t>How to Qualify</a:t>
            </a:r>
            <a:r>
              <a:rPr lang="en-US" sz="3600" i="1"/>
              <a:t> - Find an approved Lender</a:t>
            </a:r>
          </a:p>
        </p:txBody>
      </p:sp>
      <p:sp>
        <p:nvSpPr>
          <p:cNvPr id="3" name="TextBox 2">
            <a:extLst>
              <a:ext uri="{FF2B5EF4-FFF2-40B4-BE49-F238E27FC236}">
                <a16:creationId xmlns:a16="http://schemas.microsoft.com/office/drawing/2014/main" id="{316C627F-8AC4-3CF2-7365-1BC9710105F8}"/>
              </a:ext>
            </a:extLst>
          </p:cNvPr>
          <p:cNvSpPr txBox="1"/>
          <p:nvPr/>
        </p:nvSpPr>
        <p:spPr>
          <a:xfrm>
            <a:off x="835024" y="1371866"/>
            <a:ext cx="10099081" cy="1723549"/>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en-US" sz="2400" dirty="0">
                <a:ln w="0"/>
              </a:rPr>
              <a:t>Any Loan Officer (including Brokers) working with a TSAHC approved company can offer our programs once they take the required training. </a:t>
            </a:r>
            <a:endParaRPr lang="en-US" sz="2200" dirty="0">
              <a:ln w="0"/>
            </a:endParaRPr>
          </a:p>
          <a:p>
            <a:pPr marL="342900" indent="-342900">
              <a:spcBef>
                <a:spcPts val="600"/>
              </a:spcBef>
              <a:spcAft>
                <a:spcPts val="600"/>
              </a:spcAft>
              <a:buFont typeface="Arial" panose="020B0604020202020204" pitchFamily="34" charset="0"/>
              <a:buChar char="•"/>
              <a:defRPr/>
            </a:pPr>
            <a:r>
              <a:rPr lang="en-US" sz="2400" dirty="0">
                <a:ln w="0"/>
              </a:rPr>
              <a:t>Loan Officer profiles on TSAHC’s </a:t>
            </a:r>
            <a:r>
              <a:rPr lang="en-US" sz="2400" i="1" dirty="0">
                <a:ln w="0"/>
              </a:rPr>
              <a:t>Find a Lender </a:t>
            </a:r>
            <a:r>
              <a:rPr lang="en-US" sz="2400" dirty="0">
                <a:ln w="0"/>
              </a:rPr>
              <a:t>page are reserved for active LOs that </a:t>
            </a:r>
            <a:r>
              <a:rPr lang="en-US" sz="2400" u="sng" dirty="0">
                <a:ln w="0"/>
              </a:rPr>
              <a:t>closed 4 or more TSAHC loans </a:t>
            </a:r>
            <a:r>
              <a:rPr lang="en-US" sz="2400" dirty="0">
                <a:ln w="0"/>
              </a:rPr>
              <a:t>within the last 12 months.</a:t>
            </a:r>
          </a:p>
        </p:txBody>
      </p:sp>
      <p:pic>
        <p:nvPicPr>
          <p:cNvPr id="7" name="Picture 6">
            <a:extLst>
              <a:ext uri="{FF2B5EF4-FFF2-40B4-BE49-F238E27FC236}">
                <a16:creationId xmlns:a16="http://schemas.microsoft.com/office/drawing/2014/main" id="{486C7B3B-3E04-3DC0-BB99-3E821CF0BEBF}"/>
              </a:ext>
            </a:extLst>
          </p:cNvPr>
          <p:cNvPicPr>
            <a:picLocks noChangeAspect="1"/>
          </p:cNvPicPr>
          <p:nvPr/>
        </p:nvPicPr>
        <p:blipFill>
          <a:blip r:embed="rId3"/>
          <a:stretch>
            <a:fillRect/>
          </a:stretch>
        </p:blipFill>
        <p:spPr>
          <a:xfrm>
            <a:off x="2951269" y="3429000"/>
            <a:ext cx="6289461" cy="3429000"/>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74003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4BAB4-A3BD-14EA-E4F1-81FE3C38E7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3FDAF2-337C-7F6E-1EDC-BA9701F77C2B}"/>
              </a:ext>
            </a:extLst>
          </p:cNvPr>
          <p:cNvSpPr>
            <a:spLocks noGrp="1"/>
          </p:cNvSpPr>
          <p:nvPr>
            <p:ph type="title"/>
          </p:nvPr>
        </p:nvSpPr>
        <p:spPr/>
        <p:txBody>
          <a:bodyPr/>
          <a:lstStyle/>
          <a:p>
            <a:r>
              <a:rPr lang="en-US" dirty="0"/>
              <a:t>How to Qualify</a:t>
            </a:r>
            <a:r>
              <a:rPr lang="en-US" sz="3600" i="1" dirty="0"/>
              <a:t> - Find a Realtor</a:t>
            </a:r>
          </a:p>
        </p:txBody>
      </p:sp>
      <p:sp>
        <p:nvSpPr>
          <p:cNvPr id="3" name="TextBox 2">
            <a:extLst>
              <a:ext uri="{FF2B5EF4-FFF2-40B4-BE49-F238E27FC236}">
                <a16:creationId xmlns:a16="http://schemas.microsoft.com/office/drawing/2014/main" id="{92A7BF8D-1693-15F8-C281-454870EA0693}"/>
              </a:ext>
            </a:extLst>
          </p:cNvPr>
          <p:cNvSpPr txBox="1"/>
          <p:nvPr/>
        </p:nvSpPr>
        <p:spPr>
          <a:xfrm>
            <a:off x="835024" y="1334032"/>
            <a:ext cx="9967755" cy="1354217"/>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defRPr/>
            </a:pPr>
            <a:r>
              <a:rPr lang="en-US" sz="2400" dirty="0">
                <a:ln w="0"/>
              </a:rPr>
              <a:t>Any Texas Realtor can represent a homebuyer using TSAHC!</a:t>
            </a:r>
          </a:p>
          <a:p>
            <a:pPr marL="457200" indent="-457200">
              <a:spcBef>
                <a:spcPts val="600"/>
              </a:spcBef>
              <a:spcAft>
                <a:spcPts val="600"/>
              </a:spcAft>
              <a:buFont typeface="Arial" panose="020B0604020202020204" pitchFamily="34" charset="0"/>
              <a:buChar char="•"/>
              <a:defRPr/>
            </a:pPr>
            <a:r>
              <a:rPr lang="en-US" sz="2400" dirty="0">
                <a:ln w="0"/>
              </a:rPr>
              <a:t>Our </a:t>
            </a:r>
            <a:r>
              <a:rPr lang="en-US" sz="2400" i="1" dirty="0">
                <a:ln w="0"/>
              </a:rPr>
              <a:t>Find a Realtor </a:t>
            </a:r>
            <a:r>
              <a:rPr lang="en-US" sz="2400" dirty="0">
                <a:ln w="0"/>
              </a:rPr>
              <a:t>page is full of Realtors that have taken a TSAHC Realtor CE training within the last year!</a:t>
            </a:r>
          </a:p>
        </p:txBody>
      </p:sp>
      <p:pic>
        <p:nvPicPr>
          <p:cNvPr id="7" name="Picture 6">
            <a:extLst>
              <a:ext uri="{FF2B5EF4-FFF2-40B4-BE49-F238E27FC236}">
                <a16:creationId xmlns:a16="http://schemas.microsoft.com/office/drawing/2014/main" id="{4800EBE8-9836-8120-D6F1-CE3B61C5E041}"/>
              </a:ext>
            </a:extLst>
          </p:cNvPr>
          <p:cNvPicPr>
            <a:picLocks noChangeAspect="1"/>
          </p:cNvPicPr>
          <p:nvPr/>
        </p:nvPicPr>
        <p:blipFill>
          <a:blip r:embed="rId3"/>
          <a:stretch>
            <a:fillRect/>
          </a:stretch>
        </p:blipFill>
        <p:spPr>
          <a:xfrm>
            <a:off x="2307887" y="3200400"/>
            <a:ext cx="7022028" cy="3032811"/>
          </a:xfrm>
          <a:prstGeom prst="rect">
            <a:avLst/>
          </a:prstGeom>
        </p:spPr>
      </p:pic>
    </p:spTree>
    <p:extLst>
      <p:ext uri="{BB962C8B-B14F-4D97-AF65-F5344CB8AC3E}">
        <p14:creationId xmlns:p14="http://schemas.microsoft.com/office/powerpoint/2010/main" val="19658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BC15-6474-4798-7734-7215D31A82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5F9821-1A5D-98A9-BF21-F9681C15CB72}"/>
              </a:ext>
            </a:extLst>
          </p:cNvPr>
          <p:cNvSpPr>
            <a:spLocks noGrp="1"/>
          </p:cNvSpPr>
          <p:nvPr>
            <p:ph type="title"/>
          </p:nvPr>
        </p:nvSpPr>
        <p:spPr/>
        <p:txBody>
          <a:bodyPr/>
          <a:lstStyle/>
          <a:p>
            <a:r>
              <a:rPr lang="en-US" dirty="0"/>
              <a:t>Marketing Resources - </a:t>
            </a:r>
            <a:r>
              <a:rPr lang="en-US" sz="3600" i="1" dirty="0">
                <a:latin typeface="+mn-lt"/>
              </a:rPr>
              <a:t>www.tsahc.org</a:t>
            </a:r>
          </a:p>
        </p:txBody>
      </p:sp>
      <p:sp>
        <p:nvSpPr>
          <p:cNvPr id="2" name="TextBox 1">
            <a:extLst>
              <a:ext uri="{FF2B5EF4-FFF2-40B4-BE49-F238E27FC236}">
                <a16:creationId xmlns:a16="http://schemas.microsoft.com/office/drawing/2014/main" id="{3ED603EC-68DB-D435-6016-600A553EB87F}"/>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pic>
        <p:nvPicPr>
          <p:cNvPr id="6" name="Picture 5">
            <a:extLst>
              <a:ext uri="{FF2B5EF4-FFF2-40B4-BE49-F238E27FC236}">
                <a16:creationId xmlns:a16="http://schemas.microsoft.com/office/drawing/2014/main" id="{495A7D91-A1E1-F895-41A3-5C5A6799F3A1}"/>
              </a:ext>
            </a:extLst>
          </p:cNvPr>
          <p:cNvPicPr>
            <a:picLocks noChangeAspect="1"/>
          </p:cNvPicPr>
          <p:nvPr/>
        </p:nvPicPr>
        <p:blipFill>
          <a:blip r:embed="rId3"/>
          <a:stretch>
            <a:fillRect/>
          </a:stretch>
        </p:blipFill>
        <p:spPr>
          <a:xfrm>
            <a:off x="574159" y="1407462"/>
            <a:ext cx="7704384" cy="4827197"/>
          </a:xfrm>
          <a:prstGeom prst="rect">
            <a:avLst/>
          </a:prstGeom>
        </p:spPr>
      </p:pic>
      <p:sp>
        <p:nvSpPr>
          <p:cNvPr id="7" name="TextBox 6">
            <a:extLst>
              <a:ext uri="{FF2B5EF4-FFF2-40B4-BE49-F238E27FC236}">
                <a16:creationId xmlns:a16="http://schemas.microsoft.com/office/drawing/2014/main" id="{F87E09DA-2966-D84E-BAED-CAF671D983A5}"/>
              </a:ext>
            </a:extLst>
          </p:cNvPr>
          <p:cNvSpPr txBox="1"/>
          <p:nvPr/>
        </p:nvSpPr>
        <p:spPr>
          <a:xfrm>
            <a:off x="8461317" y="1534116"/>
            <a:ext cx="3045131" cy="4524315"/>
          </a:xfrm>
          <a:prstGeom prst="rect">
            <a:avLst/>
          </a:prstGeom>
          <a:noFill/>
        </p:spPr>
        <p:txBody>
          <a:bodyPr wrap="square" rtlCol="0">
            <a:spAutoFit/>
          </a:bodyPr>
          <a:lstStyle/>
          <a:p>
            <a:pPr marL="342900" indent="-342900">
              <a:buFont typeface="Wingdings" panose="05000000000000000000" pitchFamily="2" charset="2"/>
              <a:buChar char="ü"/>
            </a:pPr>
            <a:r>
              <a:rPr lang="en-US" sz="2400" dirty="0">
                <a:ln w="0"/>
              </a:rPr>
              <a:t>Print or Download flyers with your contact information!</a:t>
            </a:r>
          </a:p>
          <a:p>
            <a:pPr marL="342900" indent="-342900">
              <a:buFont typeface="Wingdings" panose="05000000000000000000" pitchFamily="2" charset="2"/>
              <a:buChar char="ü"/>
            </a:pPr>
            <a:endParaRPr lang="en-US" sz="2400" dirty="0">
              <a:ln w="0"/>
            </a:endParaRPr>
          </a:p>
          <a:p>
            <a:pPr marL="342900" indent="-342900">
              <a:buFont typeface="Wingdings" panose="05000000000000000000" pitchFamily="2" charset="2"/>
              <a:buChar char="ü"/>
            </a:pPr>
            <a:r>
              <a:rPr lang="en-US" sz="2400" dirty="0">
                <a:ln w="0"/>
              </a:rPr>
              <a:t>Order brochures to be shipped FREE! (50 of each)</a:t>
            </a:r>
          </a:p>
          <a:p>
            <a:pPr marL="342900" indent="-342900">
              <a:buFont typeface="Wingdings" panose="05000000000000000000" pitchFamily="2" charset="2"/>
              <a:buChar char="ü"/>
            </a:pPr>
            <a:endParaRPr lang="en-US" sz="2400" dirty="0">
              <a:ln w="0"/>
            </a:endParaRPr>
          </a:p>
          <a:p>
            <a:pPr marL="342900" indent="-342900">
              <a:buFont typeface="Wingdings" panose="05000000000000000000" pitchFamily="2" charset="2"/>
              <a:buChar char="ü"/>
            </a:pPr>
            <a:r>
              <a:rPr lang="en-US" sz="2400" dirty="0">
                <a:ln w="0"/>
              </a:rPr>
              <a:t>Other videos and digital marketing available!</a:t>
            </a:r>
          </a:p>
        </p:txBody>
      </p:sp>
    </p:spTree>
    <p:extLst>
      <p:ext uri="{BB962C8B-B14F-4D97-AF65-F5344CB8AC3E}">
        <p14:creationId xmlns:p14="http://schemas.microsoft.com/office/powerpoint/2010/main" val="1095464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4975A-4F47-E364-4ED7-9C4EB05DF6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2D99E0-6C98-816F-3EA9-FC2F0F718FB4}"/>
              </a:ext>
            </a:extLst>
          </p:cNvPr>
          <p:cNvSpPr>
            <a:spLocks noGrp="1"/>
          </p:cNvSpPr>
          <p:nvPr>
            <p:ph type="title"/>
          </p:nvPr>
        </p:nvSpPr>
        <p:spPr/>
        <p:txBody>
          <a:bodyPr>
            <a:normAutofit/>
          </a:bodyPr>
          <a:lstStyle/>
          <a:p>
            <a:r>
              <a:rPr lang="en-US" dirty="0"/>
              <a:t>Marketing Resources - </a:t>
            </a:r>
            <a:r>
              <a:rPr lang="en-US" sz="3600" i="1" dirty="0"/>
              <a:t>Brochures</a:t>
            </a:r>
            <a:endParaRPr lang="en-US" sz="3600" i="1" dirty="0">
              <a:latin typeface="+mn-lt"/>
            </a:endParaRPr>
          </a:p>
        </p:txBody>
      </p:sp>
      <p:pic>
        <p:nvPicPr>
          <p:cNvPr id="6" name="Picture 5">
            <a:extLst>
              <a:ext uri="{FF2B5EF4-FFF2-40B4-BE49-F238E27FC236}">
                <a16:creationId xmlns:a16="http://schemas.microsoft.com/office/drawing/2014/main" id="{459BB96E-DEDE-EBEB-49E7-36F5EDE2BE88}"/>
              </a:ext>
            </a:extLst>
          </p:cNvPr>
          <p:cNvPicPr>
            <a:picLocks noChangeAspect="1"/>
          </p:cNvPicPr>
          <p:nvPr/>
        </p:nvPicPr>
        <p:blipFill>
          <a:blip r:embed="rId3"/>
          <a:stretch>
            <a:fillRect/>
          </a:stretch>
        </p:blipFill>
        <p:spPr>
          <a:xfrm>
            <a:off x="1695867" y="1495425"/>
            <a:ext cx="2043479" cy="4727362"/>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8" name="Picture 7">
            <a:extLst>
              <a:ext uri="{FF2B5EF4-FFF2-40B4-BE49-F238E27FC236}">
                <a16:creationId xmlns:a16="http://schemas.microsoft.com/office/drawing/2014/main" id="{0BEC2081-812C-862A-CDC5-C14BC0614A58}"/>
              </a:ext>
            </a:extLst>
          </p:cNvPr>
          <p:cNvPicPr>
            <a:picLocks noChangeAspect="1"/>
          </p:cNvPicPr>
          <p:nvPr/>
        </p:nvPicPr>
        <p:blipFill>
          <a:blip r:embed="rId4"/>
          <a:stretch>
            <a:fillRect/>
          </a:stretch>
        </p:blipFill>
        <p:spPr>
          <a:xfrm>
            <a:off x="3988748" y="1495425"/>
            <a:ext cx="2014370" cy="4727364"/>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11" name="Picture 10">
            <a:extLst>
              <a:ext uri="{FF2B5EF4-FFF2-40B4-BE49-F238E27FC236}">
                <a16:creationId xmlns:a16="http://schemas.microsoft.com/office/drawing/2014/main" id="{5B1AD450-DCD7-9429-98B6-7DABE2645F32}"/>
              </a:ext>
            </a:extLst>
          </p:cNvPr>
          <p:cNvPicPr>
            <a:picLocks noChangeAspect="1"/>
          </p:cNvPicPr>
          <p:nvPr/>
        </p:nvPicPr>
        <p:blipFill>
          <a:blip r:embed="rId5"/>
          <a:stretch>
            <a:fillRect/>
          </a:stretch>
        </p:blipFill>
        <p:spPr>
          <a:xfrm>
            <a:off x="6252520" y="1495424"/>
            <a:ext cx="2020191" cy="4727363"/>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13" name="Picture 12">
            <a:extLst>
              <a:ext uri="{FF2B5EF4-FFF2-40B4-BE49-F238E27FC236}">
                <a16:creationId xmlns:a16="http://schemas.microsoft.com/office/drawing/2014/main" id="{847851C8-90D6-A8CF-1E3B-05D51D455BFF}"/>
              </a:ext>
            </a:extLst>
          </p:cNvPr>
          <p:cNvPicPr>
            <a:picLocks noChangeAspect="1"/>
          </p:cNvPicPr>
          <p:nvPr/>
        </p:nvPicPr>
        <p:blipFill>
          <a:blip r:embed="rId6"/>
          <a:stretch>
            <a:fillRect/>
          </a:stretch>
        </p:blipFill>
        <p:spPr>
          <a:xfrm>
            <a:off x="8522113" y="1495423"/>
            <a:ext cx="1969255" cy="4727364"/>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spTree>
    <p:extLst>
      <p:ext uri="{BB962C8B-B14F-4D97-AF65-F5344CB8AC3E}">
        <p14:creationId xmlns:p14="http://schemas.microsoft.com/office/powerpoint/2010/main" val="210446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2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38EAF-BCEB-09C9-723E-FB7C417E6A4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B22EE38-38FD-BD36-F13A-F4D02A73BFC9}"/>
              </a:ext>
            </a:extLst>
          </p:cNvPr>
          <p:cNvSpPr>
            <a:spLocks noGrp="1"/>
          </p:cNvSpPr>
          <p:nvPr>
            <p:ph type="title"/>
          </p:nvPr>
        </p:nvSpPr>
        <p:spPr/>
        <p:txBody>
          <a:bodyPr>
            <a:normAutofit/>
          </a:bodyPr>
          <a:lstStyle/>
          <a:p>
            <a:r>
              <a:rPr lang="en-US" dirty="0"/>
              <a:t>Marketing Resources - </a:t>
            </a:r>
            <a:r>
              <a:rPr lang="en-US" sz="3600" i="1" dirty="0"/>
              <a:t>Flyers</a:t>
            </a:r>
            <a:endParaRPr lang="en-US" sz="3600" i="1" dirty="0">
              <a:latin typeface="+mn-lt"/>
            </a:endParaRPr>
          </a:p>
        </p:txBody>
      </p:sp>
      <p:pic>
        <p:nvPicPr>
          <p:cNvPr id="15" name="Picture 14">
            <a:extLst>
              <a:ext uri="{FF2B5EF4-FFF2-40B4-BE49-F238E27FC236}">
                <a16:creationId xmlns:a16="http://schemas.microsoft.com/office/drawing/2014/main" id="{C69AEBB4-9DC9-F316-14AD-FE26FCFC8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62" y="1500379"/>
            <a:ext cx="3056069" cy="3954913"/>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20" name="Picture 19">
            <a:extLst>
              <a:ext uri="{FF2B5EF4-FFF2-40B4-BE49-F238E27FC236}">
                <a16:creationId xmlns:a16="http://schemas.microsoft.com/office/drawing/2014/main" id="{DEFE8CF9-60B2-C9C8-ADEB-2D56D913C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6862" y="1818787"/>
            <a:ext cx="3056070" cy="3954913"/>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17" name="Picture 16">
            <a:extLst>
              <a:ext uri="{FF2B5EF4-FFF2-40B4-BE49-F238E27FC236}">
                <a16:creationId xmlns:a16="http://schemas.microsoft.com/office/drawing/2014/main" id="{7E3517B3-FB3F-2AEF-EFF4-FBE9F37F7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4304" y="1500379"/>
            <a:ext cx="3123437" cy="4042095"/>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pic>
        <p:nvPicPr>
          <p:cNvPr id="10" name="Picture 9">
            <a:extLst>
              <a:ext uri="{FF2B5EF4-FFF2-40B4-BE49-F238E27FC236}">
                <a16:creationId xmlns:a16="http://schemas.microsoft.com/office/drawing/2014/main" id="{5498F8C4-54EC-B154-D7A1-E4F2956EB9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9105" y="1836287"/>
            <a:ext cx="3056069" cy="3954913"/>
          </a:xfrm>
          <a:prstGeom prst="rect">
            <a:avLst/>
          </a:prstGeom>
          <a:effectLst>
            <a:glow rad="101600">
              <a:schemeClr val="accent2">
                <a:satMod val="175000"/>
                <a:alpha val="40000"/>
              </a:schemeClr>
            </a:glow>
            <a:outerShdw blurRad="50800" dist="127000" dir="2700000" algn="tl" rotWithShape="0">
              <a:prstClr val="black">
                <a:alpha val="40000"/>
              </a:prstClr>
            </a:outerShdw>
          </a:effectLst>
        </p:spPr>
      </p:pic>
    </p:spTree>
    <p:extLst>
      <p:ext uri="{BB962C8B-B14F-4D97-AF65-F5344CB8AC3E}">
        <p14:creationId xmlns:p14="http://schemas.microsoft.com/office/powerpoint/2010/main" val="378496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25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25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CEFF-BBC3-BF72-9797-09C0B5678D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C42ED4-E137-C306-077A-012D2C754A0B}"/>
              </a:ext>
            </a:extLst>
          </p:cNvPr>
          <p:cNvSpPr>
            <a:spLocks noGrp="1"/>
          </p:cNvSpPr>
          <p:nvPr>
            <p:ph type="title"/>
          </p:nvPr>
        </p:nvSpPr>
        <p:spPr/>
        <p:txBody>
          <a:bodyPr/>
          <a:lstStyle/>
          <a:p>
            <a:r>
              <a:rPr lang="en-US" dirty="0"/>
              <a:t>Marketing Opportunities – </a:t>
            </a:r>
            <a:r>
              <a:rPr lang="en-US" sz="3600" i="1" dirty="0"/>
              <a:t>Follow us!!</a:t>
            </a:r>
            <a:endParaRPr lang="en-US" sz="3600" i="1" dirty="0">
              <a:latin typeface="+mn-lt"/>
            </a:endParaRPr>
          </a:p>
        </p:txBody>
      </p:sp>
      <p:sp>
        <p:nvSpPr>
          <p:cNvPr id="2" name="TextBox 1">
            <a:extLst>
              <a:ext uri="{FF2B5EF4-FFF2-40B4-BE49-F238E27FC236}">
                <a16:creationId xmlns:a16="http://schemas.microsoft.com/office/drawing/2014/main" id="{A3183B7F-0192-B534-E587-8160FB8E5A34}"/>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pic>
        <p:nvPicPr>
          <p:cNvPr id="11" name="Picture 10">
            <a:extLst>
              <a:ext uri="{FF2B5EF4-FFF2-40B4-BE49-F238E27FC236}">
                <a16:creationId xmlns:a16="http://schemas.microsoft.com/office/drawing/2014/main" id="{3CA4CA7B-E3C8-613C-CF92-CA06BF1A75B9}"/>
              </a:ext>
            </a:extLst>
          </p:cNvPr>
          <p:cNvPicPr>
            <a:picLocks noChangeAspect="1"/>
          </p:cNvPicPr>
          <p:nvPr/>
        </p:nvPicPr>
        <p:blipFill>
          <a:blip r:embed="rId3"/>
          <a:stretch>
            <a:fillRect/>
          </a:stretch>
        </p:blipFill>
        <p:spPr>
          <a:xfrm>
            <a:off x="1741134" y="1658014"/>
            <a:ext cx="1143879" cy="956079"/>
          </a:xfrm>
          <a:prstGeom prst="rect">
            <a:avLst/>
          </a:prstGeom>
          <a:effectLst>
            <a:outerShdw blurRad="76200" dir="13500000" sy="23000" kx="1200000" algn="br" rotWithShape="0">
              <a:prstClr val="black">
                <a:alpha val="20000"/>
              </a:prstClr>
            </a:outerShdw>
            <a:reflection endPos="0" dist="50800" dir="5400000" sy="-100000" algn="bl" rotWithShape="0"/>
          </a:effectLst>
        </p:spPr>
      </p:pic>
      <p:pic>
        <p:nvPicPr>
          <p:cNvPr id="12" name="Picture 11">
            <a:extLst>
              <a:ext uri="{FF2B5EF4-FFF2-40B4-BE49-F238E27FC236}">
                <a16:creationId xmlns:a16="http://schemas.microsoft.com/office/drawing/2014/main" id="{2CFCDF34-4005-8542-8254-41FCA3C3B053}"/>
              </a:ext>
            </a:extLst>
          </p:cNvPr>
          <p:cNvPicPr>
            <a:picLocks noChangeAspect="1"/>
          </p:cNvPicPr>
          <p:nvPr/>
        </p:nvPicPr>
        <p:blipFill rotWithShape="1">
          <a:blip r:embed="rId4"/>
          <a:srcRect l="15708"/>
          <a:stretch/>
        </p:blipFill>
        <p:spPr>
          <a:xfrm>
            <a:off x="5413453" y="1689079"/>
            <a:ext cx="901543" cy="925014"/>
          </a:xfrm>
          <a:prstGeom prst="rect">
            <a:avLst/>
          </a:prstGeom>
          <a:effectLst>
            <a:outerShdw blurRad="76200" dir="13500000" sy="23000" kx="1200000" algn="br" rotWithShape="0">
              <a:prstClr val="black">
                <a:alpha val="20000"/>
              </a:prstClr>
            </a:outerShdw>
            <a:reflection endPos="0" dist="50800" dir="5400000" sy="-100000" algn="bl" rotWithShape="0"/>
          </a:effectLst>
        </p:spPr>
      </p:pic>
      <p:pic>
        <p:nvPicPr>
          <p:cNvPr id="13" name="Picture 12">
            <a:extLst>
              <a:ext uri="{FF2B5EF4-FFF2-40B4-BE49-F238E27FC236}">
                <a16:creationId xmlns:a16="http://schemas.microsoft.com/office/drawing/2014/main" id="{3D0F60D6-DC2C-3819-A3C7-F7588DE2C284}"/>
              </a:ext>
            </a:extLst>
          </p:cNvPr>
          <p:cNvPicPr>
            <a:picLocks noChangeAspect="1"/>
          </p:cNvPicPr>
          <p:nvPr/>
        </p:nvPicPr>
        <p:blipFill>
          <a:blip r:embed="rId5"/>
          <a:stretch>
            <a:fillRect/>
          </a:stretch>
        </p:blipFill>
        <p:spPr>
          <a:xfrm>
            <a:off x="9007292" y="1764949"/>
            <a:ext cx="929931" cy="919933"/>
          </a:xfrm>
          <a:prstGeom prst="rect">
            <a:avLst/>
          </a:prstGeom>
          <a:effectLst>
            <a:outerShdw blurRad="76200" dir="13500000" sy="23000" kx="1200000" algn="br" rotWithShape="0">
              <a:prstClr val="black">
                <a:alpha val="20000"/>
              </a:prstClr>
            </a:outerShdw>
            <a:reflection endPos="0" dist="50800" dir="5400000" sy="-100000" algn="bl" rotWithShape="0"/>
          </a:effectLst>
        </p:spPr>
      </p:pic>
      <p:pic>
        <p:nvPicPr>
          <p:cNvPr id="3" name="Picture 2">
            <a:extLst>
              <a:ext uri="{FF2B5EF4-FFF2-40B4-BE49-F238E27FC236}">
                <a16:creationId xmlns:a16="http://schemas.microsoft.com/office/drawing/2014/main" id="{E39B3A5E-9685-514F-22D8-4240CC5494CE}"/>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5" name="Picture 4">
            <a:extLst>
              <a:ext uri="{FF2B5EF4-FFF2-40B4-BE49-F238E27FC236}">
                <a16:creationId xmlns:a16="http://schemas.microsoft.com/office/drawing/2014/main" id="{47432BA1-C61C-CC5B-1D4F-5C1310335619}"/>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7" name="Picture 6">
            <a:extLst>
              <a:ext uri="{FF2B5EF4-FFF2-40B4-BE49-F238E27FC236}">
                <a16:creationId xmlns:a16="http://schemas.microsoft.com/office/drawing/2014/main" id="{8BEC1A4C-8670-904D-5649-0173E20148E5}"/>
              </a:ext>
            </a:extLst>
          </p:cNvPr>
          <p:cNvPicPr>
            <a:picLocks noChangeAspect="1"/>
          </p:cNvPicPr>
          <p:nvPr/>
        </p:nvPicPr>
        <p:blipFill>
          <a:blip r:embed="rId7"/>
          <a:stretch>
            <a:fillRect/>
          </a:stretch>
        </p:blipFill>
        <p:spPr>
          <a:xfrm>
            <a:off x="4673600" y="2787718"/>
            <a:ext cx="2381250" cy="2381250"/>
          </a:xfrm>
          <a:prstGeom prst="rect">
            <a:avLst/>
          </a:prstGeom>
        </p:spPr>
      </p:pic>
      <p:pic>
        <p:nvPicPr>
          <p:cNvPr id="8" name="Picture 7">
            <a:extLst>
              <a:ext uri="{FF2B5EF4-FFF2-40B4-BE49-F238E27FC236}">
                <a16:creationId xmlns:a16="http://schemas.microsoft.com/office/drawing/2014/main" id="{A00CF3F2-BC09-608D-46C5-6142168C8F7E}"/>
              </a:ext>
            </a:extLst>
          </p:cNvPr>
          <p:cNvPicPr>
            <a:picLocks noChangeAspect="1"/>
          </p:cNvPicPr>
          <p:nvPr/>
        </p:nvPicPr>
        <p:blipFill>
          <a:blip r:embed="rId6"/>
          <a:stretch>
            <a:fillRect/>
          </a:stretch>
        </p:blipFill>
        <p:spPr>
          <a:xfrm>
            <a:off x="1225581" y="2809674"/>
            <a:ext cx="2381250" cy="2381250"/>
          </a:xfrm>
          <a:prstGeom prst="rect">
            <a:avLst/>
          </a:prstGeom>
        </p:spPr>
      </p:pic>
      <p:pic>
        <p:nvPicPr>
          <p:cNvPr id="9" name="Picture 8">
            <a:extLst>
              <a:ext uri="{FF2B5EF4-FFF2-40B4-BE49-F238E27FC236}">
                <a16:creationId xmlns:a16="http://schemas.microsoft.com/office/drawing/2014/main" id="{6418C853-9C41-FD06-FFCF-8BEA242B82CE}"/>
              </a:ext>
            </a:extLst>
          </p:cNvPr>
          <p:cNvPicPr>
            <a:picLocks noChangeAspect="1"/>
          </p:cNvPicPr>
          <p:nvPr/>
        </p:nvPicPr>
        <p:blipFill>
          <a:blip r:embed="rId7"/>
          <a:stretch>
            <a:fillRect/>
          </a:stretch>
        </p:blipFill>
        <p:spPr>
          <a:xfrm>
            <a:off x="4738365" y="2848687"/>
            <a:ext cx="2381250" cy="2381250"/>
          </a:xfrm>
          <a:prstGeom prst="rect">
            <a:avLst/>
          </a:prstGeom>
        </p:spPr>
      </p:pic>
      <p:pic>
        <p:nvPicPr>
          <p:cNvPr id="10" name="Picture 9">
            <a:extLst>
              <a:ext uri="{FF2B5EF4-FFF2-40B4-BE49-F238E27FC236}">
                <a16:creationId xmlns:a16="http://schemas.microsoft.com/office/drawing/2014/main" id="{6CAB720E-0F0A-7A9A-2703-0F6551528F7B}"/>
              </a:ext>
            </a:extLst>
          </p:cNvPr>
          <p:cNvPicPr>
            <a:picLocks noChangeAspect="1"/>
          </p:cNvPicPr>
          <p:nvPr/>
        </p:nvPicPr>
        <p:blipFill>
          <a:blip r:embed="rId8"/>
          <a:stretch>
            <a:fillRect/>
          </a:stretch>
        </p:blipFill>
        <p:spPr>
          <a:xfrm>
            <a:off x="8251149" y="2790745"/>
            <a:ext cx="2442219" cy="2442219"/>
          </a:xfrm>
          <a:prstGeom prst="rect">
            <a:avLst/>
          </a:prstGeom>
        </p:spPr>
      </p:pic>
    </p:spTree>
    <p:extLst>
      <p:ext uri="{BB962C8B-B14F-4D97-AF65-F5344CB8AC3E}">
        <p14:creationId xmlns:p14="http://schemas.microsoft.com/office/powerpoint/2010/main" val="3080300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0CAE-A41B-62EC-823A-55F506D53A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1F59C1-06E2-4297-951B-2095C1E7180B}"/>
              </a:ext>
            </a:extLst>
          </p:cNvPr>
          <p:cNvSpPr>
            <a:spLocks noGrp="1"/>
          </p:cNvSpPr>
          <p:nvPr>
            <p:ph type="title"/>
          </p:nvPr>
        </p:nvSpPr>
        <p:spPr/>
        <p:txBody>
          <a:bodyPr/>
          <a:lstStyle/>
          <a:p>
            <a:r>
              <a:rPr lang="en-US"/>
              <a:t>Contact TSAHC</a:t>
            </a:r>
            <a:endParaRPr lang="en-US" sz="2800" i="1">
              <a:latin typeface="+mn-lt"/>
            </a:endParaRPr>
          </a:p>
        </p:txBody>
      </p:sp>
      <p:sp>
        <p:nvSpPr>
          <p:cNvPr id="5" name="Rectangle 1">
            <a:extLst>
              <a:ext uri="{FF2B5EF4-FFF2-40B4-BE49-F238E27FC236}">
                <a16:creationId xmlns:a16="http://schemas.microsoft.com/office/drawing/2014/main" id="{92F7A02A-8B10-7100-7814-68951AE4490B}"/>
              </a:ext>
            </a:extLst>
          </p:cNvPr>
          <p:cNvSpPr>
            <a:spLocks noChangeArrowheads="1"/>
          </p:cNvSpPr>
          <p:nvPr/>
        </p:nvSpPr>
        <p:spPr bwMode="auto">
          <a:xfrm>
            <a:off x="721518" y="1967318"/>
            <a:ext cx="10831286" cy="538417"/>
          </a:xfrm>
          <a:prstGeom prst="rect">
            <a:avLst/>
          </a:prstGeom>
          <a:solidFill>
            <a:srgbClr val="9EC46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lnSpc>
                <a:spcPct val="90000"/>
              </a:lnSpc>
            </a:pPr>
            <a:r>
              <a:rPr lang="en-US" altLang="en-US" sz="3200" b="1">
                <a:solidFill>
                  <a:schemeClr val="bg1"/>
                </a:solidFill>
                <a:latin typeface="+mn-lt"/>
                <a:cs typeface="Calibri" panose="020F0502020204030204" pitchFamily="34" charset="0"/>
              </a:rPr>
              <a:t>Homeownership Hotline: (877) 508-4611</a:t>
            </a:r>
          </a:p>
        </p:txBody>
      </p:sp>
      <p:sp>
        <p:nvSpPr>
          <p:cNvPr id="6" name="TextBox 12">
            <a:extLst>
              <a:ext uri="{FF2B5EF4-FFF2-40B4-BE49-F238E27FC236}">
                <a16:creationId xmlns:a16="http://schemas.microsoft.com/office/drawing/2014/main" id="{45720C71-16DA-8E15-4BCF-F90F220051A4}"/>
              </a:ext>
            </a:extLst>
          </p:cNvPr>
          <p:cNvSpPr txBox="1">
            <a:spLocks noChangeArrowheads="1"/>
          </p:cNvSpPr>
          <p:nvPr/>
        </p:nvSpPr>
        <p:spPr bwMode="auto">
          <a:xfrm>
            <a:off x="721518" y="3348618"/>
            <a:ext cx="10831286" cy="1292662"/>
          </a:xfrm>
          <a:prstGeom prst="rect">
            <a:avLst/>
          </a:prstGeom>
          <a:ln>
            <a:headEnd/>
            <a:tailEnd/>
          </a:ln>
          <a:effectLst/>
        </p:spPr>
        <p:style>
          <a:lnRef idx="2">
            <a:schemeClr val="accent2"/>
          </a:lnRef>
          <a:fillRef idx="1">
            <a:schemeClr val="lt1"/>
          </a:fillRef>
          <a:effectRef idx="0">
            <a:schemeClr val="accent2"/>
          </a:effectRef>
          <a:fontRef idx="minor">
            <a:schemeClr val="dk1"/>
          </a:fontRef>
        </p:style>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en-US" b="1" dirty="0">
                <a:solidFill>
                  <a:srgbClr val="000000"/>
                </a:solidFill>
                <a:latin typeface="+mn-lt"/>
              </a:rPr>
              <a:t>Training/Marketing/General Questions:</a:t>
            </a:r>
          </a:p>
          <a:p>
            <a:pPr algn="ctr"/>
            <a:r>
              <a:rPr lang="en-US" altLang="en-US" b="1" dirty="0">
                <a:solidFill>
                  <a:srgbClr val="000000"/>
                </a:solidFill>
                <a:latin typeface="+mn-lt"/>
              </a:rPr>
              <a:t>Email: </a:t>
            </a:r>
            <a:r>
              <a:rPr lang="en-US" altLang="en-US" b="1" dirty="0">
                <a:solidFill>
                  <a:srgbClr val="E87224"/>
                </a:solidFill>
                <a:latin typeface="+mn-lt"/>
                <a:hlinkClick r:id="rId3">
                  <a:extLst>
                    <a:ext uri="{A12FA001-AC4F-418D-AE19-62706E023703}">
                      <ahyp:hlinkClr xmlns:ahyp="http://schemas.microsoft.com/office/drawing/2018/hyperlinkcolor" val="tx"/>
                    </a:ext>
                  </a:extLst>
                </a:hlinkClick>
              </a:rPr>
              <a:t>homeownership@tsahc.org</a:t>
            </a:r>
            <a:r>
              <a:rPr lang="en-US" altLang="en-US" b="1" dirty="0">
                <a:solidFill>
                  <a:srgbClr val="E87224"/>
                </a:solidFill>
                <a:latin typeface="+mn-lt"/>
              </a:rPr>
              <a:t> </a:t>
            </a:r>
          </a:p>
          <a:p>
            <a:endParaRPr lang="en-US" altLang="en-US" sz="1800" dirty="0">
              <a:solidFill>
                <a:srgbClr val="000000"/>
              </a:solidFill>
              <a:latin typeface="Cambria" panose="02040503050406030204" pitchFamily="18" charset="0"/>
            </a:endParaRPr>
          </a:p>
          <a:p>
            <a:endParaRPr lang="en-US" altLang="en-US" sz="1200" dirty="0">
              <a:solidFill>
                <a:srgbClr val="000000"/>
              </a:solidFill>
              <a:latin typeface="Cambria" panose="02040503050406030204" pitchFamily="18" charset="0"/>
            </a:endParaRPr>
          </a:p>
        </p:txBody>
      </p:sp>
    </p:spTree>
    <p:extLst>
      <p:ext uri="{BB962C8B-B14F-4D97-AF65-F5344CB8AC3E}">
        <p14:creationId xmlns:p14="http://schemas.microsoft.com/office/powerpoint/2010/main" val="720703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4A89C-7BA6-11B2-48D5-B112212DE8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A8CFDE-BD3F-F422-FBFC-9B436F3FA786}"/>
              </a:ext>
            </a:extLst>
          </p:cNvPr>
          <p:cNvSpPr>
            <a:spLocks noGrp="1"/>
          </p:cNvSpPr>
          <p:nvPr>
            <p:ph type="title"/>
          </p:nvPr>
        </p:nvSpPr>
        <p:spPr/>
        <p:txBody>
          <a:bodyPr/>
          <a:lstStyle/>
          <a:p>
            <a:r>
              <a:rPr lang="en-US"/>
              <a:t>Contact Me</a:t>
            </a:r>
          </a:p>
        </p:txBody>
      </p:sp>
      <p:sp>
        <p:nvSpPr>
          <p:cNvPr id="8" name="TextBox 7">
            <a:extLst>
              <a:ext uri="{FF2B5EF4-FFF2-40B4-BE49-F238E27FC236}">
                <a16:creationId xmlns:a16="http://schemas.microsoft.com/office/drawing/2014/main" id="{B9CDA758-9A36-6283-CE73-0A816DD6375B}"/>
              </a:ext>
            </a:extLst>
          </p:cNvPr>
          <p:cNvSpPr txBox="1"/>
          <p:nvPr/>
        </p:nvSpPr>
        <p:spPr>
          <a:xfrm>
            <a:off x="470522" y="5307506"/>
            <a:ext cx="9650022" cy="738664"/>
          </a:xfrm>
          <a:prstGeom prst="rect">
            <a:avLst/>
          </a:prstGeom>
          <a:noFill/>
        </p:spPr>
        <p:txBody>
          <a:bodyPr wrap="square" rtlCol="0">
            <a:spAutoFit/>
          </a:bodyPr>
          <a:lstStyle/>
          <a:p>
            <a:pPr marL="285750" indent="-285750">
              <a:buFont typeface="Arial" panose="020B0604020202020204" pitchFamily="34" charset="0"/>
              <a:buChar char="•"/>
            </a:pPr>
            <a:endParaRPr lang="en-US"/>
          </a:p>
          <a:p>
            <a:endParaRPr lang="en-US" sz="2400" b="1"/>
          </a:p>
        </p:txBody>
      </p:sp>
    </p:spTree>
    <p:extLst>
      <p:ext uri="{BB962C8B-B14F-4D97-AF65-F5344CB8AC3E}">
        <p14:creationId xmlns:p14="http://schemas.microsoft.com/office/powerpoint/2010/main" val="122437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28F09-5125-7972-D7A6-F9BB1EEAC0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79F8EF-D886-DF65-1369-A7EB227D23FC}"/>
              </a:ext>
            </a:extLst>
          </p:cNvPr>
          <p:cNvSpPr>
            <a:spLocks noGrp="1"/>
          </p:cNvSpPr>
          <p:nvPr>
            <p:ph type="title"/>
          </p:nvPr>
        </p:nvSpPr>
        <p:spPr/>
        <p:txBody>
          <a:bodyPr/>
          <a:lstStyle/>
          <a:p>
            <a:r>
              <a:rPr lang="en-US" dirty="0"/>
              <a:t>About TSAHC</a:t>
            </a:r>
          </a:p>
        </p:txBody>
      </p:sp>
      <p:sp>
        <p:nvSpPr>
          <p:cNvPr id="6" name="Oval 5">
            <a:extLst>
              <a:ext uri="{FF2B5EF4-FFF2-40B4-BE49-F238E27FC236}">
                <a16:creationId xmlns:a16="http://schemas.microsoft.com/office/drawing/2014/main" id="{3C82B399-290E-4C38-7DCA-F1F257CDCAF0}"/>
              </a:ext>
            </a:extLst>
          </p:cNvPr>
          <p:cNvSpPr/>
          <p:nvPr/>
        </p:nvSpPr>
        <p:spPr>
          <a:xfrm>
            <a:off x="126124" y="1845733"/>
            <a:ext cx="3634989" cy="351458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Build: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Programs for Developers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Helping developers build affordable housing</a:t>
            </a:r>
            <a:endParaRPr kumimoji="0" lang="en-US" sz="2000" b="0" i="1"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Oval 6">
            <a:extLst>
              <a:ext uri="{FF2B5EF4-FFF2-40B4-BE49-F238E27FC236}">
                <a16:creationId xmlns:a16="http://schemas.microsoft.com/office/drawing/2014/main" id="{9BB26D1D-2B40-7487-4794-C9FEE4ED2354}"/>
              </a:ext>
            </a:extLst>
          </p:cNvPr>
          <p:cNvSpPr/>
          <p:nvPr/>
        </p:nvSpPr>
        <p:spPr>
          <a:xfrm>
            <a:off x="4198753" y="1845733"/>
            <a:ext cx="3650885" cy="3632784"/>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Buy: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Programs for Homebuyers, Lenders, and Realtors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Helping homebuyers achieve their dream of homeownership</a:t>
            </a:r>
            <a:endParaRPr kumimoji="0" lang="en-US" sz="2000" b="0" i="1"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EBECE4F6-7D6F-132C-B479-ABAC45E7457C}"/>
              </a:ext>
            </a:extLst>
          </p:cNvPr>
          <p:cNvSpPr/>
          <p:nvPr/>
        </p:nvSpPr>
        <p:spPr>
          <a:xfrm>
            <a:off x="8287278" y="1845733"/>
            <a:ext cx="3778598" cy="37589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panose="02110004020202020204"/>
                <a:ea typeface="Cambria" panose="02040503050406030204" pitchFamily="18" charset="0"/>
                <a:cs typeface="+mn-cs"/>
              </a:rPr>
              <a:t>Stay:</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ptos" panose="02110004020202020204"/>
                <a:ea typeface="Cambria" panose="02040503050406030204" pitchFamily="18" charset="0"/>
                <a:cs typeface="+mn-cs"/>
              </a:rPr>
              <a:t>Programs for Homeowners and Housing Counselors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Cambria" panose="02040503050406030204" pitchFamily="18" charset="0"/>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ptos" panose="02110004020202020204"/>
                <a:ea typeface="Cambria" panose="02040503050406030204" pitchFamily="18" charset="0"/>
                <a:cs typeface="+mn-cs"/>
              </a:rPr>
              <a:t>Helping homeowners sustain homeownership and improve their finances</a:t>
            </a:r>
          </a:p>
        </p:txBody>
      </p:sp>
      <p:sp>
        <p:nvSpPr>
          <p:cNvPr id="2" name="Arrow: Curved Up 1">
            <a:extLst>
              <a:ext uri="{FF2B5EF4-FFF2-40B4-BE49-F238E27FC236}">
                <a16:creationId xmlns:a16="http://schemas.microsoft.com/office/drawing/2014/main" id="{FEB925FA-D5F8-BEA4-DECD-2240C9FA7686}"/>
              </a:ext>
            </a:extLst>
          </p:cNvPr>
          <p:cNvSpPr/>
          <p:nvPr/>
        </p:nvSpPr>
        <p:spPr>
          <a:xfrm rot="21318207">
            <a:off x="2892888" y="5077152"/>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Arrow: Curved Up 2">
            <a:extLst>
              <a:ext uri="{FF2B5EF4-FFF2-40B4-BE49-F238E27FC236}">
                <a16:creationId xmlns:a16="http://schemas.microsoft.com/office/drawing/2014/main" id="{6D20879B-1DBD-3816-1159-7767CDA0245A}"/>
              </a:ext>
            </a:extLst>
          </p:cNvPr>
          <p:cNvSpPr/>
          <p:nvPr/>
        </p:nvSpPr>
        <p:spPr>
          <a:xfrm rot="21318207">
            <a:off x="6990269" y="5171745"/>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313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80">
                                          <p:stCondLst>
                                            <p:cond delay="0"/>
                                          </p:stCondLst>
                                        </p:cTn>
                                        <p:tgtEl>
                                          <p:spTgt spid="10"/>
                                        </p:tgtEl>
                                      </p:cBhvr>
                                    </p:animEffect>
                                    <p:anim calcmode="lin" valueType="num">
                                      <p:cBhvr>
                                        <p:cTn id="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gtEl>
                                      </p:cBhvr>
                                      <p:to x="100000" y="60000"/>
                                    </p:animScale>
                                    <p:animScale>
                                      <p:cBhvr>
                                        <p:cTn id="60" dur="166" decel="50000">
                                          <p:stCondLst>
                                            <p:cond delay="676"/>
                                          </p:stCondLst>
                                        </p:cTn>
                                        <p:tgtEl>
                                          <p:spTgt spid="10"/>
                                        </p:tgtEl>
                                      </p:cBhvr>
                                      <p:to x="100000" y="100000"/>
                                    </p:animScale>
                                    <p:animScale>
                                      <p:cBhvr>
                                        <p:cTn id="61" dur="26">
                                          <p:stCondLst>
                                            <p:cond delay="1312"/>
                                          </p:stCondLst>
                                        </p:cTn>
                                        <p:tgtEl>
                                          <p:spTgt spid="10"/>
                                        </p:tgtEl>
                                      </p:cBhvr>
                                      <p:to x="100000" y="80000"/>
                                    </p:animScale>
                                    <p:animScale>
                                      <p:cBhvr>
                                        <p:cTn id="62" dur="166" decel="50000">
                                          <p:stCondLst>
                                            <p:cond delay="1338"/>
                                          </p:stCondLst>
                                        </p:cTn>
                                        <p:tgtEl>
                                          <p:spTgt spid="10"/>
                                        </p:tgtEl>
                                      </p:cBhvr>
                                      <p:to x="100000" y="100000"/>
                                    </p:animScale>
                                    <p:animScale>
                                      <p:cBhvr>
                                        <p:cTn id="63" dur="26">
                                          <p:stCondLst>
                                            <p:cond delay="1642"/>
                                          </p:stCondLst>
                                        </p:cTn>
                                        <p:tgtEl>
                                          <p:spTgt spid="10"/>
                                        </p:tgtEl>
                                      </p:cBhvr>
                                      <p:to x="100000" y="90000"/>
                                    </p:animScale>
                                    <p:animScale>
                                      <p:cBhvr>
                                        <p:cTn id="64" dur="166" decel="50000">
                                          <p:stCondLst>
                                            <p:cond delay="1668"/>
                                          </p:stCondLst>
                                        </p:cTn>
                                        <p:tgtEl>
                                          <p:spTgt spid="10"/>
                                        </p:tgtEl>
                                      </p:cBhvr>
                                      <p:to x="100000" y="100000"/>
                                    </p:animScale>
                                    <p:animScale>
                                      <p:cBhvr>
                                        <p:cTn id="65" dur="26">
                                          <p:stCondLst>
                                            <p:cond delay="1808"/>
                                          </p:stCondLst>
                                        </p:cTn>
                                        <p:tgtEl>
                                          <p:spTgt spid="10"/>
                                        </p:tgtEl>
                                      </p:cBhvr>
                                      <p:to x="100000" y="95000"/>
                                    </p:animScale>
                                    <p:animScale>
                                      <p:cBhvr>
                                        <p:cTn id="66"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34C2E-A070-5529-410F-70C5457234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56BC0A-0B17-9F4C-D093-88299302B898}"/>
              </a:ext>
            </a:extLst>
          </p:cNvPr>
          <p:cNvSpPr>
            <a:spLocks noGrp="1"/>
          </p:cNvSpPr>
          <p:nvPr>
            <p:ph type="title"/>
          </p:nvPr>
        </p:nvSpPr>
        <p:spPr/>
        <p:txBody>
          <a:bodyPr/>
          <a:lstStyle/>
          <a:p>
            <a:r>
              <a:rPr lang="en-US" dirty="0"/>
              <a:t>About TSAHC</a:t>
            </a:r>
          </a:p>
        </p:txBody>
      </p:sp>
      <p:pic>
        <p:nvPicPr>
          <p:cNvPr id="5" name="Picture 4">
            <a:extLst>
              <a:ext uri="{FF2B5EF4-FFF2-40B4-BE49-F238E27FC236}">
                <a16:creationId xmlns:a16="http://schemas.microsoft.com/office/drawing/2014/main" id="{05826C96-25FE-F141-254B-A79C97DBA095}"/>
              </a:ext>
            </a:extLst>
          </p:cNvPr>
          <p:cNvPicPr>
            <a:picLocks noChangeAspect="1"/>
          </p:cNvPicPr>
          <p:nvPr/>
        </p:nvPicPr>
        <p:blipFill>
          <a:blip r:embed="rId3">
            <a:extLst>
              <a:ext uri="{28A0092B-C50C-407E-A947-70E740481C1C}">
                <a14:useLocalDpi xmlns:a14="http://schemas.microsoft.com/office/drawing/2010/main" val="0"/>
              </a:ext>
            </a:extLst>
          </a:blip>
          <a:srcRect l="11221" t="159" r="26026" b="-159"/>
          <a:stretch>
            <a:fillRect/>
          </a:stretch>
        </p:blipFill>
        <p:spPr>
          <a:xfrm>
            <a:off x="6291788" y="1631939"/>
            <a:ext cx="2394172" cy="2543503"/>
          </a:xfrm>
          <a:prstGeom prst="rect">
            <a:avLst/>
          </a:prstGeom>
        </p:spPr>
      </p:pic>
      <p:pic>
        <p:nvPicPr>
          <p:cNvPr id="9" name="Picture 8">
            <a:extLst>
              <a:ext uri="{FF2B5EF4-FFF2-40B4-BE49-F238E27FC236}">
                <a16:creationId xmlns:a16="http://schemas.microsoft.com/office/drawing/2014/main" id="{4C9EA40B-05B9-3E1E-9C66-86B7D5F6AC72}"/>
              </a:ext>
            </a:extLst>
          </p:cNvPr>
          <p:cNvPicPr>
            <a:picLocks noChangeAspect="1"/>
          </p:cNvPicPr>
          <p:nvPr/>
        </p:nvPicPr>
        <p:blipFill>
          <a:blip r:embed="rId4">
            <a:extLst>
              <a:ext uri="{28A0092B-C50C-407E-A947-70E740481C1C}">
                <a14:useLocalDpi xmlns:a14="http://schemas.microsoft.com/office/drawing/2010/main" val="0"/>
              </a:ext>
            </a:extLst>
          </a:blip>
          <a:srcRect l="12528" r="23420"/>
          <a:stretch>
            <a:fillRect/>
          </a:stretch>
        </p:blipFill>
        <p:spPr>
          <a:xfrm>
            <a:off x="3546270" y="1629915"/>
            <a:ext cx="2439168" cy="2541479"/>
          </a:xfrm>
          <a:prstGeom prst="rect">
            <a:avLst/>
          </a:prstGeom>
        </p:spPr>
      </p:pic>
      <p:pic>
        <p:nvPicPr>
          <p:cNvPr id="12" name="Picture 11">
            <a:extLst>
              <a:ext uri="{FF2B5EF4-FFF2-40B4-BE49-F238E27FC236}">
                <a16:creationId xmlns:a16="http://schemas.microsoft.com/office/drawing/2014/main" id="{AE68A612-DEA9-7FA3-AFD9-496E1C1B72D3}"/>
              </a:ext>
            </a:extLst>
          </p:cNvPr>
          <p:cNvPicPr>
            <a:picLocks noChangeAspect="1"/>
          </p:cNvPicPr>
          <p:nvPr/>
        </p:nvPicPr>
        <p:blipFill>
          <a:blip r:embed="rId5">
            <a:extLst>
              <a:ext uri="{28A0092B-C50C-407E-A947-70E740481C1C}">
                <a14:useLocalDpi xmlns:a14="http://schemas.microsoft.com/office/drawing/2010/main" val="0"/>
              </a:ext>
            </a:extLst>
          </a:blip>
          <a:srcRect l="11859" t="3756" r="36342" b="15278"/>
          <a:stretch>
            <a:fillRect/>
          </a:stretch>
        </p:blipFill>
        <p:spPr>
          <a:xfrm>
            <a:off x="800754" y="1629914"/>
            <a:ext cx="2439166" cy="2541479"/>
          </a:xfrm>
          <a:prstGeom prst="rect">
            <a:avLst/>
          </a:prstGeom>
        </p:spPr>
      </p:pic>
      <p:pic>
        <p:nvPicPr>
          <p:cNvPr id="14" name="Picture 13">
            <a:extLst>
              <a:ext uri="{FF2B5EF4-FFF2-40B4-BE49-F238E27FC236}">
                <a16:creationId xmlns:a16="http://schemas.microsoft.com/office/drawing/2014/main" id="{00B15C74-B5AD-13C0-A9A8-D52C4F7A2D1F}"/>
              </a:ext>
            </a:extLst>
          </p:cNvPr>
          <p:cNvPicPr>
            <a:picLocks noChangeAspect="1"/>
          </p:cNvPicPr>
          <p:nvPr/>
        </p:nvPicPr>
        <p:blipFill>
          <a:blip r:embed="rId6">
            <a:extLst>
              <a:ext uri="{28A0092B-C50C-407E-A947-70E740481C1C}">
                <a14:useLocalDpi xmlns:a14="http://schemas.microsoft.com/office/drawing/2010/main" val="0"/>
              </a:ext>
            </a:extLst>
          </a:blip>
          <a:srcRect l="29240" r="8085"/>
          <a:stretch>
            <a:fillRect/>
          </a:stretch>
        </p:blipFill>
        <p:spPr>
          <a:xfrm>
            <a:off x="8992310" y="1629915"/>
            <a:ext cx="2394172" cy="2541478"/>
          </a:xfrm>
          <a:prstGeom prst="rect">
            <a:avLst/>
          </a:prstGeom>
        </p:spPr>
      </p:pic>
      <p:graphicFrame>
        <p:nvGraphicFramePr>
          <p:cNvPr id="2" name="Diagram 1">
            <a:extLst>
              <a:ext uri="{FF2B5EF4-FFF2-40B4-BE49-F238E27FC236}">
                <a16:creationId xmlns:a16="http://schemas.microsoft.com/office/drawing/2014/main" id="{AA1D0A8F-8831-B168-501F-A204A4735EEE}"/>
              </a:ext>
            </a:extLst>
          </p:cNvPr>
          <p:cNvGraphicFramePr/>
          <p:nvPr/>
        </p:nvGraphicFramePr>
        <p:xfrm>
          <a:off x="1007619" y="4489091"/>
          <a:ext cx="10171998" cy="18500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459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799C-14D9-0379-0CBC-E10A40F152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8FBB0D-3D6A-7FA3-5970-28DC414A2747}"/>
              </a:ext>
            </a:extLst>
          </p:cNvPr>
          <p:cNvSpPr>
            <a:spLocks noGrp="1"/>
          </p:cNvSpPr>
          <p:nvPr>
            <p:ph type="title"/>
          </p:nvPr>
        </p:nvSpPr>
        <p:spPr/>
        <p:txBody>
          <a:bodyPr/>
          <a:lstStyle/>
          <a:p>
            <a:r>
              <a:rPr lang="en-US"/>
              <a:t>About TSAHC</a:t>
            </a:r>
          </a:p>
        </p:txBody>
      </p:sp>
      <p:pic>
        <p:nvPicPr>
          <p:cNvPr id="1028" name="Picture 4" descr="Pile with dollar bills Pile with american hundred dollar bills isolated on white background money stock pictures, royalty-free photos &amp; images">
            <a:extLst>
              <a:ext uri="{FF2B5EF4-FFF2-40B4-BE49-F238E27FC236}">
                <a16:creationId xmlns:a16="http://schemas.microsoft.com/office/drawing/2014/main" id="{B21EEDCD-17F6-45DB-140C-A4A87ED4D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100" y="2123082"/>
            <a:ext cx="7853035" cy="47349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13DC471B-08CC-D02F-84FE-6372EFCC9E04}"/>
              </a:ext>
            </a:extLst>
          </p:cNvPr>
          <p:cNvGraphicFramePr/>
          <p:nvPr>
            <p:extLst>
              <p:ext uri="{D42A27DB-BD31-4B8C-83A1-F6EECF244321}">
                <p14:modId xmlns:p14="http://schemas.microsoft.com/office/powerpoint/2010/main" val="29227598"/>
              </p:ext>
            </p:extLst>
          </p:nvPr>
        </p:nvGraphicFramePr>
        <p:xfrm>
          <a:off x="633799" y="1830468"/>
          <a:ext cx="10919638"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7292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B541-665E-3B19-7B79-5AA9D4A762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73F377-0E32-7506-2C08-946336E9404C}"/>
              </a:ext>
            </a:extLst>
          </p:cNvPr>
          <p:cNvSpPr>
            <a:spLocks noGrp="1"/>
          </p:cNvSpPr>
          <p:nvPr>
            <p:ph type="title"/>
          </p:nvPr>
        </p:nvSpPr>
        <p:spPr/>
        <p:txBody>
          <a:bodyPr/>
          <a:lstStyle/>
          <a:p>
            <a:r>
              <a:rPr lang="en-US"/>
              <a:t>Down Payment Assistance</a:t>
            </a:r>
            <a:endParaRPr lang="en-US" sz="3200" i="1"/>
          </a:p>
        </p:txBody>
      </p:sp>
      <p:sp>
        <p:nvSpPr>
          <p:cNvPr id="6" name="Oval 5">
            <a:extLst>
              <a:ext uri="{FF2B5EF4-FFF2-40B4-BE49-F238E27FC236}">
                <a16:creationId xmlns:a16="http://schemas.microsoft.com/office/drawing/2014/main" id="{3B835EB9-855B-CF65-A225-83561F2438D0}"/>
              </a:ext>
            </a:extLst>
          </p:cNvPr>
          <p:cNvSpPr/>
          <p:nvPr/>
        </p:nvSpPr>
        <p:spPr>
          <a:xfrm>
            <a:off x="1402254" y="1586733"/>
            <a:ext cx="2864617" cy="26643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of the loan amount</a:t>
            </a:r>
            <a:endParaRPr kumimoji="0" lang="en-US" sz="1800" b="0" i="1"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Oval 7">
            <a:extLst>
              <a:ext uri="{FF2B5EF4-FFF2-40B4-BE49-F238E27FC236}">
                <a16:creationId xmlns:a16="http://schemas.microsoft.com/office/drawing/2014/main" id="{022BD997-B470-515B-76BA-9066977F0412}"/>
              </a:ext>
            </a:extLst>
          </p:cNvPr>
          <p:cNvSpPr/>
          <p:nvPr/>
        </p:nvSpPr>
        <p:spPr>
          <a:xfrm>
            <a:off x="7396985" y="1586734"/>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54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of the loan amount</a:t>
            </a:r>
            <a:endParaRPr kumimoji="0" lang="en-US" sz="1800" b="0" i="1"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3" name="Diagram 2">
            <a:extLst>
              <a:ext uri="{FF2B5EF4-FFF2-40B4-BE49-F238E27FC236}">
                <a16:creationId xmlns:a16="http://schemas.microsoft.com/office/drawing/2014/main" id="{31783FD5-44C7-5E16-3FF7-0980663EBC93}"/>
              </a:ext>
            </a:extLst>
          </p:cNvPr>
          <p:cNvGraphicFramePr/>
          <p:nvPr/>
        </p:nvGraphicFramePr>
        <p:xfrm>
          <a:off x="1139407" y="4709622"/>
          <a:ext cx="9385040" cy="15696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Arrow: Notched Right 12">
            <a:extLst>
              <a:ext uri="{FF2B5EF4-FFF2-40B4-BE49-F238E27FC236}">
                <a16:creationId xmlns:a16="http://schemas.microsoft.com/office/drawing/2014/main" id="{AF7162EA-81ED-87AA-7704-8DA6B8A3B9C1}"/>
              </a:ext>
            </a:extLst>
          </p:cNvPr>
          <p:cNvSpPr/>
          <p:nvPr/>
        </p:nvSpPr>
        <p:spPr>
          <a:xfrm>
            <a:off x="5213131"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Oval 1">
            <a:extLst>
              <a:ext uri="{FF2B5EF4-FFF2-40B4-BE49-F238E27FC236}">
                <a16:creationId xmlns:a16="http://schemas.microsoft.com/office/drawing/2014/main" id="{60CBBFBC-5A23-CB81-678D-20AEAE4A20E4}"/>
              </a:ext>
            </a:extLst>
          </p:cNvPr>
          <p:cNvSpPr/>
          <p:nvPr/>
        </p:nvSpPr>
        <p:spPr>
          <a:xfrm>
            <a:off x="4399619" y="1660933"/>
            <a:ext cx="2864617" cy="2664372"/>
          </a:xfrm>
          <a:prstGeom prst="ellipse">
            <a:avLst/>
          </a:prstGeom>
          <a:solidFill>
            <a:srgbClr val="E87224"/>
          </a:solidFill>
          <a:ln>
            <a:solidFill>
              <a:srgbClr val="4A5E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No DPA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of the loan amount</a:t>
            </a:r>
            <a:endParaRPr kumimoji="0" lang="en-US" sz="1800" b="0" i="1"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Oval 4">
            <a:extLst>
              <a:ext uri="{FF2B5EF4-FFF2-40B4-BE49-F238E27FC236}">
                <a16:creationId xmlns:a16="http://schemas.microsoft.com/office/drawing/2014/main" id="{407F7B34-DAAB-7BD7-DD66-05F96F35724B}"/>
              </a:ext>
            </a:extLst>
          </p:cNvPr>
          <p:cNvSpPr/>
          <p:nvPr/>
        </p:nvSpPr>
        <p:spPr>
          <a:xfrm>
            <a:off x="3904195" y="1285514"/>
            <a:ext cx="3855464" cy="3433006"/>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28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Aptos" panose="02110004020202020204"/>
                <a:ea typeface="+mn-ea"/>
                <a:cs typeface="Calibri" panose="020F0502020204030204" pitchFamily="34" charset="0"/>
              </a:rPr>
              <a:t>All of these options can be combined with the MCC!</a:t>
            </a:r>
            <a:endParaRPr kumimoji="0" lang="en-US" sz="2800" b="0" i="1"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60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6"/>
                                        </p:tgtEl>
                                      </p:cBhvr>
                                    </p:animEffect>
                                    <p:anim calcmode="lin" valueType="num">
                                      <p:cBhvr>
                                        <p:cTn id="22" dur="1000"/>
                                        <p:tgtEl>
                                          <p:spTgt spid="6"/>
                                        </p:tgtEl>
                                        <p:attrNameLst>
                                          <p:attrName>ppt_x</p:attrName>
                                        </p:attrNameLst>
                                      </p:cBhvr>
                                      <p:tavLst>
                                        <p:tav tm="0">
                                          <p:val>
                                            <p:strVal val="ppt_x"/>
                                          </p:val>
                                        </p:tav>
                                        <p:tav tm="100000">
                                          <p:val>
                                            <p:strVal val="ppt_x"/>
                                          </p:val>
                                        </p:tav>
                                      </p:tavLst>
                                    </p:anim>
                                    <p:anim calcmode="lin" valueType="num">
                                      <p:cBhvr>
                                        <p:cTn id="23" dur="1000"/>
                                        <p:tgtEl>
                                          <p:spTgt spid="6"/>
                                        </p:tgtEl>
                                        <p:attrNameLst>
                                          <p:attrName>ppt_y</p:attrName>
                                        </p:attrNameLst>
                                      </p:cBhvr>
                                      <p:tavLst>
                                        <p:tav tm="0">
                                          <p:val>
                                            <p:strVal val="ppt_y"/>
                                          </p:val>
                                        </p:tav>
                                        <p:tav tm="100000">
                                          <p:val>
                                            <p:strVal val="ppt_y+.1"/>
                                          </p:val>
                                        </p:tav>
                                      </p:tavLst>
                                    </p:anim>
                                    <p:set>
                                      <p:cBhvr>
                                        <p:cTn id="24" dur="1" fill="hold">
                                          <p:stCondLst>
                                            <p:cond delay="9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3"/>
                                        </p:tgtEl>
                                      </p:cBhvr>
                                    </p:animEffect>
                                    <p:anim calcmode="lin" valueType="num">
                                      <p:cBhvr>
                                        <p:cTn id="29" dur="1000"/>
                                        <p:tgtEl>
                                          <p:spTgt spid="13"/>
                                        </p:tgtEl>
                                        <p:attrNameLst>
                                          <p:attrName>ppt_x</p:attrName>
                                        </p:attrNameLst>
                                      </p:cBhvr>
                                      <p:tavLst>
                                        <p:tav tm="0">
                                          <p:val>
                                            <p:strVal val="ppt_x"/>
                                          </p:val>
                                        </p:tav>
                                        <p:tav tm="100000">
                                          <p:val>
                                            <p:strVal val="ppt_x"/>
                                          </p:val>
                                        </p:tav>
                                      </p:tavLst>
                                    </p:anim>
                                    <p:anim calcmode="lin" valueType="num">
                                      <p:cBhvr>
                                        <p:cTn id="30" dur="1000"/>
                                        <p:tgtEl>
                                          <p:spTgt spid="13"/>
                                        </p:tgtEl>
                                        <p:attrNameLst>
                                          <p:attrName>ppt_y</p:attrName>
                                        </p:attrNameLst>
                                      </p:cBhvr>
                                      <p:tavLst>
                                        <p:tav tm="0">
                                          <p:val>
                                            <p:strVal val="ppt_y"/>
                                          </p:val>
                                        </p:tav>
                                        <p:tav tm="100000">
                                          <p:val>
                                            <p:strVal val="ppt_y+.1"/>
                                          </p:val>
                                        </p:tav>
                                      </p:tavLst>
                                    </p:anim>
                                    <p:set>
                                      <p:cBhvr>
                                        <p:cTn id="31" dur="1" fill="hold">
                                          <p:stCondLst>
                                            <p:cond delay="999"/>
                                          </p:stCondLst>
                                        </p:cTn>
                                        <p:tgtEl>
                                          <p:spTgt spid="1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8"/>
                                        </p:tgtEl>
                                      </p:cBhvr>
                                    </p:animEffect>
                                    <p:anim calcmode="lin" valueType="num">
                                      <p:cBhvr>
                                        <p:cTn id="36" dur="1000"/>
                                        <p:tgtEl>
                                          <p:spTgt spid="8"/>
                                        </p:tgtEl>
                                        <p:attrNameLst>
                                          <p:attrName>ppt_x</p:attrName>
                                        </p:attrNameLst>
                                      </p:cBhvr>
                                      <p:tavLst>
                                        <p:tav tm="0">
                                          <p:val>
                                            <p:strVal val="ppt_x"/>
                                          </p:val>
                                        </p:tav>
                                        <p:tav tm="100000">
                                          <p:val>
                                            <p:strVal val="ppt_x"/>
                                          </p:val>
                                        </p:tav>
                                      </p:tavLst>
                                    </p:anim>
                                    <p:anim calcmode="lin" valueType="num">
                                      <p:cBhvr>
                                        <p:cTn id="37" dur="1000"/>
                                        <p:tgtEl>
                                          <p:spTgt spid="8"/>
                                        </p:tgtEl>
                                        <p:attrNameLst>
                                          <p:attrName>ppt_y</p:attrName>
                                        </p:attrNameLst>
                                      </p:cBhvr>
                                      <p:tavLst>
                                        <p:tav tm="0">
                                          <p:val>
                                            <p:strVal val="ppt_y"/>
                                          </p:val>
                                        </p:tav>
                                        <p:tav tm="100000">
                                          <p:val>
                                            <p:strVal val="ppt_y+.1"/>
                                          </p:val>
                                        </p:tav>
                                      </p:tavLst>
                                    </p:anim>
                                    <p:set>
                                      <p:cBhvr>
                                        <p:cTn id="38" dur="1" fill="hold">
                                          <p:stCondLst>
                                            <p:cond delay="9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
                                        </p:tgtEl>
                                      </p:cBhvr>
                                    </p:animEffect>
                                    <p:anim calcmode="lin" valueType="num">
                                      <p:cBhvr>
                                        <p:cTn id="50" dur="1000"/>
                                        <p:tgtEl>
                                          <p:spTgt spid="2"/>
                                        </p:tgtEl>
                                        <p:attrNameLst>
                                          <p:attrName>ppt_x</p:attrName>
                                        </p:attrNameLst>
                                      </p:cBhvr>
                                      <p:tavLst>
                                        <p:tav tm="0">
                                          <p:val>
                                            <p:strVal val="ppt_x"/>
                                          </p:val>
                                        </p:tav>
                                        <p:tav tm="100000">
                                          <p:val>
                                            <p:strVal val="ppt_x"/>
                                          </p:val>
                                        </p:tav>
                                      </p:tavLst>
                                    </p:anim>
                                    <p:anim calcmode="lin" valueType="num">
                                      <p:cBhvr>
                                        <p:cTn id="51" dur="1000"/>
                                        <p:tgtEl>
                                          <p:spTgt spid="2"/>
                                        </p:tgtEl>
                                        <p:attrNameLst>
                                          <p:attrName>ppt_y</p:attrName>
                                        </p:attrNameLst>
                                      </p:cBhvr>
                                      <p:tavLst>
                                        <p:tav tm="0">
                                          <p:val>
                                            <p:strVal val="ppt_y"/>
                                          </p:val>
                                        </p:tav>
                                        <p:tav tm="100000">
                                          <p:val>
                                            <p:strVal val="ppt_y+.1"/>
                                          </p:val>
                                        </p:tav>
                                      </p:tavLst>
                                    </p:anim>
                                    <p:set>
                                      <p:cBhvr>
                                        <p:cTn id="52" dur="1" fill="hold">
                                          <p:stCondLst>
                                            <p:cond delay="999"/>
                                          </p:stCondLst>
                                        </p:cTn>
                                        <p:tgtEl>
                                          <p:spTgt spid="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500" fill="hold"/>
                                        <p:tgtEl>
                                          <p:spTgt spid="5"/>
                                        </p:tgtEl>
                                        <p:attrNameLst>
                                          <p:attrName>ppt_x</p:attrName>
                                        </p:attrNameLst>
                                      </p:cBhvr>
                                      <p:tavLst>
                                        <p:tav tm="0">
                                          <p:val>
                                            <p:strVal val="#ppt_x"/>
                                          </p:val>
                                        </p:tav>
                                        <p:tav tm="100000">
                                          <p:val>
                                            <p:strVal val="#ppt_x"/>
                                          </p:val>
                                        </p:tav>
                                      </p:tavLst>
                                    </p:anim>
                                    <p:anim calcmode="lin" valueType="num">
                                      <p:cBhvr additive="base">
                                        <p:cTn id="5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3" grpId="0" animBg="1"/>
      <p:bldP spid="13" grpId="1" animBg="1"/>
      <p:bldP spid="2" grpId="0" animBg="1"/>
      <p:bldP spid="2" grpId="1" animBg="1"/>
      <p:bldP spid="5" grpId="0" animBg="1"/>
    </p:bldLst>
  </p:timing>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D9B5-9FA9-17E0-9F10-00651D1D62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D951C5-05C3-0C10-E6D0-EA74BAD58126}"/>
              </a:ext>
            </a:extLst>
          </p:cNvPr>
          <p:cNvSpPr>
            <a:spLocks noGrp="1"/>
          </p:cNvSpPr>
          <p:nvPr>
            <p:ph type="title"/>
          </p:nvPr>
        </p:nvSpPr>
        <p:spPr/>
        <p:txBody>
          <a:bodyPr/>
          <a:lstStyle/>
          <a:p>
            <a:r>
              <a:rPr lang="en-US"/>
              <a:t>Down Payment Assistance</a:t>
            </a:r>
          </a:p>
        </p:txBody>
      </p:sp>
      <p:sp>
        <p:nvSpPr>
          <p:cNvPr id="6" name="Oval 5">
            <a:extLst>
              <a:ext uri="{FF2B5EF4-FFF2-40B4-BE49-F238E27FC236}">
                <a16:creationId xmlns:a16="http://schemas.microsoft.com/office/drawing/2014/main" id="{502CCD5A-6257-7146-0D18-BC5B153FAC46}"/>
              </a:ext>
            </a:extLst>
          </p:cNvPr>
          <p:cNvSpPr/>
          <p:nvPr/>
        </p:nvSpPr>
        <p:spPr>
          <a:xfrm>
            <a:off x="1540514" y="1586734"/>
            <a:ext cx="2864617" cy="2664372"/>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3600" b="1">
                <a:solidFill>
                  <a:schemeClr val="bg1"/>
                </a:solidFill>
                <a:cs typeface="Calibri" panose="020F0502020204030204" pitchFamily="34" charset="0"/>
              </a:rPr>
              <a:t>Grant</a:t>
            </a:r>
            <a:endParaRPr lang="en-US" sz="3600" i="1">
              <a:solidFill>
                <a:schemeClr val="bg1"/>
              </a:solidFill>
            </a:endParaRPr>
          </a:p>
        </p:txBody>
      </p:sp>
      <p:sp>
        <p:nvSpPr>
          <p:cNvPr id="8" name="Oval 7">
            <a:extLst>
              <a:ext uri="{FF2B5EF4-FFF2-40B4-BE49-F238E27FC236}">
                <a16:creationId xmlns:a16="http://schemas.microsoft.com/office/drawing/2014/main" id="{2F995018-8349-2E09-46CA-3A84DC1F04F6}"/>
              </a:ext>
            </a:extLst>
          </p:cNvPr>
          <p:cNvSpPr/>
          <p:nvPr/>
        </p:nvSpPr>
        <p:spPr>
          <a:xfrm>
            <a:off x="7197327" y="1575147"/>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2800" b="1">
                <a:solidFill>
                  <a:schemeClr val="bg1"/>
                </a:solidFill>
                <a:cs typeface="Calibri" panose="020F0502020204030204" pitchFamily="34" charset="0"/>
              </a:rPr>
              <a:t>3-year Deferred Forgivable 2</a:t>
            </a:r>
            <a:r>
              <a:rPr lang="en-US" altLang="en-US" sz="2800" b="1" baseline="30000">
                <a:solidFill>
                  <a:schemeClr val="bg1"/>
                </a:solidFill>
                <a:cs typeface="Calibri" panose="020F0502020204030204" pitchFamily="34" charset="0"/>
              </a:rPr>
              <a:t>nd</a:t>
            </a:r>
            <a:r>
              <a:rPr lang="en-US" altLang="en-US" sz="2800" b="1">
                <a:solidFill>
                  <a:schemeClr val="bg1"/>
                </a:solidFill>
                <a:cs typeface="Calibri" panose="020F0502020204030204" pitchFamily="34" charset="0"/>
              </a:rPr>
              <a:t> Lien</a:t>
            </a:r>
            <a:endParaRPr lang="en-US" sz="2800" i="1">
              <a:solidFill>
                <a:schemeClr val="bg1"/>
              </a:solidFill>
            </a:endParaRPr>
          </a:p>
          <a:p>
            <a:pPr algn="ctr"/>
            <a:endParaRPr lang="en-US" sz="5400" b="1">
              <a:solidFill>
                <a:schemeClr val="bg1"/>
              </a:solidFill>
            </a:endParaRPr>
          </a:p>
        </p:txBody>
      </p:sp>
      <p:sp>
        <p:nvSpPr>
          <p:cNvPr id="2" name="Arrow: Notched Right 1">
            <a:extLst>
              <a:ext uri="{FF2B5EF4-FFF2-40B4-BE49-F238E27FC236}">
                <a16:creationId xmlns:a16="http://schemas.microsoft.com/office/drawing/2014/main" id="{6CCDFB8D-E643-FDD6-3DF2-8D3AB7349176}"/>
              </a:ext>
            </a:extLst>
          </p:cNvPr>
          <p:cNvSpPr/>
          <p:nvPr/>
        </p:nvSpPr>
        <p:spPr>
          <a:xfrm>
            <a:off x="5039229"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OR</a:t>
            </a:r>
          </a:p>
        </p:txBody>
      </p:sp>
      <p:grpSp>
        <p:nvGrpSpPr>
          <p:cNvPr id="7" name="Group 6">
            <a:extLst>
              <a:ext uri="{FF2B5EF4-FFF2-40B4-BE49-F238E27FC236}">
                <a16:creationId xmlns:a16="http://schemas.microsoft.com/office/drawing/2014/main" id="{545833F4-21F6-C646-69E5-B208BE35472E}"/>
              </a:ext>
            </a:extLst>
          </p:cNvPr>
          <p:cNvGrpSpPr/>
          <p:nvPr/>
        </p:nvGrpSpPr>
        <p:grpSpPr>
          <a:xfrm>
            <a:off x="1178925" y="4322991"/>
            <a:ext cx="3998219" cy="1718058"/>
            <a:chOff x="0" y="0"/>
            <a:chExt cx="3998219" cy="1718058"/>
          </a:xfrm>
          <a:effectLst>
            <a:glow rad="63500">
              <a:schemeClr val="accent3">
                <a:satMod val="175000"/>
                <a:alpha val="40000"/>
              </a:schemeClr>
            </a:glow>
          </a:effectLst>
        </p:grpSpPr>
        <p:sp>
          <p:nvSpPr>
            <p:cNvPr id="9" name="Rectangle: Rounded Corners 8">
              <a:extLst>
                <a:ext uri="{FF2B5EF4-FFF2-40B4-BE49-F238E27FC236}">
                  <a16:creationId xmlns:a16="http://schemas.microsoft.com/office/drawing/2014/main" id="{13D30DCA-9AFD-10DD-01E6-DA6D53307306}"/>
                </a:ext>
              </a:extLst>
            </p:cNvPr>
            <p:cNvSpPr/>
            <p:nvPr/>
          </p:nvSpPr>
          <p:spPr>
            <a:xfrm>
              <a:off x="0"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3883A70F-D676-C68A-7050-61E7C1CAAA94}"/>
                </a:ext>
              </a:extLst>
            </p:cNvPr>
            <p:cNvSpPr txBox="1"/>
            <p:nvPr/>
          </p:nvSpPr>
          <p:spPr>
            <a:xfrm>
              <a:off x="50320"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Loans only</a:t>
              </a:r>
            </a:p>
            <a:p>
              <a:pPr marL="0" lvl="0" indent="0" algn="ctr" defTabSz="1066800">
                <a:lnSpc>
                  <a:spcPct val="90000"/>
                </a:lnSpc>
                <a:spcBef>
                  <a:spcPct val="0"/>
                </a:spcBef>
                <a:spcAft>
                  <a:spcPct val="35000"/>
                </a:spcAft>
                <a:buNone/>
              </a:pPr>
              <a:r>
                <a:rPr lang="en-US" sz="2400" kern="1200"/>
                <a:t>Treated like a GIFT</a:t>
              </a:r>
            </a:p>
            <a:p>
              <a:pPr marL="0" lvl="0" indent="0" algn="ctr" defTabSz="1066800">
                <a:lnSpc>
                  <a:spcPct val="90000"/>
                </a:lnSpc>
                <a:spcBef>
                  <a:spcPct val="0"/>
                </a:spcBef>
                <a:spcAft>
                  <a:spcPct val="35000"/>
                </a:spcAft>
                <a:buNone/>
              </a:pPr>
              <a:r>
                <a:rPr lang="en-US" sz="2400" kern="1200"/>
                <a:t>Fully forgiven after 6 months</a:t>
              </a:r>
            </a:p>
          </p:txBody>
        </p:sp>
      </p:grpSp>
      <p:grpSp>
        <p:nvGrpSpPr>
          <p:cNvPr id="11" name="Group 10">
            <a:extLst>
              <a:ext uri="{FF2B5EF4-FFF2-40B4-BE49-F238E27FC236}">
                <a16:creationId xmlns:a16="http://schemas.microsoft.com/office/drawing/2014/main" id="{55422AFB-DD0A-322A-DD5A-FBBB417C3D75}"/>
              </a:ext>
            </a:extLst>
          </p:cNvPr>
          <p:cNvGrpSpPr/>
          <p:nvPr/>
        </p:nvGrpSpPr>
        <p:grpSpPr>
          <a:xfrm>
            <a:off x="6789399" y="4322991"/>
            <a:ext cx="3998219" cy="1718058"/>
            <a:chOff x="5599382" y="0"/>
            <a:chExt cx="3998219" cy="1718058"/>
          </a:xfrm>
          <a:effectLst>
            <a:glow rad="63500">
              <a:schemeClr val="accent3">
                <a:satMod val="175000"/>
                <a:alpha val="40000"/>
              </a:schemeClr>
            </a:glow>
          </a:effectLst>
        </p:grpSpPr>
        <p:sp>
          <p:nvSpPr>
            <p:cNvPr id="12" name="Rectangle: Rounded Corners 11">
              <a:extLst>
                <a:ext uri="{FF2B5EF4-FFF2-40B4-BE49-F238E27FC236}">
                  <a16:creationId xmlns:a16="http://schemas.microsoft.com/office/drawing/2014/main" id="{3A96E964-4E35-58A2-CD3E-4B3E5AD4640A}"/>
                </a:ext>
              </a:extLst>
            </p:cNvPr>
            <p:cNvSpPr/>
            <p:nvPr/>
          </p:nvSpPr>
          <p:spPr>
            <a:xfrm>
              <a:off x="5599382"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AD8FCB8C-663B-7AB2-2C1B-52AD433F7E69}"/>
                </a:ext>
              </a:extLst>
            </p:cNvPr>
            <p:cNvSpPr txBox="1"/>
            <p:nvPr/>
          </p:nvSpPr>
          <p:spPr>
            <a:xfrm>
              <a:off x="5649702"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and Conv loans</a:t>
              </a:r>
            </a:p>
            <a:p>
              <a:pPr marL="0" lvl="0" indent="0" algn="ctr" defTabSz="1066800">
                <a:lnSpc>
                  <a:spcPct val="90000"/>
                </a:lnSpc>
                <a:spcBef>
                  <a:spcPct val="0"/>
                </a:spcBef>
                <a:spcAft>
                  <a:spcPct val="35000"/>
                </a:spcAft>
                <a:buNone/>
              </a:pPr>
              <a:r>
                <a:rPr lang="en-US" sz="2400" kern="1200"/>
                <a:t>Fully forgiven after 3 years</a:t>
              </a:r>
            </a:p>
            <a:p>
              <a:pPr marL="0" lvl="0" indent="0" algn="ctr" defTabSz="1066800">
                <a:lnSpc>
                  <a:spcPct val="90000"/>
                </a:lnSpc>
                <a:spcBef>
                  <a:spcPct val="0"/>
                </a:spcBef>
                <a:spcAft>
                  <a:spcPct val="35000"/>
                </a:spcAft>
                <a:buNone/>
              </a:pPr>
              <a:r>
                <a:rPr lang="en-US" sz="2400" kern="1200"/>
                <a:t>No interest; No payments</a:t>
              </a:r>
            </a:p>
          </p:txBody>
        </p:sp>
      </p:grpSp>
    </p:spTree>
    <p:extLst>
      <p:ext uri="{BB962C8B-B14F-4D97-AF65-F5344CB8AC3E}">
        <p14:creationId xmlns:p14="http://schemas.microsoft.com/office/powerpoint/2010/main" val="237548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
                                        </p:tgtEl>
                                      </p:cBhvr>
                                    </p:animEffect>
                                    <p:animScale>
                                      <p:cBhvr>
                                        <p:cTn id="12" dur="250" autoRev="1" fill="hold"/>
                                        <p:tgtEl>
                                          <p:spTgt spid="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Lst>
  </p:timing>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C62F6-92E5-FEB9-C3F4-ADF38DAD82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DF0EC4-AFB6-1614-E577-0E4A8258D8C3}"/>
              </a:ext>
            </a:extLst>
          </p:cNvPr>
          <p:cNvSpPr>
            <a:spLocks noGrp="1"/>
          </p:cNvSpPr>
          <p:nvPr>
            <p:ph type="title"/>
          </p:nvPr>
        </p:nvSpPr>
        <p:spPr/>
        <p:txBody>
          <a:bodyPr/>
          <a:lstStyle/>
          <a:p>
            <a:r>
              <a:rPr lang="en-US"/>
              <a:t>Down Payment Assistance</a:t>
            </a:r>
          </a:p>
        </p:txBody>
      </p:sp>
      <p:sp>
        <p:nvSpPr>
          <p:cNvPr id="8" name="Oval 7">
            <a:extLst>
              <a:ext uri="{FF2B5EF4-FFF2-40B4-BE49-F238E27FC236}">
                <a16:creationId xmlns:a16="http://schemas.microsoft.com/office/drawing/2014/main" id="{3A5812EE-ED56-362C-B70F-77F5A4AEB042}"/>
              </a:ext>
            </a:extLst>
          </p:cNvPr>
          <p:cNvSpPr/>
          <p:nvPr/>
        </p:nvSpPr>
        <p:spPr>
          <a:xfrm>
            <a:off x="746889" y="1745793"/>
            <a:ext cx="4131205" cy="38067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5400" b="1"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3-year Deferred Forgivable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2</a:t>
            </a:r>
            <a:r>
              <a:rPr kumimoji="0" lang="en-US" altLang="en-US" sz="3200" b="1" i="0" u="none" strike="noStrike" kern="1200" cap="none" spc="0" normalizeH="0" baseline="30000" noProof="0" dirty="0">
                <a:ln>
                  <a:noFill/>
                </a:ln>
                <a:solidFill>
                  <a:prstClr val="white"/>
                </a:solidFill>
                <a:effectLst/>
                <a:uLnTx/>
                <a:uFillTx/>
                <a:latin typeface="Aptos" panose="02110004020202020204"/>
                <a:ea typeface="+mn-ea"/>
                <a:cs typeface="Calibri" panose="020F0502020204030204" pitchFamily="34" charset="0"/>
              </a:rPr>
              <a:t>nd</a:t>
            </a:r>
            <a:r>
              <a:rPr kumimoji="0" lang="en-US" altLang="en-US" sz="3200" b="1" i="0" u="none" strike="noStrike" kern="1200" cap="none" spc="0" normalizeH="0" baseline="0" noProof="0" dirty="0">
                <a:ln>
                  <a:noFill/>
                </a:ln>
                <a:solidFill>
                  <a:prstClr val="white"/>
                </a:solidFill>
                <a:effectLst/>
                <a:uLnTx/>
                <a:uFillTx/>
                <a:latin typeface="Aptos" panose="02110004020202020204"/>
                <a:ea typeface="+mn-ea"/>
                <a:cs typeface="Calibri" panose="020F0502020204030204" pitchFamily="34" charset="0"/>
              </a:rPr>
              <a:t> Lien</a:t>
            </a:r>
            <a:endParaRPr kumimoji="0" lang="en-US" sz="3200" b="0" i="1"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C0DD10D1-3CB2-D49E-998F-D0313BF4446C}"/>
              </a:ext>
            </a:extLst>
          </p:cNvPr>
          <p:cNvSpPr txBox="1"/>
          <p:nvPr/>
        </p:nvSpPr>
        <p:spPr>
          <a:xfrm>
            <a:off x="5034710" y="1415483"/>
            <a:ext cx="6929610"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Aptos" panose="02110004020202020204"/>
                <a:ea typeface="+mn-ea"/>
                <a:cs typeface="+mn-cs"/>
              </a:rPr>
              <a:t>The 2nd lien terms are as follows: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ptos" panose="02110004020202020204"/>
                <a:ea typeface="+mn-ea"/>
                <a:cs typeface="+mn-cs"/>
              </a:rPr>
              <a:t>0% interest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ptos" panose="02110004020202020204"/>
                <a:ea typeface="+mn-ea"/>
                <a:cs typeface="+mn-cs"/>
              </a:rPr>
              <a:t>3-year term (maturity on third anniversary of the date of the Note)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ptos" panose="02110004020202020204"/>
                <a:ea typeface="+mn-ea"/>
                <a:cs typeface="+mn-cs"/>
              </a:rPr>
              <a:t>No monthly payments due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ptos" panose="02110004020202020204"/>
                <a:ea typeface="+mn-ea"/>
                <a:cs typeface="+mn-cs"/>
              </a:rPr>
              <a:t>Forgiven, in-full, 3 years from the closing date. </a:t>
            </a:r>
            <a:r>
              <a:rPr kumimoji="0" lang="en-US" sz="2400" b="0" i="1" u="none" strike="noStrike" kern="1200" cap="none" spc="0" normalizeH="0" baseline="0" noProof="0" dirty="0">
                <a:ln>
                  <a:noFill/>
                </a:ln>
                <a:effectLst/>
                <a:uLnTx/>
                <a:uFillTx/>
                <a:latin typeface="Aptos" panose="02110004020202020204"/>
                <a:ea typeface="+mn-ea"/>
                <a:cs typeface="+mn-cs"/>
              </a:rPr>
              <a:t>Not forgiven on a pro-rated basis.</a:t>
            </a:r>
            <a:endParaRPr kumimoji="0" lang="en-US" sz="2400" b="0" i="0" u="none" strike="noStrike" kern="1200" cap="none" spc="0" normalizeH="0" baseline="0" noProof="0" dirty="0">
              <a:ln>
                <a:noFill/>
              </a:ln>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ptos" panose="02110004020202020204"/>
                <a:ea typeface="+mn-ea"/>
                <a:cs typeface="+mn-cs"/>
              </a:rPr>
              <a:t>Repayable, in full, during 3-year term upon sale, transfer, refinance, or if the first lien mortgage is paid in full for any reason or failure to occupy property as principal residence or other event of default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effectLst/>
                <a:uLnTx/>
                <a:uFillTx/>
                <a:latin typeface="Aptos" panose="02110004020202020204"/>
                <a:ea typeface="+mn-ea"/>
                <a:cs typeface="+mn-cs"/>
              </a:rPr>
            </a:br>
            <a:endParaRPr kumimoji="0" lang="en-US" sz="1800" b="0" i="0" u="none" strike="noStrike" kern="1200" cap="none" spc="0" normalizeH="0" baseline="0" noProof="0" dirty="0">
              <a:ln>
                <a:noFill/>
              </a:ln>
              <a:effectLst/>
              <a:uLnTx/>
              <a:uFillTx/>
              <a:latin typeface="Aptos" panose="02110004020202020204"/>
              <a:ea typeface="+mn-ea"/>
              <a:cs typeface="+mn-cs"/>
            </a:endParaRPr>
          </a:p>
        </p:txBody>
      </p:sp>
    </p:spTree>
    <p:extLst>
      <p:ext uri="{BB962C8B-B14F-4D97-AF65-F5344CB8AC3E}">
        <p14:creationId xmlns:p14="http://schemas.microsoft.com/office/powerpoint/2010/main" val="212946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7|32|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TSAHC colors">
      <a:dk1>
        <a:sysClr val="windowText" lastClr="000000"/>
      </a:dk1>
      <a:lt1>
        <a:sysClr val="window" lastClr="FFFFFF"/>
      </a:lt1>
      <a:dk2>
        <a:srgbClr val="262626"/>
      </a:dk2>
      <a:lt2>
        <a:srgbClr val="F2F2F2"/>
      </a:lt2>
      <a:accent1>
        <a:srgbClr val="4A5E7F"/>
      </a:accent1>
      <a:accent2>
        <a:srgbClr val="96BC5F"/>
      </a:accent2>
      <a:accent3>
        <a:srgbClr val="E67025"/>
      </a:accent3>
      <a:accent4>
        <a:srgbClr val="708DB8"/>
      </a:accent4>
      <a:accent5>
        <a:srgbClr val="E5EDD6"/>
      </a:accent5>
      <a:accent6>
        <a:srgbClr val="296098"/>
      </a:accent6>
      <a:hlink>
        <a:srgbClr val="E31B23"/>
      </a:hlink>
      <a:folHlink>
        <a:srgbClr val="29609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83FF8D668AEF45BF67FACDE9C22BF7" ma:contentTypeVersion="17" ma:contentTypeDescription="Create a new document." ma:contentTypeScope="" ma:versionID="6a8bde5cffc764a2576e803b22c77381">
  <xsd:schema xmlns:xsd="http://www.w3.org/2001/XMLSchema" xmlns:xs="http://www.w3.org/2001/XMLSchema" xmlns:p="http://schemas.microsoft.com/office/2006/metadata/properties" xmlns:ns2="11a782af-9e0e-4b5a-af03-abc5a1376acc" xmlns:ns3="89c6d0cd-38fb-4fb8-bbc6-055447a03202" xmlns:ns4="http://schemas.microsoft.com/sharepoint/v3/fields" targetNamespace="http://schemas.microsoft.com/office/2006/metadata/properties" ma:root="true" ma:fieldsID="f25091d0c85186e70e1b8381c6584df1" ns2:_="" ns3:_="" ns4:_="">
    <xsd:import namespace="11a782af-9e0e-4b5a-af03-abc5a1376acc"/>
    <xsd:import namespace="89c6d0cd-38fb-4fb8-bbc6-055447a03202"/>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4:_Format"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a782af-9e0e-4b5a-af03-abc5a1376a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dcbebc85-8818-4581-a6af-5284848a663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c6d0cd-38fb-4fb8-bbc6-055447a0320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b5807e7-3080-4322-bc3e-c96de451ba93}" ma:internalName="TaxCatchAll" ma:showField="CatchAllData" ma:web="89c6d0cd-38fb-4fb8-bbc6-055447a0320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Format" ma:index="23" nillable="true" ma:displayName="Format" ma:description="Media-type, file format or dimensions" ma:internalName="_Forma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a782af-9e0e-4b5a-af03-abc5a1376acc">
      <Terms xmlns="http://schemas.microsoft.com/office/infopath/2007/PartnerControls"/>
    </lcf76f155ced4ddcb4097134ff3c332f>
    <TaxCatchAll xmlns="89c6d0cd-38fb-4fb8-bbc6-055447a03202" xsi:nil="true"/>
    <_Format xmlns="http://schemas.microsoft.com/sharepoint/v3/fields" xsi:nil="true"/>
  </documentManagement>
</p:properties>
</file>

<file path=customXml/itemProps1.xml><?xml version="1.0" encoding="utf-8"?>
<ds:datastoreItem xmlns:ds="http://schemas.openxmlformats.org/officeDocument/2006/customXml" ds:itemID="{10B0A70C-117A-40A9-ADB9-006D2A9E4EB4}">
  <ds:schemaRefs>
    <ds:schemaRef ds:uri="11a782af-9e0e-4b5a-af03-abc5a1376acc"/>
    <ds:schemaRef ds:uri="89c6d0cd-38fb-4fb8-bbc6-055447a032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DAA350-AA56-4E02-99D0-EFD3EBF23A51}">
  <ds:schemaRefs>
    <ds:schemaRef ds:uri="http://schemas.microsoft.com/sharepoint/v3/contenttype/forms"/>
  </ds:schemaRefs>
</ds:datastoreItem>
</file>

<file path=customXml/itemProps3.xml><?xml version="1.0" encoding="utf-8"?>
<ds:datastoreItem xmlns:ds="http://schemas.openxmlformats.org/officeDocument/2006/customXml" ds:itemID="{8C262893-EE45-47EA-B3AA-5428F83A1239}">
  <ds:schemaRefs>
    <ds:schemaRef ds:uri="11a782af-9e0e-4b5a-af03-abc5a1376acc"/>
    <ds:schemaRef ds:uri="http://schemas.microsoft.com/office/2006/metadata/properties"/>
    <ds:schemaRef ds:uri="http://schemas.openxmlformats.org/package/2006/metadata/core-properties"/>
    <ds:schemaRef ds:uri="89c6d0cd-38fb-4fb8-bbc6-055447a03202"/>
    <ds:schemaRef ds:uri="http://www.w3.org/XML/1998/namespace"/>
    <ds:schemaRef ds:uri="http://schemas.microsoft.com/office/infopath/2007/PartnerControls"/>
    <ds:schemaRef ds:uri="http://purl.org/dc/elements/1.1/"/>
    <ds:schemaRef ds:uri="http://schemas.microsoft.com/office/2006/documentManagement/types"/>
    <ds:schemaRef ds:uri="http://schemas.microsoft.com/sharepoint/v3/field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3579</TotalTime>
  <Words>4075</Words>
  <Application>Microsoft Office PowerPoint</Application>
  <PresentationFormat>Widescreen</PresentationFormat>
  <Paragraphs>434</Paragraphs>
  <Slides>38</Slides>
  <Notes>37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38</vt:i4>
      </vt:variant>
    </vt:vector>
  </HeadingPairs>
  <TitlesOfParts>
    <vt:vector size="48" baseType="lpstr">
      <vt:lpstr>Aptos</vt:lpstr>
      <vt:lpstr>Aptos Display</vt:lpstr>
      <vt:lpstr>Arial</vt:lpstr>
      <vt:lpstr>Calibri</vt:lpstr>
      <vt:lpstr>Cambria</vt:lpstr>
      <vt:lpstr>Source Sans Pro</vt:lpstr>
      <vt:lpstr>Times</vt:lpstr>
      <vt:lpstr>Wingdings</vt:lpstr>
      <vt:lpstr>Office Theme</vt:lpstr>
      <vt:lpstr>1_Office Theme</vt:lpstr>
      <vt:lpstr>PowerPoint Presentation</vt:lpstr>
      <vt:lpstr>Agenda</vt:lpstr>
      <vt:lpstr>About TSAHC</vt:lpstr>
      <vt:lpstr>About TSAHC</vt:lpstr>
      <vt:lpstr>About TSAHC</vt:lpstr>
      <vt:lpstr>About TSAHC</vt:lpstr>
      <vt:lpstr>Down Payment Assistance</vt:lpstr>
      <vt:lpstr>Down Payment Assistance</vt:lpstr>
      <vt:lpstr>Down Payment Assistance</vt:lpstr>
      <vt:lpstr>Eligible Properties – Primary Residence only!</vt:lpstr>
      <vt:lpstr>What is a Targeted Area??</vt:lpstr>
      <vt:lpstr>Mortgage Credit Certificate </vt:lpstr>
      <vt:lpstr>Mortgage Credit Certificate </vt:lpstr>
      <vt:lpstr>Mortgage Credit Certificate</vt:lpstr>
      <vt:lpstr>Mortgage Credit Certificate</vt:lpstr>
      <vt:lpstr>Mortgage Credit Certificate</vt:lpstr>
      <vt:lpstr>Mortgage Credit Certificate</vt:lpstr>
      <vt:lpstr>Mortgage Credit Certificate</vt:lpstr>
      <vt:lpstr>Mortgage Credit Certificate</vt:lpstr>
      <vt:lpstr>Mortgage Credit Certificate - Things to Note</vt:lpstr>
      <vt:lpstr>Story Time</vt:lpstr>
      <vt:lpstr>Story Time</vt:lpstr>
      <vt:lpstr>You might be asking yourself….</vt:lpstr>
      <vt:lpstr>How to Qualify – Choosing a program category</vt:lpstr>
      <vt:lpstr>How to Qualify – Who is a Texas Hero?</vt:lpstr>
      <vt:lpstr>How to Qualify – Who is a Texas Hero?</vt:lpstr>
      <vt:lpstr>How to Qualify – DPA and MCC Income and Purchase limits  </vt:lpstr>
      <vt:lpstr>How to Qualify – consider income </vt:lpstr>
      <vt:lpstr>How to Qualify – FICO requirements</vt:lpstr>
      <vt:lpstr>How to Qualify – Get Educated!</vt:lpstr>
      <vt:lpstr>How to Qualify - Find an approved Lender</vt:lpstr>
      <vt:lpstr>How to Qualify - Find a Realtor</vt:lpstr>
      <vt:lpstr>Marketing Resources - www.tsahc.org</vt:lpstr>
      <vt:lpstr>Marketing Resources - Brochures</vt:lpstr>
      <vt:lpstr>Marketing Resources - Flyers</vt:lpstr>
      <vt:lpstr>Marketing Opportunities – Follow us!!</vt:lpstr>
      <vt:lpstr>Contact TSAHC</vt:lpstr>
      <vt:lpstr>Contact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Kayla Gillaspy</dc:creator>
  <cp:lastModifiedBy>Laura J. Ross</cp:lastModifiedBy>
  <cp:revision>2</cp:revision>
  <dcterms:created xsi:type="dcterms:W3CDTF">2025-12-08T17:57:59Z</dcterms:created>
  <dcterms:modified xsi:type="dcterms:W3CDTF">2026-06-16T14:54:50Z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0x0101002183FF8D668AEF45BF67FACDE9C22BF7</vt:lpwstr>
  </property>
  <property fmtid="{D5CDD505-2E9C-101B-9397-08002B2CF9AE}" pid="3" name="MediaServiceImageTags">
    <vt:lpwstr/>
  </property>
</Properties>
</file>